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7" r:id="rId1"/>
  </p:sldMasterIdLst>
  <p:notesMasterIdLst>
    <p:notesMasterId r:id="rId16"/>
  </p:notesMasterIdLst>
  <p:sldIdLst>
    <p:sldId id="256" r:id="rId2"/>
    <p:sldId id="268" r:id="rId3"/>
    <p:sldId id="257" r:id="rId4"/>
    <p:sldId id="269" r:id="rId5"/>
    <p:sldId id="275" r:id="rId6"/>
    <p:sldId id="273" r:id="rId7"/>
    <p:sldId id="274" r:id="rId8"/>
    <p:sldId id="258" r:id="rId9"/>
    <p:sldId id="262" r:id="rId10"/>
    <p:sldId id="260" r:id="rId11"/>
    <p:sldId id="272" r:id="rId12"/>
    <p:sldId id="264" r:id="rId13"/>
    <p:sldId id="265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0887" autoAdjust="0"/>
  </p:normalViewPr>
  <p:slideViewPr>
    <p:cSldViewPr>
      <p:cViewPr varScale="1">
        <p:scale>
          <a:sx n="105" d="100"/>
          <a:sy n="105" d="100"/>
        </p:scale>
        <p:origin x="6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6" charset="-128"/>
              </a:defRPr>
            </a:lvl1pPr>
          </a:lstStyle>
          <a:p>
            <a:pPr>
              <a:defRPr/>
            </a:pPr>
            <a:fld id="{08D98307-B693-4B16-991E-F1B790EACFD0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885C9D-46F8-4A63-99C0-5610C0C3D8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E04B8-1B02-4F14-9EEB-DCE2A002D7C6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87F0B-2DE2-4113-B78A-84FF044641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962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199D-6B37-4E9B-8DED-85B8B26C11AB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C71BECB5-E325-4AD5-8234-40D04B25A9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779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1372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EFD45-14BF-47AA-B800-95454D3CB2CB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37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1372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17B248-18DC-483D-A9A4-DEBDD31898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526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1372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6412D-BF8C-43CE-9161-358ECF157DF0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37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1372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59CF4C-FC93-43C9-8260-4AC30125B6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937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E141A-C10F-48A8-9A26-4657A0E6B34D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900E8-5BD6-4F31-843C-DF3CCDDC97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23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3C13E-8DDC-43A6-83EF-CFE5A55EA866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A5E9C042-AE6A-49BA-BEF9-A819020943D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78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AF4B3-9CCB-4159-8753-6D4C59407979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398983-05CC-4049-B49C-C500602582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7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87194-5869-495A-9287-03BF161CC25C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10CA92-B1EC-407D-A6DC-980968D9FA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6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74D31-CC6E-45D9-B6A8-D4D209D8C158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15848-1831-456E-A65B-30E1841989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47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D58FA-6FD1-4423-AF47-53E3DA2510AD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226DAA-A79A-4D8E-965D-A5169A62BB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24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716C7-CB38-45E6-BF82-10228A3BD443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CFF52-6A00-41C8-88A3-669C4A3241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77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DA75A-E3E0-4DDE-9A7F-7B20239B1F10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CF62B350-1AD9-408F-9DE8-0B9F2163744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12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F69EB-398B-4C37-AA6F-49FFC9835E6D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FFC1A-C3B3-4C20-BF31-FB7D069221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26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pitchFamily="-16" charset="-128"/>
              </a:defRPr>
            </a:lvl1pPr>
          </a:lstStyle>
          <a:p>
            <a:pPr>
              <a:defRPr/>
            </a:pPr>
            <a:fld id="{BA460BA8-43DC-4325-A192-7ABAECC2CEE9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pitchFamily="-1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17F5ADC1-C52E-4ADD-9A63-5B9DDC8058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5" r:id="rId2"/>
    <p:sldLayoutId id="2147483926" r:id="rId3"/>
    <p:sldLayoutId id="2147483927" r:id="rId4"/>
    <p:sldLayoutId id="2147483921" r:id="rId5"/>
    <p:sldLayoutId id="2147483928" r:id="rId6"/>
    <p:sldLayoutId id="2147483922" r:id="rId7"/>
    <p:sldLayoutId id="2147483929" r:id="rId8"/>
    <p:sldLayoutId id="2147483923" r:id="rId9"/>
    <p:sldLayoutId id="2147483930" r:id="rId10"/>
    <p:sldLayoutId id="2147483931" r:id="rId11"/>
    <p:sldLayoutId id="2147483932" r:id="rId12"/>
    <p:sldLayoutId id="214748392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981200" y="1447800"/>
            <a:ext cx="6477000" cy="2971800"/>
          </a:xfrm>
        </p:spPr>
        <p:txBody>
          <a:bodyPr anchor="b"/>
          <a:lstStyle/>
          <a:p>
            <a:pPr eaLnBrk="1" hangingPunct="1"/>
            <a:r>
              <a:rPr lang="en-US" altLang="en-US" smtClean="0"/>
              <a:t>Easy Steps to a Great Thesis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362200" y="6049963"/>
            <a:ext cx="6705600" cy="685800"/>
          </a:xfrm>
        </p:spPr>
        <p:txBody>
          <a:bodyPr anchor="ctr"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200" smtClean="0">
              <a:solidFill>
                <a:srgbClr val="FFFFFF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Thesis Don’ts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48768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Announce your thesis:</a:t>
            </a:r>
            <a:r>
              <a:rPr lang="en-US" altLang="en-US" sz="2000" smtClean="0"/>
              <a:t> “In this essay, I am going to tell you about Mt. San Antonio College and why you should go there.” (Side note: Some instructors may encourage this type of statement, and always do what your instructor suggests.)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Confuse your reader:</a:t>
            </a:r>
            <a:r>
              <a:rPr lang="en-US" altLang="en-US" sz="2000" smtClean="0"/>
              <a:t> Just make sure that the topic and point are clear.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Use a fact:</a:t>
            </a:r>
            <a:r>
              <a:rPr lang="en-US" altLang="en-US" sz="2000" smtClean="0"/>
              <a:t> This doesn’t allow you to prove anything because it’s already factual.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Be vague: </a:t>
            </a:r>
            <a:r>
              <a:rPr lang="en-US" altLang="en-US" sz="2000" smtClean="0"/>
              <a:t>Words like “good,” “bad,” “right,” and “wrong,” don’t convey specific meaning.  </a:t>
            </a:r>
            <a:endParaRPr lang="en-US" altLang="en-US" sz="20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Use a question:</a:t>
            </a:r>
            <a:r>
              <a:rPr lang="en-US" altLang="en-US" sz="2000" smtClean="0"/>
              <a:t> “Don’t you think animal testing is inhumane?”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Does not give the point of the paper.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Leaves it open for readers to fill in the blank. </a:t>
            </a:r>
          </a:p>
        </p:txBody>
      </p:sp>
      <p:pic>
        <p:nvPicPr>
          <p:cNvPr id="19460" name="Picture 6" descr="MCj0432538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24425" y="2160588"/>
            <a:ext cx="3914775" cy="38592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Creating a Thesis Statement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400050" indent="-40005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1. Determine essay’s topic (what you’re talking about)</a:t>
            </a:r>
          </a:p>
          <a:p>
            <a:pPr marL="400050" indent="-400050" eaLnBrk="1" hangingPunct="1">
              <a:buFont typeface="Wingdings" panose="05000000000000000000" pitchFamily="2" charset="2"/>
              <a:buNone/>
            </a:pPr>
            <a:r>
              <a:rPr lang="en-US" altLang="en-US" sz="2800" smtClean="0"/>
              <a:t>	</a:t>
            </a:r>
            <a:r>
              <a:rPr lang="en-US" altLang="en-US" sz="2000" smtClean="0"/>
              <a:t>Example: Pixar’s film </a:t>
            </a:r>
            <a:r>
              <a:rPr lang="en-US" altLang="en-US" sz="2000" i="1" smtClean="0"/>
              <a:t>Up</a:t>
            </a:r>
          </a:p>
          <a:p>
            <a:pPr marL="400050" indent="-40005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2. Determine what kind of paper you are writing and what kind of thesis statement you need to use: analytical, persuasive, or expository.  </a:t>
            </a:r>
            <a:r>
              <a:rPr lang="en-US" altLang="en-US" sz="2800" smtClean="0"/>
              <a:t>	</a:t>
            </a:r>
          </a:p>
          <a:p>
            <a:pPr marL="400050" indent="-400050" eaLnBrk="1" hangingPunct="1">
              <a:buFont typeface="Wingdings" panose="05000000000000000000" pitchFamily="2" charset="2"/>
              <a:buNone/>
            </a:pPr>
            <a:r>
              <a:rPr lang="en-US" altLang="en-US" sz="2800" smtClean="0"/>
              <a:t>	</a:t>
            </a:r>
            <a:r>
              <a:rPr lang="en-US" altLang="en-US" sz="2000" smtClean="0"/>
              <a:t>Example: Persuasive=It’s not really a “kid” movie.</a:t>
            </a:r>
          </a:p>
          <a:p>
            <a:pPr marL="400050" indent="-40005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3. Determine the way you will construct your thesis: list or umbrella?</a:t>
            </a:r>
          </a:p>
          <a:p>
            <a:pPr marL="400050" indent="-40005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4. Put it all together!</a:t>
            </a:r>
          </a:p>
          <a:p>
            <a:pPr marL="400050" indent="-400050" eaLnBrk="1" hangingPunct="1">
              <a:buFont typeface="Wingdings" panose="05000000000000000000" pitchFamily="2" charset="2"/>
              <a:buNone/>
            </a:pPr>
            <a:r>
              <a:rPr lang="en-US" altLang="en-US" sz="2800" smtClean="0"/>
              <a:t>	</a:t>
            </a:r>
            <a:r>
              <a:rPr lang="en-US" altLang="en-US" sz="2000" smtClean="0"/>
              <a:t>Example: Pixar’s most recent film, </a:t>
            </a:r>
            <a:r>
              <a:rPr lang="en-US" altLang="en-US" sz="2000" i="1" smtClean="0"/>
              <a:t>Up</a:t>
            </a:r>
            <a:r>
              <a:rPr lang="en-US" altLang="en-US" sz="2000" smtClean="0"/>
              <a:t>, should not be considered a “kid” movie because its character conflicts and main theme of loss are too complex for children to understand.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Activity: Create Thesis Statements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Based on the topic below, create an umbrella and list thesis statement</a:t>
            </a:r>
          </a:p>
          <a:p>
            <a:pPr eaLnBrk="1" hangingPunct="1"/>
            <a:r>
              <a:rPr lang="en-US" altLang="en-US" sz="2800" smtClean="0"/>
              <a:t>Make sure to include the topic, point, and possibly reason(s) in each of the statements.</a:t>
            </a:r>
          </a:p>
          <a:p>
            <a:pPr eaLnBrk="1" hangingPunct="1"/>
            <a:r>
              <a:rPr lang="en-US" altLang="en-US" sz="2800" b="1" smtClean="0"/>
              <a:t>Topic: Being a successful Mt. SAC student</a:t>
            </a:r>
          </a:p>
          <a:p>
            <a:pPr eaLnBrk="1" hangingPunct="1"/>
            <a:r>
              <a:rPr lang="en-US" altLang="en-US" sz="2800" smtClean="0"/>
              <a:t>Be prepared to share!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Possible Thesis Statements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List: “Though Mt. SAC may offer rigorous courses, each student can be successful [topic+point] as long as they study, receive tutoring, and meet with their instructors [reasons].”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Umbrella: “Mt. SAC can be a challenging school, but all students can be successful [topic+point].”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Directed Learning Activity</a:t>
            </a:r>
          </a:p>
        </p:txBody>
      </p:sp>
      <p:sp>
        <p:nvSpPr>
          <p:cNvPr id="23555" name="Content Placeholder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mtClean="0"/>
              <a:t>Now complete the exercises in the directed learning activity.</a:t>
            </a:r>
          </a:p>
          <a:p>
            <a:r>
              <a:rPr lang="en-US" altLang="en-US" smtClean="0"/>
              <a:t>When you are done, sign-up to see a tutor on the “DLA Walk-in” list. 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4800" b="1" u="sng" smtClean="0"/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4800" b="1" u="sng" smtClean="0"/>
              <a:t>Contact Information</a:t>
            </a:r>
            <a:r>
              <a:rPr lang="en-US" altLang="en-US" sz="4800" b="1" smtClean="0"/>
              <a:t>: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	Call 909.274.5325 for questions and/or 	scheduling appointments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</a:rPr>
              <a:t>Source: _A Writer's Reference_  by Diana Hacker</a:t>
            </a:r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A thesis statement can be: </a:t>
            </a:r>
          </a:p>
        </p:txBody>
      </p:sp>
      <p:sp>
        <p:nvSpPr>
          <p:cNvPr id="11268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The answer to a question that you have posed</a:t>
            </a:r>
          </a:p>
          <a:p>
            <a:pPr eaLnBrk="1" hangingPunct="1"/>
            <a:r>
              <a:rPr lang="en-US" altLang="en-US" sz="4000" b="1" smtClean="0"/>
              <a:t>The solution for a problem you have identified</a:t>
            </a:r>
          </a:p>
          <a:p>
            <a:pPr eaLnBrk="1" hangingPunct="1"/>
            <a:r>
              <a:rPr lang="en-US" altLang="en-US" sz="4000" b="1" smtClean="0"/>
              <a:t>A statement that takes a position on a debatable topic</a:t>
            </a:r>
            <a:endParaRPr lang="en-US" altLang="en-US" sz="4000" b="1" u="sng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General Tips about Thesis Statements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statement that contains the essay’s topic and point(s)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Gives the reader a sense of what the essay will be about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Usually comes at the end of the introduction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Most thesis statements are only one sentence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Must be a complete sentence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Everything in the essay must support the thesis.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Introduction paragraph should follow this format: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/>
              <a:t>Attention getter (commonly known as a “hook”)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/>
              <a:t>Introduce the topic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/>
              <a:t>State the 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are the Roles of a Thesis?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smtClean="0"/>
              <a:t>1. It can assert an argument, explain a topic, and/or analyze an issue. </a:t>
            </a:r>
            <a:endParaRPr lang="en-US" altLang="en-US" b="1" u="sng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smtClean="0"/>
              <a:t>2. It is specific in presenting the writer's position.</a:t>
            </a:r>
            <a:endParaRPr lang="en-US" altLang="en-US" b="1" u="sng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smtClean="0"/>
              <a:t>3. It limits both scope and topic of the paper. </a:t>
            </a:r>
            <a:endParaRPr lang="en-US" altLang="en-US" b="1" u="sng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smtClean="0"/>
              <a:t>4. It captures the reader's interest and focuses that interest on the topic.</a:t>
            </a:r>
            <a:endParaRPr lang="en-US" altLang="en-US" b="1" u="sng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</a:rPr>
              <a:t>Source: http://owl.english.purdue.edu</a:t>
            </a:r>
          </a:p>
        </p:txBody>
      </p:sp>
      <p:sp>
        <p:nvSpPr>
          <p:cNvPr id="14339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altLang="en-US" sz="4000" smtClean="0"/>
              <a:t>Kinds of Thesis Statements: Persuasive*</a:t>
            </a:r>
          </a:p>
        </p:txBody>
      </p:sp>
      <p:sp>
        <p:nvSpPr>
          <p:cNvPr id="14340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 persuasive paper makes a claim based on opinion, evaluation, or interpretation about a topic and proves this claim with specific evidence.  </a:t>
            </a:r>
          </a:p>
          <a:p>
            <a:pPr>
              <a:defRPr/>
            </a:pPr>
            <a:r>
              <a:rPr lang="en-US" b="1" dirty="0" smtClean="0"/>
              <a:t>Persuasive thesis example</a:t>
            </a:r>
            <a:r>
              <a:rPr lang="en-US" dirty="0" smtClean="0"/>
              <a:t>: High school graduates should be required to take a year off to pursue community service projects before entering college in order to increase their maturity and global awareness.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dirty="0" smtClean="0"/>
              <a:t>*If you have been asked to </a:t>
            </a:r>
            <a:r>
              <a:rPr lang="en-US" sz="1800" i="1" dirty="0" smtClean="0"/>
              <a:t>argue a point </a:t>
            </a:r>
            <a:r>
              <a:rPr lang="en-US" sz="1800" dirty="0" smtClean="0"/>
              <a:t>or </a:t>
            </a:r>
            <a:r>
              <a:rPr lang="en-US" sz="1800" i="1" dirty="0" smtClean="0"/>
              <a:t>choose a side </a:t>
            </a:r>
            <a:r>
              <a:rPr lang="en-US" sz="1800" dirty="0" smtClean="0"/>
              <a:t>on an issue, this is likely the type of thesis you will use.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dirty="0" smtClean="0"/>
              <a:t>*Typically</a:t>
            </a:r>
            <a:r>
              <a:rPr lang="en-US" sz="1800" dirty="0"/>
              <a:t>, you will use this style of thesis in English </a:t>
            </a:r>
            <a:r>
              <a:rPr lang="en-US" sz="1800" dirty="0" smtClean="0"/>
              <a:t>1C </a:t>
            </a:r>
            <a:r>
              <a:rPr lang="en-US" sz="1800" dirty="0"/>
              <a:t>and </a:t>
            </a:r>
            <a:r>
              <a:rPr lang="en-US" sz="1800" dirty="0" smtClean="0"/>
              <a:t>transfer-level </a:t>
            </a:r>
            <a:r>
              <a:rPr lang="en-US" sz="1800" dirty="0"/>
              <a:t>courses.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</a:rPr>
              <a:t>Source: http://owl.english.purdue.edu</a:t>
            </a:r>
          </a:p>
        </p:txBody>
      </p:sp>
      <p:sp>
        <p:nvSpPr>
          <p:cNvPr id="15363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altLang="en-US" sz="4000" smtClean="0"/>
              <a:t>Kinds of Thesis Statements: Analytical*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 analytical paper breaks the topic down into parts, examines each part, and determines how each part relates to the whole topic. </a:t>
            </a:r>
          </a:p>
          <a:p>
            <a:pPr>
              <a:defRPr/>
            </a:pPr>
            <a:r>
              <a:rPr lang="en-US" b="1" dirty="0" smtClean="0"/>
              <a:t>Analytical thesis</a:t>
            </a:r>
            <a:r>
              <a:rPr lang="en-US" dirty="0" smtClean="0"/>
              <a:t> </a:t>
            </a:r>
            <a:r>
              <a:rPr lang="en-US" b="1" dirty="0" smtClean="0"/>
              <a:t>example</a:t>
            </a:r>
            <a:r>
              <a:rPr lang="en-US" dirty="0" smtClean="0"/>
              <a:t>: An analysis of the college admission process reveals one challenge facing counselors: accepting students with high test scores or students with strong extracurricular backgrounds.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dirty="0" smtClean="0"/>
              <a:t>*If you have been asked to </a:t>
            </a:r>
            <a:r>
              <a:rPr lang="en-US" sz="1800" i="1" dirty="0" smtClean="0"/>
              <a:t>analyze</a:t>
            </a:r>
            <a:r>
              <a:rPr lang="en-US" sz="1800" dirty="0" smtClean="0"/>
              <a:t> a topic, issue, or reading, this is the type of thesis you should use.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dirty="0" smtClean="0"/>
              <a:t>*Typically, you will use this style of thesis in English 1A and transfer level courses.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</a:rPr>
              <a:t>Source: http://owl.english.purdue.edu</a:t>
            </a:r>
          </a:p>
        </p:txBody>
      </p:sp>
      <p:sp>
        <p:nvSpPr>
          <p:cNvPr id="16387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altLang="en-US" sz="4000" smtClean="0"/>
              <a:t>Kinds of Thesis Statements: Expository*</a:t>
            </a:r>
          </a:p>
        </p:txBody>
      </p:sp>
      <p:sp>
        <p:nvSpPr>
          <p:cNvPr id="16388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 expository (explanatory) paper explains something to the audience.  </a:t>
            </a:r>
          </a:p>
          <a:p>
            <a:pPr>
              <a:defRPr/>
            </a:pPr>
            <a:r>
              <a:rPr lang="en-US" b="1" dirty="0" smtClean="0"/>
              <a:t>Expository thesis example</a:t>
            </a:r>
            <a:r>
              <a:rPr lang="en-US" dirty="0" smtClean="0"/>
              <a:t>: The life of the typical college student is characterized by time spent studying, attending class, and socializing with peers.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8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dirty="0" smtClean="0"/>
              <a:t>*If </a:t>
            </a:r>
            <a:r>
              <a:rPr lang="en-US" sz="1800" dirty="0"/>
              <a:t>you have been asked to </a:t>
            </a:r>
            <a:r>
              <a:rPr lang="en-US" sz="1800" i="1" dirty="0" smtClean="0"/>
              <a:t>narrate</a:t>
            </a:r>
            <a:r>
              <a:rPr lang="en-US" sz="1800" dirty="0" smtClean="0"/>
              <a:t> a story or </a:t>
            </a:r>
            <a:r>
              <a:rPr lang="en-US" sz="1800" i="1" dirty="0" smtClean="0"/>
              <a:t>explain</a:t>
            </a:r>
            <a:r>
              <a:rPr lang="en-US" sz="1800" dirty="0" smtClean="0"/>
              <a:t> a process, </a:t>
            </a:r>
            <a:r>
              <a:rPr lang="en-US" sz="1800" dirty="0"/>
              <a:t>this is likely the type of thesis you will use.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dirty="0"/>
              <a:t>*Typically, you will use this style of thesis in English </a:t>
            </a:r>
            <a:r>
              <a:rPr lang="en-US" sz="1800" dirty="0" smtClean="0"/>
              <a:t>67, English 68, </a:t>
            </a:r>
            <a:r>
              <a:rPr lang="en-US" sz="1800" dirty="0" err="1" smtClean="0"/>
              <a:t>AmLa</a:t>
            </a:r>
            <a:r>
              <a:rPr lang="en-US" sz="1800" dirty="0" smtClean="0"/>
              <a:t> and LERN classes.</a:t>
            </a:r>
            <a:endParaRPr lang="en-US" sz="18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Ways of Constructing Thesis Statements: The List (Essay Map)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2775" y="1600200"/>
            <a:ext cx="40005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Contains essay’s topic, point, and three supporting reasons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Example: “To reduce the number of highway fatalities [topic and point], our country needs [purpose=persuasive] to enforce the national law that designates twenty-one as the legal minimum age to drink, set up check points on major holidays, and take away licenses from convicted drunk drivers [three reasons].”</a:t>
            </a:r>
          </a:p>
        </p:txBody>
      </p:sp>
      <p:pic>
        <p:nvPicPr>
          <p:cNvPr id="17412" name="Picture 6" descr="MPj04384930000[1]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51425" y="1600200"/>
            <a:ext cx="3427413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 smtClean="0"/>
              <a:t>Ways of Constructing Thesis Statements:</a:t>
            </a:r>
            <a:br>
              <a:rPr lang="en-US" sz="3600" dirty="0" smtClean="0"/>
            </a:br>
            <a:r>
              <a:rPr lang="en-US" sz="3600" dirty="0" smtClean="0"/>
              <a:t>The Umbrella</a:t>
            </a:r>
          </a:p>
        </p:txBody>
      </p:sp>
      <p:pic>
        <p:nvPicPr>
          <p:cNvPr id="18435" name="Picture 5" descr="MCj0439827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2133600"/>
            <a:ext cx="3733800" cy="3733800"/>
          </a:xfrm>
        </p:spPr>
      </p:pic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62400" y="1981200"/>
            <a:ext cx="4495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Contains essay’s topic, point, and alludes to reasons why the reader should believe you.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Do not directly state the supporting reasons, but instead allude to them.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Example: “Although thought to be humane and necessary, animal testing [topic] for medical and cosmetic purposes does not live up to it’s promises [point and reasons].”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Do NOT use language like, “</a:t>
            </a:r>
            <a:r>
              <a:rPr lang="en-US" altLang="en-US" sz="2000" u="sng" smtClean="0"/>
              <a:t>There are many reasons</a:t>
            </a:r>
            <a:r>
              <a:rPr lang="en-US" altLang="en-US" sz="2000" smtClean="0"/>
              <a:t> people don’t like chocolate ice cream.”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creeching Brake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creeching Brake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creeching Brake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creeching Brake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19" grpId="1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4E7E2A4124CA49B5BD11B8938BB480" ma:contentTypeVersion="13" ma:contentTypeDescription="Create a new document." ma:contentTypeScope="" ma:versionID="9b8e3b8778b025e030ad6248a1047be6">
  <xsd:schema xmlns:xsd="http://www.w3.org/2001/XMLSchema" xmlns:xs="http://www.w3.org/2001/XMLSchema" xmlns:p="http://schemas.microsoft.com/office/2006/metadata/properties" xmlns:ns2="55c31e73-abc8-4786-9fdf-eca6c96400cb" xmlns:ns3="ccbe3f28-63c7-485f-940a-7c239b795170" targetNamespace="http://schemas.microsoft.com/office/2006/metadata/properties" ma:root="true" ma:fieldsID="15ebc6e035d51af742e2211621718d53" ns2:_="" ns3:_="">
    <xsd:import namespace="55c31e73-abc8-4786-9fdf-eca6c96400cb"/>
    <xsd:import namespace="ccbe3f28-63c7-485f-940a-7c239b7951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c31e73-abc8-4786-9fdf-eca6c96400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be3f28-63c7-485f-940a-7c239b79517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31C2BE-E3BF-4597-97DC-70813B6C1902}"/>
</file>

<file path=customXml/itemProps2.xml><?xml version="1.0" encoding="utf-8"?>
<ds:datastoreItem xmlns:ds="http://schemas.openxmlformats.org/officeDocument/2006/customXml" ds:itemID="{FEDE70B3-1767-4918-B2D2-0EEBE53FF246}"/>
</file>

<file path=customXml/itemProps3.xml><?xml version="1.0" encoding="utf-8"?>
<ds:datastoreItem xmlns:ds="http://schemas.openxmlformats.org/officeDocument/2006/customXml" ds:itemID="{141B723C-AB4D-4D56-A336-7004EE5F12E5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893</TotalTime>
  <Words>982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ＭＳ Ｐゴシック</vt:lpstr>
      <vt:lpstr>Tw Cen MT</vt:lpstr>
      <vt:lpstr>Wingdings</vt:lpstr>
      <vt:lpstr>Wingdings 2</vt:lpstr>
      <vt:lpstr>Calibri</vt:lpstr>
      <vt:lpstr>Median</vt:lpstr>
      <vt:lpstr>Easy Steps to a Great Thesis</vt:lpstr>
      <vt:lpstr>A thesis statement can be: </vt:lpstr>
      <vt:lpstr>General Tips about Thesis Statements</vt:lpstr>
      <vt:lpstr>What are the Roles of a Thesis? </vt:lpstr>
      <vt:lpstr>Kinds of Thesis Statements: Persuasive*</vt:lpstr>
      <vt:lpstr>Kinds of Thesis Statements: Analytical*</vt:lpstr>
      <vt:lpstr>Kinds of Thesis Statements: Expository*</vt:lpstr>
      <vt:lpstr>Ways of Constructing Thesis Statements: The List (Essay Map)</vt:lpstr>
      <vt:lpstr>Ways of Constructing Thesis Statements: The Umbrella</vt:lpstr>
      <vt:lpstr>Thesis Don’ts</vt:lpstr>
      <vt:lpstr>Creating a Thesis Statement</vt:lpstr>
      <vt:lpstr>Activity: Create Thesis Statements</vt:lpstr>
      <vt:lpstr>Possible Thesis Statements</vt:lpstr>
      <vt:lpstr>Directed Learning Activity</vt:lpstr>
    </vt:vector>
  </TitlesOfParts>
  <Company>Erin Tyson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 Statements</dc:title>
  <dc:creator>Erin Tyson</dc:creator>
  <cp:lastModifiedBy>Ortega, Sonia</cp:lastModifiedBy>
  <cp:revision>51</cp:revision>
  <dcterms:created xsi:type="dcterms:W3CDTF">2009-01-26T04:48:21Z</dcterms:created>
  <dcterms:modified xsi:type="dcterms:W3CDTF">2018-05-23T21:56:15Z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0x010100CA4E7E2A4124CA49B5BD11B8938BB480</vt:lpwstr>
  </property>
</Properties>
</file>