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6"/>
  </p:notesMasterIdLst>
  <p:handoutMasterIdLst>
    <p:handoutMasterId r:id="rId37"/>
  </p:handoutMasterIdLst>
  <p:sldIdLst>
    <p:sldId id="256" r:id="rId2"/>
    <p:sldId id="270" r:id="rId3"/>
    <p:sldId id="343" r:id="rId4"/>
    <p:sldId id="266" r:id="rId5"/>
    <p:sldId id="286" r:id="rId6"/>
    <p:sldId id="339" r:id="rId7"/>
    <p:sldId id="298" r:id="rId8"/>
    <p:sldId id="304" r:id="rId9"/>
    <p:sldId id="306" r:id="rId10"/>
    <p:sldId id="263" r:id="rId11"/>
    <p:sldId id="302" r:id="rId12"/>
    <p:sldId id="336" r:id="rId13"/>
    <p:sldId id="303" r:id="rId14"/>
    <p:sldId id="272" r:id="rId15"/>
    <p:sldId id="342" r:id="rId16"/>
    <p:sldId id="337" r:id="rId17"/>
    <p:sldId id="338" r:id="rId18"/>
    <p:sldId id="317" r:id="rId19"/>
    <p:sldId id="312" r:id="rId20"/>
    <p:sldId id="313" r:id="rId21"/>
    <p:sldId id="314" r:id="rId22"/>
    <p:sldId id="315" r:id="rId23"/>
    <p:sldId id="319" r:id="rId24"/>
    <p:sldId id="340" r:id="rId25"/>
    <p:sldId id="331" r:id="rId26"/>
    <p:sldId id="332" r:id="rId27"/>
    <p:sldId id="333" r:id="rId28"/>
    <p:sldId id="341" r:id="rId29"/>
    <p:sldId id="318" r:id="rId30"/>
    <p:sldId id="345" r:id="rId31"/>
    <p:sldId id="320" r:id="rId32"/>
    <p:sldId id="321" r:id="rId33"/>
    <p:sldId id="322" r:id="rId34"/>
    <p:sldId id="323" r:id="rId3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azul"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p:restoredLeft sz="15620"/>
    <p:restoredTop sz="94660"/>
  </p:normalViewPr>
  <p:slideViewPr>
    <p:cSldViewPr>
      <p:cViewPr>
        <p:scale>
          <a:sx n="80" d="100"/>
          <a:sy n="80" d="100"/>
        </p:scale>
        <p:origin x="-3246" y="-75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Use the following chart to determine general guidelines for how long to spend on each part of the writing process. </a:t>
            </a:r>
            <a:endParaRPr lang="en-US" dirty="0"/>
          </a:p>
        </c:rich>
      </c:tx>
      <c:layout/>
      <c:overlay val="0"/>
    </c:title>
    <c:autoTitleDeleted val="0"/>
    <c:plotArea>
      <c:layout>
        <c:manualLayout>
          <c:layoutTarget val="inner"/>
          <c:xMode val="edge"/>
          <c:yMode val="edge"/>
          <c:x val="5.657639757647117E-2"/>
          <c:y val="0.25107843137254904"/>
          <c:w val="0.4494704049844237"/>
          <c:h val="0.70725490196078433"/>
        </c:manualLayout>
      </c:layout>
      <c:pieChart>
        <c:varyColors val="1"/>
        <c:ser>
          <c:idx val="0"/>
          <c:order val="0"/>
          <c:tx>
            <c:strRef>
              <c:f>Sheet1!$B$1</c:f>
              <c:strCache>
                <c:ptCount val="1"/>
                <c:pt idx="0">
                  <c:v>Sales</c:v>
                </c:pt>
              </c:strCache>
            </c:strRef>
          </c:tx>
          <c:cat>
            <c:strRef>
              <c:f>Sheet1!$A$2:$A$7</c:f>
              <c:strCache>
                <c:ptCount val="6"/>
                <c:pt idx="0">
                  <c:v>Choosing a ? (1 minute)</c:v>
                </c:pt>
                <c:pt idx="1">
                  <c:v>Brainstorming (4 minutes)</c:v>
                </c:pt>
                <c:pt idx="2">
                  <c:v>Organizing (3 minutes)</c:v>
                </c:pt>
                <c:pt idx="3">
                  <c:v>Writing (30 minutes)</c:v>
                </c:pt>
                <c:pt idx="4">
                  <c:v>Revising (5 minutes)</c:v>
                </c:pt>
                <c:pt idx="5">
                  <c:v>Re-reading (2 minutes)</c:v>
                </c:pt>
              </c:strCache>
            </c:strRef>
          </c:cat>
          <c:val>
            <c:numRef>
              <c:f>Sheet1!$B$2:$B$7</c:f>
              <c:numCache>
                <c:formatCode>General</c:formatCode>
                <c:ptCount val="6"/>
                <c:pt idx="0">
                  <c:v>1</c:v>
                </c:pt>
                <c:pt idx="1">
                  <c:v>4</c:v>
                </c:pt>
                <c:pt idx="2">
                  <c:v>3</c:v>
                </c:pt>
                <c:pt idx="3">
                  <c:v>30</c:v>
                </c:pt>
                <c:pt idx="4">
                  <c:v>5</c:v>
                </c:pt>
                <c:pt idx="5">
                  <c:v>2</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56034893418696496"/>
          <c:y val="0.31144028871391077"/>
          <c:w val="0.43030527142051161"/>
          <c:h val="0.59388412845453142"/>
        </c:manualLayout>
      </c:layout>
      <c:overlay val="0"/>
    </c:legend>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Century Gothic" pitchFamily="34" charset="0"/>
              </a:defRPr>
            </a:lvl1pPr>
          </a:lstStyle>
          <a:p>
            <a:pPr>
              <a:defRPr/>
            </a:pPr>
            <a:endParaRPr lang="en-US"/>
          </a:p>
        </p:txBody>
      </p:sp>
      <p:sp>
        <p:nvSpPr>
          <p:cNvPr id="5529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Century Gothic" pitchFamily="34" charset="0"/>
              </a:defRPr>
            </a:lvl1pPr>
          </a:lstStyle>
          <a:p>
            <a:pPr>
              <a:defRPr/>
            </a:pPr>
            <a:fld id="{F3FD84F1-C592-4E87-9855-532717593667}" type="datetimeFigureOut">
              <a:rPr lang="en-US"/>
              <a:pPr>
                <a:defRPr/>
              </a:pPr>
              <a:t>9/10/2015</a:t>
            </a:fld>
            <a:endParaRPr lang="en-US"/>
          </a:p>
        </p:txBody>
      </p:sp>
      <p:sp>
        <p:nvSpPr>
          <p:cNvPr id="5530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Century Gothic" pitchFamily="34" charset="0"/>
              </a:defRPr>
            </a:lvl1pPr>
          </a:lstStyle>
          <a:p>
            <a:pPr>
              <a:defRPr/>
            </a:pPr>
            <a:endParaRPr lang="en-US"/>
          </a:p>
        </p:txBody>
      </p:sp>
      <p:sp>
        <p:nvSpPr>
          <p:cNvPr id="5530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Century Gothic" pitchFamily="34" charset="0"/>
              </a:defRPr>
            </a:lvl1pPr>
          </a:lstStyle>
          <a:p>
            <a:pPr>
              <a:defRPr/>
            </a:pPr>
            <a:fld id="{610AFAE9-073E-48EB-BC47-85F651A0133B}" type="slidenum">
              <a:rPr lang="en-US"/>
              <a:pPr>
                <a:defRPr/>
              </a:pPr>
              <a:t>‹#›</a:t>
            </a:fld>
            <a:endParaRPr lang="en-US"/>
          </a:p>
        </p:txBody>
      </p:sp>
    </p:spTree>
    <p:extLst>
      <p:ext uri="{BB962C8B-B14F-4D97-AF65-F5344CB8AC3E}">
        <p14:creationId xmlns:p14="http://schemas.microsoft.com/office/powerpoint/2010/main" val="2237003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DDFEA315-87C1-4CF4-8C67-EEA676ECDD44}" type="datetimeFigureOut">
              <a:rPr lang="en-US"/>
              <a:pPr>
                <a:defRPr/>
              </a:pPr>
              <a:t>9/10/2015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1F6F8786-F685-4EB6-8F07-6FE1A415B8CD}" type="slidenum">
              <a:rPr lang="en-US"/>
              <a:pPr>
                <a:defRPr/>
              </a:pPr>
              <a:t>‹#›</a:t>
            </a:fld>
            <a:endParaRPr lang="en-US"/>
          </a:p>
        </p:txBody>
      </p:sp>
    </p:spTree>
    <p:extLst>
      <p:ext uri="{BB962C8B-B14F-4D97-AF65-F5344CB8AC3E}">
        <p14:creationId xmlns:p14="http://schemas.microsoft.com/office/powerpoint/2010/main" val="33519912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TextEdit="1"/>
          </p:cNvSpPr>
          <p:nvPr>
            <p:ph type="sldImg"/>
          </p:nvPr>
        </p:nvSpPr>
        <p:spPr bwMode="auto">
          <a:noFill/>
          <a:ln>
            <a:solidFill>
              <a:srgbClr val="000000"/>
            </a:solidFill>
            <a:miter lim="800000"/>
            <a:headEnd/>
            <a:tailEnd/>
          </a:ln>
        </p:spPr>
      </p:sp>
      <p:sp>
        <p:nvSpPr>
          <p:cNvPr id="16386"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Rot="1" noChangeAspect="1" noTextEdit="1"/>
          </p:cNvSpPr>
          <p:nvPr>
            <p:ph type="sldImg"/>
          </p:nvPr>
        </p:nvSpPr>
        <p:spPr bwMode="auto">
          <a:noFill/>
          <a:ln>
            <a:solidFill>
              <a:srgbClr val="000000"/>
            </a:solidFill>
            <a:miter lim="800000"/>
            <a:headEnd/>
            <a:tailEnd/>
          </a:ln>
        </p:spPr>
      </p:sp>
      <p:sp>
        <p:nvSpPr>
          <p:cNvPr id="20482"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A3C9AE-C44B-40B2-B955-734CAFD52628}" type="slidenum">
              <a:rPr lang="en-US" smtClean="0"/>
              <a:t>9</a:t>
            </a:fld>
            <a:endParaRPr lang="en-US"/>
          </a:p>
        </p:txBody>
      </p:sp>
    </p:spTree>
    <p:extLst>
      <p:ext uri="{BB962C8B-B14F-4D97-AF65-F5344CB8AC3E}">
        <p14:creationId xmlns:p14="http://schemas.microsoft.com/office/powerpoint/2010/main" val="37297915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It may be difficult for some students to write on a personal topic. Several current prompts may cause a student to get emotional. We may suggest that the students avoid these particular topics.</a:t>
            </a:r>
          </a:p>
        </p:txBody>
      </p:sp>
      <p:sp>
        <p:nvSpPr>
          <p:cNvPr id="2253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4DEB3E4-D791-4B9E-9152-D43B303E70D3}" type="slidenum">
              <a:rPr lang="en-US"/>
              <a:pPr fontAlgn="base">
                <a:spcBef>
                  <a:spcPct val="0"/>
                </a:spcBef>
                <a:spcAft>
                  <a:spcPct val="0"/>
                </a:spcAft>
                <a:defRPr/>
              </a:pPr>
              <a:t>10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15  </a:t>
            </a:r>
            <a:r>
              <a:rPr lang="en-US" dirty="0" err="1" smtClean="0"/>
              <a:t>Mins</a:t>
            </a:r>
            <a:r>
              <a:rPr lang="en-US" dirty="0" smtClean="0"/>
              <a:t> to write</a:t>
            </a:r>
            <a:endParaRPr lang="en-US" dirty="0"/>
          </a:p>
        </p:txBody>
      </p:sp>
      <p:sp>
        <p:nvSpPr>
          <p:cNvPr id="4" name="Slide Number Placeholder 3"/>
          <p:cNvSpPr>
            <a:spLocks noGrp="1"/>
          </p:cNvSpPr>
          <p:nvPr>
            <p:ph type="sldNum" sz="quarter" idx="10"/>
          </p:nvPr>
        </p:nvSpPr>
        <p:spPr/>
        <p:txBody>
          <a:bodyPr/>
          <a:lstStyle/>
          <a:p>
            <a:pPr>
              <a:defRPr/>
            </a:pPr>
            <a:fld id="{1F6F8786-F685-4EB6-8F07-6FE1A415B8CD}" type="slidenum">
              <a:rPr lang="en-US" smtClean="0"/>
              <a:pPr>
                <a:defRPr/>
              </a:pPr>
              <a:t>23</a:t>
            </a:fld>
            <a:endParaRPr lang="en-US"/>
          </a:p>
        </p:txBody>
      </p:sp>
    </p:spTree>
    <p:extLst>
      <p:ext uri="{BB962C8B-B14F-4D97-AF65-F5344CB8AC3E}">
        <p14:creationId xmlns:p14="http://schemas.microsoft.com/office/powerpoint/2010/main" val="33075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Rounded Rectangle 7"/>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12"/>
          <p:cNvSpPr/>
          <p:nvPr/>
        </p:nvSpPr>
        <p:spPr>
          <a:xfrm>
            <a:off x="7712075" y="3136900"/>
            <a:ext cx="911225" cy="2074863"/>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13"/>
          <p:cNvSpPr/>
          <p:nvPr/>
        </p:nvSpPr>
        <p:spPr>
          <a:xfrm>
            <a:off x="446088" y="3055938"/>
            <a:ext cx="6946900" cy="2244725"/>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10"/>
          <p:cNvSpPr/>
          <p:nvPr/>
        </p:nvSpPr>
        <p:spPr>
          <a:xfrm>
            <a:off x="541338" y="4559300"/>
            <a:ext cx="6756400" cy="663575"/>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9"/>
          <p:cNvSpPr/>
          <p:nvPr/>
        </p:nvSpPr>
        <p:spPr>
          <a:xfrm>
            <a:off x="539750" y="3140075"/>
            <a:ext cx="6759575" cy="207645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
        <p:nvSpPr>
          <p:cNvPr id="12" name="Date Placeholder 3"/>
          <p:cNvSpPr>
            <a:spLocks noGrp="1"/>
          </p:cNvSpPr>
          <p:nvPr>
            <p:ph type="dt" sz="half" idx="10"/>
          </p:nvPr>
        </p:nvSpPr>
        <p:spPr/>
        <p:txBody>
          <a:bodyPr/>
          <a:lstStyle>
            <a:lvl1pPr>
              <a:defRPr/>
            </a:lvl1pPr>
          </a:lstStyle>
          <a:p>
            <a:pPr>
              <a:defRPr/>
            </a:pPr>
            <a:fld id="{5106A230-BED3-459F-B6C6-790E70F482F0}" type="datetimeFigureOut">
              <a:rPr lang="en-US"/>
              <a:pPr>
                <a:defRPr/>
              </a:pPr>
              <a:t>9/10/2015</a:t>
            </a:fld>
            <a:endParaRPr lang="en-US"/>
          </a:p>
        </p:txBody>
      </p:sp>
      <p:sp>
        <p:nvSpPr>
          <p:cNvPr id="13" name="Footer Placeholder 4"/>
          <p:cNvSpPr>
            <a:spLocks noGrp="1"/>
          </p:cNvSpPr>
          <p:nvPr>
            <p:ph type="ftr" sz="quarter" idx="11"/>
          </p:nvPr>
        </p:nvSpPr>
        <p:spPr/>
        <p:txBody>
          <a:bodyPr/>
          <a:lstStyle>
            <a:lvl1pPr>
              <a:defRPr/>
            </a:lvl1pPr>
          </a:lstStyle>
          <a:p>
            <a:pPr>
              <a:defRPr/>
            </a:pPr>
            <a:endParaRPr lang="en-US"/>
          </a:p>
        </p:txBody>
      </p:sp>
      <p:sp>
        <p:nvSpPr>
          <p:cNvPr id="14" name="Slide Number Placeholder 5"/>
          <p:cNvSpPr>
            <a:spLocks noGrp="1"/>
          </p:cNvSpPr>
          <p:nvPr>
            <p:ph type="sldNum" sz="quarter" idx="12"/>
          </p:nvPr>
        </p:nvSpPr>
        <p:spPr>
          <a:xfrm>
            <a:off x="7786688" y="4625975"/>
            <a:ext cx="762000" cy="457200"/>
          </a:xfrm>
        </p:spPr>
        <p:txBody>
          <a:bodyPr/>
          <a:lstStyle>
            <a:lvl1pPr algn="ctr">
              <a:defRPr sz="2800">
                <a:solidFill>
                  <a:schemeClr val="accent1">
                    <a:lumMod val="50000"/>
                  </a:schemeClr>
                </a:solidFill>
              </a:defRPr>
            </a:lvl1pPr>
          </a:lstStyle>
          <a:p>
            <a:pPr>
              <a:defRPr/>
            </a:pPr>
            <a:fld id="{4D49A7AB-3535-49D7-BEFB-EF97BCB609F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CA7F766-395D-49B4-95CE-FFFF91CD936B}" type="datetimeFigureOut">
              <a:rPr lang="en-US"/>
              <a:pPr>
                <a:defRPr/>
              </a:pPr>
              <a:t>9/10/2015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90EB447-7AC1-474E-9EC6-038C47F3E88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6"/>
          <p:cNvSpPr/>
          <p:nvPr/>
        </p:nvSpPr>
        <p:spPr>
          <a:xfrm>
            <a:off x="6861175" y="228600"/>
            <a:ext cx="1860550" cy="6122988"/>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7"/>
          <p:cNvSpPr/>
          <p:nvPr/>
        </p:nvSpPr>
        <p:spPr>
          <a:xfrm>
            <a:off x="6954838" y="350838"/>
            <a:ext cx="1673225" cy="5876925"/>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3"/>
          <p:cNvSpPr>
            <a:spLocks noGrp="1"/>
          </p:cNvSpPr>
          <p:nvPr>
            <p:ph type="dt" sz="half" idx="10"/>
          </p:nvPr>
        </p:nvSpPr>
        <p:spPr/>
        <p:txBody>
          <a:bodyPr/>
          <a:lstStyle>
            <a:lvl1pPr>
              <a:defRPr/>
            </a:lvl1pPr>
          </a:lstStyle>
          <a:p>
            <a:pPr>
              <a:defRPr/>
            </a:pPr>
            <a:fld id="{85A3B165-C3EF-4A7E-8A54-D9F3FD58F8C8}" type="datetimeFigureOut">
              <a:rPr lang="en-US"/>
              <a:pPr>
                <a:defRPr/>
              </a:pPr>
              <a:t>9/10/2015</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FF031919-55A5-4B42-B959-BE962256D90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825AD79-25EB-4685-B336-93BFDC2D07E3}" type="datetimeFigureOut">
              <a:rPr lang="en-US"/>
              <a:pPr>
                <a:defRPr/>
              </a:pPr>
              <a:t>9/10/2015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533B5C7-FDE9-461E-B9B6-C019223E1E8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Rounded Rectangle 7"/>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15"/>
          <p:cNvSpPr/>
          <p:nvPr/>
        </p:nvSpPr>
        <p:spPr>
          <a:xfrm>
            <a:off x="568325" y="3048000"/>
            <a:ext cx="8032750" cy="2244725"/>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14"/>
          <p:cNvSpPr/>
          <p:nvPr/>
        </p:nvSpPr>
        <p:spPr>
          <a:xfrm>
            <a:off x="676275" y="4541838"/>
            <a:ext cx="7816850" cy="663575"/>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13"/>
          <p:cNvSpPr/>
          <p:nvPr/>
        </p:nvSpPr>
        <p:spPr>
          <a:xfrm>
            <a:off x="676275" y="3124200"/>
            <a:ext cx="7816850" cy="2078038"/>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 name="Date Placeholder 3"/>
          <p:cNvSpPr>
            <a:spLocks noGrp="1"/>
          </p:cNvSpPr>
          <p:nvPr>
            <p:ph type="dt" sz="half" idx="10"/>
          </p:nvPr>
        </p:nvSpPr>
        <p:spPr/>
        <p:txBody>
          <a:bodyPr/>
          <a:lstStyle>
            <a:lvl1pPr>
              <a:defRPr/>
            </a:lvl1pPr>
          </a:lstStyle>
          <a:p>
            <a:pPr>
              <a:defRPr/>
            </a:pPr>
            <a:fld id="{CD5BC0F5-A34D-4839-8134-E6461B98224D}" type="datetimeFigureOut">
              <a:rPr lang="en-US"/>
              <a:pPr>
                <a:defRPr/>
              </a:pPr>
              <a:t>9/10/2015</a:t>
            </a:fld>
            <a:endParaRPr lang="en-US"/>
          </a:p>
        </p:txBody>
      </p:sp>
      <p:sp>
        <p:nvSpPr>
          <p:cNvPr id="11" name="Footer Placeholder 4"/>
          <p:cNvSpPr>
            <a:spLocks noGrp="1"/>
          </p:cNvSpPr>
          <p:nvPr>
            <p:ph type="ftr" sz="quarter" idx="11"/>
          </p:nvPr>
        </p:nvSpPr>
        <p:spPr/>
        <p:txBody>
          <a:bodyPr/>
          <a:lstStyle>
            <a:lvl1pPr>
              <a:defRPr/>
            </a:lvl1pPr>
          </a:lstStyle>
          <a:p>
            <a:pPr>
              <a:defRPr/>
            </a:pPr>
            <a:endParaRPr lang="en-US"/>
          </a:p>
        </p:txBody>
      </p:sp>
      <p:sp>
        <p:nvSpPr>
          <p:cNvPr id="12" name="Slide Number Placeholder 5"/>
          <p:cNvSpPr>
            <a:spLocks noGrp="1"/>
          </p:cNvSpPr>
          <p:nvPr>
            <p:ph type="sldNum" sz="quarter" idx="12"/>
          </p:nvPr>
        </p:nvSpPr>
        <p:spPr/>
        <p:txBody>
          <a:bodyPr/>
          <a:lstStyle>
            <a:lvl1pPr>
              <a:defRPr/>
            </a:lvl1pPr>
          </a:lstStyle>
          <a:p>
            <a:pPr>
              <a:defRPr/>
            </a:pPr>
            <a:fld id="{4DC5031F-C777-4714-A8A0-5D5E4DD62C4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0C444A74-F0C4-42A4-B88C-E9488C3DA05E}" type="datetimeFigureOut">
              <a:rPr lang="en-US"/>
              <a:pPr>
                <a:defRPr/>
              </a:pPr>
              <a:t>9/10/2015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3C258DC-40A3-4BDF-97CE-9610A9A6FE3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D1693FA9-E04F-4EA5-A852-0D7024E7EBA0}" type="datetimeFigureOut">
              <a:rPr lang="en-US"/>
              <a:pPr>
                <a:defRPr/>
              </a:pPr>
              <a:t>9/10/2015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E6A1C2F7-ADF0-43A8-B7AD-37F13C370F5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0FB4A4C-4CC7-494A-9184-D6A5899BDEC5}" type="datetimeFigureOut">
              <a:rPr lang="en-US"/>
              <a:pPr>
                <a:defRPr/>
              </a:pPr>
              <a:t>9/10/2015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E538BC0-602D-417F-909E-EEEE2ED9F0E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3" name="Rounded Rectangle 10"/>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1"/>
          <p:cNvSpPr>
            <a:spLocks noGrp="1"/>
          </p:cNvSpPr>
          <p:nvPr>
            <p:ph type="dt" sz="half" idx="10"/>
          </p:nvPr>
        </p:nvSpPr>
        <p:spPr/>
        <p:txBody>
          <a:bodyPr/>
          <a:lstStyle>
            <a:lvl1pPr>
              <a:defRPr/>
            </a:lvl1pPr>
          </a:lstStyle>
          <a:p>
            <a:pPr>
              <a:defRPr/>
            </a:pPr>
            <a:fld id="{7342C3A6-B3A6-441E-A6E8-3AC4370825D6}" type="datetimeFigureOut">
              <a:rPr lang="en-US"/>
              <a:pPr>
                <a:defRPr/>
              </a:pPr>
              <a:t>9/10/2015</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3"/>
          <p:cNvSpPr>
            <a:spLocks noGrp="1"/>
          </p:cNvSpPr>
          <p:nvPr>
            <p:ph type="sldNum" sz="quarter" idx="12"/>
          </p:nvPr>
        </p:nvSpPr>
        <p:spPr/>
        <p:txBody>
          <a:bodyPr/>
          <a:lstStyle>
            <a:lvl1pPr>
              <a:defRPr/>
            </a:lvl1pPr>
          </a:lstStyle>
          <a:p>
            <a:pPr>
              <a:defRPr/>
            </a:pPr>
            <a:fld id="{8243BCA1-180E-48AE-B475-2F6A0F7A808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6" name="Rounded Rectangle 11"/>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9"/>
          <p:cNvSpPr/>
          <p:nvPr/>
        </p:nvSpPr>
        <p:spPr>
          <a:xfrm>
            <a:off x="676275" y="1643063"/>
            <a:ext cx="2484438" cy="3233737"/>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lstStyle>
            <a:lvl1pPr algn="l">
              <a:defRPr sz="2000" b="0">
                <a:solidFill>
                  <a:schemeClr val="accent1">
                    <a:lumMod val="75000"/>
                  </a:schemeClr>
                </a:solidFill>
              </a:defRPr>
            </a:lvl1pPr>
          </a:lstStyle>
          <a:p>
            <a:r>
              <a:rPr lang="en-US" smtClean="0"/>
              <a:t>Click to edit Master title style</a:t>
            </a:r>
            <a:endParaRPr lang="en-US" dirty="0"/>
          </a:p>
        </p:txBody>
      </p:sp>
      <p:sp>
        <p:nvSpPr>
          <p:cNvPr id="9" name="Date Placeholder 4"/>
          <p:cNvSpPr>
            <a:spLocks noGrp="1"/>
          </p:cNvSpPr>
          <p:nvPr>
            <p:ph type="dt" sz="half" idx="10"/>
          </p:nvPr>
        </p:nvSpPr>
        <p:spPr/>
        <p:txBody>
          <a:bodyPr/>
          <a:lstStyle>
            <a:lvl1pPr>
              <a:defRPr/>
            </a:lvl1pPr>
          </a:lstStyle>
          <a:p>
            <a:pPr>
              <a:defRPr/>
            </a:pPr>
            <a:fld id="{09A2C640-834D-4B37-BBEA-0F56E167B342}" type="datetimeFigureOut">
              <a:rPr lang="en-US"/>
              <a:pPr>
                <a:defRPr/>
              </a:pPr>
              <a:t>9/10/2015</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p:txBody>
          <a:bodyPr/>
          <a:lstStyle>
            <a:lvl1pPr>
              <a:defRPr/>
            </a:lvl1pPr>
          </a:lstStyle>
          <a:p>
            <a:pPr>
              <a:defRPr/>
            </a:pPr>
            <a:fld id="{0DC0B45D-BA5E-42F3-99A1-43D31512CF4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6" name="Rounded Rectangle 8"/>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11"/>
          <p:cNvSpPr/>
          <p:nvPr/>
        </p:nvSpPr>
        <p:spPr>
          <a:xfrm>
            <a:off x="762000" y="5029200"/>
            <a:ext cx="7600950" cy="1203325"/>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12"/>
          <p:cNvSpPr/>
          <p:nvPr/>
        </p:nvSpPr>
        <p:spPr>
          <a:xfrm>
            <a:off x="914400" y="5638800"/>
            <a:ext cx="7327900" cy="452438"/>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10"/>
          <p:cNvSpPr/>
          <p:nvPr/>
        </p:nvSpPr>
        <p:spPr>
          <a:xfrm>
            <a:off x="604838" y="5075238"/>
            <a:ext cx="7947025" cy="1096962"/>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0"/>
          <a:lstStyle>
            <a:lvl1pPr algn="ctr">
              <a:defRPr sz="2000" b="0">
                <a:solidFill>
                  <a:schemeClr val="accent1">
                    <a:lumMod val="75000"/>
                  </a:schemeClr>
                </a:solidFill>
              </a:defRPr>
            </a:lvl1pPr>
          </a:lstStyle>
          <a:p>
            <a:r>
              <a:rPr lang="en-US" smtClean="0"/>
              <a:t>Click to edit Master title style</a:t>
            </a:r>
            <a:endParaRPr lang="en-US" dirty="0"/>
          </a:p>
        </p:txBody>
      </p:sp>
      <p:sp>
        <p:nvSpPr>
          <p:cNvPr id="11" name="Date Placeholder 4"/>
          <p:cNvSpPr>
            <a:spLocks noGrp="1"/>
          </p:cNvSpPr>
          <p:nvPr>
            <p:ph type="dt" sz="half" idx="10"/>
          </p:nvPr>
        </p:nvSpPr>
        <p:spPr/>
        <p:txBody>
          <a:bodyPr/>
          <a:lstStyle>
            <a:lvl1pPr>
              <a:defRPr/>
            </a:lvl1pPr>
          </a:lstStyle>
          <a:p>
            <a:pPr>
              <a:defRPr/>
            </a:pPr>
            <a:fld id="{6C87B915-F0E9-409D-8BE7-D0E4B32FBFB5}" type="datetimeFigureOut">
              <a:rPr lang="en-US"/>
              <a:pPr>
                <a:defRPr/>
              </a:pPr>
              <a:t>9/10/2015</a:t>
            </a:fld>
            <a:endParaRPr lang="en-US"/>
          </a:p>
        </p:txBody>
      </p:sp>
      <p:sp>
        <p:nvSpPr>
          <p:cNvPr id="12" name="Slide Number Placeholder 6"/>
          <p:cNvSpPr>
            <a:spLocks noGrp="1"/>
          </p:cNvSpPr>
          <p:nvPr>
            <p:ph type="sldNum" sz="quarter" idx="11"/>
          </p:nvPr>
        </p:nvSpPr>
        <p:spPr/>
        <p:txBody>
          <a:bodyPr/>
          <a:lstStyle>
            <a:lvl1pPr>
              <a:defRPr/>
            </a:lvl1pPr>
          </a:lstStyle>
          <a:p>
            <a:pPr>
              <a:defRPr/>
            </a:pPr>
            <a:fld id="{035F07C0-E9CF-4863-BB10-FF1372F51B9F}" type="slidenum">
              <a:rPr lang="en-US"/>
              <a:pPr>
                <a:defRPr/>
              </a:pPr>
              <a:t>‹#›</a:t>
            </a:fld>
            <a:endParaRPr lang="en-US"/>
          </a:p>
        </p:txBody>
      </p:sp>
      <p:sp>
        <p:nvSpPr>
          <p:cNvPr id="13" name="Footer Placeholder 5"/>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7" name="Rounded Rectangle 6"/>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8" name="Text Placeholder 2"/>
          <p:cNvSpPr>
            <a:spLocks noGrp="1"/>
          </p:cNvSpPr>
          <p:nvPr>
            <p:ph type="body" idx="1"/>
          </p:nvPr>
        </p:nvSpPr>
        <p:spPr bwMode="auto">
          <a:xfrm>
            <a:off x="457200" y="1752600"/>
            <a:ext cx="8229600" cy="4373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2"/>
                </a:solidFill>
                <a:latin typeface="+mn-lt"/>
              </a:defRPr>
            </a:lvl1pPr>
          </a:lstStyle>
          <a:p>
            <a:pPr>
              <a:defRPr/>
            </a:pPr>
            <a:fld id="{929F3A79-147D-463A-A8D6-88D2D08419D2}" type="datetimeFigureOut">
              <a:rPr lang="en-US"/>
              <a:pPr>
                <a:defRPr/>
              </a:pPr>
              <a:t>9/10/2015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2"/>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2"/>
                </a:solidFill>
                <a:latin typeface="+mn-lt"/>
              </a:defRPr>
            </a:lvl1pPr>
          </a:lstStyle>
          <a:p>
            <a:pPr>
              <a:defRPr/>
            </a:pPr>
            <a:fld id="{EF91DFFC-6AE6-405E-B609-E392A2D9C538}" type="slidenum">
              <a:rPr lang="en-US"/>
              <a:pPr>
                <a:defRPr/>
              </a:pPr>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9"/>
          <p:cNvSpPr/>
          <p:nvPr/>
        </p:nvSpPr>
        <p:spPr>
          <a:xfrm>
            <a:off x="373063" y="373063"/>
            <a:ext cx="8380412" cy="1117600"/>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Placeholder 1"/>
          <p:cNvSpPr>
            <a:spLocks noGrp="1"/>
          </p:cNvSpPr>
          <p:nvPr>
            <p:ph type="title"/>
          </p:nvPr>
        </p:nvSpPr>
        <p:spPr>
          <a:xfrm>
            <a:off x="425450" y="407988"/>
            <a:ext cx="8261350" cy="103981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3" r:id="rId3"/>
    <p:sldLayoutId id="2147483670" r:id="rId4"/>
    <p:sldLayoutId id="2147483669" r:id="rId5"/>
    <p:sldLayoutId id="2147483668" r:id="rId6"/>
    <p:sldLayoutId id="2147483674" r:id="rId7"/>
    <p:sldLayoutId id="2147483675" r:id="rId8"/>
    <p:sldLayoutId id="2147483676" r:id="rId9"/>
    <p:sldLayoutId id="2147483667" r:id="rId10"/>
    <p:sldLayoutId id="2147483677" r:id="rId11"/>
  </p:sldLayoutIdLst>
  <p:txStyles>
    <p:titleStyle>
      <a:lvl1pPr algn="ctr" rtl="0" eaLnBrk="0" fontAlgn="base" hangingPunct="0">
        <a:spcBef>
          <a:spcPct val="0"/>
        </a:spcBef>
        <a:spcAft>
          <a:spcPct val="0"/>
        </a:spcAft>
        <a:defRPr sz="3500" kern="1200" cap="all">
          <a:solidFill>
            <a:srgbClr val="6B7D72"/>
          </a:solidFill>
          <a:latin typeface="+mj-lt"/>
          <a:ea typeface="+mj-ea"/>
          <a:cs typeface="+mj-cs"/>
        </a:defRPr>
      </a:lvl1pPr>
      <a:lvl2pPr algn="ctr" rtl="0" eaLnBrk="0" fontAlgn="base" hangingPunct="0">
        <a:spcBef>
          <a:spcPct val="0"/>
        </a:spcBef>
        <a:spcAft>
          <a:spcPct val="0"/>
        </a:spcAft>
        <a:defRPr sz="3500">
          <a:solidFill>
            <a:srgbClr val="6B7D72"/>
          </a:solidFill>
          <a:latin typeface="Book Antiqua" pitchFamily="18" charset="0"/>
        </a:defRPr>
      </a:lvl2pPr>
      <a:lvl3pPr algn="ctr" rtl="0" eaLnBrk="0" fontAlgn="base" hangingPunct="0">
        <a:spcBef>
          <a:spcPct val="0"/>
        </a:spcBef>
        <a:spcAft>
          <a:spcPct val="0"/>
        </a:spcAft>
        <a:defRPr sz="3500">
          <a:solidFill>
            <a:srgbClr val="6B7D72"/>
          </a:solidFill>
          <a:latin typeface="Book Antiqua" pitchFamily="18" charset="0"/>
        </a:defRPr>
      </a:lvl3pPr>
      <a:lvl4pPr algn="ctr" rtl="0" eaLnBrk="0" fontAlgn="base" hangingPunct="0">
        <a:spcBef>
          <a:spcPct val="0"/>
        </a:spcBef>
        <a:spcAft>
          <a:spcPct val="0"/>
        </a:spcAft>
        <a:defRPr sz="3500">
          <a:solidFill>
            <a:srgbClr val="6B7D72"/>
          </a:solidFill>
          <a:latin typeface="Book Antiqua" pitchFamily="18" charset="0"/>
        </a:defRPr>
      </a:lvl4pPr>
      <a:lvl5pPr algn="ctr" rtl="0" eaLnBrk="0" fontAlgn="base" hangingPunct="0">
        <a:spcBef>
          <a:spcPct val="0"/>
        </a:spcBef>
        <a:spcAft>
          <a:spcPct val="0"/>
        </a:spcAft>
        <a:defRPr sz="3500">
          <a:solidFill>
            <a:srgbClr val="6B7D72"/>
          </a:solidFill>
          <a:latin typeface="Book Antiqua" pitchFamily="18" charset="0"/>
        </a:defRPr>
      </a:lvl5pPr>
      <a:lvl6pPr marL="457200" algn="ctr" rtl="0" fontAlgn="base">
        <a:spcBef>
          <a:spcPct val="0"/>
        </a:spcBef>
        <a:spcAft>
          <a:spcPct val="0"/>
        </a:spcAft>
        <a:defRPr sz="3500">
          <a:solidFill>
            <a:srgbClr val="6B7D72"/>
          </a:solidFill>
          <a:latin typeface="Book Antiqua" pitchFamily="18" charset="0"/>
        </a:defRPr>
      </a:lvl6pPr>
      <a:lvl7pPr marL="914400" algn="ctr" rtl="0" fontAlgn="base">
        <a:spcBef>
          <a:spcPct val="0"/>
        </a:spcBef>
        <a:spcAft>
          <a:spcPct val="0"/>
        </a:spcAft>
        <a:defRPr sz="3500">
          <a:solidFill>
            <a:srgbClr val="6B7D72"/>
          </a:solidFill>
          <a:latin typeface="Book Antiqua" pitchFamily="18" charset="0"/>
        </a:defRPr>
      </a:lvl7pPr>
      <a:lvl8pPr marL="1371600" algn="ctr" rtl="0" fontAlgn="base">
        <a:spcBef>
          <a:spcPct val="0"/>
        </a:spcBef>
        <a:spcAft>
          <a:spcPct val="0"/>
        </a:spcAft>
        <a:defRPr sz="3500">
          <a:solidFill>
            <a:srgbClr val="6B7D72"/>
          </a:solidFill>
          <a:latin typeface="Book Antiqua" pitchFamily="18" charset="0"/>
        </a:defRPr>
      </a:lvl8pPr>
      <a:lvl9pPr marL="1828800" algn="ctr" rtl="0" fontAlgn="base">
        <a:spcBef>
          <a:spcPct val="0"/>
        </a:spcBef>
        <a:spcAft>
          <a:spcPct val="0"/>
        </a:spcAft>
        <a:defRPr sz="3500">
          <a:solidFill>
            <a:srgbClr val="6B7D72"/>
          </a:solidFill>
          <a:latin typeface="Book Antiqua" pitchFamily="18" charset="0"/>
        </a:defRPr>
      </a:lvl9pPr>
    </p:titleStyle>
    <p:bodyStyle>
      <a:lvl1pPr marL="342900" indent="-228600" algn="l" rtl="0" eaLnBrk="0" fontAlgn="base" hangingPunct="0">
        <a:spcBef>
          <a:spcPct val="20000"/>
        </a:spcBef>
        <a:spcAft>
          <a:spcPct val="0"/>
        </a:spcAft>
        <a:buClr>
          <a:schemeClr val="accent1"/>
        </a:buClr>
        <a:buFont typeface="Arial" charset="0"/>
        <a:buChar char="•"/>
        <a:defRPr sz="2400" kern="1200">
          <a:solidFill>
            <a:schemeClr val="tx2"/>
          </a:solidFill>
          <a:latin typeface="+mn-lt"/>
          <a:ea typeface="+mn-ea"/>
          <a:cs typeface="+mn-cs"/>
        </a:defRPr>
      </a:lvl1pPr>
      <a:lvl2pPr marL="639763" indent="-228600" algn="l" rtl="0" eaLnBrk="0" fontAlgn="base" hangingPunct="0">
        <a:spcBef>
          <a:spcPct val="20000"/>
        </a:spcBef>
        <a:spcAft>
          <a:spcPct val="0"/>
        </a:spcAft>
        <a:buClr>
          <a:schemeClr val="accent2"/>
        </a:buClr>
        <a:buFont typeface="Arial" charset="0"/>
        <a:buChar char="•"/>
        <a:defRPr sz="2000" kern="1200">
          <a:solidFill>
            <a:schemeClr val="tx2"/>
          </a:solidFill>
          <a:latin typeface="+mn-lt"/>
          <a:ea typeface="+mn-ea"/>
          <a:cs typeface="+mn-cs"/>
        </a:defRPr>
      </a:lvl2pPr>
      <a:lvl3pPr marL="914400" indent="-228600" algn="l" rtl="0" eaLnBrk="0" fontAlgn="base" hangingPunct="0">
        <a:spcBef>
          <a:spcPct val="20000"/>
        </a:spcBef>
        <a:spcAft>
          <a:spcPct val="0"/>
        </a:spcAft>
        <a:buClr>
          <a:srgbClr val="B5AE53"/>
        </a:buClr>
        <a:buFont typeface="Arial" charset="0"/>
        <a:buChar char="•"/>
        <a:defRPr kern="1200">
          <a:solidFill>
            <a:schemeClr val="tx2"/>
          </a:solidFill>
          <a:latin typeface="+mn-lt"/>
          <a:ea typeface="+mn-ea"/>
          <a:cs typeface="+mn-cs"/>
        </a:defRPr>
      </a:lvl3pPr>
      <a:lvl4pPr marL="1279525" indent="-228600" algn="l" rtl="0" eaLnBrk="0" fontAlgn="base" hangingPunct="0">
        <a:spcBef>
          <a:spcPct val="20000"/>
        </a:spcBef>
        <a:spcAft>
          <a:spcPct val="0"/>
        </a:spcAft>
        <a:buClr>
          <a:srgbClr val="848058"/>
        </a:buClr>
        <a:buFont typeface="Arial" charset="0"/>
        <a:buChar char="•"/>
        <a:defRPr sz="1600" kern="1200">
          <a:solidFill>
            <a:schemeClr val="tx2"/>
          </a:solidFill>
          <a:latin typeface="+mn-lt"/>
          <a:ea typeface="+mn-ea"/>
          <a:cs typeface="+mn-cs"/>
        </a:defRPr>
      </a:lvl4pPr>
      <a:lvl5pPr marL="1554163" indent="-228600" algn="l" rtl="0" eaLnBrk="0" fontAlgn="base" hangingPunct="0">
        <a:spcBef>
          <a:spcPct val="20000"/>
        </a:spcBef>
        <a:spcAft>
          <a:spcPct val="0"/>
        </a:spcAft>
        <a:buClr>
          <a:srgbClr val="E8B54D"/>
        </a:buClr>
        <a:buFont typeface="Arial" charset="0"/>
        <a:buChar char="•"/>
        <a:defRPr sz="1600" kern="120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tsac.co1.qualtrics.com/SE/?SID=SV_9B82t4DsHeyjTc9"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mtsac.edu/assessmen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mtsac.edu/assessment/pdf/AWESamplePrompts.pdf" TargetMode="External"/><Relationship Id="rId2" Type="http://schemas.openxmlformats.org/officeDocument/2006/relationships/hyperlink" Target="http://www.mtsac.edu/assessment/pdf/AWEWritingSamples.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42938" y="4648200"/>
            <a:ext cx="6553200" cy="457200"/>
          </a:xfrm>
        </p:spPr>
        <p:txBody>
          <a:bodyPr rtlCol="0">
            <a:noAutofit/>
          </a:bodyPr>
          <a:lstStyle/>
          <a:p>
            <a:pPr eaLnBrk="1" fontAlgn="auto" hangingPunct="1">
              <a:spcAft>
                <a:spcPts val="0"/>
              </a:spcAft>
              <a:defRPr/>
            </a:pPr>
            <a:r>
              <a:rPr lang="en-US" sz="3600" dirty="0">
                <a:latin typeface="Castellar" panose="020A0402060406010301" pitchFamily="18" charset="0"/>
              </a:rPr>
              <a:t>Workshop</a:t>
            </a:r>
            <a:endParaRPr lang="en-US" sz="3600" dirty="0">
              <a:latin typeface="Castellar" panose="020A0402060406010301" pitchFamily="18" charset="0"/>
            </a:endParaRPr>
          </a:p>
        </p:txBody>
      </p:sp>
      <p:sp>
        <p:nvSpPr>
          <p:cNvPr id="2" name="Title 1"/>
          <p:cNvSpPr>
            <a:spLocks noGrp="1"/>
          </p:cNvSpPr>
          <p:nvPr>
            <p:ph type="ctrTitle"/>
          </p:nvPr>
        </p:nvSpPr>
        <p:spPr>
          <a:xfrm>
            <a:off x="381000" y="3505200"/>
            <a:ext cx="7319962" cy="1219200"/>
          </a:xfrm>
        </p:spPr>
        <p:txBody>
          <a:bodyPr/>
          <a:lstStyle/>
          <a:p>
            <a:pPr eaLnBrk="1" fontAlgn="auto" hangingPunct="1">
              <a:spcAft>
                <a:spcPts val="0"/>
              </a:spcAft>
              <a:defRPr/>
            </a:pPr>
            <a:r>
              <a:rPr lang="en-US" sz="5400" dirty="0" smtClean="0"/>
              <a:t>The </a:t>
            </a:r>
            <a:r>
              <a:rPr lang="en-US" sz="5400" dirty="0" smtClean="0"/>
              <a:t>A.W.E. </a:t>
            </a:r>
            <a:r>
              <a:rPr lang="en-US" sz="5400" dirty="0" smtClean="0"/>
              <a:t>Information</a:t>
            </a:r>
            <a:endParaRPr lang="en-US" sz="5400" dirty="0"/>
          </a:p>
        </p:txBody>
      </p:sp>
      <p:pic>
        <p:nvPicPr>
          <p:cNvPr id="1026" name="Picture 2" descr="New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100" y="838200"/>
            <a:ext cx="1866900" cy="1393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Wrtng_Cntr Logo"/>
          <p:cNvPicPr>
            <a:picLocks noChangeAspect="1" noChangeArrowheads="1"/>
          </p:cNvPicPr>
          <p:nvPr/>
        </p:nvPicPr>
        <p:blipFill>
          <a:blip r:embed="rId4" cstate="print">
            <a:grayscl/>
            <a:extLst>
              <a:ext uri="{28A0092B-C50C-407E-A947-70E740481C1C}">
                <a14:useLocalDpi xmlns:a14="http://schemas.microsoft.com/office/drawing/2010/main" val="0"/>
              </a:ext>
            </a:extLst>
          </a:blip>
          <a:srcRect l="26117" t="24182" r="21765" b="43637"/>
          <a:stretch>
            <a:fillRect/>
          </a:stretch>
        </p:blipFill>
        <p:spPr bwMode="auto">
          <a:xfrm>
            <a:off x="6577012" y="838200"/>
            <a:ext cx="1728788"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smtClean="0">
                <a:solidFill>
                  <a:schemeClr val="accent1">
                    <a:lumMod val="75000"/>
                  </a:schemeClr>
                </a:solidFill>
              </a:rPr>
              <a:t>Choosing a Topic</a:t>
            </a:r>
            <a:endParaRPr lang="en-US" dirty="0">
              <a:solidFill>
                <a:schemeClr val="accent1">
                  <a:lumMod val="75000"/>
                </a:schemeClr>
              </a:solidFill>
            </a:endParaRPr>
          </a:p>
        </p:txBody>
      </p:sp>
      <p:sp>
        <p:nvSpPr>
          <p:cNvPr id="26626" name="Content Placeholder 2"/>
          <p:cNvSpPr>
            <a:spLocks noGrp="1"/>
          </p:cNvSpPr>
          <p:nvPr>
            <p:ph idx="1"/>
          </p:nvPr>
        </p:nvSpPr>
        <p:spPr/>
        <p:txBody>
          <a:bodyPr/>
          <a:lstStyle/>
          <a:p>
            <a:pPr eaLnBrk="1" hangingPunct="1">
              <a:lnSpc>
                <a:spcPct val="80000"/>
              </a:lnSpc>
            </a:pPr>
            <a:r>
              <a:rPr lang="en-US" dirty="0" smtClean="0"/>
              <a:t>You </a:t>
            </a:r>
            <a:r>
              <a:rPr lang="en-US" dirty="0"/>
              <a:t>will have a few questions to select from. Pick only </a:t>
            </a:r>
            <a:r>
              <a:rPr lang="en-US" b="1" dirty="0"/>
              <a:t>one</a:t>
            </a:r>
            <a:r>
              <a:rPr lang="en-US" dirty="0"/>
              <a:t>.</a:t>
            </a:r>
          </a:p>
          <a:p>
            <a:pPr eaLnBrk="1" hangingPunct="1">
              <a:lnSpc>
                <a:spcPct val="80000"/>
              </a:lnSpc>
            </a:pPr>
            <a:endParaRPr lang="en-US" dirty="0"/>
          </a:p>
          <a:p>
            <a:pPr eaLnBrk="1" hangingPunct="1">
              <a:lnSpc>
                <a:spcPct val="80000"/>
              </a:lnSpc>
            </a:pPr>
            <a:r>
              <a:rPr lang="en-US" dirty="0"/>
              <a:t>Select the topic that will allow you to give an example of your best writing</a:t>
            </a:r>
            <a:r>
              <a:rPr lang="en-US" dirty="0" smtClean="0"/>
              <a:t>.</a:t>
            </a:r>
          </a:p>
          <a:p>
            <a:pPr marL="114300" indent="0" eaLnBrk="1" hangingPunct="1">
              <a:lnSpc>
                <a:spcPct val="80000"/>
              </a:lnSpc>
              <a:buNone/>
            </a:pPr>
            <a:endParaRPr lang="en-US" dirty="0" smtClean="0"/>
          </a:p>
          <a:p>
            <a:pPr eaLnBrk="1" hangingPunct="1">
              <a:lnSpc>
                <a:spcPct val="80000"/>
              </a:lnSpc>
            </a:pPr>
            <a:endParaRPr lang="en-US" dirty="0"/>
          </a:p>
          <a:p>
            <a:pPr marL="571500" indent="-457200" eaLnBrk="1" hangingPunct="1">
              <a:lnSpc>
                <a:spcPct val="80000"/>
              </a:lnSpc>
              <a:buFont typeface="Arial" charset="0"/>
              <a:buNone/>
            </a:pPr>
            <a:endParaRPr lang="en-US" b="1"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Choosing a Topic</a:t>
            </a:r>
            <a:endParaRPr lang="en-US" dirty="0"/>
          </a:p>
        </p:txBody>
      </p:sp>
      <p:sp>
        <p:nvSpPr>
          <p:cNvPr id="3" name="Content Placeholder 2"/>
          <p:cNvSpPr>
            <a:spLocks noGrp="1"/>
          </p:cNvSpPr>
          <p:nvPr>
            <p:ph idx="1"/>
          </p:nvPr>
        </p:nvSpPr>
        <p:spPr/>
        <p:txBody>
          <a:bodyPr/>
          <a:lstStyle/>
          <a:p>
            <a:r>
              <a:rPr lang="en-US" dirty="0"/>
              <a:t>Read the entire prompt and keep all the parts in mind as you write</a:t>
            </a:r>
            <a:r>
              <a:rPr lang="en-US" dirty="0" smtClean="0"/>
              <a:t>.</a:t>
            </a:r>
          </a:p>
          <a:p>
            <a:r>
              <a:rPr lang="en-US" dirty="0"/>
              <a:t>You will then have an opportunity to ask questions related to them. Your questions must be for clarification of topics only. </a:t>
            </a:r>
          </a:p>
          <a:p>
            <a:r>
              <a:rPr lang="en-US" dirty="0" smtClean="0"/>
              <a:t>You </a:t>
            </a:r>
            <a:r>
              <a:rPr lang="en-US" dirty="0"/>
              <a:t>should read the prompt more than once and:</a:t>
            </a:r>
          </a:p>
          <a:p>
            <a:pPr lvl="1"/>
            <a:r>
              <a:rPr lang="en-US" dirty="0"/>
              <a:t>Underline key words</a:t>
            </a:r>
          </a:p>
          <a:p>
            <a:pPr lvl="1"/>
            <a:r>
              <a:rPr lang="en-US" dirty="0"/>
              <a:t>Circle unfamiliar vocabulary</a:t>
            </a:r>
          </a:p>
          <a:p>
            <a:pPr marL="411163" lvl="1" indent="0">
              <a:buNone/>
            </a:pPr>
            <a:endParaRPr lang="en-US" dirty="0"/>
          </a:p>
          <a:p>
            <a:endParaRPr lang="en-US" dirty="0"/>
          </a:p>
        </p:txBody>
      </p:sp>
    </p:spTree>
    <p:extLst>
      <p:ext uri="{BB962C8B-B14F-4D97-AF65-F5344CB8AC3E}">
        <p14:creationId xmlns:p14="http://schemas.microsoft.com/office/powerpoint/2010/main" val="30214873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1">
                    <a:lumMod val="75000"/>
                  </a:schemeClr>
                </a:solidFill>
              </a:rPr>
              <a:t>Brainstorming and Organizing</a:t>
            </a:r>
            <a:endParaRPr lang="en-US" dirty="0"/>
          </a:p>
        </p:txBody>
      </p:sp>
      <p:sp>
        <p:nvSpPr>
          <p:cNvPr id="3" name="Content Placeholder 2"/>
          <p:cNvSpPr>
            <a:spLocks noGrp="1"/>
          </p:cNvSpPr>
          <p:nvPr>
            <p:ph idx="1"/>
          </p:nvPr>
        </p:nvSpPr>
        <p:spPr/>
        <p:txBody>
          <a:bodyPr/>
          <a:lstStyle/>
          <a:p>
            <a:r>
              <a:rPr lang="en-US" dirty="0"/>
              <a:t>You should write a thesis (main idea) that responds to the:</a:t>
            </a:r>
          </a:p>
          <a:p>
            <a:pPr lvl="1"/>
            <a:r>
              <a:rPr lang="en-US" dirty="0"/>
              <a:t>prompt (writing topic) </a:t>
            </a:r>
          </a:p>
          <a:p>
            <a:pPr lvl="1"/>
            <a:r>
              <a:rPr lang="en-US" dirty="0"/>
              <a:t>previews your main points</a:t>
            </a:r>
          </a:p>
          <a:p>
            <a:r>
              <a:rPr lang="en-US" dirty="0"/>
              <a:t>Your piece of writing needs a strong topic and focus. Think about this in advance. </a:t>
            </a:r>
            <a:endParaRPr lang="en-US" dirty="0" smtClean="0"/>
          </a:p>
          <a:p>
            <a:pPr marL="114300" indent="0">
              <a:buNone/>
            </a:pPr>
            <a:endParaRPr lang="en-US" dirty="0" smtClean="0"/>
          </a:p>
          <a:p>
            <a:pPr eaLnBrk="1" hangingPunct="1">
              <a:lnSpc>
                <a:spcPct val="80000"/>
              </a:lnSpc>
            </a:pPr>
            <a:r>
              <a:rPr lang="en-US" dirty="0"/>
              <a:t>You may use the scratch paper given to brainstorm or create an outline.</a:t>
            </a:r>
          </a:p>
          <a:p>
            <a:pPr marL="114300" indent="0" eaLnBrk="1" hangingPunct="1">
              <a:lnSpc>
                <a:spcPct val="80000"/>
              </a:lnSpc>
              <a:buNone/>
            </a:pPr>
            <a:endParaRPr lang="en-US" dirty="0" smtClean="0"/>
          </a:p>
          <a:p>
            <a:pPr eaLnBrk="1" hangingPunct="1">
              <a:lnSpc>
                <a:spcPct val="80000"/>
              </a:lnSpc>
            </a:pPr>
            <a:r>
              <a:rPr lang="en-US" dirty="0" smtClean="0"/>
              <a:t>While </a:t>
            </a:r>
            <a:r>
              <a:rPr lang="en-US" dirty="0"/>
              <a:t>there is no required length, you should write enough to address all points in the topic completely.</a:t>
            </a:r>
          </a:p>
          <a:p>
            <a:pPr marL="114300" indent="0">
              <a:lnSpc>
                <a:spcPct val="90000"/>
              </a:lnSpc>
              <a:buNone/>
            </a:pPr>
            <a:endParaRPr lang="en-US" dirty="0"/>
          </a:p>
          <a:p>
            <a:endParaRPr lang="en-US" dirty="0"/>
          </a:p>
          <a:p>
            <a:pPr marL="411163" lvl="1" indent="0">
              <a:buNone/>
            </a:pPr>
            <a:endParaRPr lang="en-US" dirty="0"/>
          </a:p>
          <a:p>
            <a:endParaRPr lang="en-US" dirty="0"/>
          </a:p>
        </p:txBody>
      </p:sp>
    </p:spTree>
    <p:extLst>
      <p:ext uri="{BB962C8B-B14F-4D97-AF65-F5344CB8AC3E}">
        <p14:creationId xmlns:p14="http://schemas.microsoft.com/office/powerpoint/2010/main" val="33196965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5450" y="381000"/>
            <a:ext cx="8261350" cy="1268412"/>
          </a:xfrm>
        </p:spPr>
        <p:txBody>
          <a:bodyPr>
            <a:normAutofit/>
          </a:bodyPr>
          <a:lstStyle/>
          <a:p>
            <a:r>
              <a:rPr lang="en-US" dirty="0" smtClean="0"/>
              <a:t>Writing and</a:t>
            </a:r>
            <a:r>
              <a:rPr lang="en-US" dirty="0" smtClean="0"/>
              <a:t/>
            </a:r>
            <a:br>
              <a:rPr lang="en-US" dirty="0" smtClean="0"/>
            </a:br>
            <a:r>
              <a:rPr lang="en-US" dirty="0" smtClean="0"/>
              <a:t>Revising</a:t>
            </a:r>
            <a:endParaRPr lang="en-US" dirty="0"/>
          </a:p>
        </p:txBody>
      </p:sp>
      <p:sp>
        <p:nvSpPr>
          <p:cNvPr id="3" name="Content Placeholder 2"/>
          <p:cNvSpPr>
            <a:spLocks noGrp="1"/>
          </p:cNvSpPr>
          <p:nvPr>
            <p:ph idx="1"/>
          </p:nvPr>
        </p:nvSpPr>
        <p:spPr/>
        <p:txBody>
          <a:bodyPr/>
          <a:lstStyle/>
          <a:p>
            <a:r>
              <a:rPr lang="en-US" dirty="0" smtClean="0"/>
              <a:t>Make sure the writing:</a:t>
            </a:r>
          </a:p>
          <a:p>
            <a:pPr lvl="1"/>
            <a:r>
              <a:rPr lang="en-US" sz="2200" dirty="0" smtClean="0"/>
              <a:t>Addresses all parts of the prompt </a:t>
            </a:r>
          </a:p>
          <a:p>
            <a:pPr lvl="1"/>
            <a:r>
              <a:rPr lang="en-US" sz="2200" dirty="0" smtClean="0"/>
              <a:t>Develops one main idea/thesis</a:t>
            </a:r>
          </a:p>
          <a:p>
            <a:pPr lvl="1"/>
            <a:r>
              <a:rPr lang="en-US" sz="2200" dirty="0" smtClean="0"/>
              <a:t>Includes specific examples and details</a:t>
            </a:r>
          </a:p>
          <a:p>
            <a:pPr lvl="1"/>
            <a:r>
              <a:rPr lang="en-US" sz="2200" dirty="0" smtClean="0"/>
              <a:t>Has a clear beginning and ending </a:t>
            </a:r>
          </a:p>
          <a:p>
            <a:pPr lvl="1"/>
            <a:r>
              <a:rPr lang="en-US" sz="2200" dirty="0" smtClean="0"/>
              <a:t>Demonstrates good critical thinking</a:t>
            </a:r>
          </a:p>
          <a:p>
            <a:pPr lvl="1"/>
            <a:endParaRPr lang="en-US" sz="2200" dirty="0" smtClean="0"/>
          </a:p>
        </p:txBody>
      </p:sp>
    </p:spTree>
    <p:extLst>
      <p:ext uri="{BB962C8B-B14F-4D97-AF65-F5344CB8AC3E}">
        <p14:creationId xmlns:p14="http://schemas.microsoft.com/office/powerpoint/2010/main" val="32820901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5450" y="304800"/>
            <a:ext cx="8261350" cy="1344612"/>
          </a:xfrm>
        </p:spPr>
        <p:txBody>
          <a:bodyPr>
            <a:normAutofit/>
          </a:bodyPr>
          <a:lstStyle/>
          <a:p>
            <a:pPr eaLnBrk="1" fontAlgn="auto" hangingPunct="1">
              <a:spcAft>
                <a:spcPts val="0"/>
              </a:spcAft>
              <a:defRPr/>
            </a:pPr>
            <a:r>
              <a:rPr lang="en-US" dirty="0" smtClean="0">
                <a:solidFill>
                  <a:schemeClr val="accent1">
                    <a:lumMod val="75000"/>
                  </a:schemeClr>
                </a:solidFill>
              </a:rPr>
              <a:t>Re-reading and Editing</a:t>
            </a:r>
            <a:endParaRPr lang="en-US" dirty="0">
              <a:solidFill>
                <a:schemeClr val="accent1">
                  <a:lumMod val="75000"/>
                </a:schemeClr>
              </a:solidFill>
            </a:endParaRPr>
          </a:p>
        </p:txBody>
      </p:sp>
      <p:sp>
        <p:nvSpPr>
          <p:cNvPr id="29698" name="Content Placeholder 2"/>
          <p:cNvSpPr>
            <a:spLocks noGrp="1"/>
          </p:cNvSpPr>
          <p:nvPr>
            <p:ph idx="1"/>
          </p:nvPr>
        </p:nvSpPr>
        <p:spPr/>
        <p:txBody>
          <a:bodyPr/>
          <a:lstStyle/>
          <a:p>
            <a:pPr eaLnBrk="1" hangingPunct="1">
              <a:buFont typeface="Arial" charset="0"/>
              <a:buNone/>
            </a:pPr>
            <a:r>
              <a:rPr lang="en-US" dirty="0" smtClean="0"/>
              <a:t>Finally, read what you wrote.  Look for places </a:t>
            </a:r>
          </a:p>
          <a:p>
            <a:pPr eaLnBrk="1" hangingPunct="1"/>
            <a:r>
              <a:rPr lang="en-US" dirty="0" smtClean="0"/>
              <a:t>that need punctuation</a:t>
            </a:r>
          </a:p>
          <a:p>
            <a:pPr eaLnBrk="1" hangingPunct="1"/>
            <a:r>
              <a:rPr lang="en-US" dirty="0" smtClean="0"/>
              <a:t>that are not clear </a:t>
            </a:r>
          </a:p>
          <a:p>
            <a:pPr eaLnBrk="1" hangingPunct="1"/>
            <a:r>
              <a:rPr lang="en-US" dirty="0" smtClean="0"/>
              <a:t>that need more precise words</a:t>
            </a:r>
          </a:p>
          <a:p>
            <a:pPr eaLnBrk="1" hangingPunct="1">
              <a:buFont typeface="Arial" charset="0"/>
              <a:buNone/>
            </a:pPr>
            <a:endParaRPr lang="en-US" dirty="0" smtClean="0"/>
          </a:p>
          <a:p>
            <a:pPr eaLnBrk="1" hangingPunct="1">
              <a:buFont typeface="Arial" charset="0"/>
              <a:buNone/>
            </a:pPr>
            <a:r>
              <a:rPr lang="en-US" dirty="0" smtClean="0"/>
              <a:t>   Editing in all these areas can make a difference in being placed higher or lower.</a:t>
            </a:r>
          </a:p>
          <a:p>
            <a:pPr eaLnBrk="1" hangingPunct="1"/>
            <a:endParaRPr 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English 1A Placement Sample</a:t>
            </a:r>
            <a:endParaRPr lang="en-US" dirty="0"/>
          </a:p>
        </p:txBody>
      </p:sp>
      <p:sp>
        <p:nvSpPr>
          <p:cNvPr id="3" name="Content Placeholder 2"/>
          <p:cNvSpPr>
            <a:spLocks noGrp="1"/>
          </p:cNvSpPr>
          <p:nvPr>
            <p:ph idx="1"/>
          </p:nvPr>
        </p:nvSpPr>
        <p:spPr>
          <a:xfrm>
            <a:off x="152400" y="1807361"/>
            <a:ext cx="8763000" cy="4051437"/>
          </a:xfrm>
        </p:spPr>
        <p:txBody>
          <a:bodyPr>
            <a:noAutofit/>
          </a:bodyPr>
          <a:lstStyle/>
          <a:p>
            <a:pPr>
              <a:buFont typeface="Arial" charset="0"/>
              <a:buNone/>
            </a:pPr>
            <a:r>
              <a:rPr lang="en-US" sz="3200" dirty="0"/>
              <a:t>	Many people play a sport.  You might have played soccer, tennis, basketball, or ping pong, informally with friends or formally as part of a team.  Discuss the positive effects this experience has had on your life</a:t>
            </a:r>
            <a:r>
              <a:rPr lang="en-US" sz="3200" dirty="0" smtClean="0"/>
              <a:t>. Focus on this sport’s lasting effects.</a:t>
            </a:r>
            <a:endParaRPr lang="en-US" sz="3200" dirty="0"/>
          </a:p>
        </p:txBody>
      </p:sp>
    </p:spTree>
    <p:extLst>
      <p:ext uri="{BB962C8B-B14F-4D97-AF65-F5344CB8AC3E}">
        <p14:creationId xmlns:p14="http://schemas.microsoft.com/office/powerpoint/2010/main" val="30099048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One Pattern to Guide You as you Write Your Composition</a:t>
            </a:r>
            <a:endParaRPr lang="en-US" dirty="0"/>
          </a:p>
        </p:txBody>
      </p:sp>
      <p:sp>
        <p:nvSpPr>
          <p:cNvPr id="3" name="Content Placeholder 2"/>
          <p:cNvSpPr>
            <a:spLocks noGrp="1"/>
          </p:cNvSpPr>
          <p:nvPr>
            <p:ph idx="1"/>
          </p:nvPr>
        </p:nvSpPr>
        <p:spPr>
          <a:xfrm>
            <a:off x="457200" y="1524000"/>
            <a:ext cx="8229600" cy="5181600"/>
          </a:xfrm>
        </p:spPr>
        <p:txBody>
          <a:bodyPr/>
          <a:lstStyle/>
          <a:p>
            <a:pPr marL="628650" indent="-514350">
              <a:buAutoNum type="romanUcPeriod"/>
            </a:pPr>
            <a:r>
              <a:rPr lang="en-US" sz="2000" dirty="0"/>
              <a:t>Introductory Paragraph</a:t>
            </a:r>
          </a:p>
          <a:p>
            <a:pPr marL="925830" lvl="1" indent="-514350">
              <a:buFont typeface="+mj-lt"/>
              <a:buAutoNum type="alphaUcPeriod"/>
            </a:pPr>
            <a:r>
              <a:rPr lang="en-US" dirty="0"/>
              <a:t>Hook to catch the reader’s attention</a:t>
            </a:r>
            <a:endParaRPr lang="en-US" dirty="0">
              <a:solidFill>
                <a:srgbClr val="FF0000"/>
              </a:solidFill>
            </a:endParaRPr>
          </a:p>
          <a:p>
            <a:pPr marL="925830" lvl="1" indent="-514350">
              <a:buFont typeface="+mj-lt"/>
              <a:buAutoNum type="alphaUcPeriod"/>
            </a:pPr>
            <a:r>
              <a:rPr lang="en-US" dirty="0"/>
              <a:t>Main idea of paper</a:t>
            </a:r>
          </a:p>
          <a:p>
            <a:pPr marL="628650" indent="-514350">
              <a:buFont typeface="+mj-lt"/>
              <a:buAutoNum type="romanUcPeriod"/>
            </a:pPr>
            <a:r>
              <a:rPr lang="en-US" sz="2000" dirty="0" smtClean="0"/>
              <a:t>Narrative Paragraph(s)</a:t>
            </a:r>
            <a:endParaRPr lang="en-US" sz="2000" dirty="0"/>
          </a:p>
          <a:p>
            <a:pPr marL="868680" lvl="1" indent="-457200">
              <a:buFont typeface="+mj-lt"/>
              <a:buAutoNum type="alphaUcPeriod"/>
            </a:pPr>
            <a:r>
              <a:rPr lang="en-US" dirty="0"/>
              <a:t>Focus on </a:t>
            </a:r>
            <a:r>
              <a:rPr lang="en-US" dirty="0" smtClean="0"/>
              <a:t>key parts to your story that connect to the analysis</a:t>
            </a:r>
            <a:endParaRPr lang="en-US" dirty="0"/>
          </a:p>
          <a:p>
            <a:pPr marL="868680" lvl="1" indent="-457200">
              <a:buFont typeface="+mj-lt"/>
              <a:buAutoNum type="alphaUcPeriod"/>
            </a:pPr>
            <a:r>
              <a:rPr lang="en-US" dirty="0" smtClean="0"/>
              <a:t>Present events in the order they occurred</a:t>
            </a:r>
          </a:p>
          <a:p>
            <a:pPr marL="868680" lvl="1" indent="-457200">
              <a:buFont typeface="+mj-lt"/>
              <a:buAutoNum type="alphaUcPeriod"/>
            </a:pPr>
            <a:r>
              <a:rPr lang="en-US" dirty="0" smtClean="0"/>
              <a:t>Use </a:t>
            </a:r>
            <a:r>
              <a:rPr lang="en-US" dirty="0"/>
              <a:t>evidence, examples, and/or details </a:t>
            </a:r>
            <a:r>
              <a:rPr lang="en-US" dirty="0" smtClean="0"/>
              <a:t>that appeal to the different senses (sight, sound, smell, taste, touch)</a:t>
            </a:r>
            <a:endParaRPr lang="en-US" dirty="0"/>
          </a:p>
          <a:p>
            <a:pPr marL="628650" indent="-514350">
              <a:buFont typeface="+mj-lt"/>
              <a:buAutoNum type="romanUcPeriod"/>
            </a:pPr>
            <a:r>
              <a:rPr lang="en-US" sz="2000" dirty="0" smtClean="0"/>
              <a:t>Analysis Paragraph(s)</a:t>
            </a:r>
          </a:p>
          <a:p>
            <a:pPr marL="925830" lvl="1" indent="-514350">
              <a:buClr>
                <a:srgbClr val="CF543F"/>
              </a:buClr>
              <a:buFont typeface="+mj-lt"/>
              <a:buAutoNum type="alphaUcPeriod"/>
            </a:pPr>
            <a:r>
              <a:rPr lang="en-US" dirty="0" smtClean="0">
                <a:solidFill>
                  <a:srgbClr val="564B3C"/>
                </a:solidFill>
              </a:rPr>
              <a:t>Analyze the key events in the story as they relate to the prompt</a:t>
            </a:r>
            <a:endParaRPr lang="en-US" dirty="0">
              <a:solidFill>
                <a:srgbClr val="FF0000"/>
              </a:solidFill>
            </a:endParaRPr>
          </a:p>
          <a:p>
            <a:pPr marL="925830" lvl="1" indent="-514350">
              <a:buClr>
                <a:srgbClr val="CF543F"/>
              </a:buClr>
              <a:buFont typeface="+mj-lt"/>
              <a:buAutoNum type="alphaUcPeriod"/>
            </a:pPr>
            <a:r>
              <a:rPr lang="en-US" dirty="0" smtClean="0">
                <a:solidFill>
                  <a:srgbClr val="564B3C"/>
                </a:solidFill>
              </a:rPr>
              <a:t>Explain the significance of the story</a:t>
            </a:r>
          </a:p>
          <a:p>
            <a:pPr marL="868680" lvl="1" indent="-457200">
              <a:buFont typeface="+mj-lt"/>
              <a:buAutoNum type="alphaUcPeriod"/>
            </a:pPr>
            <a:r>
              <a:rPr lang="en-US" dirty="0" smtClean="0"/>
              <a:t>“Circle back” to the hook to suggest significance of conclusion</a:t>
            </a:r>
            <a:endParaRPr lang="en-US" dirty="0"/>
          </a:p>
        </p:txBody>
      </p:sp>
    </p:spTree>
    <p:extLst>
      <p:ext uri="{BB962C8B-B14F-4D97-AF65-F5344CB8AC3E}">
        <p14:creationId xmlns:p14="http://schemas.microsoft.com/office/powerpoint/2010/main" val="3057142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1"/>
            <a:ext cx="8915400" cy="1371599"/>
          </a:xfrm>
        </p:spPr>
        <p:txBody>
          <a:bodyPr>
            <a:normAutofit fontScale="90000"/>
          </a:bodyPr>
          <a:lstStyle/>
          <a:p>
            <a:r>
              <a:rPr lang="en-US" dirty="0" smtClean="0"/>
              <a:t>Another </a:t>
            </a:r>
            <a:r>
              <a:rPr lang="en-US" dirty="0"/>
              <a:t>Pattern </a:t>
            </a:r>
            <a:r>
              <a:rPr lang="en-US" dirty="0" smtClean="0"/>
              <a:t>You May Be Familiar with:</a:t>
            </a:r>
            <a:br>
              <a:rPr lang="en-US" dirty="0" smtClean="0"/>
            </a:br>
            <a:r>
              <a:rPr lang="en-US" dirty="0" smtClean="0"/>
              <a:t>The Basic Essay**</a:t>
            </a:r>
            <a:endParaRPr lang="en-US" dirty="0"/>
          </a:p>
        </p:txBody>
      </p:sp>
      <p:sp>
        <p:nvSpPr>
          <p:cNvPr id="3" name="Content Placeholder 2"/>
          <p:cNvSpPr>
            <a:spLocks noGrp="1"/>
          </p:cNvSpPr>
          <p:nvPr>
            <p:ph idx="1"/>
          </p:nvPr>
        </p:nvSpPr>
        <p:spPr>
          <a:xfrm>
            <a:off x="152400" y="1600200"/>
            <a:ext cx="8991600" cy="5715000"/>
          </a:xfrm>
        </p:spPr>
        <p:txBody>
          <a:bodyPr>
            <a:normAutofit/>
          </a:bodyPr>
          <a:lstStyle/>
          <a:p>
            <a:pPr marL="628650" indent="-514350">
              <a:buAutoNum type="romanUcPeriod"/>
            </a:pPr>
            <a:r>
              <a:rPr lang="en-US" sz="2000" dirty="0" smtClean="0"/>
              <a:t>Introductory Paragraph</a:t>
            </a:r>
          </a:p>
          <a:p>
            <a:pPr marL="925830" lvl="1" indent="-514350">
              <a:buFont typeface="+mj-lt"/>
              <a:buAutoNum type="alphaUcPeriod"/>
            </a:pPr>
            <a:r>
              <a:rPr lang="en-US" sz="2000" dirty="0" smtClean="0"/>
              <a:t>Hook to catch the reader’s attention</a:t>
            </a:r>
            <a:endParaRPr lang="en-US" sz="2000" dirty="0" smtClean="0">
              <a:solidFill>
                <a:srgbClr val="FF0000"/>
              </a:solidFill>
            </a:endParaRPr>
          </a:p>
          <a:p>
            <a:pPr marL="925830" lvl="1" indent="-514350">
              <a:buFont typeface="+mj-lt"/>
              <a:buAutoNum type="alphaUcPeriod"/>
            </a:pPr>
            <a:r>
              <a:rPr lang="en-US" sz="2000" dirty="0" smtClean="0"/>
              <a:t>Main idea of paper</a:t>
            </a:r>
          </a:p>
          <a:p>
            <a:pPr marL="628650" indent="-514350">
              <a:buFont typeface="+mj-lt"/>
              <a:buAutoNum type="romanUcPeriod"/>
            </a:pPr>
            <a:r>
              <a:rPr lang="en-US" sz="2000" dirty="0" smtClean="0"/>
              <a:t>Body Paragraphs</a:t>
            </a:r>
          </a:p>
          <a:p>
            <a:pPr marL="868680" lvl="1" indent="-457200">
              <a:buFont typeface="+mj-lt"/>
              <a:buAutoNum type="alphaUcPeriod"/>
            </a:pPr>
            <a:r>
              <a:rPr lang="en-US" sz="2000" dirty="0" smtClean="0"/>
              <a:t>Focus on one point per paragraph</a:t>
            </a:r>
          </a:p>
          <a:p>
            <a:pPr marL="868680" lvl="1" indent="-457200">
              <a:buFont typeface="+mj-lt"/>
              <a:buAutoNum type="alphaUcPeriod"/>
            </a:pPr>
            <a:r>
              <a:rPr lang="en-US" sz="2000" dirty="0" smtClean="0"/>
              <a:t>Use evidence, examples, and/or details to support your points</a:t>
            </a:r>
            <a:endParaRPr lang="en-US" sz="2000" dirty="0"/>
          </a:p>
          <a:p>
            <a:pPr marL="628650" indent="-514350">
              <a:buFont typeface="+mj-lt"/>
              <a:buAutoNum type="romanUcPeriod"/>
            </a:pPr>
            <a:r>
              <a:rPr lang="en-US" sz="2000" dirty="0" smtClean="0"/>
              <a:t>Conclusion Paragraph</a:t>
            </a:r>
          </a:p>
          <a:p>
            <a:pPr marL="868680" lvl="1" indent="-457200">
              <a:buFont typeface="+mj-lt"/>
              <a:buAutoNum type="alphaUcPeriod"/>
            </a:pPr>
            <a:r>
              <a:rPr lang="en-US" sz="2000" dirty="0" smtClean="0"/>
              <a:t>One sentence summary of thesis</a:t>
            </a:r>
          </a:p>
          <a:p>
            <a:pPr marL="868680" lvl="1" indent="-457200">
              <a:buFont typeface="+mj-lt"/>
              <a:buAutoNum type="alphaUcPeriod"/>
            </a:pPr>
            <a:r>
              <a:rPr lang="en-US" sz="2000" dirty="0" smtClean="0"/>
              <a:t>Review of main points</a:t>
            </a:r>
          </a:p>
          <a:p>
            <a:pPr marL="868680" lvl="1" indent="-457200">
              <a:buFont typeface="+mj-lt"/>
              <a:buAutoNum type="alphaUcPeriod"/>
            </a:pPr>
            <a:r>
              <a:rPr lang="en-US" sz="2000" dirty="0" smtClean="0"/>
              <a:t>“Circle back” to your hook to suggest significance of conclusion</a:t>
            </a:r>
            <a:endParaRPr lang="en-US" sz="2000" dirty="0"/>
          </a:p>
          <a:p>
            <a:pPr marL="411480" lvl="1" indent="0">
              <a:buNone/>
            </a:pPr>
            <a:endParaRPr lang="en-US" dirty="0" smtClean="0"/>
          </a:p>
          <a:p>
            <a:pPr marL="411480" lvl="1" indent="0">
              <a:buNone/>
            </a:pPr>
            <a:r>
              <a:rPr lang="en-US" sz="1800" dirty="0" smtClean="0"/>
              <a:t>**Please see the Writing Center MEAL handout and “The Five Paragraph Essay” for additional clarification.** </a:t>
            </a:r>
          </a:p>
        </p:txBody>
      </p:sp>
    </p:spTree>
    <p:extLst>
      <p:ext uri="{BB962C8B-B14F-4D97-AF65-F5344CB8AC3E}">
        <p14:creationId xmlns:p14="http://schemas.microsoft.com/office/powerpoint/2010/main" val="1046794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9442" y="447125"/>
            <a:ext cx="7125113" cy="924475"/>
          </a:xfrm>
        </p:spPr>
        <p:txBody>
          <a:bodyPr>
            <a:normAutofit/>
          </a:bodyPr>
          <a:lstStyle/>
          <a:p>
            <a:r>
              <a:rPr lang="en-US" dirty="0" smtClean="0"/>
              <a:t>Composition Planning Tips</a:t>
            </a:r>
            <a:endParaRPr lang="en-US" dirty="0"/>
          </a:p>
        </p:txBody>
      </p:sp>
      <p:sp>
        <p:nvSpPr>
          <p:cNvPr id="3" name="Content Placeholder 2"/>
          <p:cNvSpPr>
            <a:spLocks noGrp="1"/>
          </p:cNvSpPr>
          <p:nvPr>
            <p:ph idx="1"/>
          </p:nvPr>
        </p:nvSpPr>
        <p:spPr>
          <a:xfrm>
            <a:off x="-76200" y="1524000"/>
            <a:ext cx="9296400" cy="5562600"/>
          </a:xfrm>
        </p:spPr>
        <p:txBody>
          <a:bodyPr>
            <a:normAutofit lnSpcReduction="10000"/>
          </a:bodyPr>
          <a:lstStyle/>
          <a:p>
            <a:r>
              <a:rPr lang="en-US" sz="2200" dirty="0" smtClean="0"/>
              <a:t>Use a hook to grab the reader’s attention in the introduction paragraph.  **</a:t>
            </a:r>
          </a:p>
          <a:p>
            <a:r>
              <a:rPr lang="en-US" sz="2200" dirty="0" smtClean="0"/>
              <a:t>Write a main idea/thesis that previews your main points.  </a:t>
            </a:r>
          </a:p>
          <a:p>
            <a:pPr marL="114300" indent="0">
              <a:buNone/>
            </a:pPr>
            <a:r>
              <a:rPr lang="en-US" sz="2200" dirty="0"/>
              <a:t>	</a:t>
            </a:r>
            <a:r>
              <a:rPr lang="en-US" sz="2200" dirty="0" smtClean="0"/>
              <a:t>ex: Successful college students use time management</a:t>
            </a:r>
          </a:p>
          <a:p>
            <a:pPr marL="114300" indent="0">
              <a:buNone/>
            </a:pPr>
            <a:r>
              <a:rPr lang="en-US" sz="2200" dirty="0"/>
              <a:t>	</a:t>
            </a:r>
            <a:r>
              <a:rPr lang="en-US" sz="2200" dirty="0" smtClean="0"/>
              <a:t>strategies, attend classes regularly, and work diligently on </a:t>
            </a:r>
          </a:p>
          <a:p>
            <a:pPr marL="114300" indent="0">
              <a:buNone/>
            </a:pPr>
            <a:r>
              <a:rPr lang="en-US" sz="2200" dirty="0"/>
              <a:t>	</a:t>
            </a:r>
            <a:r>
              <a:rPr lang="en-US" sz="2200" dirty="0" smtClean="0"/>
              <a:t>their assignments. </a:t>
            </a:r>
          </a:p>
          <a:p>
            <a:r>
              <a:rPr lang="en-US" sz="2200" dirty="0" smtClean="0"/>
              <a:t>Focus on writing topic sentences that generally cover the points in each body paragraph (if you have more than one).  **</a:t>
            </a:r>
          </a:p>
          <a:p>
            <a:r>
              <a:rPr lang="en-US" sz="2200" dirty="0" smtClean="0"/>
              <a:t>Use transition words and phrases within and between the paragraph(s). ** </a:t>
            </a:r>
          </a:p>
          <a:p>
            <a:r>
              <a:rPr lang="en-US" sz="2200" dirty="0" smtClean="0"/>
              <a:t>Conclude your essay by referencing the hook and re-emphasizing the thesis/main idea. **</a:t>
            </a:r>
          </a:p>
          <a:p>
            <a:pPr marL="0" indent="0">
              <a:buNone/>
            </a:pPr>
            <a:endParaRPr lang="en-US" sz="2200" dirty="0"/>
          </a:p>
          <a:p>
            <a:pPr marL="274637" lvl="2" indent="0">
              <a:buNone/>
            </a:pPr>
            <a:r>
              <a:rPr lang="en-US" sz="1600" dirty="0"/>
              <a:t>**Please see the Writing </a:t>
            </a:r>
            <a:r>
              <a:rPr lang="en-US" sz="1600" dirty="0" smtClean="0"/>
              <a:t>Center’s “Introductions,” “The Burger Approach,” “Transitions,” “Conclusions,” “Paragraphing: The MEAL Plan,” </a:t>
            </a:r>
            <a:r>
              <a:rPr lang="en-US" sz="1600" dirty="0"/>
              <a:t>and “The Five Paragraph Essay” </a:t>
            </a:r>
            <a:r>
              <a:rPr lang="en-US" sz="1600" dirty="0" smtClean="0"/>
              <a:t>handouts for </a:t>
            </a:r>
            <a:r>
              <a:rPr lang="en-US" sz="1600" dirty="0"/>
              <a:t>additional clarification.** </a:t>
            </a:r>
            <a:endParaRPr lang="en-US" dirty="0" smtClean="0"/>
          </a:p>
        </p:txBody>
      </p:sp>
    </p:spTree>
    <p:extLst>
      <p:ext uri="{BB962C8B-B14F-4D97-AF65-F5344CB8AC3E}">
        <p14:creationId xmlns:p14="http://schemas.microsoft.com/office/powerpoint/2010/main" val="1307504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par>
                                <p:cTn id="59" presetID="42" presetClass="entr" presetSubtype="0" fill="hold" grpId="0" nodeType="with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Effect transition="in" filter="fade">
                                      <p:cBhvr>
                                        <p:cTn id="61" dur="1000"/>
                                        <p:tgtEl>
                                          <p:spTgt spid="3">
                                            <p:txEl>
                                              <p:pRg st="9" end="9"/>
                                            </p:txEl>
                                          </p:spTgt>
                                        </p:tgtEl>
                                      </p:cBhvr>
                                    </p:animEffect>
                                    <p:anim calcmode="lin" valueType="num">
                                      <p:cBhvr>
                                        <p:cTn id="62"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English 1A Placement Sample</a:t>
            </a:r>
            <a:endParaRPr lang="en-US" dirty="0"/>
          </a:p>
        </p:txBody>
      </p:sp>
      <p:sp>
        <p:nvSpPr>
          <p:cNvPr id="3" name="Content Placeholder 2"/>
          <p:cNvSpPr>
            <a:spLocks noGrp="1"/>
          </p:cNvSpPr>
          <p:nvPr>
            <p:ph idx="1"/>
          </p:nvPr>
        </p:nvSpPr>
        <p:spPr>
          <a:xfrm>
            <a:off x="152400" y="1807361"/>
            <a:ext cx="8763000" cy="4051437"/>
          </a:xfrm>
        </p:spPr>
        <p:txBody>
          <a:bodyPr>
            <a:noAutofit/>
          </a:bodyPr>
          <a:lstStyle/>
          <a:p>
            <a:pPr>
              <a:buFont typeface="Arial" charset="0"/>
              <a:buNone/>
            </a:pPr>
            <a:r>
              <a:rPr lang="en-US" sz="3200" dirty="0"/>
              <a:t>	Many people play a sport.  You might have played soccer, tennis, basketball, or ping pong, informally with friends or formally as part of a team.  Discuss the positive effects this experience has had on your life</a:t>
            </a:r>
            <a:r>
              <a:rPr lang="en-US" sz="3200" dirty="0" smtClean="0"/>
              <a:t>. Focus on this sport’s lasting effects.</a:t>
            </a:r>
            <a:endParaRPr lang="en-US" sz="3200" dirty="0"/>
          </a:p>
        </p:txBody>
      </p:sp>
    </p:spTree>
    <p:extLst>
      <p:ext uri="{BB962C8B-B14F-4D97-AF65-F5344CB8AC3E}">
        <p14:creationId xmlns:p14="http://schemas.microsoft.com/office/powerpoint/2010/main" val="41606086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solidFill>
                  <a:schemeClr val="accent1">
                    <a:lumMod val="75000"/>
                  </a:schemeClr>
                </a:solidFill>
              </a:rPr>
              <a:t>purpose of the A.W.E. </a:t>
            </a:r>
            <a:br>
              <a:rPr lang="en-US" dirty="0" smtClean="0">
                <a:solidFill>
                  <a:schemeClr val="accent1">
                    <a:lumMod val="75000"/>
                  </a:schemeClr>
                </a:solidFill>
              </a:rPr>
            </a:br>
            <a:r>
              <a:rPr lang="en-US" dirty="0" smtClean="0">
                <a:solidFill>
                  <a:schemeClr val="accent1">
                    <a:lumMod val="75000"/>
                  </a:schemeClr>
                </a:solidFill>
              </a:rPr>
              <a:t>(Assessment of Written English)</a:t>
            </a:r>
            <a:endParaRPr lang="en-US" dirty="0">
              <a:solidFill>
                <a:schemeClr val="accent1">
                  <a:lumMod val="75000"/>
                </a:schemeClr>
              </a:solidFill>
            </a:endParaRPr>
          </a:p>
        </p:txBody>
      </p:sp>
      <p:sp>
        <p:nvSpPr>
          <p:cNvPr id="3" name="Content Placeholder 2"/>
          <p:cNvSpPr>
            <a:spLocks noGrp="1"/>
          </p:cNvSpPr>
          <p:nvPr>
            <p:ph idx="1"/>
          </p:nvPr>
        </p:nvSpPr>
        <p:spPr/>
        <p:txBody>
          <a:bodyPr>
            <a:normAutofit/>
          </a:bodyPr>
          <a:lstStyle/>
          <a:p>
            <a:pPr eaLnBrk="1" hangingPunct="1">
              <a:lnSpc>
                <a:spcPct val="90000"/>
              </a:lnSpc>
            </a:pPr>
            <a:endParaRPr lang="en-US" dirty="0" smtClean="0"/>
          </a:p>
          <a:p>
            <a:pPr eaLnBrk="1" hangingPunct="1">
              <a:lnSpc>
                <a:spcPct val="90000"/>
              </a:lnSpc>
            </a:pPr>
            <a:r>
              <a:rPr lang="en-US" dirty="0" smtClean="0"/>
              <a:t>The purpose of the A.W.E. is to place a student into the writing course where the student has the best chance of success.</a:t>
            </a:r>
            <a:br>
              <a:rPr lang="en-US" dirty="0" smtClean="0"/>
            </a:br>
            <a:endParaRPr lang="en-US" dirty="0" smtClean="0"/>
          </a:p>
          <a:p>
            <a:pPr eaLnBrk="1" hangingPunct="1">
              <a:lnSpc>
                <a:spcPct val="90000"/>
              </a:lnSpc>
            </a:pPr>
            <a:r>
              <a:rPr lang="en-US" dirty="0" smtClean="0"/>
              <a:t>Students do not pass or fail the A.W.E..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23325"/>
            <a:ext cx="7905958" cy="924475"/>
          </a:xfrm>
        </p:spPr>
        <p:txBody>
          <a:bodyPr>
            <a:noAutofit/>
          </a:bodyPr>
          <a:lstStyle/>
          <a:p>
            <a:r>
              <a:rPr lang="en-US" dirty="0" smtClean="0"/>
              <a:t>English </a:t>
            </a:r>
            <a:r>
              <a:rPr lang="en-US" dirty="0"/>
              <a:t>1A Placement </a:t>
            </a:r>
            <a:r>
              <a:rPr lang="en-US" dirty="0" smtClean="0"/>
              <a:t>Response</a:t>
            </a:r>
            <a:endParaRPr lang="en-US" dirty="0"/>
          </a:p>
        </p:txBody>
      </p:sp>
      <p:sp>
        <p:nvSpPr>
          <p:cNvPr id="3" name="Content Placeholder 2"/>
          <p:cNvSpPr>
            <a:spLocks noGrp="1"/>
          </p:cNvSpPr>
          <p:nvPr>
            <p:ph idx="1"/>
          </p:nvPr>
        </p:nvSpPr>
        <p:spPr>
          <a:xfrm>
            <a:off x="228600" y="1447800"/>
            <a:ext cx="8686800" cy="5410200"/>
          </a:xfrm>
        </p:spPr>
        <p:txBody>
          <a:bodyPr>
            <a:normAutofit fontScale="92500"/>
          </a:bodyPr>
          <a:lstStyle/>
          <a:p>
            <a:pPr marL="114300" indent="0">
              <a:buNone/>
            </a:pPr>
            <a:r>
              <a:rPr lang="en-US" dirty="0" smtClean="0"/>
              <a:t>	</a:t>
            </a:r>
            <a:r>
              <a:rPr lang="en-US" sz="2000" dirty="0" smtClean="0"/>
              <a:t>At </a:t>
            </a:r>
            <a:r>
              <a:rPr lang="en-US" sz="2000" dirty="0"/>
              <a:t>six years of age, ice hockey became my sport of focus. From skating lessons to shooting drills, passing drills to checking drills and learning the rules of the game, I worked extremely hard to accomplish my goal of becoming an all-around hockey player—pushing myself harder and harder every practice just so it paid off when I had that extra step to go around a defender and score the winning goal. Ice hockey has been a lot more than just a sport; it has helped me in life on many occasions such as when my mother passed away, when handed drugs I was smart enough to pass, or even after breaking up with a girl I really liked. Playing hockey has provided me with a team environment where I can set high standards and goals which I fully intend to meet. </a:t>
            </a:r>
          </a:p>
          <a:p>
            <a:pPr marL="114300" indent="0">
              <a:buNone/>
            </a:pPr>
            <a:r>
              <a:rPr lang="en-US" sz="2000" dirty="0" smtClean="0"/>
              <a:t>	In </a:t>
            </a:r>
            <a:r>
              <a:rPr lang="en-US" sz="2000" dirty="0"/>
              <a:t>the case of my mom passing away, hockey gave me a place to go and have fun, talk to people, and even let some suppressed aggression out. If I ever felt depressed, the hockey rink was a perfect place because I had many friends there to have fun with. I could talk to other parents that were kind of like parents to me too. Out on the ice, taking out aggression was no issue since checking is a legal part of the game. </a:t>
            </a:r>
            <a:endParaRPr lang="en-US" dirty="0"/>
          </a:p>
        </p:txBody>
      </p:sp>
    </p:spTree>
    <p:extLst>
      <p:ext uri="{BB962C8B-B14F-4D97-AF65-F5344CB8AC3E}">
        <p14:creationId xmlns:p14="http://schemas.microsoft.com/office/powerpoint/2010/main" val="28382815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533400" y="76200"/>
            <a:ext cx="8229600" cy="6705600"/>
          </a:xfrm>
        </p:spPr>
        <p:txBody>
          <a:bodyPr>
            <a:normAutofit/>
          </a:bodyPr>
          <a:lstStyle/>
          <a:p>
            <a:pPr marL="114300" indent="0">
              <a:buNone/>
            </a:pPr>
            <a:r>
              <a:rPr lang="en-US" dirty="0" smtClean="0"/>
              <a:t>	</a:t>
            </a:r>
            <a:r>
              <a:rPr lang="en-US" sz="2000" dirty="0" smtClean="0"/>
              <a:t>When </a:t>
            </a:r>
            <a:r>
              <a:rPr lang="en-US" sz="2000" dirty="0"/>
              <a:t>the topic of drugs came to pass, there was no possible way because the goals I set for myself couldn't be accomplished if I weren't in the correct state of mind. Hockey is a very demanding sport physically and mentally so I needed to be on my toes at all times. Laziness and depression would just stand in my way of reaching those high standards and goals. Trying my best at all times got me into semi-pro leagues and I still continue on my dream to play professionally. </a:t>
            </a:r>
          </a:p>
          <a:p>
            <a:pPr marL="114300" indent="0">
              <a:buNone/>
            </a:pPr>
            <a:r>
              <a:rPr lang="en-US" sz="2000" dirty="0"/>
              <a:t>	Break-ups were always a pain, especially if you are emotionally attached. This is where hockey again plays a huge part in my life to help me not think of that person and get over the situation that much quicker. Again, there is checking in ice hockey so any aggression that might have been felt was appropriately dealt with. Hockey provided a great learning and caring environment in which I could do my absolute best while getting over personal problems that I carried at the time</a:t>
            </a:r>
            <a:r>
              <a:rPr lang="en-US" sz="2000" dirty="0" smtClean="0"/>
              <a:t>.</a:t>
            </a:r>
          </a:p>
          <a:p>
            <a:pPr marL="114300" indent="0">
              <a:buNone/>
            </a:pPr>
            <a:r>
              <a:rPr lang="en-US" sz="2000" dirty="0" smtClean="0"/>
              <a:t>	To </a:t>
            </a:r>
            <a:r>
              <a:rPr lang="en-US" sz="2000" dirty="0"/>
              <a:t>conclude, hockey has provided a great learning and caring environment in which I could do my absolute best while getting over personal problems that I carried at the time.  Without this sport, I know that I would not be as physically and emotionally fit as I am today</a:t>
            </a:r>
            <a:r>
              <a:rPr lang="en-US" sz="2000" dirty="0" smtClean="0"/>
              <a:t>.</a:t>
            </a:r>
            <a:endParaRPr lang="en-US" sz="2000" dirty="0"/>
          </a:p>
        </p:txBody>
      </p:sp>
    </p:spTree>
    <p:extLst>
      <p:ext uri="{BB962C8B-B14F-4D97-AF65-F5344CB8AC3E}">
        <p14:creationId xmlns:p14="http://schemas.microsoft.com/office/powerpoint/2010/main" val="20995203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9442" y="381000"/>
            <a:ext cx="7125113" cy="924475"/>
          </a:xfrm>
        </p:spPr>
        <p:txBody>
          <a:bodyPr>
            <a:normAutofit/>
          </a:bodyPr>
          <a:lstStyle/>
          <a:p>
            <a:r>
              <a:rPr lang="en-US" dirty="0" smtClean="0"/>
              <a:t>Analyzing the Essay</a:t>
            </a:r>
            <a:endParaRPr lang="en-US" dirty="0"/>
          </a:p>
        </p:txBody>
      </p:sp>
      <p:sp>
        <p:nvSpPr>
          <p:cNvPr id="3" name="Content Placeholder 2"/>
          <p:cNvSpPr>
            <a:spLocks noGrp="1"/>
          </p:cNvSpPr>
          <p:nvPr>
            <p:ph idx="1"/>
          </p:nvPr>
        </p:nvSpPr>
        <p:spPr>
          <a:xfrm>
            <a:off x="609600" y="1600200"/>
            <a:ext cx="8305799" cy="4495800"/>
          </a:xfrm>
        </p:spPr>
        <p:txBody>
          <a:bodyPr>
            <a:noAutofit/>
          </a:bodyPr>
          <a:lstStyle/>
          <a:p>
            <a:r>
              <a:rPr lang="en-US" sz="2100" dirty="0" smtClean="0"/>
              <a:t>What is the main idea of this essay?</a:t>
            </a:r>
          </a:p>
          <a:p>
            <a:endParaRPr lang="en-US" sz="2100" dirty="0" smtClean="0"/>
          </a:p>
          <a:p>
            <a:r>
              <a:rPr lang="en-US" sz="2100" dirty="0" smtClean="0"/>
              <a:t>What do you notice about the organization?</a:t>
            </a:r>
          </a:p>
          <a:p>
            <a:endParaRPr lang="en-US" sz="2100" dirty="0" smtClean="0"/>
          </a:p>
          <a:p>
            <a:r>
              <a:rPr lang="en-US" sz="2100" dirty="0" smtClean="0"/>
              <a:t>What does the writer do to develop the ideas?</a:t>
            </a:r>
          </a:p>
          <a:p>
            <a:endParaRPr lang="en-US" sz="2100" dirty="0" smtClean="0"/>
          </a:p>
          <a:p>
            <a:r>
              <a:rPr lang="en-US" sz="2100" dirty="0" smtClean="0"/>
              <a:t>What do you notice about the language in this piece?</a:t>
            </a:r>
          </a:p>
          <a:p>
            <a:endParaRPr lang="en-US" sz="2100" dirty="0"/>
          </a:p>
          <a:p>
            <a:r>
              <a:rPr lang="en-US" sz="2100" dirty="0" smtClean="0"/>
              <a:t>Are there any places where you had to guess what the writer meant? </a:t>
            </a:r>
          </a:p>
          <a:p>
            <a:endParaRPr lang="en-US" sz="2100" dirty="0" smtClean="0"/>
          </a:p>
          <a:p>
            <a:r>
              <a:rPr lang="en-US" sz="2100" dirty="0" smtClean="0"/>
              <a:t>What does the writer do to demonstrate critical analysis?</a:t>
            </a:r>
            <a:endParaRPr lang="en-US" sz="2100" dirty="0"/>
          </a:p>
        </p:txBody>
      </p:sp>
    </p:spTree>
    <p:extLst>
      <p:ext uri="{BB962C8B-B14F-4D97-AF65-F5344CB8AC3E}">
        <p14:creationId xmlns:p14="http://schemas.microsoft.com/office/powerpoint/2010/main" val="1399202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1000"/>
                                        <p:tgtEl>
                                          <p:spTgt spid="3">
                                            <p:txEl>
                                              <p:pRg st="8" end="8"/>
                                            </p:txEl>
                                          </p:spTgt>
                                        </p:tgtEl>
                                      </p:cBhvr>
                                    </p:animEffect>
                                    <p:anim calcmode="lin" valueType="num">
                                      <p:cBhvr>
                                        <p:cTn id="36"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Effect transition="in" filter="fade">
                                      <p:cBhvr>
                                        <p:cTn id="42" dur="1000"/>
                                        <p:tgtEl>
                                          <p:spTgt spid="3">
                                            <p:txEl>
                                              <p:pRg st="10" end="10"/>
                                            </p:txEl>
                                          </p:spTgt>
                                        </p:tgtEl>
                                      </p:cBhvr>
                                    </p:animEffect>
                                    <p:anim calcmode="lin" valueType="num">
                                      <p:cBhvr>
                                        <p:cTn id="43"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Practice</a:t>
            </a:r>
            <a:endParaRPr lang="en-US" sz="4800" dirty="0"/>
          </a:p>
        </p:txBody>
      </p:sp>
      <p:sp>
        <p:nvSpPr>
          <p:cNvPr id="3" name="Content Placeholder 2"/>
          <p:cNvSpPr>
            <a:spLocks noGrp="1"/>
          </p:cNvSpPr>
          <p:nvPr>
            <p:ph idx="1"/>
          </p:nvPr>
        </p:nvSpPr>
        <p:spPr>
          <a:xfrm>
            <a:off x="457200" y="1752601"/>
            <a:ext cx="8229600" cy="4267199"/>
          </a:xfrm>
        </p:spPr>
        <p:txBody>
          <a:bodyPr>
            <a:noAutofit/>
          </a:bodyPr>
          <a:lstStyle/>
          <a:p>
            <a:pPr marL="114300" indent="0">
              <a:buNone/>
            </a:pPr>
            <a:r>
              <a:rPr lang="en-US" sz="3200" dirty="0" smtClean="0"/>
              <a:t>What was the worst kind of work you ever did? This might have been anything:  a paying job, household or school-related chores, or volunteer work. Describe the work, explain why you found it unpleasant, and discuss ways that would have made it more satisfying.</a:t>
            </a:r>
            <a:endParaRPr lang="en-US" sz="3200" dirty="0"/>
          </a:p>
        </p:txBody>
      </p:sp>
    </p:spTree>
    <p:extLst>
      <p:ext uri="{BB962C8B-B14F-4D97-AF65-F5344CB8AC3E}">
        <p14:creationId xmlns:p14="http://schemas.microsoft.com/office/powerpoint/2010/main" val="12806398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Analyzing your Response</a:t>
            </a:r>
            <a:endParaRPr lang="en-US" dirty="0"/>
          </a:p>
        </p:txBody>
      </p:sp>
      <p:sp>
        <p:nvSpPr>
          <p:cNvPr id="3" name="Content Placeholder 2"/>
          <p:cNvSpPr>
            <a:spLocks noGrp="1"/>
          </p:cNvSpPr>
          <p:nvPr>
            <p:ph idx="1"/>
          </p:nvPr>
        </p:nvSpPr>
        <p:spPr/>
        <p:txBody>
          <a:bodyPr/>
          <a:lstStyle/>
          <a:p>
            <a:r>
              <a:rPr lang="en-US" dirty="0" smtClean="0"/>
              <a:t>What did you do first?</a:t>
            </a:r>
          </a:p>
          <a:p>
            <a:r>
              <a:rPr lang="en-US" dirty="0" smtClean="0"/>
              <a:t>How did you organize your response?</a:t>
            </a:r>
          </a:p>
          <a:p>
            <a:r>
              <a:rPr lang="en-US" dirty="0" smtClean="0"/>
              <a:t>Did you answer (or plan to) all parts of the prompt?</a:t>
            </a:r>
          </a:p>
          <a:p>
            <a:r>
              <a:rPr lang="en-US" dirty="0" smtClean="0"/>
              <a:t>Do you have a clear main idea?</a:t>
            </a:r>
          </a:p>
          <a:p>
            <a:r>
              <a:rPr lang="en-US" dirty="0" smtClean="0"/>
              <a:t>Have you supported it with specific examples?</a:t>
            </a:r>
          </a:p>
          <a:p>
            <a:r>
              <a:rPr lang="en-US" dirty="0" smtClean="0"/>
              <a:t>How did you begin and end your writing?</a:t>
            </a:r>
            <a:endParaRPr lang="en-US" dirty="0"/>
          </a:p>
        </p:txBody>
      </p:sp>
    </p:spTree>
    <p:extLst>
      <p:ext uri="{BB962C8B-B14F-4D97-AF65-F5344CB8AC3E}">
        <p14:creationId xmlns:p14="http://schemas.microsoft.com/office/powerpoint/2010/main" val="21694749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dirty="0"/>
              <a:t>Key Issues for Placement in </a:t>
            </a:r>
            <a:r>
              <a:rPr lang="en-US" dirty="0" err="1"/>
              <a:t>AmLa</a:t>
            </a:r>
            <a:r>
              <a:rPr lang="en-US" dirty="0"/>
              <a:t> Courses</a:t>
            </a:r>
          </a:p>
        </p:txBody>
      </p:sp>
      <p:sp>
        <p:nvSpPr>
          <p:cNvPr id="5" name="Text Placeholder 4"/>
          <p:cNvSpPr>
            <a:spLocks noGrp="1"/>
          </p:cNvSpPr>
          <p:nvPr>
            <p:ph type="body" idx="1"/>
          </p:nvPr>
        </p:nvSpPr>
        <p:spPr>
          <a:xfrm>
            <a:off x="426128" y="1447800"/>
            <a:ext cx="4040188" cy="1752600"/>
          </a:xfrm>
        </p:spPr>
        <p:txBody>
          <a:bodyPr/>
          <a:lstStyle/>
          <a:p>
            <a:pPr algn="l"/>
            <a:r>
              <a:rPr lang="en-US" b="0" dirty="0"/>
              <a:t>Verb Forms</a:t>
            </a:r>
          </a:p>
          <a:p>
            <a:pPr algn="l"/>
            <a:r>
              <a:rPr lang="en-US" b="0" dirty="0" smtClean="0"/>
              <a:t>Subject-verb </a:t>
            </a:r>
            <a:r>
              <a:rPr lang="en-US" b="0" dirty="0"/>
              <a:t>Agreement</a:t>
            </a:r>
          </a:p>
          <a:p>
            <a:pPr algn="l"/>
            <a:r>
              <a:rPr lang="en-US" b="0" dirty="0" smtClean="0"/>
              <a:t>Verb </a:t>
            </a:r>
            <a:r>
              <a:rPr lang="en-US" b="0" dirty="0"/>
              <a:t>Tense Shift</a:t>
            </a:r>
          </a:p>
          <a:p>
            <a:pPr algn="l"/>
            <a:endParaRPr lang="en-US" dirty="0"/>
          </a:p>
        </p:txBody>
      </p:sp>
      <p:sp>
        <p:nvSpPr>
          <p:cNvPr id="6" name="Content Placeholder 5"/>
          <p:cNvSpPr>
            <a:spLocks noGrp="1"/>
          </p:cNvSpPr>
          <p:nvPr>
            <p:ph sz="half" idx="2"/>
          </p:nvPr>
        </p:nvSpPr>
        <p:spPr>
          <a:xfrm>
            <a:off x="426128" y="3703638"/>
            <a:ext cx="4040188" cy="3687762"/>
          </a:xfrm>
        </p:spPr>
        <p:txBody>
          <a:bodyPr/>
          <a:lstStyle/>
          <a:p>
            <a:pPr marL="114300" indent="0">
              <a:buNone/>
            </a:pPr>
            <a:r>
              <a:rPr lang="en-US" sz="2200" b="1" dirty="0"/>
              <a:t>Directed Learning </a:t>
            </a:r>
            <a:r>
              <a:rPr lang="en-US" sz="2200" b="1" dirty="0" smtClean="0"/>
              <a:t>Activities</a:t>
            </a:r>
            <a:endParaRPr lang="en-US" sz="1800" dirty="0" smtClean="0"/>
          </a:p>
          <a:p>
            <a:pPr lvl="1"/>
            <a:r>
              <a:rPr lang="en-US" sz="1800" dirty="0" smtClean="0"/>
              <a:t>Tenses</a:t>
            </a:r>
            <a:r>
              <a:rPr lang="en-US" sz="1800" dirty="0"/>
              <a:t>	</a:t>
            </a:r>
          </a:p>
          <a:p>
            <a:pPr lvl="1"/>
            <a:r>
              <a:rPr lang="en-US" sz="1800" dirty="0"/>
              <a:t>Adjective Clauses</a:t>
            </a:r>
          </a:p>
          <a:p>
            <a:pPr lvl="1"/>
            <a:r>
              <a:rPr lang="en-US" sz="1800" dirty="0"/>
              <a:t>Subject-Verb Agreement </a:t>
            </a:r>
            <a:endParaRPr lang="en-US" sz="2200" b="1" dirty="0" smtClean="0"/>
          </a:p>
          <a:p>
            <a:pPr marL="114300" indent="0">
              <a:buNone/>
            </a:pPr>
            <a:endParaRPr lang="en-US" sz="1800" b="1" dirty="0" smtClean="0"/>
          </a:p>
          <a:p>
            <a:pPr marL="114300" indent="0">
              <a:buNone/>
            </a:pPr>
            <a:r>
              <a:rPr lang="en-US" sz="2200" b="1" dirty="0" smtClean="0"/>
              <a:t>Workshops</a:t>
            </a:r>
            <a:endParaRPr lang="en-US" sz="1800" dirty="0" smtClean="0"/>
          </a:p>
          <a:p>
            <a:pPr lvl="1"/>
            <a:r>
              <a:rPr lang="en-US" sz="1800" dirty="0" smtClean="0"/>
              <a:t>Verbs </a:t>
            </a:r>
            <a:r>
              <a:rPr lang="en-US" sz="1800" dirty="0"/>
              <a:t>Boot </a:t>
            </a:r>
            <a:r>
              <a:rPr lang="en-US" sz="1800" dirty="0" smtClean="0"/>
              <a:t>Camp</a:t>
            </a:r>
          </a:p>
          <a:p>
            <a:pPr lvl="1"/>
            <a:r>
              <a:rPr lang="en-US" sz="1800" dirty="0" smtClean="0"/>
              <a:t>Writing Boot Camp</a:t>
            </a:r>
          </a:p>
          <a:p>
            <a:pPr lvl="1"/>
            <a:r>
              <a:rPr lang="en-US" sz="1800" dirty="0" smtClean="0"/>
              <a:t>Articles</a:t>
            </a:r>
            <a:endParaRPr lang="en-US" sz="1800" dirty="0"/>
          </a:p>
          <a:p>
            <a:pPr marL="114300" indent="0">
              <a:buNone/>
            </a:pPr>
            <a:endParaRPr lang="en-US" dirty="0"/>
          </a:p>
        </p:txBody>
      </p:sp>
      <p:sp>
        <p:nvSpPr>
          <p:cNvPr id="7" name="Text Placeholder 6"/>
          <p:cNvSpPr>
            <a:spLocks noGrp="1"/>
          </p:cNvSpPr>
          <p:nvPr>
            <p:ph type="body" sz="quarter" idx="3"/>
          </p:nvPr>
        </p:nvSpPr>
        <p:spPr>
          <a:xfrm>
            <a:off x="1981200" y="3048000"/>
            <a:ext cx="5257800" cy="838200"/>
          </a:xfrm>
        </p:spPr>
        <p:txBody>
          <a:bodyPr/>
          <a:lstStyle/>
          <a:p>
            <a:r>
              <a:rPr lang="en-US" sz="3200" dirty="0"/>
              <a:t>Writing Center Resources</a:t>
            </a:r>
          </a:p>
          <a:p>
            <a:endParaRPr lang="en-US" dirty="0"/>
          </a:p>
        </p:txBody>
      </p:sp>
      <p:sp>
        <p:nvSpPr>
          <p:cNvPr id="8" name="Content Placeholder 7"/>
          <p:cNvSpPr>
            <a:spLocks noGrp="1"/>
          </p:cNvSpPr>
          <p:nvPr>
            <p:ph sz="quarter" idx="4"/>
          </p:nvPr>
        </p:nvSpPr>
        <p:spPr>
          <a:xfrm>
            <a:off x="4645025" y="3703638"/>
            <a:ext cx="4041775" cy="3687762"/>
          </a:xfrm>
        </p:spPr>
        <p:txBody>
          <a:bodyPr/>
          <a:lstStyle/>
          <a:p>
            <a:pPr marL="114300" indent="0">
              <a:buNone/>
            </a:pPr>
            <a:r>
              <a:rPr lang="en-US" sz="2200" b="1" dirty="0"/>
              <a:t>Computer Lab</a:t>
            </a:r>
          </a:p>
          <a:p>
            <a:pPr lvl="1"/>
            <a:r>
              <a:rPr lang="en-US" sz="1800" i="1" dirty="0"/>
              <a:t>FEG Interactive </a:t>
            </a:r>
            <a:r>
              <a:rPr lang="en-US" sz="1800" dirty="0"/>
              <a:t>computer program in the lab</a:t>
            </a:r>
          </a:p>
          <a:p>
            <a:pPr lvl="1"/>
            <a:r>
              <a:rPr lang="en-US" sz="1800" i="1" dirty="0"/>
              <a:t>Writer’s Resources </a:t>
            </a:r>
            <a:r>
              <a:rPr lang="en-US" sz="1800" dirty="0"/>
              <a:t>computer program in the lab</a:t>
            </a:r>
          </a:p>
          <a:p>
            <a:pPr marL="114300" indent="0">
              <a:buNone/>
            </a:pPr>
            <a:endParaRPr lang="en-US" sz="2200" b="1" dirty="0"/>
          </a:p>
          <a:p>
            <a:pPr marL="114300" indent="0">
              <a:buNone/>
            </a:pPr>
            <a:r>
              <a:rPr lang="en-US" sz="2200" b="1" dirty="0"/>
              <a:t>Tutoring</a:t>
            </a:r>
          </a:p>
          <a:p>
            <a:endParaRPr lang="en-US" dirty="0"/>
          </a:p>
        </p:txBody>
      </p:sp>
    </p:spTree>
    <p:extLst>
      <p:ext uri="{BB962C8B-B14F-4D97-AF65-F5344CB8AC3E}">
        <p14:creationId xmlns:p14="http://schemas.microsoft.com/office/powerpoint/2010/main" val="29441478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dirty="0"/>
              <a:t>Key Issues for Placement in </a:t>
            </a:r>
            <a:r>
              <a:rPr lang="en-US" dirty="0" smtClean="0"/>
              <a:t>LERN and English 67 </a:t>
            </a:r>
            <a:r>
              <a:rPr lang="en-US" dirty="0"/>
              <a:t>Courses</a:t>
            </a:r>
          </a:p>
        </p:txBody>
      </p:sp>
      <p:sp>
        <p:nvSpPr>
          <p:cNvPr id="5" name="Text Placeholder 4"/>
          <p:cNvSpPr>
            <a:spLocks noGrp="1"/>
          </p:cNvSpPr>
          <p:nvPr>
            <p:ph type="body" idx="1"/>
          </p:nvPr>
        </p:nvSpPr>
        <p:spPr>
          <a:xfrm>
            <a:off x="426128" y="990600"/>
            <a:ext cx="6431872" cy="1752600"/>
          </a:xfrm>
        </p:spPr>
        <p:txBody>
          <a:bodyPr/>
          <a:lstStyle/>
          <a:p>
            <a:pPr marL="114300" lvl="0" algn="l">
              <a:buClr>
                <a:srgbClr val="93A299"/>
              </a:buClr>
            </a:pPr>
            <a:r>
              <a:rPr lang="en-US" b="0" dirty="0">
                <a:solidFill>
                  <a:srgbClr val="564B3C"/>
                </a:solidFill>
              </a:rPr>
              <a:t>Verb Tense Shift</a:t>
            </a:r>
          </a:p>
          <a:p>
            <a:pPr marL="114300" lvl="0" algn="l">
              <a:buClr>
                <a:srgbClr val="93A299"/>
              </a:buClr>
            </a:pPr>
            <a:r>
              <a:rPr lang="en-US" b="0" dirty="0">
                <a:solidFill>
                  <a:srgbClr val="564B3C"/>
                </a:solidFill>
              </a:rPr>
              <a:t>Fragments, Comma Splices, and Run-ons</a:t>
            </a:r>
          </a:p>
          <a:p>
            <a:pPr algn="l"/>
            <a:endParaRPr lang="en-US" dirty="0"/>
          </a:p>
        </p:txBody>
      </p:sp>
      <p:sp>
        <p:nvSpPr>
          <p:cNvPr id="6" name="Content Placeholder 5"/>
          <p:cNvSpPr>
            <a:spLocks noGrp="1"/>
          </p:cNvSpPr>
          <p:nvPr>
            <p:ph sz="half" idx="2"/>
          </p:nvPr>
        </p:nvSpPr>
        <p:spPr>
          <a:xfrm>
            <a:off x="426128" y="2819400"/>
            <a:ext cx="4040188" cy="3687762"/>
          </a:xfrm>
        </p:spPr>
        <p:txBody>
          <a:bodyPr/>
          <a:lstStyle/>
          <a:p>
            <a:pPr marL="114300" indent="0">
              <a:buNone/>
            </a:pPr>
            <a:r>
              <a:rPr lang="en-US" sz="2200" b="1" dirty="0"/>
              <a:t>Directed Learning </a:t>
            </a:r>
            <a:r>
              <a:rPr lang="en-US" sz="2200" b="1" dirty="0" smtClean="0"/>
              <a:t>Activities</a:t>
            </a:r>
            <a:endParaRPr lang="en-US" sz="1800" dirty="0" smtClean="0"/>
          </a:p>
          <a:p>
            <a:pPr lvl="1"/>
            <a:r>
              <a:rPr lang="en-US" sz="1800" dirty="0"/>
              <a:t>Paragraph Writing</a:t>
            </a:r>
          </a:p>
          <a:p>
            <a:pPr lvl="1"/>
            <a:r>
              <a:rPr lang="en-US" sz="1800" dirty="0"/>
              <a:t>Subject-Verb Agreement</a:t>
            </a:r>
          </a:p>
          <a:p>
            <a:pPr lvl="1"/>
            <a:r>
              <a:rPr lang="en-US" sz="1800" dirty="0"/>
              <a:t>Commas</a:t>
            </a:r>
          </a:p>
          <a:p>
            <a:pPr lvl="1"/>
            <a:r>
              <a:rPr lang="en-US" sz="1800" dirty="0"/>
              <a:t>Fragments</a:t>
            </a:r>
          </a:p>
          <a:p>
            <a:pPr lvl="1"/>
            <a:r>
              <a:rPr lang="en-US" sz="1800" dirty="0"/>
              <a:t>Comma Splices and Run-Ons  </a:t>
            </a:r>
            <a:endParaRPr lang="en-US" sz="2200" b="1" dirty="0"/>
          </a:p>
          <a:p>
            <a:pPr marL="114300" indent="0">
              <a:buNone/>
            </a:pPr>
            <a:endParaRPr lang="en-US" sz="1800" b="1" dirty="0" smtClean="0"/>
          </a:p>
          <a:p>
            <a:pPr marL="114300" indent="0">
              <a:buNone/>
            </a:pPr>
            <a:r>
              <a:rPr lang="en-US" sz="2200" b="1" dirty="0" smtClean="0"/>
              <a:t>Tutoring</a:t>
            </a:r>
          </a:p>
        </p:txBody>
      </p:sp>
      <p:sp>
        <p:nvSpPr>
          <p:cNvPr id="7" name="Text Placeholder 6"/>
          <p:cNvSpPr>
            <a:spLocks noGrp="1"/>
          </p:cNvSpPr>
          <p:nvPr>
            <p:ph type="body" sz="quarter" idx="3"/>
          </p:nvPr>
        </p:nvSpPr>
        <p:spPr>
          <a:xfrm>
            <a:off x="1981200" y="2438400"/>
            <a:ext cx="5257800" cy="838200"/>
          </a:xfrm>
        </p:spPr>
        <p:txBody>
          <a:bodyPr/>
          <a:lstStyle/>
          <a:p>
            <a:r>
              <a:rPr lang="en-US" sz="3200" dirty="0"/>
              <a:t>Writing Center Resources</a:t>
            </a:r>
          </a:p>
          <a:p>
            <a:endParaRPr lang="en-US" dirty="0"/>
          </a:p>
        </p:txBody>
      </p:sp>
      <p:sp>
        <p:nvSpPr>
          <p:cNvPr id="8" name="Content Placeholder 7"/>
          <p:cNvSpPr>
            <a:spLocks noGrp="1"/>
          </p:cNvSpPr>
          <p:nvPr>
            <p:ph sz="quarter" idx="4"/>
          </p:nvPr>
        </p:nvSpPr>
        <p:spPr>
          <a:xfrm>
            <a:off x="4645025" y="2819400"/>
            <a:ext cx="4041775" cy="3687762"/>
          </a:xfrm>
        </p:spPr>
        <p:txBody>
          <a:bodyPr/>
          <a:lstStyle/>
          <a:p>
            <a:pPr marL="114300" indent="0">
              <a:buNone/>
            </a:pPr>
            <a:r>
              <a:rPr lang="en-US" sz="2200" b="1" dirty="0" smtClean="0"/>
              <a:t>Workshops</a:t>
            </a:r>
            <a:endParaRPr lang="en-US" sz="1800" dirty="0"/>
          </a:p>
          <a:p>
            <a:pPr lvl="1"/>
            <a:r>
              <a:rPr lang="en-US" sz="1800" dirty="0"/>
              <a:t>Developing your Sentence Style</a:t>
            </a:r>
          </a:p>
          <a:p>
            <a:pPr lvl="1"/>
            <a:r>
              <a:rPr lang="en-US" sz="1800" dirty="0"/>
              <a:t>Fixing Fragments, Run-Ons, and Comma Splices</a:t>
            </a:r>
          </a:p>
          <a:p>
            <a:pPr lvl="1"/>
            <a:r>
              <a:rPr lang="en-US" sz="1800" dirty="0"/>
              <a:t>Plan your Essay in Three Easy Steps</a:t>
            </a:r>
          </a:p>
          <a:p>
            <a:pPr lvl="1"/>
            <a:r>
              <a:rPr lang="en-US" sz="1800" dirty="0"/>
              <a:t>Keys to Better Paragraphs</a:t>
            </a:r>
          </a:p>
          <a:p>
            <a:pPr marL="114300" indent="0">
              <a:buNone/>
            </a:pPr>
            <a:endParaRPr lang="en-US" sz="2200" b="1" dirty="0" smtClean="0"/>
          </a:p>
          <a:p>
            <a:pPr marL="114300" indent="0">
              <a:buNone/>
            </a:pPr>
            <a:r>
              <a:rPr lang="en-US" sz="2200" b="1" dirty="0" smtClean="0"/>
              <a:t>Computer </a:t>
            </a:r>
            <a:r>
              <a:rPr lang="en-US" sz="2200" b="1" dirty="0"/>
              <a:t>Lab</a:t>
            </a:r>
            <a:endParaRPr lang="en-US" sz="1800" dirty="0"/>
          </a:p>
          <a:p>
            <a:pPr lvl="1"/>
            <a:r>
              <a:rPr lang="en-US" sz="1800" i="1" dirty="0"/>
              <a:t>Writer’s Resources </a:t>
            </a:r>
            <a:r>
              <a:rPr lang="en-US" sz="1800" dirty="0" smtClean="0"/>
              <a:t>computer </a:t>
            </a:r>
            <a:r>
              <a:rPr lang="en-US" dirty="0" smtClean="0"/>
              <a:t>program </a:t>
            </a:r>
            <a:r>
              <a:rPr lang="en-US" dirty="0"/>
              <a:t>in the lab</a:t>
            </a:r>
          </a:p>
          <a:p>
            <a:pPr lvl="1"/>
            <a:endParaRPr lang="en-US" dirty="0"/>
          </a:p>
        </p:txBody>
      </p:sp>
    </p:spTree>
    <p:extLst>
      <p:ext uri="{BB962C8B-B14F-4D97-AF65-F5344CB8AC3E}">
        <p14:creationId xmlns:p14="http://schemas.microsoft.com/office/powerpoint/2010/main" val="370962885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dirty="0"/>
              <a:t>Key Issues for Placement in </a:t>
            </a:r>
            <a:r>
              <a:rPr lang="en-US" dirty="0" smtClean="0"/>
              <a:t>English 68 and 1a </a:t>
            </a:r>
            <a:r>
              <a:rPr lang="en-US" dirty="0"/>
              <a:t>Courses</a:t>
            </a:r>
          </a:p>
        </p:txBody>
      </p:sp>
      <p:sp>
        <p:nvSpPr>
          <p:cNvPr id="5" name="Text Placeholder 4"/>
          <p:cNvSpPr>
            <a:spLocks noGrp="1"/>
          </p:cNvSpPr>
          <p:nvPr>
            <p:ph type="body" idx="1"/>
          </p:nvPr>
        </p:nvSpPr>
        <p:spPr>
          <a:xfrm>
            <a:off x="426128" y="990600"/>
            <a:ext cx="6431872" cy="1752600"/>
          </a:xfrm>
        </p:spPr>
        <p:txBody>
          <a:bodyPr/>
          <a:lstStyle/>
          <a:p>
            <a:pPr marL="114300" lvl="0" algn="l">
              <a:buClr>
                <a:srgbClr val="93A299"/>
              </a:buClr>
            </a:pPr>
            <a:r>
              <a:rPr lang="en-US" b="0" dirty="0">
                <a:solidFill>
                  <a:srgbClr val="564B3C"/>
                </a:solidFill>
              </a:rPr>
              <a:t>Level of Detail</a:t>
            </a:r>
          </a:p>
          <a:p>
            <a:pPr marL="114300" lvl="0" algn="l">
              <a:buClr>
                <a:srgbClr val="93A299"/>
              </a:buClr>
            </a:pPr>
            <a:r>
              <a:rPr lang="en-US" b="0" dirty="0" smtClean="0">
                <a:solidFill>
                  <a:srgbClr val="564B3C"/>
                </a:solidFill>
              </a:rPr>
              <a:t>Analysis</a:t>
            </a:r>
            <a:endParaRPr lang="en-US" b="0" dirty="0">
              <a:solidFill>
                <a:srgbClr val="564B3C"/>
              </a:solidFill>
            </a:endParaRPr>
          </a:p>
          <a:p>
            <a:pPr algn="l"/>
            <a:endParaRPr lang="en-US" dirty="0"/>
          </a:p>
        </p:txBody>
      </p:sp>
      <p:sp>
        <p:nvSpPr>
          <p:cNvPr id="6" name="Content Placeholder 5"/>
          <p:cNvSpPr>
            <a:spLocks noGrp="1"/>
          </p:cNvSpPr>
          <p:nvPr>
            <p:ph sz="half" idx="2"/>
          </p:nvPr>
        </p:nvSpPr>
        <p:spPr>
          <a:xfrm>
            <a:off x="426128" y="3017838"/>
            <a:ext cx="4040188" cy="3687762"/>
          </a:xfrm>
        </p:spPr>
        <p:txBody>
          <a:bodyPr/>
          <a:lstStyle/>
          <a:p>
            <a:pPr marL="114300" indent="0">
              <a:buNone/>
            </a:pPr>
            <a:r>
              <a:rPr lang="en-US" sz="2200" b="1" dirty="0"/>
              <a:t>Directed Learning </a:t>
            </a:r>
            <a:r>
              <a:rPr lang="en-US" sz="2200" b="1" dirty="0" smtClean="0"/>
              <a:t>Activities</a:t>
            </a:r>
            <a:endParaRPr lang="en-US" sz="1800" dirty="0" smtClean="0"/>
          </a:p>
          <a:p>
            <a:pPr lvl="1"/>
            <a:r>
              <a:rPr lang="en-US" sz="1800" dirty="0"/>
              <a:t>Paragraph Writing </a:t>
            </a:r>
          </a:p>
          <a:p>
            <a:pPr lvl="1"/>
            <a:r>
              <a:rPr lang="en-US" sz="1800" dirty="0"/>
              <a:t>Thesis Statements</a:t>
            </a:r>
          </a:p>
          <a:p>
            <a:pPr lvl="1"/>
            <a:r>
              <a:rPr lang="en-US" sz="1800" dirty="0"/>
              <a:t>Analytical and Persuasive Thesis </a:t>
            </a:r>
            <a:r>
              <a:rPr lang="en-US" sz="1800" dirty="0" smtClean="0"/>
              <a:t>Statements</a:t>
            </a:r>
          </a:p>
          <a:p>
            <a:pPr lvl="1"/>
            <a:r>
              <a:rPr lang="en-US" sz="1800" dirty="0" smtClean="0"/>
              <a:t>Outlining the Essay   </a:t>
            </a:r>
          </a:p>
          <a:p>
            <a:pPr lvl="1"/>
            <a:r>
              <a:rPr lang="en-US" sz="1800" dirty="0" smtClean="0"/>
              <a:t>Transitions</a:t>
            </a:r>
            <a:endParaRPr lang="en-US" sz="2200" dirty="0"/>
          </a:p>
          <a:p>
            <a:pPr marL="114300" indent="0">
              <a:buNone/>
            </a:pPr>
            <a:endParaRPr lang="en-US" sz="1800" b="1" dirty="0" smtClean="0"/>
          </a:p>
          <a:p>
            <a:pPr marL="114300" indent="0">
              <a:buNone/>
            </a:pPr>
            <a:endParaRPr lang="en-US" sz="2200" b="1" dirty="0" smtClean="0"/>
          </a:p>
          <a:p>
            <a:pPr marL="114300" indent="0">
              <a:buNone/>
            </a:pPr>
            <a:r>
              <a:rPr lang="en-US" sz="2200" b="1" dirty="0" smtClean="0"/>
              <a:t>Tutoring</a:t>
            </a:r>
            <a:endParaRPr lang="en-US" sz="2200" b="1" dirty="0"/>
          </a:p>
        </p:txBody>
      </p:sp>
      <p:sp>
        <p:nvSpPr>
          <p:cNvPr id="7" name="Text Placeholder 6"/>
          <p:cNvSpPr>
            <a:spLocks noGrp="1"/>
          </p:cNvSpPr>
          <p:nvPr>
            <p:ph type="body" sz="quarter" idx="3"/>
          </p:nvPr>
        </p:nvSpPr>
        <p:spPr>
          <a:xfrm>
            <a:off x="1981200" y="2514600"/>
            <a:ext cx="5257800" cy="838200"/>
          </a:xfrm>
        </p:spPr>
        <p:txBody>
          <a:bodyPr/>
          <a:lstStyle/>
          <a:p>
            <a:r>
              <a:rPr lang="en-US" sz="3200" dirty="0"/>
              <a:t>Writing Center Resources</a:t>
            </a:r>
          </a:p>
          <a:p>
            <a:endParaRPr lang="en-US" dirty="0"/>
          </a:p>
        </p:txBody>
      </p:sp>
      <p:sp>
        <p:nvSpPr>
          <p:cNvPr id="8" name="Content Placeholder 7"/>
          <p:cNvSpPr>
            <a:spLocks noGrp="1"/>
          </p:cNvSpPr>
          <p:nvPr>
            <p:ph sz="quarter" idx="4"/>
          </p:nvPr>
        </p:nvSpPr>
        <p:spPr>
          <a:xfrm>
            <a:off x="4645025" y="3017838"/>
            <a:ext cx="4041775" cy="3687762"/>
          </a:xfrm>
        </p:spPr>
        <p:txBody>
          <a:bodyPr/>
          <a:lstStyle/>
          <a:p>
            <a:pPr marL="114300" indent="0">
              <a:buNone/>
            </a:pPr>
            <a:r>
              <a:rPr lang="en-US" sz="2200" b="1" dirty="0"/>
              <a:t>Computer </a:t>
            </a:r>
            <a:r>
              <a:rPr lang="en-US" sz="2200" b="1" dirty="0" smtClean="0"/>
              <a:t>Lab</a:t>
            </a:r>
            <a:endParaRPr lang="en-US" sz="1800" dirty="0"/>
          </a:p>
          <a:p>
            <a:pPr lvl="1"/>
            <a:r>
              <a:rPr lang="en-US" sz="1800" i="1" dirty="0"/>
              <a:t>Writer’s Resources </a:t>
            </a:r>
            <a:r>
              <a:rPr lang="en-US" sz="1800" dirty="0"/>
              <a:t>computer program in the lab</a:t>
            </a:r>
          </a:p>
          <a:p>
            <a:pPr marL="114300" indent="0">
              <a:buNone/>
            </a:pPr>
            <a:endParaRPr lang="en-US" sz="2200" b="1" dirty="0"/>
          </a:p>
          <a:p>
            <a:pPr marL="114300" indent="0">
              <a:buNone/>
            </a:pPr>
            <a:r>
              <a:rPr lang="en-US" sz="2200" b="1" dirty="0"/>
              <a:t>Workshops</a:t>
            </a:r>
            <a:endParaRPr lang="en-US" sz="1800" dirty="0"/>
          </a:p>
          <a:p>
            <a:pPr lvl="1"/>
            <a:r>
              <a:rPr lang="en-US" sz="1800" dirty="0"/>
              <a:t>Plan your Essay in Three Easy Steps </a:t>
            </a:r>
            <a:endParaRPr lang="en-US" sz="1800" dirty="0" smtClean="0"/>
          </a:p>
          <a:p>
            <a:pPr lvl="1"/>
            <a:r>
              <a:rPr lang="en-US" sz="1800" dirty="0" smtClean="0"/>
              <a:t>Easy Steps to a Great Thesis</a:t>
            </a:r>
          </a:p>
          <a:p>
            <a:pPr lvl="1"/>
            <a:r>
              <a:rPr lang="en-US" sz="1800" dirty="0" smtClean="0"/>
              <a:t>Keys </a:t>
            </a:r>
            <a:r>
              <a:rPr lang="en-US" sz="1800" dirty="0"/>
              <a:t>to Better </a:t>
            </a:r>
            <a:r>
              <a:rPr lang="en-US" sz="1800" dirty="0" smtClean="0"/>
              <a:t>Paragraphs</a:t>
            </a:r>
            <a:endParaRPr lang="en-US" sz="1800" dirty="0"/>
          </a:p>
        </p:txBody>
      </p:sp>
    </p:spTree>
    <p:extLst>
      <p:ext uri="{BB962C8B-B14F-4D97-AF65-F5344CB8AC3E}">
        <p14:creationId xmlns:p14="http://schemas.microsoft.com/office/powerpoint/2010/main" val="128218063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of Action</a:t>
            </a:r>
            <a:endParaRPr lang="en-US" dirty="0"/>
          </a:p>
        </p:txBody>
      </p:sp>
      <p:sp>
        <p:nvSpPr>
          <p:cNvPr id="3" name="Content Placeholder 2"/>
          <p:cNvSpPr>
            <a:spLocks noGrp="1"/>
          </p:cNvSpPr>
          <p:nvPr>
            <p:ph idx="1"/>
          </p:nvPr>
        </p:nvSpPr>
        <p:spPr/>
        <p:txBody>
          <a:bodyPr/>
          <a:lstStyle/>
          <a:p>
            <a:r>
              <a:rPr lang="en-US" dirty="0" smtClean="0"/>
              <a:t>What are three things you will do to prepare for the assessment?</a:t>
            </a:r>
          </a:p>
          <a:p>
            <a:pPr lvl="2"/>
            <a:r>
              <a:rPr lang="en-US" dirty="0" smtClean="0"/>
              <a:t>Create specific goals</a:t>
            </a:r>
          </a:p>
          <a:p>
            <a:pPr lvl="2"/>
            <a:r>
              <a:rPr lang="en-US" dirty="0" smtClean="0"/>
              <a:t>How will you accomplish these goals?</a:t>
            </a:r>
            <a:endParaRPr lang="en-US" dirty="0"/>
          </a:p>
        </p:txBody>
      </p:sp>
    </p:spTree>
    <p:extLst>
      <p:ext uri="{BB962C8B-B14F-4D97-AF65-F5344CB8AC3E}">
        <p14:creationId xmlns:p14="http://schemas.microsoft.com/office/powerpoint/2010/main" val="144438508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9442" y="457200"/>
            <a:ext cx="7125113" cy="924475"/>
          </a:xfrm>
        </p:spPr>
        <p:txBody>
          <a:bodyPr/>
          <a:lstStyle/>
          <a:p>
            <a:r>
              <a:rPr lang="en-US" sz="4800" dirty="0" smtClean="0"/>
              <a:t>Do Your Best!</a:t>
            </a:r>
            <a:endParaRPr lang="en-US" sz="4800" dirty="0"/>
          </a:p>
        </p:txBody>
      </p:sp>
      <p:sp>
        <p:nvSpPr>
          <p:cNvPr id="3" name="Content Placeholder 2"/>
          <p:cNvSpPr>
            <a:spLocks noGrp="1"/>
          </p:cNvSpPr>
          <p:nvPr>
            <p:ph idx="1"/>
          </p:nvPr>
        </p:nvSpPr>
        <p:spPr>
          <a:xfrm>
            <a:off x="685800" y="1676400"/>
            <a:ext cx="7848600" cy="4876800"/>
          </a:xfrm>
        </p:spPr>
        <p:txBody>
          <a:bodyPr>
            <a:normAutofit/>
          </a:bodyPr>
          <a:lstStyle/>
          <a:p>
            <a:r>
              <a:rPr lang="en-US" sz="2800" dirty="0" smtClean="0"/>
              <a:t>Show </a:t>
            </a:r>
            <a:r>
              <a:rPr lang="en-US" sz="2800" dirty="0"/>
              <a:t>us everything you know about writing</a:t>
            </a:r>
            <a:r>
              <a:rPr lang="en-US" sz="2800" dirty="0" smtClean="0"/>
              <a:t>.</a:t>
            </a:r>
          </a:p>
          <a:p>
            <a:r>
              <a:rPr lang="en-US" sz="2800" dirty="0" smtClean="0"/>
              <a:t>Mt. SAC wants to place you in an English course where you will be successful. </a:t>
            </a:r>
          </a:p>
          <a:p>
            <a:r>
              <a:rPr lang="en-US" sz="2800" dirty="0" smtClean="0"/>
              <a:t>You may wait </a:t>
            </a:r>
            <a:r>
              <a:rPr lang="en-US" sz="2800" b="1" dirty="0" smtClean="0"/>
              <a:t>three months</a:t>
            </a:r>
            <a:r>
              <a:rPr lang="en-US" sz="2800" dirty="0" smtClean="0"/>
              <a:t> to retake the test if you are not pleased with the results.</a:t>
            </a:r>
          </a:p>
          <a:p>
            <a:r>
              <a:rPr lang="en-US" sz="2800" dirty="0" smtClean="0"/>
              <a:t>You can do it!  </a:t>
            </a:r>
            <a:endParaRPr lang="en-US" sz="2800" dirty="0"/>
          </a:p>
          <a:p>
            <a:endParaRPr lang="en-US" dirty="0"/>
          </a:p>
        </p:txBody>
      </p:sp>
    </p:spTree>
    <p:extLst>
      <p:ext uri="{BB962C8B-B14F-4D97-AF65-F5344CB8AC3E}">
        <p14:creationId xmlns:p14="http://schemas.microsoft.com/office/powerpoint/2010/main" val="24408352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8839200" cy="1447800"/>
          </a:xfrm>
        </p:spPr>
        <p:txBody>
          <a:bodyPr>
            <a:normAutofit/>
          </a:bodyPr>
          <a:lstStyle/>
          <a:p>
            <a:r>
              <a:rPr lang="en-US" dirty="0" smtClean="0"/>
              <a:t>English Courses at Mt. SAC</a:t>
            </a:r>
            <a:endParaRPr lang="en-US" dirty="0"/>
          </a:p>
        </p:txBody>
      </p:sp>
      <p:sp>
        <p:nvSpPr>
          <p:cNvPr id="3" name="TextBox 2"/>
          <p:cNvSpPr txBox="1"/>
          <p:nvPr/>
        </p:nvSpPr>
        <p:spPr>
          <a:xfrm>
            <a:off x="1752600" y="1792069"/>
            <a:ext cx="5943600" cy="646331"/>
          </a:xfrm>
          <a:prstGeom prst="rect">
            <a:avLst/>
          </a:prstGeom>
          <a:noFill/>
        </p:spPr>
        <p:txBody>
          <a:bodyPr wrap="square" rtlCol="0">
            <a:spAutoFit/>
          </a:bodyPr>
          <a:lstStyle/>
          <a:p>
            <a:pPr algn="ctr"/>
            <a:r>
              <a:rPr lang="en-US" dirty="0"/>
              <a:t>Your AWE score determines where </a:t>
            </a:r>
            <a:r>
              <a:rPr lang="en-US" dirty="0" smtClean="0"/>
              <a:t>you </a:t>
            </a:r>
            <a:r>
              <a:rPr lang="en-US" dirty="0"/>
              <a:t>begin the progression of English courses at Mt. </a:t>
            </a:r>
            <a:r>
              <a:rPr lang="en-US" dirty="0" smtClean="0"/>
              <a:t>SAC</a:t>
            </a:r>
            <a:endParaRPr lang="en-US" dirty="0"/>
          </a:p>
        </p:txBody>
      </p:sp>
      <p:sp>
        <p:nvSpPr>
          <p:cNvPr id="8" name="Rectangle 7"/>
          <p:cNvSpPr/>
          <p:nvPr/>
        </p:nvSpPr>
        <p:spPr>
          <a:xfrm>
            <a:off x="3733800" y="2819400"/>
            <a:ext cx="18288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AWE</a:t>
            </a:r>
            <a:endParaRPr lang="en-US" dirty="0"/>
          </a:p>
        </p:txBody>
      </p:sp>
      <p:sp>
        <p:nvSpPr>
          <p:cNvPr id="9" name="Rectangle 8"/>
          <p:cNvSpPr/>
          <p:nvPr/>
        </p:nvSpPr>
        <p:spPr>
          <a:xfrm>
            <a:off x="1905000" y="3657600"/>
            <a:ext cx="18288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ESL</a:t>
            </a:r>
            <a:endParaRPr lang="en-US" dirty="0"/>
          </a:p>
        </p:txBody>
      </p:sp>
      <p:sp>
        <p:nvSpPr>
          <p:cNvPr id="10" name="Rectangle 9"/>
          <p:cNvSpPr/>
          <p:nvPr/>
        </p:nvSpPr>
        <p:spPr>
          <a:xfrm>
            <a:off x="5562600" y="3657600"/>
            <a:ext cx="18288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LERN 81</a:t>
            </a:r>
            <a:endParaRPr lang="en-US" dirty="0"/>
          </a:p>
        </p:txBody>
      </p:sp>
      <p:sp>
        <p:nvSpPr>
          <p:cNvPr id="11" name="Rectangle 10"/>
          <p:cNvSpPr/>
          <p:nvPr/>
        </p:nvSpPr>
        <p:spPr>
          <a:xfrm>
            <a:off x="1905000" y="4267200"/>
            <a:ext cx="18288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AMLA 41W</a:t>
            </a:r>
            <a:endParaRPr lang="en-US" dirty="0"/>
          </a:p>
        </p:txBody>
      </p:sp>
      <p:sp>
        <p:nvSpPr>
          <p:cNvPr id="12" name="Rectangle 11"/>
          <p:cNvSpPr/>
          <p:nvPr/>
        </p:nvSpPr>
        <p:spPr>
          <a:xfrm>
            <a:off x="5562600" y="4267200"/>
            <a:ext cx="18288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ENGLISH 67</a:t>
            </a:r>
            <a:endParaRPr lang="en-US" dirty="0"/>
          </a:p>
        </p:txBody>
      </p:sp>
      <p:sp>
        <p:nvSpPr>
          <p:cNvPr id="13" name="Rectangle 12"/>
          <p:cNvSpPr/>
          <p:nvPr/>
        </p:nvSpPr>
        <p:spPr>
          <a:xfrm>
            <a:off x="5562600" y="4876800"/>
            <a:ext cx="18288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ENGLISH 68</a:t>
            </a:r>
            <a:endParaRPr lang="en-US" dirty="0"/>
          </a:p>
        </p:txBody>
      </p:sp>
      <p:sp>
        <p:nvSpPr>
          <p:cNvPr id="14" name="Rectangle 13"/>
          <p:cNvSpPr/>
          <p:nvPr/>
        </p:nvSpPr>
        <p:spPr>
          <a:xfrm>
            <a:off x="1905000" y="4876800"/>
            <a:ext cx="18288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AMLA 42W</a:t>
            </a:r>
            <a:endParaRPr lang="en-US" dirty="0"/>
          </a:p>
        </p:txBody>
      </p:sp>
      <p:sp>
        <p:nvSpPr>
          <p:cNvPr id="15" name="Rectangle 14"/>
          <p:cNvSpPr/>
          <p:nvPr/>
        </p:nvSpPr>
        <p:spPr>
          <a:xfrm>
            <a:off x="5562600" y="5486400"/>
            <a:ext cx="18288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ENGLISH 1A</a:t>
            </a:r>
            <a:endParaRPr lang="en-US" dirty="0"/>
          </a:p>
        </p:txBody>
      </p:sp>
      <p:sp>
        <p:nvSpPr>
          <p:cNvPr id="16" name="Rectangle 15"/>
          <p:cNvSpPr/>
          <p:nvPr/>
        </p:nvSpPr>
        <p:spPr>
          <a:xfrm>
            <a:off x="1905000" y="5486400"/>
            <a:ext cx="1828800" cy="228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AMLA 43W</a:t>
            </a:r>
            <a:endParaRPr lang="en-US" dirty="0"/>
          </a:p>
        </p:txBody>
      </p:sp>
      <p:sp>
        <p:nvSpPr>
          <p:cNvPr id="17" name="Rectangle 16"/>
          <p:cNvSpPr/>
          <p:nvPr/>
        </p:nvSpPr>
        <p:spPr>
          <a:xfrm>
            <a:off x="4800600" y="6324600"/>
            <a:ext cx="3581400" cy="381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ENGLISH 1B / ENGLISH 1C / LIT</a:t>
            </a:r>
            <a:endParaRPr lang="en-US" dirty="0"/>
          </a:p>
        </p:txBody>
      </p:sp>
      <p:cxnSp>
        <p:nvCxnSpPr>
          <p:cNvPr id="19" name="Straight Arrow Connector 18"/>
          <p:cNvCxnSpPr>
            <a:stCxn id="14" idx="3"/>
          </p:cNvCxnSpPr>
          <p:nvPr/>
        </p:nvCxnSpPr>
        <p:spPr>
          <a:xfrm flipV="1">
            <a:off x="3733800" y="4419600"/>
            <a:ext cx="1752600" cy="571500"/>
          </a:xfrm>
          <a:prstGeom prst="straightConnector1">
            <a:avLst/>
          </a:prstGeom>
          <a:ln>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16" idx="3"/>
          </p:cNvCxnSpPr>
          <p:nvPr/>
        </p:nvCxnSpPr>
        <p:spPr>
          <a:xfrm flipV="1">
            <a:off x="3733800" y="5029200"/>
            <a:ext cx="1752600" cy="571500"/>
          </a:xfrm>
          <a:prstGeom prst="straightConnector1">
            <a:avLst/>
          </a:prstGeom>
          <a:ln>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stCxn id="9" idx="2"/>
          </p:cNvCxnSpPr>
          <p:nvPr/>
        </p:nvCxnSpPr>
        <p:spPr>
          <a:xfrm>
            <a:off x="2819400" y="3886200"/>
            <a:ext cx="0" cy="304800"/>
          </a:xfrm>
          <a:prstGeom prst="straightConnector1">
            <a:avLst/>
          </a:prstGeom>
          <a:ln>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a:stCxn id="11" idx="2"/>
          </p:cNvCxnSpPr>
          <p:nvPr/>
        </p:nvCxnSpPr>
        <p:spPr>
          <a:xfrm>
            <a:off x="2819400" y="4495800"/>
            <a:ext cx="0" cy="304800"/>
          </a:xfrm>
          <a:prstGeom prst="straightConnector1">
            <a:avLst/>
          </a:prstGeom>
          <a:ln>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stCxn id="14" idx="2"/>
          </p:cNvCxnSpPr>
          <p:nvPr/>
        </p:nvCxnSpPr>
        <p:spPr>
          <a:xfrm>
            <a:off x="2819400" y="5105400"/>
            <a:ext cx="0" cy="304800"/>
          </a:xfrm>
          <a:prstGeom prst="straightConnector1">
            <a:avLst/>
          </a:prstGeom>
          <a:ln>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stCxn id="10" idx="2"/>
          </p:cNvCxnSpPr>
          <p:nvPr/>
        </p:nvCxnSpPr>
        <p:spPr>
          <a:xfrm>
            <a:off x="6477000" y="3886200"/>
            <a:ext cx="0" cy="304800"/>
          </a:xfrm>
          <a:prstGeom prst="straightConnector1">
            <a:avLst/>
          </a:prstGeom>
          <a:ln>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stCxn id="12" idx="2"/>
          </p:cNvCxnSpPr>
          <p:nvPr/>
        </p:nvCxnSpPr>
        <p:spPr>
          <a:xfrm>
            <a:off x="6477000" y="4495800"/>
            <a:ext cx="0" cy="304800"/>
          </a:xfrm>
          <a:prstGeom prst="straightConnector1">
            <a:avLst/>
          </a:prstGeom>
          <a:ln>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a:stCxn id="13" idx="2"/>
          </p:cNvCxnSpPr>
          <p:nvPr/>
        </p:nvCxnSpPr>
        <p:spPr>
          <a:xfrm>
            <a:off x="6477000" y="5105400"/>
            <a:ext cx="0" cy="304800"/>
          </a:xfrm>
          <a:prstGeom prst="straightConnector1">
            <a:avLst/>
          </a:prstGeom>
          <a:ln>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a:stCxn id="15" idx="2"/>
          </p:cNvCxnSpPr>
          <p:nvPr/>
        </p:nvCxnSpPr>
        <p:spPr>
          <a:xfrm>
            <a:off x="6477000" y="5715000"/>
            <a:ext cx="0" cy="533400"/>
          </a:xfrm>
          <a:prstGeom prst="straightConnector1">
            <a:avLst/>
          </a:prstGeom>
          <a:ln>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a:stCxn id="8" idx="3"/>
          </p:cNvCxnSpPr>
          <p:nvPr/>
        </p:nvCxnSpPr>
        <p:spPr>
          <a:xfrm>
            <a:off x="5562600" y="3124200"/>
            <a:ext cx="2209800"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7772400" y="3124200"/>
            <a:ext cx="0" cy="251460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a:stCxn id="8" idx="1"/>
          </p:cNvCxnSpPr>
          <p:nvPr/>
        </p:nvCxnSpPr>
        <p:spPr>
          <a:xfrm flipH="1">
            <a:off x="1447800" y="3124200"/>
            <a:ext cx="2286000"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1447800" y="3124200"/>
            <a:ext cx="0" cy="251460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a:off x="1447800" y="5638800"/>
            <a:ext cx="381000" cy="0"/>
          </a:xfrm>
          <a:prstGeom prst="straightConnector1">
            <a:avLst/>
          </a:prstGeom>
          <a:ln>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flipH="1">
            <a:off x="7467600" y="5638800"/>
            <a:ext cx="304800" cy="0"/>
          </a:xfrm>
          <a:prstGeom prst="straightConnector1">
            <a:avLst/>
          </a:prstGeom>
          <a:ln>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a:off x="1447800" y="4953000"/>
            <a:ext cx="381000" cy="0"/>
          </a:xfrm>
          <a:prstGeom prst="straightConnector1">
            <a:avLst/>
          </a:prstGeom>
          <a:ln>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p:nvPr/>
        </p:nvCxnSpPr>
        <p:spPr>
          <a:xfrm flipH="1">
            <a:off x="7467600" y="4953000"/>
            <a:ext cx="304800" cy="0"/>
          </a:xfrm>
          <a:prstGeom prst="straightConnector1">
            <a:avLst/>
          </a:prstGeom>
          <a:ln>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p:nvPr/>
        </p:nvCxnSpPr>
        <p:spPr>
          <a:xfrm>
            <a:off x="1447800" y="4343400"/>
            <a:ext cx="381000" cy="0"/>
          </a:xfrm>
          <a:prstGeom prst="straightConnector1">
            <a:avLst/>
          </a:prstGeom>
          <a:ln>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8" name="Straight Arrow Connector 77"/>
          <p:cNvCxnSpPr/>
          <p:nvPr/>
        </p:nvCxnSpPr>
        <p:spPr>
          <a:xfrm flipH="1">
            <a:off x="7467600" y="4343400"/>
            <a:ext cx="304800" cy="0"/>
          </a:xfrm>
          <a:prstGeom prst="straightConnector1">
            <a:avLst/>
          </a:prstGeom>
          <a:ln>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2" name="Straight Arrow Connector 81"/>
          <p:cNvCxnSpPr/>
          <p:nvPr/>
        </p:nvCxnSpPr>
        <p:spPr>
          <a:xfrm>
            <a:off x="1447800" y="3733800"/>
            <a:ext cx="381000" cy="0"/>
          </a:xfrm>
          <a:prstGeom prst="straightConnector1">
            <a:avLst/>
          </a:prstGeom>
          <a:ln>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p:nvPr/>
        </p:nvCxnSpPr>
        <p:spPr>
          <a:xfrm flipH="1">
            <a:off x="7467600" y="3733800"/>
            <a:ext cx="304800" cy="0"/>
          </a:xfrm>
          <a:prstGeom prst="straightConnector1">
            <a:avLst/>
          </a:prstGeom>
          <a:ln>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072576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4"/>
          <p:cNvSpPr>
            <a:spLocks noGrp="1" noChangeArrowheads="1"/>
          </p:cNvSpPr>
          <p:nvPr>
            <p:ph type="title"/>
          </p:nvPr>
        </p:nvSpPr>
        <p:spPr>
          <a:xfrm>
            <a:off x="609600" y="533400"/>
            <a:ext cx="7924800" cy="879475"/>
          </a:xfrm>
        </p:spPr>
        <p:txBody>
          <a:bodyPr/>
          <a:lstStyle/>
          <a:p>
            <a:r>
              <a:rPr lang="en-US" dirty="0" smtClean="0"/>
              <a:t>Questions </a:t>
            </a:r>
            <a:r>
              <a:rPr lang="en-US" dirty="0"/>
              <a:t>and </a:t>
            </a:r>
            <a:r>
              <a:rPr lang="en-US" dirty="0" smtClean="0"/>
              <a:t>Survey</a:t>
            </a:r>
            <a:endParaRPr lang="en-US" dirty="0"/>
          </a:p>
        </p:txBody>
      </p:sp>
      <p:sp>
        <p:nvSpPr>
          <p:cNvPr id="6" name="Content Placeholder 2"/>
          <p:cNvSpPr>
            <a:spLocks noGrp="1"/>
          </p:cNvSpPr>
          <p:nvPr>
            <p:ph idx="1"/>
          </p:nvPr>
        </p:nvSpPr>
        <p:spPr>
          <a:xfrm>
            <a:off x="609600" y="1905000"/>
            <a:ext cx="7924800" cy="4114800"/>
          </a:xfrm>
        </p:spPr>
        <p:txBody>
          <a:bodyPr/>
          <a:lstStyle/>
          <a:p>
            <a:pPr marL="0" indent="0">
              <a:buNone/>
            </a:pPr>
            <a:r>
              <a:rPr lang="en-US" sz="2800" dirty="0" smtClean="0"/>
              <a:t>Before leaving, please take a moment to fill out the Writing Center Workshop survey.</a:t>
            </a:r>
          </a:p>
          <a:p>
            <a:r>
              <a:rPr lang="en-US" sz="2800" dirty="0" smtClean="0"/>
              <a:t>It is located under “Favorites” on your Internet toolbar.</a:t>
            </a:r>
          </a:p>
          <a:p>
            <a:r>
              <a:rPr lang="en-US" sz="2800" dirty="0" smtClean="0"/>
              <a:t>The </a:t>
            </a:r>
            <a:r>
              <a:rPr lang="en-US" sz="2800" dirty="0" smtClean="0"/>
              <a:t>workshop is titled </a:t>
            </a:r>
            <a:r>
              <a:rPr lang="en-US" sz="2800" dirty="0" smtClean="0"/>
              <a:t>“</a:t>
            </a:r>
            <a:r>
              <a:rPr lang="en-US" sz="2800" dirty="0" smtClean="0">
                <a:hlinkClick r:id="rId2"/>
              </a:rPr>
              <a:t>AWE Workshop</a:t>
            </a:r>
            <a:r>
              <a:rPr lang="en-US" sz="2800" dirty="0" smtClean="0"/>
              <a:t>.”</a:t>
            </a:r>
          </a:p>
          <a:p>
            <a:pPr marL="114300" indent="0">
              <a:buNone/>
            </a:pPr>
            <a:endParaRPr lang="en-US" sz="2800" dirty="0"/>
          </a:p>
          <a:p>
            <a:pPr marL="114300" indent="0">
              <a:buNone/>
            </a:pPr>
            <a:r>
              <a:rPr lang="en-US" sz="2800" dirty="0" smtClean="0"/>
              <a:t>Don’t forget to take any helpful handouts on your way out! </a:t>
            </a:r>
            <a:endParaRPr lang="en-US" sz="2800" dirty="0" smtClean="0"/>
          </a:p>
        </p:txBody>
      </p:sp>
    </p:spTree>
    <p:extLst>
      <p:ext uri="{BB962C8B-B14F-4D97-AF65-F5344CB8AC3E}">
        <p14:creationId xmlns:p14="http://schemas.microsoft.com/office/powerpoint/2010/main" val="390332446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Helpful Resources</a:t>
            </a:r>
            <a:endParaRPr lang="en-US" dirty="0"/>
          </a:p>
        </p:txBody>
      </p:sp>
      <p:sp>
        <p:nvSpPr>
          <p:cNvPr id="3" name="Content Placeholder 2"/>
          <p:cNvSpPr>
            <a:spLocks noGrp="1"/>
          </p:cNvSpPr>
          <p:nvPr>
            <p:ph idx="1"/>
          </p:nvPr>
        </p:nvSpPr>
        <p:spPr>
          <a:xfrm>
            <a:off x="304800" y="1600200"/>
            <a:ext cx="8839200" cy="5050639"/>
          </a:xfrm>
        </p:spPr>
        <p:txBody>
          <a:bodyPr>
            <a:normAutofit lnSpcReduction="10000"/>
          </a:bodyPr>
          <a:lstStyle/>
          <a:p>
            <a:r>
              <a:rPr lang="en-US" sz="2400" dirty="0" smtClean="0"/>
              <a:t>Assessment </a:t>
            </a:r>
            <a:r>
              <a:rPr lang="en-US" sz="2400" dirty="0"/>
              <a:t>Center Office: Student Services Center • (909) 594-5611, ext.4265 • Office Hours: 8 a.m. - 7 p.m. Mon. - Thu. / 8 a.m. - 4:30 p.m. Fri. </a:t>
            </a:r>
          </a:p>
          <a:p>
            <a:r>
              <a:rPr lang="en-US" sz="2400" dirty="0" smtClean="0"/>
              <a:t>Mt. SAC’s Assessment Center Website </a:t>
            </a:r>
            <a:r>
              <a:rPr lang="en-US" dirty="0">
                <a:solidFill>
                  <a:schemeClr val="accent1">
                    <a:lumMod val="60000"/>
                    <a:lumOff val="40000"/>
                  </a:schemeClr>
                </a:solidFill>
              </a:rPr>
              <a:t>http://www.mtsac.edu/assessment/</a:t>
            </a:r>
            <a:endParaRPr lang="en-US" sz="2400" dirty="0" smtClean="0">
              <a:solidFill>
                <a:schemeClr val="accent1">
                  <a:lumMod val="60000"/>
                  <a:lumOff val="40000"/>
                </a:schemeClr>
              </a:solidFill>
            </a:endParaRPr>
          </a:p>
          <a:p>
            <a:r>
              <a:rPr lang="en-US" sz="2400" dirty="0" smtClean="0"/>
              <a:t>Mt. SAC’s Writing Center Website </a:t>
            </a:r>
            <a:r>
              <a:rPr lang="en-US" sz="2400" dirty="0" smtClean="0">
                <a:solidFill>
                  <a:schemeClr val="accent1">
                    <a:lumMod val="60000"/>
                    <a:lumOff val="40000"/>
                  </a:schemeClr>
                </a:solidFill>
              </a:rPr>
              <a:t>http://www.mtsac.edu/writingcenter/</a:t>
            </a:r>
          </a:p>
          <a:p>
            <a:r>
              <a:rPr lang="en-US" dirty="0"/>
              <a:t>Mt. SAC’s </a:t>
            </a:r>
            <a:r>
              <a:rPr lang="en-US" dirty="0" smtClean="0"/>
              <a:t>Language Learning Center (Bldg. 6, rm. 264) </a:t>
            </a:r>
            <a:r>
              <a:rPr lang="en-US" dirty="0">
                <a:solidFill>
                  <a:schemeClr val="accent1">
                    <a:lumMod val="60000"/>
                    <a:lumOff val="40000"/>
                  </a:schemeClr>
                </a:solidFill>
              </a:rPr>
              <a:t>http://www.mtsac.edu/instruction/continuinged/noncredit/esl/learning_resources/language_learning_center.html</a:t>
            </a:r>
            <a:endParaRPr lang="en-US" sz="2400" dirty="0" smtClean="0">
              <a:solidFill>
                <a:schemeClr val="accent1">
                  <a:lumMod val="60000"/>
                  <a:lumOff val="40000"/>
                </a:schemeClr>
              </a:solidFill>
            </a:endParaRPr>
          </a:p>
          <a:p>
            <a:pPr>
              <a:lnSpc>
                <a:spcPct val="90000"/>
              </a:lnSpc>
            </a:pPr>
            <a:r>
              <a:rPr lang="en-US" sz="2400" dirty="0"/>
              <a:t>Learning Assistance Center Lab (Bldg. </a:t>
            </a:r>
            <a:r>
              <a:rPr lang="en-US" sz="2400" dirty="0" smtClean="0"/>
              <a:t>6) </a:t>
            </a:r>
            <a:r>
              <a:rPr lang="en-US" sz="2400" dirty="0" smtClean="0">
                <a:solidFill>
                  <a:schemeClr val="accent1">
                    <a:lumMod val="60000"/>
                    <a:lumOff val="40000"/>
                  </a:schemeClr>
                </a:solidFill>
              </a:rPr>
              <a:t>http</a:t>
            </a:r>
            <a:r>
              <a:rPr lang="en-US" sz="2400" dirty="0">
                <a:solidFill>
                  <a:schemeClr val="accent1">
                    <a:lumMod val="60000"/>
                    <a:lumOff val="40000"/>
                  </a:schemeClr>
                </a:solidFill>
              </a:rPr>
              <a:t>://lac.mtsac.edu</a:t>
            </a:r>
            <a:endParaRPr lang="en-US" sz="2400" dirty="0" smtClean="0">
              <a:solidFill>
                <a:schemeClr val="accent1">
                  <a:lumMod val="60000"/>
                  <a:lumOff val="40000"/>
                </a:schemeClr>
              </a:solidFill>
            </a:endParaRPr>
          </a:p>
        </p:txBody>
      </p:sp>
    </p:spTree>
    <p:extLst>
      <p:ext uri="{BB962C8B-B14F-4D97-AF65-F5344CB8AC3E}">
        <p14:creationId xmlns:p14="http://schemas.microsoft.com/office/powerpoint/2010/main" val="301954664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905958" cy="924475"/>
          </a:xfrm>
        </p:spPr>
        <p:txBody>
          <a:bodyPr>
            <a:noAutofit/>
          </a:bodyPr>
          <a:lstStyle/>
          <a:p>
            <a:pPr algn="ctr"/>
            <a:r>
              <a:rPr lang="en-US" dirty="0" smtClean="0"/>
              <a:t>Websites for Grammar and Writing</a:t>
            </a:r>
            <a:endParaRPr lang="en-US" dirty="0"/>
          </a:p>
        </p:txBody>
      </p:sp>
      <p:sp>
        <p:nvSpPr>
          <p:cNvPr id="3" name="Content Placeholder 2"/>
          <p:cNvSpPr>
            <a:spLocks noGrp="1"/>
          </p:cNvSpPr>
          <p:nvPr>
            <p:ph idx="1"/>
          </p:nvPr>
        </p:nvSpPr>
        <p:spPr>
          <a:xfrm>
            <a:off x="0" y="1600200"/>
            <a:ext cx="9144000" cy="5334000"/>
          </a:xfrm>
        </p:spPr>
        <p:txBody>
          <a:bodyPr>
            <a:normAutofit lnSpcReduction="10000"/>
          </a:bodyPr>
          <a:lstStyle/>
          <a:p>
            <a:r>
              <a:rPr lang="en-US" dirty="0"/>
              <a:t>http://grammar.ccc.commnet.edu/grammar/</a:t>
            </a:r>
          </a:p>
          <a:p>
            <a:r>
              <a:rPr lang="en-US" dirty="0" smtClean="0"/>
              <a:t>http</a:t>
            </a:r>
            <a:r>
              <a:rPr lang="en-US" dirty="0"/>
              <a:t>://owl.english.purdue.edu/owl/</a:t>
            </a:r>
          </a:p>
          <a:p>
            <a:r>
              <a:rPr lang="en-US" dirty="0" smtClean="0"/>
              <a:t>http</a:t>
            </a:r>
            <a:r>
              <a:rPr lang="en-US" dirty="0"/>
              <a:t>://grammarbook.com</a:t>
            </a:r>
            <a:r>
              <a:rPr lang="en-US" dirty="0" smtClean="0"/>
              <a:t>/</a:t>
            </a:r>
          </a:p>
          <a:p>
            <a:r>
              <a:rPr lang="en-US" dirty="0"/>
              <a:t>http://</a:t>
            </a:r>
            <a:r>
              <a:rPr lang="en-US" dirty="0" smtClean="0"/>
              <a:t>chompchomp.com/menu.htm</a:t>
            </a:r>
          </a:p>
          <a:p>
            <a:r>
              <a:rPr lang="en-US" dirty="0"/>
              <a:t>http://grammar.quickanddirtytips.com</a:t>
            </a:r>
            <a:r>
              <a:rPr lang="en-US" dirty="0" smtClean="0"/>
              <a:t>/</a:t>
            </a:r>
          </a:p>
          <a:p>
            <a:r>
              <a:rPr lang="en-US" dirty="0"/>
              <a:t>http://minnesota.publicradio.org/radio/podcasts/grammar_grater</a:t>
            </a:r>
            <a:r>
              <a:rPr lang="en-US" dirty="0" smtClean="0"/>
              <a:t>/</a:t>
            </a:r>
          </a:p>
          <a:p>
            <a:r>
              <a:rPr lang="en-US" dirty="0"/>
              <a:t>http://www.dartmouth.edu/~</a:t>
            </a:r>
            <a:r>
              <a:rPr lang="en-US" dirty="0" smtClean="0"/>
              <a:t>writing/materials/student/humanities/write.shtml</a:t>
            </a:r>
          </a:p>
          <a:p>
            <a:r>
              <a:rPr lang="en-US" dirty="0"/>
              <a:t>http://</a:t>
            </a:r>
            <a:r>
              <a:rPr lang="en-US" dirty="0" smtClean="0"/>
              <a:t>www.suu.edu/hss/english/writingcenter/tipsheets.html</a:t>
            </a:r>
          </a:p>
          <a:p>
            <a:r>
              <a:rPr lang="en-US" dirty="0"/>
              <a:t>http://writing.colostate.edu/guides</a:t>
            </a:r>
            <a:r>
              <a:rPr lang="en-US" dirty="0" smtClean="0"/>
              <a:t>/</a:t>
            </a:r>
          </a:p>
          <a:p>
            <a:r>
              <a:rPr lang="en-US" dirty="0"/>
              <a:t>http://</a:t>
            </a:r>
            <a:r>
              <a:rPr lang="en-US" dirty="0" smtClean="0"/>
              <a:t>leo.stcloudstate.edu/catalogue.html</a:t>
            </a:r>
          </a:p>
          <a:p>
            <a:endParaRPr lang="en-US" dirty="0"/>
          </a:p>
        </p:txBody>
      </p:sp>
    </p:spTree>
    <p:extLst>
      <p:ext uri="{BB962C8B-B14F-4D97-AF65-F5344CB8AC3E}">
        <p14:creationId xmlns:p14="http://schemas.microsoft.com/office/powerpoint/2010/main" val="237283408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23325"/>
            <a:ext cx="8763000" cy="924475"/>
          </a:xfrm>
        </p:spPr>
        <p:txBody>
          <a:bodyPr>
            <a:noAutofit/>
          </a:bodyPr>
          <a:lstStyle/>
          <a:p>
            <a:r>
              <a:rPr lang="en-US" dirty="0"/>
              <a:t>Websites for non-native </a:t>
            </a:r>
            <a:r>
              <a:rPr lang="en-US" dirty="0" smtClean="0"/>
              <a:t>English Writers</a:t>
            </a:r>
            <a:endParaRPr lang="en-US" dirty="0"/>
          </a:p>
        </p:txBody>
      </p:sp>
      <p:sp>
        <p:nvSpPr>
          <p:cNvPr id="3" name="Content Placeholder 2"/>
          <p:cNvSpPr>
            <a:spLocks noGrp="1"/>
          </p:cNvSpPr>
          <p:nvPr>
            <p:ph idx="1"/>
          </p:nvPr>
        </p:nvSpPr>
        <p:spPr>
          <a:xfrm>
            <a:off x="152400" y="1600200"/>
            <a:ext cx="8839200" cy="5486400"/>
          </a:xfrm>
        </p:spPr>
        <p:txBody>
          <a:bodyPr>
            <a:normAutofit fontScale="92500" lnSpcReduction="20000"/>
          </a:bodyPr>
          <a:lstStyle/>
          <a:p>
            <a:pPr marL="0" indent="0">
              <a:spcAft>
                <a:spcPts val="0"/>
              </a:spcAft>
              <a:buNone/>
              <a:defRPr/>
            </a:pPr>
            <a:r>
              <a:rPr lang="en-US" sz="2400" b="1" dirty="0"/>
              <a:t>Grammar</a:t>
            </a:r>
          </a:p>
          <a:p>
            <a:pPr>
              <a:spcAft>
                <a:spcPts val="0"/>
              </a:spcAft>
              <a:buFont typeface="Arial" pitchFamily="34" charset="0"/>
              <a:buChar char="•"/>
              <a:defRPr/>
            </a:pPr>
            <a:r>
              <a:rPr lang="en-US" dirty="0"/>
              <a:t>http://www.englishclub.com/grammar/	</a:t>
            </a:r>
          </a:p>
          <a:p>
            <a:pPr>
              <a:spcAft>
                <a:spcPts val="0"/>
              </a:spcAft>
              <a:buFont typeface="Arial" pitchFamily="34" charset="0"/>
              <a:buChar char="•"/>
              <a:defRPr/>
            </a:pPr>
            <a:r>
              <a:rPr lang="en-US" dirty="0"/>
              <a:t>http://www.englishpage.com/verbpage/verbtenseintro.html</a:t>
            </a:r>
          </a:p>
          <a:p>
            <a:pPr>
              <a:spcAft>
                <a:spcPts val="0"/>
              </a:spcAft>
              <a:buFont typeface="Arial" pitchFamily="34" charset="0"/>
              <a:buChar char="•"/>
              <a:defRPr/>
            </a:pPr>
            <a:r>
              <a:rPr lang="en-US" dirty="0"/>
              <a:t>http://web2.uvcs.uvic.ca/courses/elc/studyzone/200/grammar/</a:t>
            </a:r>
          </a:p>
          <a:p>
            <a:pPr>
              <a:spcAft>
                <a:spcPts val="0"/>
              </a:spcAft>
              <a:buFont typeface="Arial" pitchFamily="34" charset="0"/>
              <a:buChar char="•"/>
              <a:defRPr/>
            </a:pPr>
            <a:r>
              <a:rPr lang="en-US" dirty="0"/>
              <a:t>http://www.manythings.org/rs/  </a:t>
            </a:r>
          </a:p>
          <a:p>
            <a:pPr>
              <a:spcAft>
                <a:spcPts val="0"/>
              </a:spcAft>
              <a:buFont typeface="Arial" pitchFamily="34" charset="0"/>
              <a:buChar char="•"/>
              <a:defRPr/>
            </a:pPr>
            <a:r>
              <a:rPr lang="en-US" dirty="0"/>
              <a:t>http://www.bbc.co.uk/worldservice/learningenglish/grammar/grammar_challenge/index.shtml</a:t>
            </a:r>
          </a:p>
          <a:p>
            <a:pPr>
              <a:spcAft>
                <a:spcPts val="0"/>
              </a:spcAft>
              <a:buFont typeface="Arial" pitchFamily="34" charset="0"/>
              <a:buChar char="•"/>
              <a:defRPr/>
            </a:pPr>
            <a:r>
              <a:rPr lang="en-US" dirty="0"/>
              <a:t>http://www.englishpractice.com/ </a:t>
            </a:r>
          </a:p>
          <a:p>
            <a:pPr>
              <a:spcAft>
                <a:spcPts val="0"/>
              </a:spcAft>
              <a:buFont typeface="Arial" pitchFamily="34" charset="0"/>
              <a:buChar char="•"/>
              <a:defRPr/>
            </a:pPr>
            <a:r>
              <a:rPr lang="en-US" dirty="0"/>
              <a:t>http://a4esl.org/q/h/</a:t>
            </a:r>
          </a:p>
          <a:p>
            <a:pPr>
              <a:spcAft>
                <a:spcPts val="0"/>
              </a:spcAft>
              <a:buFont typeface="Arial" pitchFamily="34" charset="0"/>
              <a:buChar char="•"/>
              <a:defRPr/>
            </a:pPr>
            <a:r>
              <a:rPr lang="en-US" dirty="0"/>
              <a:t>http://www.chompchomp.com/menu.htm  </a:t>
            </a:r>
          </a:p>
          <a:p>
            <a:pPr marL="0" indent="0">
              <a:spcAft>
                <a:spcPts val="0"/>
              </a:spcAft>
              <a:buNone/>
              <a:defRPr/>
            </a:pPr>
            <a:r>
              <a:rPr lang="en-US" dirty="0"/>
              <a:t> </a:t>
            </a:r>
          </a:p>
          <a:p>
            <a:pPr marL="0" indent="0">
              <a:spcAft>
                <a:spcPts val="0"/>
              </a:spcAft>
              <a:buNone/>
              <a:defRPr/>
            </a:pPr>
            <a:r>
              <a:rPr lang="en-US" sz="2800" b="1" dirty="0"/>
              <a:t>Writing</a:t>
            </a:r>
          </a:p>
          <a:p>
            <a:pPr>
              <a:spcAft>
                <a:spcPts val="0"/>
              </a:spcAft>
              <a:buFont typeface="Arial" pitchFamily="34" charset="0"/>
              <a:buChar char="•"/>
              <a:defRPr/>
            </a:pPr>
            <a:r>
              <a:rPr lang="en-US" dirty="0"/>
              <a:t>http://www.paragraphpunch.com/</a:t>
            </a:r>
          </a:p>
          <a:p>
            <a:pPr>
              <a:spcAft>
                <a:spcPts val="0"/>
              </a:spcAft>
              <a:buFont typeface="Arial" pitchFamily="34" charset="0"/>
              <a:buChar char="•"/>
              <a:defRPr/>
            </a:pPr>
            <a:r>
              <a:rPr lang="en-US" dirty="0"/>
              <a:t>http://owl.english.purdue.edu/</a:t>
            </a:r>
          </a:p>
          <a:p>
            <a:endParaRPr lang="en-US" dirty="0"/>
          </a:p>
        </p:txBody>
      </p:sp>
    </p:spTree>
    <p:extLst>
      <p:ext uri="{BB962C8B-B14F-4D97-AF65-F5344CB8AC3E}">
        <p14:creationId xmlns:p14="http://schemas.microsoft.com/office/powerpoint/2010/main" val="206819711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9442" y="609601"/>
            <a:ext cx="7125113" cy="1219199"/>
          </a:xfrm>
        </p:spPr>
        <p:txBody>
          <a:bodyPr>
            <a:noAutofit/>
          </a:bodyPr>
          <a:lstStyle/>
          <a:p>
            <a:pPr algn="ctr"/>
            <a:r>
              <a:rPr lang="en-US" dirty="0" smtClean="0"/>
              <a:t>The </a:t>
            </a:r>
            <a:r>
              <a:rPr lang="en-US" dirty="0" smtClean="0"/>
              <a:t>A.W.E</a:t>
            </a:r>
            <a:r>
              <a:rPr lang="en-US" dirty="0" smtClean="0"/>
              <a:t>. </a:t>
            </a:r>
            <a:r>
              <a:rPr lang="en-US" dirty="0" smtClean="0"/>
              <a:t>Information  </a:t>
            </a:r>
            <a:r>
              <a:rPr lang="en-US" dirty="0"/>
              <a:t/>
            </a:r>
            <a:br>
              <a:rPr lang="en-US" dirty="0"/>
            </a:br>
            <a:r>
              <a:rPr lang="en-US" dirty="0" smtClean="0"/>
              <a:t>Workshop is </a:t>
            </a:r>
            <a:r>
              <a:rPr lang="en-US" dirty="0" smtClean="0"/>
              <a:t>supported </a:t>
            </a:r>
            <a:r>
              <a:rPr lang="en-US" dirty="0"/>
              <a:t>by:</a:t>
            </a:r>
            <a:br>
              <a:rPr lang="en-US" dirty="0"/>
            </a:br>
            <a:endParaRPr lang="en-US" dirty="0"/>
          </a:p>
        </p:txBody>
      </p:sp>
      <p:sp>
        <p:nvSpPr>
          <p:cNvPr id="3" name="Content Placeholder 2"/>
          <p:cNvSpPr>
            <a:spLocks noGrp="1"/>
          </p:cNvSpPr>
          <p:nvPr>
            <p:ph idx="1"/>
          </p:nvPr>
        </p:nvSpPr>
        <p:spPr>
          <a:xfrm>
            <a:off x="609600" y="1807361"/>
            <a:ext cx="8153399" cy="4051437"/>
          </a:xfrm>
        </p:spPr>
        <p:txBody>
          <a:bodyPr>
            <a:normAutofit/>
          </a:bodyPr>
          <a:lstStyle/>
          <a:p>
            <a:r>
              <a:rPr lang="en-US" sz="2800" dirty="0"/>
              <a:t>The Mt. SAC Assessment Center</a:t>
            </a:r>
          </a:p>
          <a:p>
            <a:r>
              <a:rPr lang="en-US" sz="2800" dirty="0"/>
              <a:t>The Mt. SAC Writing Center</a:t>
            </a:r>
          </a:p>
          <a:p>
            <a:r>
              <a:rPr lang="en-US" sz="2800" dirty="0" smtClean="0"/>
              <a:t>A.W.E. </a:t>
            </a:r>
            <a:r>
              <a:rPr lang="en-US" sz="2800" dirty="0"/>
              <a:t>Facilitators from </a:t>
            </a:r>
            <a:r>
              <a:rPr lang="en-US" sz="2800" dirty="0" smtClean="0"/>
              <a:t>AMLA and English Depts</a:t>
            </a:r>
            <a:r>
              <a:rPr lang="en-US" sz="2800" dirty="0"/>
              <a:t>.</a:t>
            </a:r>
          </a:p>
          <a:p>
            <a:r>
              <a:rPr lang="en-US" sz="2800" dirty="0"/>
              <a:t>The Mt. SAC Matriculation &amp; Assessment Committee</a:t>
            </a:r>
          </a:p>
          <a:p>
            <a:r>
              <a:rPr lang="en-US" sz="2800" dirty="0"/>
              <a:t>Mt. SAC High School </a:t>
            </a:r>
            <a:r>
              <a:rPr lang="en-US" sz="2800" dirty="0" smtClean="0"/>
              <a:t>Outreach</a:t>
            </a:r>
          </a:p>
          <a:p>
            <a:r>
              <a:rPr lang="en-US" sz="2800" dirty="0" smtClean="0"/>
              <a:t>Title </a:t>
            </a:r>
            <a:r>
              <a:rPr lang="en-US" sz="2800" dirty="0" smtClean="0"/>
              <a:t>V </a:t>
            </a:r>
            <a:r>
              <a:rPr lang="en-US" sz="2800" dirty="0" smtClean="0"/>
              <a:t>Grant </a:t>
            </a:r>
            <a:endParaRPr lang="en-US" sz="2800" dirty="0"/>
          </a:p>
        </p:txBody>
      </p:sp>
    </p:spTree>
    <p:extLst>
      <p:ext uri="{BB962C8B-B14F-4D97-AF65-F5344CB8AC3E}">
        <p14:creationId xmlns:p14="http://schemas.microsoft.com/office/powerpoint/2010/main" val="29236525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accent1">
                    <a:lumMod val="75000"/>
                  </a:schemeClr>
                </a:solidFill>
              </a:rPr>
              <a:t>How the A.W.E. works</a:t>
            </a:r>
            <a:endParaRPr lang="en-US" dirty="0">
              <a:solidFill>
                <a:schemeClr val="accent1">
                  <a:lumMod val="75000"/>
                </a:schemeClr>
              </a:solidFill>
            </a:endParaRPr>
          </a:p>
        </p:txBody>
      </p:sp>
      <p:sp>
        <p:nvSpPr>
          <p:cNvPr id="21506" name="Content Placeholder 2"/>
          <p:cNvSpPr>
            <a:spLocks noGrp="1"/>
          </p:cNvSpPr>
          <p:nvPr>
            <p:ph idx="1"/>
          </p:nvPr>
        </p:nvSpPr>
        <p:spPr>
          <a:xfrm>
            <a:off x="228600" y="1600200"/>
            <a:ext cx="8763000" cy="4525963"/>
          </a:xfrm>
        </p:spPr>
        <p:txBody>
          <a:bodyPr/>
          <a:lstStyle/>
          <a:p>
            <a:pPr eaLnBrk="1" hangingPunct="1">
              <a:lnSpc>
                <a:spcPct val="90000"/>
              </a:lnSpc>
            </a:pPr>
            <a:r>
              <a:rPr lang="en-US" dirty="0"/>
              <a:t>The placement test generally takes place in the Assessment Center (Student Services Center)</a:t>
            </a:r>
          </a:p>
          <a:p>
            <a:pPr eaLnBrk="1" hangingPunct="1">
              <a:lnSpc>
                <a:spcPct val="90000"/>
              </a:lnSpc>
            </a:pPr>
            <a:r>
              <a:rPr lang="en-US" dirty="0" smtClean="0"/>
              <a:t>A student can choose to use a computer (which has no spell or grammar check) or pen and paper  to write.</a:t>
            </a:r>
          </a:p>
          <a:p>
            <a:pPr eaLnBrk="1" hangingPunct="1">
              <a:lnSpc>
                <a:spcPct val="90000"/>
              </a:lnSpc>
            </a:pPr>
            <a:r>
              <a:rPr lang="en-US" dirty="0" smtClean="0"/>
              <a:t>This is a 45-minute timed writing test. </a:t>
            </a:r>
          </a:p>
          <a:p>
            <a:pPr eaLnBrk="1" hangingPunct="1">
              <a:lnSpc>
                <a:spcPct val="90000"/>
              </a:lnSpc>
            </a:pPr>
            <a:r>
              <a:rPr lang="en-US" dirty="0" smtClean="0"/>
              <a:t>A student chooses one of the topic options given. </a:t>
            </a:r>
          </a:p>
          <a:p>
            <a:pPr eaLnBrk="1" hangingPunct="1">
              <a:lnSpc>
                <a:spcPct val="90000"/>
              </a:lnSpc>
            </a:pPr>
            <a:r>
              <a:rPr lang="en-US" dirty="0" smtClean="0"/>
              <a:t>A student completes the </a:t>
            </a:r>
            <a:r>
              <a:rPr lang="en-US" dirty="0" smtClean="0"/>
              <a:t>online Student Success Inventory.  </a:t>
            </a:r>
            <a:r>
              <a:rPr lang="en-US" dirty="0" smtClean="0"/>
              <a:t>The information on this survey can be used to place students in an appropriate class. </a:t>
            </a:r>
            <a:r>
              <a:rPr lang="en-US" dirty="0" smtClean="0">
                <a:hlinkClick r:id="rId2"/>
              </a:rPr>
              <a:t>Assessment Center</a:t>
            </a:r>
            <a:endParaRPr lang="en-US" dirty="0" smtClean="0"/>
          </a:p>
          <a:p>
            <a:pPr eaLnBrk="1" hangingPunct="1">
              <a:lnSpc>
                <a:spcPct val="90000"/>
              </a:lnSpc>
            </a:pPr>
            <a:r>
              <a:rPr lang="en-US" dirty="0" smtClean="0"/>
              <a:t>Two or more A.W.E. Readers will score the writing sample to determine a placement.</a:t>
            </a:r>
          </a:p>
          <a:p>
            <a:pPr eaLnBrk="1" hangingPunct="1">
              <a:lnSpc>
                <a:spcPct val="90000"/>
              </a:lnSpc>
            </a:pPr>
            <a:r>
              <a:rPr lang="en-US" dirty="0" smtClean="0"/>
              <a:t>Placement results will be available in 24-72 hours at the Mt. SAC portal or at the Assessment Center.</a:t>
            </a:r>
          </a:p>
          <a:p>
            <a:pPr eaLnBrk="1" hangingPunct="1">
              <a:lnSpc>
                <a:spcPct val="90000"/>
              </a:lnSpc>
              <a:buFont typeface="Arial" charset="0"/>
              <a:buNone/>
            </a:pPr>
            <a:endParaRPr lang="en-US" sz="22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p:cNvSpPr>
          <p:nvPr>
            <p:ph type="body" idx="1"/>
          </p:nvPr>
        </p:nvSpPr>
        <p:spPr/>
        <p:txBody>
          <a:bodyPr/>
          <a:lstStyle/>
          <a:p>
            <a:pPr>
              <a:lnSpc>
                <a:spcPct val="90000"/>
              </a:lnSpc>
            </a:pPr>
            <a:r>
              <a:rPr lang="en-US" dirty="0" smtClean="0"/>
              <a:t>Read over the </a:t>
            </a:r>
            <a:r>
              <a:rPr lang="en-US" dirty="0" smtClean="0">
                <a:hlinkClick r:id="rId2"/>
              </a:rPr>
              <a:t>A.W.E. writing samples </a:t>
            </a:r>
            <a:r>
              <a:rPr lang="en-US" dirty="0" smtClean="0"/>
              <a:t>on the Assessment Center website.</a:t>
            </a:r>
          </a:p>
          <a:p>
            <a:pPr marL="114300" indent="0">
              <a:lnSpc>
                <a:spcPct val="90000"/>
              </a:lnSpc>
              <a:buNone/>
            </a:pPr>
            <a:endParaRPr lang="en-US" dirty="0" smtClean="0"/>
          </a:p>
          <a:p>
            <a:pPr>
              <a:lnSpc>
                <a:spcPct val="90000"/>
              </a:lnSpc>
            </a:pPr>
            <a:r>
              <a:rPr lang="en-US" dirty="0" smtClean="0"/>
              <a:t>Look at the criteria the readers use to score your writing</a:t>
            </a:r>
          </a:p>
          <a:p>
            <a:pPr marL="114300" indent="0">
              <a:lnSpc>
                <a:spcPct val="90000"/>
              </a:lnSpc>
              <a:buNone/>
            </a:pPr>
            <a:endParaRPr lang="en-US" sz="2400" dirty="0" smtClean="0"/>
          </a:p>
          <a:p>
            <a:pPr>
              <a:lnSpc>
                <a:spcPct val="90000"/>
              </a:lnSpc>
            </a:pPr>
            <a:r>
              <a:rPr lang="en-US" sz="2400" dirty="0" smtClean="0"/>
              <a:t>Do </a:t>
            </a:r>
            <a:r>
              <a:rPr lang="en-US" sz="2400" dirty="0"/>
              <a:t>a timed writing practice at home and bring it in to a Writing Center tutor for revision. </a:t>
            </a:r>
            <a:r>
              <a:rPr lang="en-US" sz="2400" dirty="0" smtClean="0"/>
              <a:t>Practice </a:t>
            </a:r>
            <a:r>
              <a:rPr lang="en-US" sz="2400" dirty="0" smtClean="0">
                <a:hlinkClick r:id="rId3"/>
              </a:rPr>
              <a:t>prompts</a:t>
            </a:r>
            <a:r>
              <a:rPr lang="en-US" sz="2400" dirty="0" smtClean="0"/>
              <a:t> are </a:t>
            </a:r>
            <a:r>
              <a:rPr lang="en-US" sz="2400" dirty="0" smtClean="0"/>
              <a:t>also provided on the Assessment Center website.</a:t>
            </a:r>
            <a:endParaRPr lang="en-US" dirty="0" smtClean="0"/>
          </a:p>
          <a:p>
            <a:pPr marL="114300" indent="0">
              <a:lnSpc>
                <a:spcPct val="90000"/>
              </a:lnSpc>
              <a:buNone/>
            </a:pPr>
            <a:endParaRPr lang="en-US" dirty="0" smtClean="0"/>
          </a:p>
        </p:txBody>
      </p:sp>
      <p:sp>
        <p:nvSpPr>
          <p:cNvPr id="2" name="Title 1"/>
          <p:cNvSpPr>
            <a:spLocks noGrp="1"/>
          </p:cNvSpPr>
          <p:nvPr>
            <p:ph type="title"/>
          </p:nvPr>
        </p:nvSpPr>
        <p:spPr/>
        <p:txBody>
          <a:bodyPr/>
          <a:lstStyle/>
          <a:p>
            <a:r>
              <a:rPr lang="en-US" dirty="0" smtClean="0"/>
              <a:t>Before the Day of Assessment</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328" y="228600"/>
            <a:ext cx="8641672" cy="1447800"/>
          </a:xfrm>
        </p:spPr>
        <p:txBody>
          <a:bodyPr>
            <a:noAutofit/>
          </a:bodyPr>
          <a:lstStyle/>
          <a:p>
            <a:r>
              <a:rPr lang="en-US" dirty="0" smtClean="0"/>
              <a:t>criteria </a:t>
            </a:r>
            <a:r>
              <a:rPr lang="en-US" dirty="0" smtClean="0"/>
              <a:t>to determine placement:</a:t>
            </a:r>
            <a:endParaRPr lang="en-US" dirty="0"/>
          </a:p>
        </p:txBody>
      </p:sp>
      <p:sp>
        <p:nvSpPr>
          <p:cNvPr id="3" name="Content Placeholder 2"/>
          <p:cNvSpPr>
            <a:spLocks noGrp="1"/>
          </p:cNvSpPr>
          <p:nvPr>
            <p:ph idx="1"/>
          </p:nvPr>
        </p:nvSpPr>
        <p:spPr>
          <a:xfrm>
            <a:off x="1371600" y="1981200"/>
            <a:ext cx="6400800" cy="4724400"/>
          </a:xfrm>
        </p:spPr>
        <p:txBody>
          <a:bodyPr>
            <a:normAutofit lnSpcReduction="10000"/>
          </a:bodyPr>
          <a:lstStyle/>
          <a:p>
            <a:r>
              <a:rPr lang="en-US" sz="2800" dirty="0" smtClean="0"/>
              <a:t>Reader Compensation &amp; Comprehensibility</a:t>
            </a:r>
          </a:p>
          <a:p>
            <a:endParaRPr lang="en-US" sz="2800" dirty="0"/>
          </a:p>
          <a:p>
            <a:r>
              <a:rPr lang="en-US" sz="2800" dirty="0" smtClean="0"/>
              <a:t>Organization</a:t>
            </a:r>
          </a:p>
          <a:p>
            <a:pPr marL="411480" lvl="1" indent="0">
              <a:buNone/>
            </a:pPr>
            <a:endParaRPr lang="en-US" sz="2800" dirty="0" smtClean="0"/>
          </a:p>
          <a:p>
            <a:r>
              <a:rPr lang="en-US" sz="2800" dirty="0" smtClean="0"/>
              <a:t>Development</a:t>
            </a:r>
          </a:p>
          <a:p>
            <a:endParaRPr lang="en-US" sz="2800" dirty="0" smtClean="0"/>
          </a:p>
          <a:p>
            <a:r>
              <a:rPr lang="en-US" sz="2800" dirty="0"/>
              <a:t>Reasoning &amp; Ideas</a:t>
            </a:r>
          </a:p>
          <a:p>
            <a:endParaRPr lang="en-US" sz="2800" dirty="0" smtClean="0"/>
          </a:p>
          <a:p>
            <a:r>
              <a:rPr lang="en-US" sz="2800" dirty="0" smtClean="0"/>
              <a:t>Language</a:t>
            </a:r>
          </a:p>
          <a:p>
            <a:pPr marL="114300" indent="0">
              <a:buNone/>
            </a:pPr>
            <a:endParaRPr lang="en-US" sz="2800" dirty="0" smtClean="0"/>
          </a:p>
        </p:txBody>
      </p:sp>
    </p:spTree>
    <p:extLst>
      <p:ext uri="{BB962C8B-B14F-4D97-AF65-F5344CB8AC3E}">
        <p14:creationId xmlns:p14="http://schemas.microsoft.com/office/powerpoint/2010/main" val="3563680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ox(i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ox(in)">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box(in)">
                                      <p:cBhvr>
                                        <p:cTn id="3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p:cNvSpPr>
          <p:nvPr>
            <p:ph type="body" idx="1"/>
          </p:nvPr>
        </p:nvSpPr>
        <p:spPr>
          <a:xfrm>
            <a:off x="304800" y="1676400"/>
            <a:ext cx="8229600" cy="4906963"/>
          </a:xfrm>
        </p:spPr>
        <p:txBody>
          <a:bodyPr/>
          <a:lstStyle/>
          <a:p>
            <a:pPr>
              <a:lnSpc>
                <a:spcPct val="90000"/>
              </a:lnSpc>
            </a:pPr>
            <a:r>
              <a:rPr lang="en-US" dirty="0" smtClean="0"/>
              <a:t>Even though you only have 45 minutes to write, plan to spend </a:t>
            </a:r>
            <a:r>
              <a:rPr lang="en-US" u="sng" dirty="0" smtClean="0"/>
              <a:t>one hour and a half</a:t>
            </a:r>
            <a:r>
              <a:rPr lang="en-US" dirty="0" smtClean="0"/>
              <a:t> total time at the test location so that you have enough time to find parking and test location (Bldg. 9B).</a:t>
            </a:r>
          </a:p>
          <a:p>
            <a:pPr eaLnBrk="1" hangingPunct="1">
              <a:lnSpc>
                <a:spcPct val="80000"/>
              </a:lnSpc>
            </a:pPr>
            <a:endParaRPr lang="en-US" dirty="0" smtClean="0"/>
          </a:p>
          <a:p>
            <a:pPr eaLnBrk="1" hangingPunct="1">
              <a:lnSpc>
                <a:spcPct val="80000"/>
              </a:lnSpc>
            </a:pPr>
            <a:endParaRPr lang="en-US" dirty="0" smtClean="0"/>
          </a:p>
        </p:txBody>
      </p:sp>
      <p:sp>
        <p:nvSpPr>
          <p:cNvPr id="2" name="Title 1"/>
          <p:cNvSpPr>
            <a:spLocks noGrp="1"/>
          </p:cNvSpPr>
          <p:nvPr>
            <p:ph type="title"/>
          </p:nvPr>
        </p:nvSpPr>
        <p:spPr/>
        <p:txBody>
          <a:bodyPr>
            <a:normAutofit/>
          </a:bodyPr>
          <a:lstStyle/>
          <a:p>
            <a:r>
              <a:rPr lang="en-US" dirty="0" smtClean="0"/>
              <a:t>Preparing for the Assessment</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763000" cy="1219200"/>
          </a:xfrm>
        </p:spPr>
        <p:txBody>
          <a:bodyPr>
            <a:normAutofit/>
          </a:bodyPr>
          <a:lstStyle/>
          <a:p>
            <a:r>
              <a:rPr lang="en-US" dirty="0" smtClean="0"/>
              <a:t>During Assessment</a:t>
            </a:r>
            <a:br>
              <a:rPr lang="en-US" dirty="0" smtClean="0"/>
            </a:br>
            <a:r>
              <a:rPr lang="en-US" dirty="0" smtClean="0"/>
              <a:t>things to avoid</a:t>
            </a:r>
            <a:endParaRPr lang="en-US" dirty="0"/>
          </a:p>
        </p:txBody>
      </p:sp>
      <p:sp>
        <p:nvSpPr>
          <p:cNvPr id="3" name="Content Placeholder 2"/>
          <p:cNvSpPr>
            <a:spLocks noGrp="1"/>
          </p:cNvSpPr>
          <p:nvPr>
            <p:ph idx="1"/>
          </p:nvPr>
        </p:nvSpPr>
        <p:spPr/>
        <p:txBody>
          <a:bodyPr/>
          <a:lstStyle/>
          <a:p>
            <a:r>
              <a:rPr lang="en-US" dirty="0" smtClean="0"/>
              <a:t>Dictionaries</a:t>
            </a:r>
            <a:r>
              <a:rPr lang="en-US" dirty="0"/>
              <a:t>, translators, and other outside </a:t>
            </a:r>
            <a:r>
              <a:rPr lang="en-US" dirty="0" smtClean="0"/>
              <a:t>resources are not allowed.</a:t>
            </a:r>
          </a:p>
          <a:p>
            <a:pPr marL="114300" indent="0">
              <a:buNone/>
            </a:pPr>
            <a:endParaRPr lang="en-US" dirty="0"/>
          </a:p>
          <a:p>
            <a:r>
              <a:rPr lang="en-US" dirty="0"/>
              <a:t>Please silence and put away all cell phones and other electronic devices. </a:t>
            </a:r>
          </a:p>
        </p:txBody>
      </p:sp>
    </p:spTree>
    <p:extLst>
      <p:ext uri="{BB962C8B-B14F-4D97-AF65-F5344CB8AC3E}">
        <p14:creationId xmlns:p14="http://schemas.microsoft.com/office/powerpoint/2010/main" val="37668322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184577326"/>
              </p:ext>
            </p:extLst>
          </p:nvPr>
        </p:nvGraphicFramePr>
        <p:xfrm>
          <a:off x="457200" y="1676400"/>
          <a:ext cx="8153400" cy="5181600"/>
        </p:xfrm>
        <a:graphic>
          <a:graphicData uri="http://schemas.openxmlformats.org/drawingml/2006/chart">
            <c:chart xmlns:c="http://schemas.openxmlformats.org/drawingml/2006/chart" xmlns:r="http://schemas.openxmlformats.org/officeDocument/2006/relationships" r:id="rId3"/>
          </a:graphicData>
        </a:graphic>
      </p:graphicFrame>
      <p:sp>
        <p:nvSpPr>
          <p:cNvPr id="3" name="Title 2"/>
          <p:cNvSpPr>
            <a:spLocks noGrp="1"/>
          </p:cNvSpPr>
          <p:nvPr>
            <p:ph type="title"/>
          </p:nvPr>
        </p:nvSpPr>
        <p:spPr>
          <a:xfrm>
            <a:off x="425450" y="304800"/>
            <a:ext cx="8261350" cy="1192212"/>
          </a:xfrm>
        </p:spPr>
        <p:txBody>
          <a:bodyPr>
            <a:normAutofit/>
          </a:bodyPr>
          <a:lstStyle/>
          <a:p>
            <a:r>
              <a:rPr lang="en-US" dirty="0" smtClean="0"/>
              <a:t>During Assessment</a:t>
            </a:r>
            <a:br>
              <a:rPr lang="en-US" dirty="0" smtClean="0"/>
            </a:br>
            <a:r>
              <a:rPr lang="en-US" dirty="0" smtClean="0"/>
              <a:t>Managing Your Time</a:t>
            </a:r>
            <a:endParaRPr lang="en-US" dirty="0"/>
          </a:p>
        </p:txBody>
      </p:sp>
    </p:spTree>
    <p:extLst>
      <p:ext uri="{BB962C8B-B14F-4D97-AF65-F5344CB8AC3E}">
        <p14:creationId xmlns:p14="http://schemas.microsoft.com/office/powerpoint/2010/main" val="232865371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17057</TotalTime>
  <Words>1490</Words>
  <Application>Microsoft Office PowerPoint</Application>
  <PresentationFormat>On-screen Show (4:3)</PresentationFormat>
  <Paragraphs>270</Paragraphs>
  <Slides>34</Slides>
  <Notes>5</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Apothecary</vt:lpstr>
      <vt:lpstr>The A.W.E. Information</vt:lpstr>
      <vt:lpstr>purpose of the A.W.E.  (Assessment of Written English)</vt:lpstr>
      <vt:lpstr>English Courses at Mt. SAC</vt:lpstr>
      <vt:lpstr>How the A.W.E. works</vt:lpstr>
      <vt:lpstr>Before the Day of Assessment</vt:lpstr>
      <vt:lpstr>criteria to determine placement:</vt:lpstr>
      <vt:lpstr>Preparing for the Assessment</vt:lpstr>
      <vt:lpstr>During Assessment things to avoid</vt:lpstr>
      <vt:lpstr>During Assessment Managing Your Time</vt:lpstr>
      <vt:lpstr>Choosing a Topic</vt:lpstr>
      <vt:lpstr>Choosing a Topic</vt:lpstr>
      <vt:lpstr>Brainstorming and Organizing</vt:lpstr>
      <vt:lpstr>Writing and Revising</vt:lpstr>
      <vt:lpstr>Re-reading and Editing</vt:lpstr>
      <vt:lpstr>English 1A Placement Sample</vt:lpstr>
      <vt:lpstr>One Pattern to Guide You as you Write Your Composition</vt:lpstr>
      <vt:lpstr>Another Pattern You May Be Familiar with: The Basic Essay**</vt:lpstr>
      <vt:lpstr>Composition Planning Tips</vt:lpstr>
      <vt:lpstr>English 1A Placement Sample</vt:lpstr>
      <vt:lpstr>English 1A Placement Response</vt:lpstr>
      <vt:lpstr>PowerPoint Presentation</vt:lpstr>
      <vt:lpstr>Analyzing the Essay</vt:lpstr>
      <vt:lpstr>Practice</vt:lpstr>
      <vt:lpstr>Analyzing your Response</vt:lpstr>
      <vt:lpstr>Key Issues for Placement in AmLa Courses</vt:lpstr>
      <vt:lpstr>Key Issues for Placement in LERN and English 67 Courses</vt:lpstr>
      <vt:lpstr>Key Issues for Placement in English 68 and 1a Courses</vt:lpstr>
      <vt:lpstr>Plan of Action</vt:lpstr>
      <vt:lpstr>Do Your Best!</vt:lpstr>
      <vt:lpstr>Questions and Survey</vt:lpstr>
      <vt:lpstr>Helpful Resources</vt:lpstr>
      <vt:lpstr>Websites for Grammar and Writing</vt:lpstr>
      <vt:lpstr>Websites for non-native English Writers</vt:lpstr>
      <vt:lpstr>The A.W.E. Information   Workshop is supported by: </vt:lpstr>
    </vt:vector>
  </TitlesOfParts>
  <Company>Mt. San Antonio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Tips for A.W.E. Preparation</dc:title>
  <dc:creator>aazul</dc:creator>
  <cp:lastModifiedBy>Azul, Amy</cp:lastModifiedBy>
  <cp:revision>214</cp:revision>
  <cp:lastPrinted>2012-08-02T00:51:24Z</cp:lastPrinted>
  <dcterms:created xsi:type="dcterms:W3CDTF">2012-06-07T21:40:17Z</dcterms:created>
  <dcterms:modified xsi:type="dcterms:W3CDTF">2015-09-10T17:40:22Z</dcterms:modified>
</cp:coreProperties>
</file>