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7"/>
  </p:notesMasterIdLst>
  <p:handoutMasterIdLst>
    <p:handoutMasterId r:id="rId68"/>
  </p:handoutMasterIdLst>
  <p:sldIdLst>
    <p:sldId id="256" r:id="rId2"/>
    <p:sldId id="450" r:id="rId3"/>
    <p:sldId id="449" r:id="rId4"/>
    <p:sldId id="451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72" r:id="rId23"/>
    <p:sldId id="416" r:id="rId24"/>
    <p:sldId id="417" r:id="rId25"/>
    <p:sldId id="418" r:id="rId26"/>
    <p:sldId id="419" r:id="rId27"/>
    <p:sldId id="420" r:id="rId28"/>
    <p:sldId id="421" r:id="rId29"/>
    <p:sldId id="423" r:id="rId30"/>
    <p:sldId id="485" r:id="rId31"/>
    <p:sldId id="424" r:id="rId32"/>
    <p:sldId id="425" r:id="rId33"/>
    <p:sldId id="478" r:id="rId34"/>
    <p:sldId id="479" r:id="rId35"/>
    <p:sldId id="480" r:id="rId36"/>
    <p:sldId id="481" r:id="rId37"/>
    <p:sldId id="482" r:id="rId38"/>
    <p:sldId id="483" r:id="rId39"/>
    <p:sldId id="484" r:id="rId40"/>
    <p:sldId id="427" r:id="rId41"/>
    <p:sldId id="428" r:id="rId42"/>
    <p:sldId id="429" r:id="rId43"/>
    <p:sldId id="430" r:id="rId44"/>
    <p:sldId id="431" r:id="rId45"/>
    <p:sldId id="432" r:id="rId46"/>
    <p:sldId id="433" r:id="rId47"/>
    <p:sldId id="434" r:id="rId48"/>
    <p:sldId id="435" r:id="rId49"/>
    <p:sldId id="436" r:id="rId50"/>
    <p:sldId id="437" r:id="rId51"/>
    <p:sldId id="438" r:id="rId52"/>
    <p:sldId id="439" r:id="rId53"/>
    <p:sldId id="486" r:id="rId54"/>
    <p:sldId id="441" r:id="rId55"/>
    <p:sldId id="442" r:id="rId56"/>
    <p:sldId id="443" r:id="rId57"/>
    <p:sldId id="444" r:id="rId58"/>
    <p:sldId id="445" r:id="rId59"/>
    <p:sldId id="446" r:id="rId60"/>
    <p:sldId id="447" r:id="rId61"/>
    <p:sldId id="448" r:id="rId62"/>
    <p:sldId id="475" r:id="rId63"/>
    <p:sldId id="474" r:id="rId64"/>
    <p:sldId id="476" r:id="rId65"/>
    <p:sldId id="281" r:id="rId6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33"/>
    <a:srgbClr val="FF9900"/>
    <a:srgbClr val="0099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90146" autoAdjust="0"/>
  </p:normalViewPr>
  <p:slideViewPr>
    <p:cSldViewPr>
      <p:cViewPr varScale="1">
        <p:scale>
          <a:sx n="85" d="100"/>
          <a:sy n="85" d="100"/>
        </p:scale>
        <p:origin x="175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70582" cy="480388"/>
          </a:xfrm>
          <a:prstGeom prst="rect">
            <a:avLst/>
          </a:prstGeom>
        </p:spPr>
        <p:txBody>
          <a:bodyPr vert="horz" lIns="95597" tIns="47800" rIns="95597" bIns="4780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2" cy="480388"/>
          </a:xfrm>
          <a:prstGeom prst="rect">
            <a:avLst/>
          </a:prstGeom>
        </p:spPr>
        <p:txBody>
          <a:bodyPr vert="horz" lIns="95597" tIns="47800" rIns="95597" bIns="47800" rtlCol="0"/>
          <a:lstStyle>
            <a:lvl1pPr algn="r">
              <a:defRPr sz="1300"/>
            </a:lvl1pPr>
          </a:lstStyle>
          <a:p>
            <a:fld id="{D9646FD1-F9AC-4B77-BC39-31C0E36483CB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174"/>
            <a:ext cx="3170582" cy="480388"/>
          </a:xfrm>
          <a:prstGeom prst="rect">
            <a:avLst/>
          </a:prstGeom>
        </p:spPr>
        <p:txBody>
          <a:bodyPr vert="horz" lIns="95597" tIns="47800" rIns="95597" bIns="4780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4"/>
            <a:ext cx="3170582" cy="480388"/>
          </a:xfrm>
          <a:prstGeom prst="rect">
            <a:avLst/>
          </a:prstGeom>
        </p:spPr>
        <p:txBody>
          <a:bodyPr vert="horz" lIns="95597" tIns="47800" rIns="95597" bIns="47800" rtlCol="0" anchor="b"/>
          <a:lstStyle>
            <a:lvl1pPr algn="r">
              <a:defRPr sz="1300"/>
            </a:lvl1pPr>
          </a:lstStyle>
          <a:p>
            <a:fld id="{7DD345A7-D7CA-46A9-B390-C3CD3D0C1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47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20" cy="480060"/>
          </a:xfrm>
          <a:prstGeom prst="rect">
            <a:avLst/>
          </a:prstGeom>
        </p:spPr>
        <p:txBody>
          <a:bodyPr vert="horz" lIns="97413" tIns="48707" rIns="97413" bIns="4870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7413" tIns="48707" rIns="97413" bIns="48707" rtlCol="0"/>
          <a:lstStyle>
            <a:lvl1pPr algn="r">
              <a:defRPr sz="1300"/>
            </a:lvl1pPr>
          </a:lstStyle>
          <a:p>
            <a:fld id="{F9D6C076-846F-4FB2-A998-5546F19D8A8C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413" tIns="48707" rIns="97413" bIns="487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7413" tIns="48707" rIns="97413" bIns="487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7413" tIns="48707" rIns="97413" bIns="4870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0060"/>
          </a:xfrm>
          <a:prstGeom prst="rect">
            <a:avLst/>
          </a:prstGeom>
        </p:spPr>
        <p:txBody>
          <a:bodyPr vert="horz" lIns="97413" tIns="48707" rIns="97413" bIns="48707" rtlCol="0" anchor="b"/>
          <a:lstStyle>
            <a:lvl1pPr algn="r">
              <a:defRPr sz="1300"/>
            </a:lvl1pPr>
          </a:lstStyle>
          <a:p>
            <a:fld id="{9B0BB3DE-D03D-43F0-8FF6-454E1AC08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6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Eric welcomes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B3DE-D03D-43F0-8FF6-454E1AC089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53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B3DE-D03D-43F0-8FF6-454E1AC089C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64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My Favorite Part of Breakfast Was...
https://www.polleverywhere.com/free_text_polls/OtXd0Egw5A6p8zC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B3DE-D03D-43F0-8FF6-454E1AC089C8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49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Have you been to an OmniUpdate Editor's User Group Session Before?
https://www.polleverywhere.com/multiple_choice_polls/iwg3EDihEDBwEHX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B3DE-D03D-43F0-8FF6-454E1AC089C8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62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Which is Your Favorite Snippet?
https://www.polleverywhere.com/multiple_choice_polls/ore0lxNrTaG5ROS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B3DE-D03D-43F0-8FF6-454E1AC089C8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72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B3DE-D03D-43F0-8FF6-454E1AC089C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60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B3DE-D03D-43F0-8FF6-454E1AC089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56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B3DE-D03D-43F0-8FF6-454E1AC089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78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DA1B4-175E-8941-ACF2-C81746811D9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229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B3DE-D03D-43F0-8FF6-454E1AC089C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18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B3DE-D03D-43F0-8FF6-454E1AC089C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42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B3DE-D03D-43F0-8FF6-454E1AC089C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4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B3DE-D03D-43F0-8FF6-454E1AC089C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95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B3DE-D03D-43F0-8FF6-454E1AC089C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98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5A461-FF9F-4463-A4F6-2F885A405CD5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8E15-AD1B-420D-AA86-FF691B84B0D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5A461-FF9F-4463-A4F6-2F885A405CD5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8E15-AD1B-420D-AA86-FF691B84B0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5A461-FF9F-4463-A4F6-2F885A405CD5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8E15-AD1B-420D-AA86-FF691B84B0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536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5A461-FF9F-4463-A4F6-2F885A405CD5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8E15-AD1B-420D-AA86-FF691B84B0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5A461-FF9F-4463-A4F6-2F885A405CD5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8E15-AD1B-420D-AA86-FF691B84B0D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5A461-FF9F-4463-A4F6-2F885A405CD5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8E15-AD1B-420D-AA86-FF691B84B0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5A461-FF9F-4463-A4F6-2F885A405CD5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8E15-AD1B-420D-AA86-FF691B84B0DA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5A461-FF9F-4463-A4F6-2F885A405CD5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8E15-AD1B-420D-AA86-FF691B84B0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5A461-FF9F-4463-A4F6-2F885A405CD5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8E15-AD1B-420D-AA86-FF691B84B0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5A461-FF9F-4463-A4F6-2F885A405CD5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8E15-AD1B-420D-AA86-FF691B84B0D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5A461-FF9F-4463-A4F6-2F885A405CD5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8E15-AD1B-420D-AA86-FF691B84B0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75A461-FF9F-4463-A4F6-2F885A405CD5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33F8E15-AD1B-420D-AA86-FF691B84B0D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tsac.edu/profiles/start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mtsac.edu/profiles/reques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tsac.edu/directory/request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tsac.edu/director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mtsac.edu/profiles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a.cms.omniupdate.com/10/#oucampus/mtsac/Main/browse/staging/_sandbox/instruction/divisions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Cambria" pitchFamily="18" charset="0"/>
              </a:rPr>
              <a:t>What is New with </a:t>
            </a:r>
            <a:br>
              <a:rPr lang="en-US" b="1" dirty="0" smtClean="0">
                <a:latin typeface="Cambria" pitchFamily="18" charset="0"/>
              </a:rPr>
            </a:br>
            <a:r>
              <a:rPr lang="en-US" b="1" dirty="0" smtClean="0">
                <a:latin typeface="Cambria" pitchFamily="18" charset="0"/>
              </a:rPr>
              <a:t>the Website?</a:t>
            </a:r>
            <a:endParaRPr lang="en-US" b="1" dirty="0">
              <a:latin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57600"/>
            <a:ext cx="7924800" cy="22860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sz="2600" dirty="0" smtClean="0"/>
              <a:t>presented to</a:t>
            </a:r>
            <a:br>
              <a:rPr lang="en-US" sz="2600" dirty="0" smtClean="0"/>
            </a:br>
            <a:r>
              <a:rPr lang="en-US" sz="2600" dirty="0" smtClean="0"/>
              <a:t>Mt. SAC Website Editors</a:t>
            </a:r>
          </a:p>
          <a:p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2400" dirty="0" smtClean="0"/>
              <a:t>presented by </a:t>
            </a:r>
            <a:endParaRPr lang="en-US" dirty="0"/>
          </a:p>
          <a:p>
            <a:r>
              <a:rPr lang="en-US" sz="2400" dirty="0" smtClean="0"/>
              <a:t>Eric Turner, Web and Portal Services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dirty="0" smtClean="0"/>
              <a:t>April 27, 2017</a:t>
            </a:r>
          </a:p>
        </p:txBody>
      </p:sp>
    </p:spTree>
    <p:extLst>
      <p:ext uri="{BB962C8B-B14F-4D97-AF65-F5344CB8AC3E}">
        <p14:creationId xmlns:p14="http://schemas.microsoft.com/office/powerpoint/2010/main" val="13396065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1" y="1714895"/>
            <a:ext cx="8933333" cy="3161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for a Story?...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09" y="466725"/>
            <a:ext cx="1457325" cy="11334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105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Mt. SAC has great faculty. </a:t>
            </a:r>
          </a:p>
          <a:p>
            <a:r>
              <a:rPr lang="en-US" dirty="0" smtClean="0"/>
              <a:t>Shouldn’t we promote them?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15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What is This?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1400760"/>
            <a:ext cx="8229602" cy="5457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2600" y="4267200"/>
            <a:ext cx="1524000" cy="2438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Profile?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“mini website” that offers biographical and areas of interest information to your readers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90800"/>
            <a:ext cx="4733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06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Profiles are Optional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people do not want their pictures on the Web</a:t>
            </a:r>
          </a:p>
          <a:p>
            <a:r>
              <a:rPr lang="en-US" dirty="0" smtClean="0"/>
              <a:t>You must “Opt In” for your profile to be listed in </a:t>
            </a:r>
            <a:br>
              <a:rPr lang="en-US" dirty="0" smtClean="0"/>
            </a:br>
            <a:r>
              <a:rPr lang="en-US" dirty="0" smtClean="0"/>
              <a:t>the directory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4925" y="2819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hlinkClick r:id="rId2"/>
              </a:rPr>
              <a:t>www.mtsa</a:t>
            </a:r>
            <a:r>
              <a:rPr lang="en-US" dirty="0" smtClean="0">
                <a:solidFill>
                  <a:srgbClr val="00B0F0"/>
                </a:solidFill>
                <a:hlinkClick r:id="rId2"/>
              </a:rPr>
              <a:t>c</a:t>
            </a:r>
            <a:r>
              <a:rPr lang="en-US" dirty="0" smtClean="0">
                <a:hlinkClick r:id="rId2"/>
              </a:rPr>
              <a:t>.edu/profiles/start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83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445952"/>
            <a:ext cx="8686802" cy="3966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Login to Banner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184" y="5412048"/>
            <a:ext cx="8229600" cy="23622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Correct Contact Information or Request an Update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Check “Opt In” (Only if you want a Profile)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Click Save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19400" y="5867400"/>
            <a:ext cx="3733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3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Link to Edit Your Profile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41060"/>
            <a:ext cx="8229600" cy="238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10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 Your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Click the Edit button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Click the </a:t>
            </a:r>
            <a:r>
              <a:rPr lang="en-US" dirty="0"/>
              <a:t>g</a:t>
            </a:r>
            <a:r>
              <a:rPr lang="en-US" dirty="0" smtClean="0"/>
              <a:t>reen button next to an editable region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Clear out sample text and enter your own</a:t>
            </a:r>
            <a:endParaRPr lang="en-US" dirty="0"/>
          </a:p>
        </p:txBody>
      </p:sp>
      <p:pic>
        <p:nvPicPr>
          <p:cNvPr id="1026" name="Picture 2" descr="C:\Users\eturner\AppData\Local\Temp\SNAGHTML9abe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5991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047" y="4953181"/>
            <a:ext cx="3561905" cy="1447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808" y="3811527"/>
            <a:ext cx="1952381" cy="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4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&amp; Publish</a:t>
            </a:r>
            <a:endParaRPr lang="en-US" dirty="0"/>
          </a:p>
        </p:txBody>
      </p:sp>
      <p:pic>
        <p:nvPicPr>
          <p:cNvPr id="2050" name="Picture 2" descr="C:\Users\eturner\AppData\Local\Temp\SNAGHTMLa2e1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" y="1509823"/>
            <a:ext cx="8791575" cy="46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41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Photos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Click the </a:t>
            </a:r>
            <a:r>
              <a:rPr lang="en-US" dirty="0" smtClean="0"/>
              <a:t>Profile Image </a:t>
            </a:r>
            <a:r>
              <a:rPr lang="en-US" dirty="0"/>
              <a:t>button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the Insert Picture Button icon in the toolbar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the Browse </a:t>
            </a:r>
            <a:r>
              <a:rPr lang="en-US" dirty="0" smtClean="0"/>
              <a:t>button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Click P</a:t>
            </a:r>
            <a:r>
              <a:rPr lang="en-US" dirty="0" smtClean="0"/>
              <a:t>hotos </a:t>
            </a:r>
            <a:r>
              <a:rPr lang="en-US" dirty="0"/>
              <a:t>F</a:t>
            </a:r>
            <a:r>
              <a:rPr lang="en-US" dirty="0" smtClean="0"/>
              <a:t>older button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Click Upload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Click the Add button or drag your photo from your computer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Click Start Upload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Click Insert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Click the Save icon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Publish your photo or let IT know your photo </a:t>
            </a:r>
            <a:r>
              <a:rPr lang="en-US" dirty="0"/>
              <a:t>is </a:t>
            </a:r>
            <a:r>
              <a:rPr lang="en-US" dirty="0" smtClean="0"/>
              <a:t>ready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3086" name="Picture 14" descr="Folder But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2785816"/>
            <a:ext cx="428626" cy="3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90705"/>
            <a:ext cx="961905" cy="238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13" y="2000268"/>
            <a:ext cx="326556" cy="285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39" y="2362200"/>
            <a:ext cx="334628" cy="295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352829"/>
            <a:ext cx="933333" cy="2285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3886"/>
            <a:ext cx="657143" cy="2857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06" y="4591086"/>
            <a:ext cx="1009524" cy="2857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1" y="4972086"/>
            <a:ext cx="666667" cy="2857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15" y="5435006"/>
            <a:ext cx="248886" cy="2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56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Request a Photo Publish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1430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hlinkClick r:id="rId2"/>
              </a:rPr>
              <a:t>www.mtsac.edu/profiles/request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133600"/>
            <a:ext cx="4940236" cy="487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28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is the Campus Directory?</a:t>
            </a:r>
          </a:p>
          <a:p>
            <a:pPr lvl="1"/>
            <a:r>
              <a:rPr lang="en-US" dirty="0" smtClean="0"/>
              <a:t>Common Questions</a:t>
            </a:r>
          </a:p>
          <a:p>
            <a:pPr lvl="1"/>
            <a:r>
              <a:rPr lang="en-US" dirty="0" smtClean="0"/>
              <a:t>Academic Departments</a:t>
            </a:r>
          </a:p>
          <a:p>
            <a:pPr lvl="1"/>
            <a:r>
              <a:rPr lang="en-US" dirty="0" smtClean="0"/>
              <a:t>Services &amp; Administrative Offices</a:t>
            </a:r>
          </a:p>
          <a:p>
            <a:pPr lvl="1"/>
            <a:r>
              <a:rPr lang="en-US" dirty="0" smtClean="0"/>
              <a:t>Buildings</a:t>
            </a:r>
          </a:p>
          <a:p>
            <a:pPr lvl="1"/>
            <a:r>
              <a:rPr lang="en-US" dirty="0" smtClean="0"/>
              <a:t>People</a:t>
            </a:r>
          </a:p>
          <a:p>
            <a:r>
              <a:rPr lang="en-US" dirty="0" smtClean="0"/>
              <a:t>What is a Profile?</a:t>
            </a:r>
          </a:p>
          <a:p>
            <a:pPr lvl="1"/>
            <a:r>
              <a:rPr lang="en-US" dirty="0" smtClean="0"/>
              <a:t>Profiles are optional</a:t>
            </a:r>
          </a:p>
          <a:p>
            <a:pPr lvl="1"/>
            <a:r>
              <a:rPr lang="en-US" dirty="0" smtClean="0"/>
              <a:t>Profiles are responsive</a:t>
            </a:r>
          </a:p>
          <a:p>
            <a:r>
              <a:rPr lang="en-US" dirty="0" smtClean="0"/>
              <a:t>Have </a:t>
            </a:r>
            <a:r>
              <a:rPr lang="en-US" dirty="0"/>
              <a:t>Y</a:t>
            </a:r>
            <a:r>
              <a:rPr lang="en-US" dirty="0" smtClean="0"/>
              <a:t>ou Used a Snippet Lately?</a:t>
            </a:r>
          </a:p>
          <a:p>
            <a:pPr lvl="1"/>
            <a:r>
              <a:rPr lang="en-US" dirty="0"/>
              <a:t>What is a Snippet?</a:t>
            </a:r>
          </a:p>
          <a:p>
            <a:pPr lvl="1"/>
            <a:r>
              <a:rPr lang="en-US" dirty="0"/>
              <a:t>Mt. SAC’s Template Dilemma </a:t>
            </a:r>
            <a:r>
              <a:rPr lang="en-US" dirty="0" smtClean="0"/>
              <a:t>(Review)</a:t>
            </a:r>
            <a:endParaRPr lang="en-US" dirty="0"/>
          </a:p>
          <a:p>
            <a:pPr lvl="1"/>
            <a:r>
              <a:rPr lang="en-US" dirty="0"/>
              <a:t>Favorite Gadgets</a:t>
            </a:r>
          </a:p>
          <a:p>
            <a:pPr lvl="1"/>
            <a:r>
              <a:rPr lang="en-US" dirty="0"/>
              <a:t>Snippet </a:t>
            </a:r>
            <a:r>
              <a:rPr lang="en-US" dirty="0" smtClean="0"/>
              <a:t>Voting</a:t>
            </a:r>
            <a:endParaRPr lang="en-US" dirty="0"/>
          </a:p>
          <a:p>
            <a:pPr lvl="1"/>
            <a:r>
              <a:rPr lang="en-US" dirty="0"/>
              <a:t>Live </a:t>
            </a:r>
            <a:r>
              <a:rPr lang="en-US" dirty="0" smtClean="0"/>
              <a:t>Demo / Sneak Peek</a:t>
            </a:r>
          </a:p>
          <a:p>
            <a:r>
              <a:rPr lang="en-US" dirty="0" smtClean="0"/>
              <a:t>Hands-On Training to follow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93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Request Title Update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783241"/>
            <a:ext cx="5181600" cy="504342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05000" y="1033818"/>
            <a:ext cx="4953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hlinkClick r:id="rId3"/>
              </a:rPr>
              <a:t>www.mtsac.edu/directory/request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0758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See IT…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57400" y="5029200"/>
            <a:ext cx="50796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http://</a:t>
            </a:r>
            <a:r>
              <a:rPr lang="en-US" sz="2800" dirty="0" smtClean="0">
                <a:hlinkClick r:id="rId3"/>
              </a:rPr>
              <a:t>www.mtsac.edu/directory</a:t>
            </a:r>
            <a:endParaRPr lang="en-US" sz="2800" dirty="0" smtClean="0"/>
          </a:p>
          <a:p>
            <a:r>
              <a:rPr lang="en-US" sz="2800" dirty="0" smtClean="0">
                <a:hlinkClick r:id="rId4"/>
              </a:rPr>
              <a:t>http://www.mtsac.edu/profiles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5540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362200"/>
          </a:xfrm>
        </p:spPr>
        <p:txBody>
          <a:bodyPr>
            <a:normAutofit/>
          </a:bodyPr>
          <a:lstStyle/>
          <a:p>
            <a:r>
              <a:rPr lang="en-US" dirty="0" smtClean="0"/>
              <a:t>Have You Used a Snippet Lately?</a:t>
            </a:r>
            <a:br>
              <a:rPr lang="en-US" dirty="0" smtClean="0"/>
            </a:br>
            <a:r>
              <a:rPr lang="en-US" dirty="0" smtClean="0"/>
              <a:t>If Not, You are Missing Out.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7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Snippet?</a:t>
            </a:r>
          </a:p>
          <a:p>
            <a:r>
              <a:rPr lang="en-US" dirty="0" smtClean="0"/>
              <a:t>Mt. SAC’s Template Dilemma </a:t>
            </a:r>
          </a:p>
          <a:p>
            <a:r>
              <a:rPr lang="en-US" dirty="0" smtClean="0"/>
              <a:t>Favorite Gadgets (Review)</a:t>
            </a:r>
          </a:p>
          <a:p>
            <a:r>
              <a:rPr lang="en-US" dirty="0" smtClean="0"/>
              <a:t>Snippet Examples</a:t>
            </a:r>
          </a:p>
          <a:p>
            <a:r>
              <a:rPr lang="en-US" dirty="0" smtClean="0"/>
              <a:t>Live Demo/Sneak Peek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76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Snippet?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285"/>
            <a:ext cx="7886700" cy="11623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Snippets are reusable files that are available to be inserted on a page via the WYSIWYG Editor or with the </a:t>
            </a:r>
            <a:r>
              <a:rPr lang="en-US" u="sng" dirty="0" smtClean="0"/>
              <a:t>Snippet’s Gadget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4300" y="3365896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/>
              <a:t>Example Uses:</a:t>
            </a:r>
          </a:p>
          <a:p>
            <a:pPr lvl="1"/>
            <a:r>
              <a:rPr lang="en-US" sz="1800" dirty="0"/>
              <a:t>Table structure</a:t>
            </a:r>
          </a:p>
          <a:p>
            <a:pPr lvl="1"/>
            <a:r>
              <a:rPr lang="en-US" sz="1800" dirty="0"/>
              <a:t>Image placeholder with caption</a:t>
            </a:r>
          </a:p>
          <a:p>
            <a:pPr lvl="1"/>
            <a:r>
              <a:rPr lang="en-US" sz="1800" dirty="0"/>
              <a:t>Formatted HTML</a:t>
            </a:r>
          </a:p>
          <a:p>
            <a:pPr lvl="1"/>
            <a:r>
              <a:rPr lang="en-US" sz="1800" dirty="0"/>
              <a:t>Non-recurring formatted text</a:t>
            </a:r>
          </a:p>
        </p:txBody>
      </p:sp>
      <p:pic>
        <p:nvPicPr>
          <p:cNvPr id="2052" name="Picture 4" descr="C:\Users\eturner\AppData\Local\Temp\SNAGHTML4e4378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143" y="1933442"/>
            <a:ext cx="2989905" cy="362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831" y="4800600"/>
            <a:ext cx="3714936" cy="194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8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see below?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8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Envision Here?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228600" y="381000"/>
            <a:ext cx="9677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75" dirty="0"/>
              <a:t>Did you see a fabulous department or program website?</a:t>
            </a:r>
          </a:p>
          <a:p>
            <a:r>
              <a:rPr lang="en-US" sz="1800" dirty="0"/>
              <a:t>Unless you are a Web Designer, most people need a little help</a:t>
            </a:r>
          </a:p>
          <a:p>
            <a:pPr marL="0" indent="0">
              <a:buNone/>
            </a:pPr>
            <a:endParaRPr lang="en-US" sz="1575" dirty="0"/>
          </a:p>
        </p:txBody>
      </p:sp>
    </p:spTree>
    <p:extLst>
      <p:ext uri="{BB962C8B-B14F-4D97-AF65-F5344CB8AC3E}">
        <p14:creationId xmlns:p14="http://schemas.microsoft.com/office/powerpoint/2010/main" val="7745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70165" y="988047"/>
            <a:ext cx="6554189" cy="4854763"/>
            <a:chOff x="1693553" y="174396"/>
            <a:chExt cx="8738919" cy="64730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3553" y="174396"/>
              <a:ext cx="8738919" cy="64730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3" name="Rectangle 2"/>
            <p:cNvSpPr/>
            <p:nvPr/>
          </p:nvSpPr>
          <p:spPr>
            <a:xfrm>
              <a:off x="2072054" y="328182"/>
              <a:ext cx="7649851" cy="117835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" name="Rectangle 4"/>
          <p:cNvSpPr/>
          <p:nvPr/>
        </p:nvSpPr>
        <p:spPr>
          <a:xfrm>
            <a:off x="1605396" y="2743200"/>
            <a:ext cx="2836718" cy="155864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3992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83224" y="982129"/>
            <a:ext cx="6379973" cy="4893743"/>
            <a:chOff x="1710965" y="166504"/>
            <a:chExt cx="8506630" cy="65249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965" y="166504"/>
              <a:ext cx="8506630" cy="65249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7" name="Rectangle 6"/>
            <p:cNvSpPr/>
            <p:nvPr/>
          </p:nvSpPr>
          <p:spPr>
            <a:xfrm>
              <a:off x="2048487" y="535572"/>
              <a:ext cx="7649851" cy="117835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41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8764" y="2167237"/>
            <a:ext cx="6083797" cy="393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661" y="1200150"/>
            <a:ext cx="6300000" cy="705714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512037" y="1225111"/>
            <a:ext cx="2427131" cy="210014"/>
          </a:xfrm>
          <a:prstGeom prst="roundRect">
            <a:avLst/>
          </a:prstGeom>
          <a:solidFill>
            <a:srgbClr val="FFFF00">
              <a:alpha val="43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6"/>
          <p:cNvGrpSpPr/>
          <p:nvPr/>
        </p:nvGrpSpPr>
        <p:grpSpPr>
          <a:xfrm>
            <a:off x="1474652" y="1225111"/>
            <a:ext cx="6262551" cy="3432383"/>
            <a:chOff x="1921844" y="468351"/>
            <a:chExt cx="8350068" cy="4576510"/>
          </a:xfrm>
        </p:grpSpPr>
        <p:sp>
          <p:nvSpPr>
            <p:cNvPr id="6" name="Rectangle 5"/>
            <p:cNvSpPr/>
            <p:nvPr/>
          </p:nvSpPr>
          <p:spPr>
            <a:xfrm>
              <a:off x="1921844" y="468351"/>
              <a:ext cx="3374985" cy="302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036666" y="501978"/>
              <a:ext cx="3235246" cy="28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928145" y="3092296"/>
              <a:ext cx="3368683" cy="342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72097" y="4693680"/>
              <a:ext cx="3368683" cy="342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66226" y="4702581"/>
              <a:ext cx="3368683" cy="342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420661" y="1208514"/>
            <a:ext cx="6266916" cy="4792237"/>
          </a:xfrm>
          <a:prstGeom prst="rect">
            <a:avLst/>
          </a:prstGeom>
          <a:solidFill>
            <a:schemeClr val="bg1">
              <a:lumMod val="65000"/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679" y="1435125"/>
            <a:ext cx="3687258" cy="15398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5801" y="5040329"/>
            <a:ext cx="77572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“Sometimes even the wisest of men and machines can be in error.”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dirty="0"/>
              <a:t>Optimus Prime--</a:t>
            </a:r>
            <a:r>
              <a:rPr lang="en-US" i="1" dirty="0"/>
              <a:t>Transformers (1984)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Users\eturner\AppData\Local\Temp\SNAGHTML101466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9"/>
          <a:stretch/>
        </p:blipFill>
        <p:spPr bwMode="auto">
          <a:xfrm>
            <a:off x="2745713" y="1521640"/>
            <a:ext cx="3621881" cy="349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512530" y="5366953"/>
            <a:ext cx="4116870" cy="29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5607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Have You Had Any of These Challenges?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How do I get a hold of my Dean/Manager?</a:t>
            </a:r>
          </a:p>
          <a:p>
            <a:r>
              <a:rPr lang="en-US" sz="2800" dirty="0" smtClean="0"/>
              <a:t>What is the email address of my colleague?</a:t>
            </a:r>
          </a:p>
          <a:p>
            <a:r>
              <a:rPr lang="en-US" sz="2800" dirty="0" smtClean="0"/>
              <a:t>Where is Building 10?</a:t>
            </a:r>
          </a:p>
          <a:p>
            <a:r>
              <a:rPr lang="en-US" sz="2800" dirty="0" smtClean="0"/>
              <a:t>How do I see someone’s profile?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72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_transformations_frontp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 Errors are Expected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068" y="2057400"/>
            <a:ext cx="4229100" cy="24680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2781301" cy="3657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 Remove Error: Revert to a previous version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If Transformation Errors persist, call the </a:t>
            </a:r>
            <a:r>
              <a:rPr lang="en-US" sz="2000" dirty="0" smtClean="0"/>
              <a:t>Web </a:t>
            </a:r>
            <a:r>
              <a:rPr lang="en-US" sz="2000" dirty="0" smtClean="0"/>
              <a:t>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9110" y="4953000"/>
            <a:ext cx="692429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Important! </a:t>
            </a:r>
            <a:r>
              <a:rPr lang="en-US" b="1" u="sng" dirty="0">
                <a:solidFill>
                  <a:srgbClr val="FF0000"/>
                </a:solidFill>
              </a:rPr>
              <a:t>Save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r>
              <a:rPr lang="en-US" b="1" u="sng" dirty="0">
                <a:solidFill>
                  <a:srgbClr val="FF0000"/>
                </a:solidFill>
              </a:rPr>
              <a:t>Publish</a:t>
            </a:r>
            <a:r>
              <a:rPr lang="en-US" b="1" dirty="0">
                <a:solidFill>
                  <a:srgbClr val="FF0000"/>
                </a:solidFill>
              </a:rPr>
              <a:t> each time you edit a new section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16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Revert to Remove Transformation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943100"/>
            <a:ext cx="5657850" cy="37719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Check Out the Page</a:t>
            </a:r>
          </a:p>
          <a:p>
            <a:r>
              <a:rPr lang="en-US" dirty="0" smtClean="0"/>
              <a:t>Click Versions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Save and Publish</a:t>
            </a:r>
          </a:p>
          <a:p>
            <a:r>
              <a:rPr lang="en-US" dirty="0" smtClean="0"/>
              <a:t>If Transformation Errors persist, call the Web Team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636069"/>
            <a:ext cx="4800000" cy="814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8" y="3714750"/>
            <a:ext cx="6172200" cy="925329"/>
          </a:xfrm>
          <a:prstGeom prst="rect">
            <a:avLst/>
          </a:prstGeom>
        </p:spPr>
      </p:pic>
      <p:pic>
        <p:nvPicPr>
          <p:cNvPr id="1026" name="Picture 2" descr="C:\Users\eturner\AppData\Local\Temp\SNAGHTML4313f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635967"/>
            <a:ext cx="5972175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99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a </a:t>
            </a:r>
            <a:r>
              <a:rPr lang="en-US" dirty="0"/>
              <a:t>T</a:t>
            </a:r>
            <a:r>
              <a:rPr lang="en-US" dirty="0" smtClean="0"/>
              <a:t>able </a:t>
            </a:r>
            <a:r>
              <a:rPr lang="en-US" dirty="0"/>
              <a:t>T</a:t>
            </a:r>
            <a:r>
              <a:rPr lang="en-US" dirty="0" smtClean="0"/>
              <a:t>ransformation Snippet?</a:t>
            </a:r>
            <a:endParaRPr lang="en-US" dirty="0"/>
          </a:p>
        </p:txBody>
      </p:sp>
      <p:pic>
        <p:nvPicPr>
          <p:cNvPr id="6" name="Picture 5" descr="sample_transform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6564" y="1782433"/>
            <a:ext cx="5850964" cy="5206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2057400"/>
            <a:ext cx="589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Transformation (Snippet)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 way to format data input by a user into an HTML Table in the OmniUpdate CMS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Uses a combination of HTML and XSLT</a:t>
            </a:r>
          </a:p>
        </p:txBody>
      </p:sp>
    </p:spTree>
    <p:extLst>
      <p:ext uri="{BB962C8B-B14F-4D97-AF65-F5344CB8AC3E}">
        <p14:creationId xmlns:p14="http://schemas.microsoft.com/office/powerpoint/2010/main" val="9348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343" y="2094424"/>
            <a:ext cx="3843718" cy="3657981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Extensible </a:t>
            </a:r>
            <a:r>
              <a:rPr lang="en-US" dirty="0" err="1" smtClean="0"/>
              <a:t>Stylesheet</a:t>
            </a:r>
            <a:r>
              <a:rPr lang="en-US" dirty="0" smtClean="0"/>
              <a:t> Language Transformations</a:t>
            </a:r>
          </a:p>
          <a:p>
            <a:r>
              <a:rPr lang="en-US" dirty="0"/>
              <a:t>A language for transforming web documents into other formats such as HTML, plain text or XSL Formatting </a:t>
            </a:r>
            <a:r>
              <a:rPr lang="en-US" dirty="0" smtClean="0"/>
              <a:t>Objects</a:t>
            </a:r>
          </a:p>
          <a:p>
            <a:r>
              <a:rPr lang="en-US" dirty="0" err="1" smtClean="0"/>
              <a:t>XPath</a:t>
            </a:r>
            <a:r>
              <a:rPr lang="en-US" dirty="0" smtClean="0"/>
              <a:t> used to select nodes of HTML table.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XSLT?</a:t>
            </a:r>
            <a:endParaRPr lang="en-US" dirty="0"/>
          </a:p>
        </p:txBody>
      </p:sp>
      <p:pic>
        <p:nvPicPr>
          <p:cNvPr id="4" name="Picture 3" descr="van_dam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80" y="2473607"/>
            <a:ext cx="4498980" cy="252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Eliminates the need for an end user to touch any code</a:t>
            </a:r>
          </a:p>
          <a:p>
            <a:r>
              <a:rPr lang="en-US" dirty="0" smtClean="0"/>
              <a:t>Introduces Pre-formatted web code that can be used in a drag/drop fashion. Some examples of snippets include:</a:t>
            </a:r>
          </a:p>
          <a:p>
            <a:pPr lvl="1"/>
            <a:r>
              <a:rPr lang="en-US" dirty="0" smtClean="0"/>
              <a:t>RSS News Feeds</a:t>
            </a:r>
          </a:p>
          <a:p>
            <a:pPr lvl="1"/>
            <a:r>
              <a:rPr lang="en-US" dirty="0" smtClean="0"/>
              <a:t>Accordion style Content Areas</a:t>
            </a:r>
          </a:p>
          <a:p>
            <a:pPr lvl="1"/>
            <a:r>
              <a:rPr lang="en-US" dirty="0" smtClean="0"/>
              <a:t>Social Media Integration</a:t>
            </a:r>
          </a:p>
          <a:p>
            <a:pPr lvl="1"/>
            <a:r>
              <a:rPr lang="en-US" dirty="0" smtClean="0"/>
              <a:t>Campus Calendar Events</a:t>
            </a:r>
          </a:p>
          <a:p>
            <a:pPr lvl="1"/>
            <a:r>
              <a:rPr lang="en-US" dirty="0" smtClean="0"/>
              <a:t>Campus Catalog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Using Snippets</a:t>
            </a:r>
            <a:endParaRPr lang="en-US" dirty="0"/>
          </a:p>
        </p:txBody>
      </p:sp>
      <p:pic>
        <p:nvPicPr>
          <p:cNvPr id="5" name="Picture 4" descr="Html-5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2268" y="3321048"/>
            <a:ext cx="1427331" cy="1427331"/>
          </a:xfrm>
          <a:prstGeom prst="rect">
            <a:avLst/>
          </a:prstGeom>
        </p:spPr>
      </p:pic>
      <p:pic>
        <p:nvPicPr>
          <p:cNvPr id="4" name="Picture 3" descr="580b585b2edbce24c47b2bc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16" y="3134784"/>
            <a:ext cx="3451586" cy="2865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46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ol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7" y="4142317"/>
            <a:ext cx="5008033" cy="15726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snippets</a:t>
            </a:r>
            <a:endParaRPr lang="en-US" dirty="0"/>
          </a:p>
        </p:txBody>
      </p:sp>
      <p:pic>
        <p:nvPicPr>
          <p:cNvPr id="4" name="Picture 3" descr="news_feed_rss_co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7" y="1996017"/>
            <a:ext cx="5030351" cy="2129367"/>
          </a:xfrm>
          <a:prstGeom prst="rect">
            <a:avLst/>
          </a:prstGeom>
        </p:spPr>
      </p:pic>
      <p:pic>
        <p:nvPicPr>
          <p:cNvPr id="5" name="Picture 4" descr="RS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1" b="-26881"/>
          <a:stretch/>
        </p:blipFill>
        <p:spPr>
          <a:xfrm>
            <a:off x="4351866" y="3089402"/>
            <a:ext cx="4483100" cy="126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toolbar_render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1" y="5020535"/>
            <a:ext cx="4334933" cy="799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03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_media_cod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559050"/>
            <a:ext cx="8140700" cy="28829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XSLT Snippet </a:t>
            </a:r>
            <a:r>
              <a:rPr lang="en-US" dirty="0"/>
              <a:t>C</a:t>
            </a:r>
            <a:r>
              <a:rPr lang="en-US" dirty="0" smtClean="0"/>
              <a:t>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28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XSLT Snippet Code</a:t>
            </a:r>
            <a:endParaRPr lang="en-US" dirty="0"/>
          </a:p>
        </p:txBody>
      </p:sp>
      <p:pic>
        <p:nvPicPr>
          <p:cNvPr id="4" name="Picture 3" descr="social_media_cod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2167503"/>
            <a:ext cx="8102600" cy="3672805"/>
          </a:xfrm>
          <a:prstGeom prst="rect">
            <a:avLst/>
          </a:prstGeom>
        </p:spPr>
      </p:pic>
      <p:pic>
        <p:nvPicPr>
          <p:cNvPr id="5" name="Picture 4" descr="Screen Shot 2017-04-25 at 1.06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362200"/>
            <a:ext cx="4888020" cy="1250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73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 of Snippets in Templates</a:t>
            </a:r>
            <a:endParaRPr lang="en-US" dirty="0"/>
          </a:p>
        </p:txBody>
      </p:sp>
      <p:pic>
        <p:nvPicPr>
          <p:cNvPr id="6" name="Content Placeholder 5" descr="template_overview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r="7014"/>
          <a:stretch>
            <a:fillRect/>
          </a:stretch>
        </p:blipFill>
        <p:spPr>
          <a:xfrm>
            <a:off x="-645220" y="1828800"/>
            <a:ext cx="5936888" cy="4124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5486400" y="1828800"/>
            <a:ext cx="34705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Added control over layout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Added symmetry between pages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Library of drag/drop options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More intuitive than our initial page layout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/>
              <a:t>A preview of all of the snippet options can be seen at:</a:t>
            </a:r>
          </a:p>
          <a:p>
            <a:r>
              <a:rPr lang="en-US" i="1" dirty="0" err="1"/>
              <a:t>mtsac.edu</a:t>
            </a:r>
            <a:r>
              <a:rPr lang="en-US" i="1" dirty="0"/>
              <a:t>/</a:t>
            </a:r>
            <a:r>
              <a:rPr lang="en-US" i="1" dirty="0" err="1"/>
              <a:t>webdesign</a:t>
            </a:r>
            <a:r>
              <a:rPr lang="en-US" i="1" dirty="0"/>
              <a:t>/</a:t>
            </a:r>
          </a:p>
          <a:p>
            <a:r>
              <a:rPr lang="en-US" i="1" dirty="0" err="1"/>
              <a:t>mtsac.edu</a:t>
            </a:r>
            <a:r>
              <a:rPr lang="en-US" i="1" dirty="0"/>
              <a:t>/</a:t>
            </a:r>
            <a:r>
              <a:rPr lang="en-US" i="1" dirty="0" err="1"/>
              <a:t>webdesign</a:t>
            </a:r>
            <a:r>
              <a:rPr lang="en-US" i="1" dirty="0"/>
              <a:t>/</a:t>
            </a:r>
            <a:r>
              <a:rPr lang="en-US" i="1" dirty="0" err="1"/>
              <a:t>topten.html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670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457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www.mtsac.edu/directory</a:t>
            </a:r>
          </a:p>
        </p:txBody>
      </p:sp>
      <p:pic>
        <p:nvPicPr>
          <p:cNvPr id="7" name="Picture 2" descr="C:\Users\eturner\AppData\Local\Temp\SNAGHTML1615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8334065" cy="39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06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6" y="1257300"/>
            <a:ext cx="7543800" cy="4397201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6" y="1257300"/>
            <a:ext cx="7543800" cy="44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7028" y="2033904"/>
            <a:ext cx="3034805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dirty="0"/>
              <a:t>Snippets</a:t>
            </a:r>
          </a:p>
          <a:p>
            <a:pPr marL="257175" indent="-257175">
              <a:buFont typeface="+mj-lt"/>
              <a:buAutoNum type="arabicPeriod"/>
            </a:pPr>
            <a:r>
              <a:rPr lang="en-US" dirty="0"/>
              <a:t>Images</a:t>
            </a:r>
          </a:p>
          <a:p>
            <a:pPr marL="257175" indent="-257175">
              <a:buFont typeface="+mj-lt"/>
              <a:buAutoNum type="arabicPeriod"/>
            </a:pPr>
            <a:r>
              <a:rPr lang="en-US" dirty="0"/>
              <a:t>My Checked Out Content</a:t>
            </a:r>
          </a:p>
          <a:p>
            <a:pPr marL="257175" indent="-257175">
              <a:buFont typeface="+mj-lt"/>
              <a:buAutoNum type="arabicPeriod"/>
            </a:pPr>
            <a:r>
              <a:rPr lang="en-US" dirty="0"/>
              <a:t>Link Check</a:t>
            </a:r>
          </a:p>
          <a:p>
            <a:pPr marL="257175" indent="-257175">
              <a:buFont typeface="+mj-lt"/>
              <a:buAutoNum type="arabicPeriod"/>
            </a:pPr>
            <a:r>
              <a:rPr lang="en-US" dirty="0"/>
              <a:t>Bookmarks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pic>
        <p:nvPicPr>
          <p:cNvPr id="1026" name="Picture 2" descr="C:\Users\eturner\AppData\Local\Temp\SNAGHTML5c7ce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96" y="1975605"/>
            <a:ext cx="2914650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61" y="2597539"/>
            <a:ext cx="3657143" cy="3657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65" y="1973652"/>
            <a:ext cx="2628572" cy="303571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Gadgets (Review)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51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Bookmarks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935" y="1422212"/>
            <a:ext cx="2848191" cy="41824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00251" y="4572000"/>
            <a:ext cx="2411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Link to Pages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Organize in Folders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Search and Reorder Links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943100"/>
            <a:ext cx="2073737" cy="245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52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 Link Check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00251" y="4650436"/>
            <a:ext cx="474344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 quick and easy way to check links on the current page</a:t>
            </a:r>
            <a:br>
              <a:rPr lang="en-US" sz="1350" dirty="0"/>
            </a:b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All broken links are automatically highlighted on the page</a:t>
            </a:r>
            <a:br>
              <a:rPr lang="en-US" sz="1350" dirty="0"/>
            </a:b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Repair them easily or send a report to someone who can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943100"/>
            <a:ext cx="2073737" cy="2455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120" y="3257550"/>
            <a:ext cx="2702874" cy="1090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159" y="1508563"/>
            <a:ext cx="2805188" cy="1177488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6408809" y="2712528"/>
            <a:ext cx="57150" cy="514349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26446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3. My Check-Out Content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943100"/>
            <a:ext cx="2073737" cy="2455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000250"/>
            <a:ext cx="2667623" cy="18003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00251" y="4650437"/>
            <a:ext cx="52006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Make sure your pages are checked in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Displays the same information as the dashboard gadget</a:t>
            </a:r>
          </a:p>
        </p:txBody>
      </p:sp>
    </p:spTree>
    <p:extLst>
      <p:ext uri="{BB962C8B-B14F-4D97-AF65-F5344CB8AC3E}">
        <p14:creationId xmlns:p14="http://schemas.microsoft.com/office/powerpoint/2010/main" val="2868941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 Images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00251" y="4650436"/>
            <a:ext cx="41719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Drag and Drop Previously Uploaded Images into the any Editable Region</a:t>
            </a:r>
            <a:br>
              <a:rPr lang="en-US" sz="1350" dirty="0"/>
            </a:b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0000"/>
                </a:solidFill>
              </a:rPr>
              <a:t>Drag and Drop Images From the Images Gadget onto Your Local Computer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943100"/>
            <a:ext cx="2073737" cy="2455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131" y="1462915"/>
            <a:ext cx="3179186" cy="306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5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Snippets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00252" y="4650437"/>
            <a:ext cx="30860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Drag and Drop Snippets into Any Editable Region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943100"/>
            <a:ext cx="2073737" cy="2455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543050"/>
            <a:ext cx="2542634" cy="390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71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Honorable Mention: Page Analytics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00251" y="4650436"/>
            <a:ext cx="331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Get the same page statistics as provided by Google Analytics using this gadget</a:t>
            </a:r>
            <a:br>
              <a:rPr lang="en-US" sz="1350" dirty="0"/>
            </a:br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943100"/>
            <a:ext cx="2073737" cy="2455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79" y="1837164"/>
            <a:ext cx="2351112" cy="394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88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Assets (Welcome Back!!!)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943100"/>
            <a:ext cx="2073737" cy="24551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252" y="4650436"/>
            <a:ext cx="308609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Assets Gadget behaves the same as the Snippets Gadget</a:t>
            </a:r>
            <a:br>
              <a:rPr lang="en-US" sz="1350" dirty="0"/>
            </a:b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Drag and Drop Assets into Any Editable Region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454" y="1972582"/>
            <a:ext cx="3113791" cy="34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410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to see some Snippets?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Homepage Link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344"/>
            <a:ext cx="9144000" cy="551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2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Image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600"/>
            <a:ext cx="6096000" cy="24675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962400"/>
            <a:ext cx="2308302" cy="258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65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Read/More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58" y="2125266"/>
            <a:ext cx="8414285" cy="1028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58" y="2125266"/>
            <a:ext cx="8414285" cy="24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1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Chevron Lists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286" y="2000190"/>
            <a:ext cx="6671429" cy="11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2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Toolbar</a:t>
            </a:r>
            <a:endParaRPr lang="en-US" dirty="0"/>
          </a:p>
        </p:txBody>
      </p:sp>
      <p:pic>
        <p:nvPicPr>
          <p:cNvPr id="2050" name="Picture 2" descr="C:\Users\eturner\AppData\Local\Temp\SNAGHTML4b92a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56" y="1980562"/>
            <a:ext cx="8983206" cy="11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" y="3183334"/>
            <a:ext cx="7886702" cy="2699273"/>
          </a:xfrm>
          <a:prstGeom prst="rect">
            <a:avLst/>
          </a:prstGeom>
        </p:spPr>
      </p:pic>
      <p:pic>
        <p:nvPicPr>
          <p:cNvPr id="6" name="Picture 5" descr="sample_transform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45188"/>
            <a:ext cx="1837764" cy="16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3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Accordion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71" y="1921857"/>
            <a:ext cx="3985715" cy="22642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14" y="1921857"/>
            <a:ext cx="4028572" cy="3757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286" y="1921857"/>
            <a:ext cx="4057143" cy="1500000"/>
          </a:xfrm>
          <a:prstGeom prst="rect">
            <a:avLst/>
          </a:prstGeom>
        </p:spPr>
      </p:pic>
      <p:pic>
        <p:nvPicPr>
          <p:cNvPr id="6" name="Picture 5" descr="sample_transform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45188"/>
            <a:ext cx="1837764" cy="16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19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Accordion with Icons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51" y="1921857"/>
            <a:ext cx="7292857" cy="3614286"/>
          </a:xfrm>
          <a:prstGeom prst="rect">
            <a:avLst/>
          </a:prstGeom>
        </p:spPr>
      </p:pic>
      <p:pic>
        <p:nvPicPr>
          <p:cNvPr id="4" name="Picture 3" descr="sample_transform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45188"/>
            <a:ext cx="1837764" cy="16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4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Areas of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81" y="1846983"/>
            <a:ext cx="8328572" cy="410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24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87" y="2125266"/>
            <a:ext cx="6242857" cy="1021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58" y="3287624"/>
            <a:ext cx="8264285" cy="2935715"/>
          </a:xfrm>
          <a:prstGeom prst="rect">
            <a:avLst/>
          </a:prstGeom>
        </p:spPr>
      </p:pic>
      <p:pic>
        <p:nvPicPr>
          <p:cNvPr id="5" name="Picture 4" descr="sample_transform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45188"/>
            <a:ext cx="1837764" cy="16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66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Catalog Entry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86" y="2201972"/>
            <a:ext cx="8071429" cy="30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9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Feed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89" y="1447800"/>
            <a:ext cx="8100000" cy="1935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89" y="3586571"/>
            <a:ext cx="8250000" cy="3271429"/>
          </a:xfrm>
          <a:prstGeom prst="rect">
            <a:avLst/>
          </a:prstGeom>
        </p:spPr>
      </p:pic>
      <p:pic>
        <p:nvPicPr>
          <p:cNvPr id="7" name="Picture 6" descr="sample_transform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45188"/>
            <a:ext cx="1837764" cy="16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53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Departments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666" y="1581381"/>
            <a:ext cx="3466667" cy="3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4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ADA accessible</a:t>
            </a:r>
          </a:p>
          <a:p>
            <a:r>
              <a:rPr lang="en-US" dirty="0" smtClean="0"/>
              <a:t>Look great on desktop or mobile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218" y="971731"/>
            <a:ext cx="2700000" cy="5907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97" y="3153518"/>
            <a:ext cx="6116240" cy="131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16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Favorite Snippets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Featured Events</a:t>
            </a:r>
          </a:p>
          <a:p>
            <a:r>
              <a:rPr lang="en-US" dirty="0" smtClean="0"/>
              <a:t>Multi-Column Layouts </a:t>
            </a:r>
          </a:p>
          <a:p>
            <a:r>
              <a:rPr lang="en-US" dirty="0" smtClean="0"/>
              <a:t>A to Z (Folder-Level)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577" y="925266"/>
            <a:ext cx="2842857" cy="2400000"/>
          </a:xfrm>
          <a:prstGeom prst="rect">
            <a:avLst/>
          </a:prstGeom>
        </p:spPr>
      </p:pic>
      <p:pic>
        <p:nvPicPr>
          <p:cNvPr id="4098" name="Picture 2" descr="C:\Users\eturner\AppData\Local\Temp\SNAGHTML4cb63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1" y="4897919"/>
            <a:ext cx="7993856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46" y="3739840"/>
            <a:ext cx="7607143" cy="69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47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4953000"/>
            <a:ext cx="89154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38" y="304800"/>
            <a:ext cx="8609524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600200"/>
            <a:ext cx="89154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28374"/>
            <a:ext cx="8382000" cy="62772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1600200"/>
            <a:ext cx="3886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1000"/>
            <a:ext cx="8380952" cy="685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66714"/>
            <a:ext cx="8257143" cy="5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See IT…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22632" y="4953000"/>
            <a:ext cx="7160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smtClean="0"/>
              <a:t>www.mtsac.edu/outraining/topten.html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93401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Services &amp; Administrative Offices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19" y="1705190"/>
            <a:ext cx="3304762" cy="3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0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Buildings &amp; Facilities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8210"/>
            <a:ext cx="3314286" cy="2876190"/>
          </a:xfrm>
          <a:prstGeom prst="rect">
            <a:avLst/>
          </a:prstGeom>
        </p:spPr>
      </p:pic>
      <p:pic>
        <p:nvPicPr>
          <p:cNvPr id="4098" name="Picture 2" descr="C:\Users\eturner\AppData\Local\Temp\SNAGHTMLc6385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0"/>
            <a:ext cx="629047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368587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is Building 10?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1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895" y="1600200"/>
            <a:ext cx="3561905" cy="4495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85461"/>
            <a:ext cx="3504762" cy="4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1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17633</TotalTime>
  <Words>826</Words>
  <Application>Microsoft Office PowerPoint</Application>
  <PresentationFormat>On-screen Show (4:3)</PresentationFormat>
  <Paragraphs>202</Paragraphs>
  <Slides>65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Calibri</vt:lpstr>
      <vt:lpstr>Cambria</vt:lpstr>
      <vt:lpstr>Clarity</vt:lpstr>
      <vt:lpstr>What is New with  the Website?</vt:lpstr>
      <vt:lpstr>Agenda</vt:lpstr>
      <vt:lpstr>Have You Had Any of These Challenges?</vt:lpstr>
      <vt:lpstr>PowerPoint Presentation</vt:lpstr>
      <vt:lpstr>Homepage Link</vt:lpstr>
      <vt:lpstr>Academic Departments</vt:lpstr>
      <vt:lpstr>Services &amp; Administrative Offices</vt:lpstr>
      <vt:lpstr>Buildings &amp; Facilities</vt:lpstr>
      <vt:lpstr>People Search</vt:lpstr>
      <vt:lpstr>Ready for a Story?...</vt:lpstr>
      <vt:lpstr>What is This?</vt:lpstr>
      <vt:lpstr>What is a Profile?</vt:lpstr>
      <vt:lpstr>Profiles are Optional</vt:lpstr>
      <vt:lpstr>Login to Banner</vt:lpstr>
      <vt:lpstr>Click Link to Edit Your Profile</vt:lpstr>
      <vt:lpstr>Edit Your Profile</vt:lpstr>
      <vt:lpstr>Save &amp; Publish</vt:lpstr>
      <vt:lpstr>Adding Photos</vt:lpstr>
      <vt:lpstr>Request a Photo Publish</vt:lpstr>
      <vt:lpstr>To Request Title Update</vt:lpstr>
      <vt:lpstr>Let’s See IT…</vt:lpstr>
      <vt:lpstr>Have You Used a Snippet Lately? If Not, You are Missing Out.</vt:lpstr>
      <vt:lpstr>Agenda</vt:lpstr>
      <vt:lpstr>What is a Snippet?</vt:lpstr>
      <vt:lpstr>What do you see below?</vt:lpstr>
      <vt:lpstr>What Do You Envision Here?</vt:lpstr>
      <vt:lpstr>PowerPoint Presentation</vt:lpstr>
      <vt:lpstr>PowerPoint Presentation</vt:lpstr>
      <vt:lpstr>PowerPoint Presentation</vt:lpstr>
      <vt:lpstr>PowerPoint Presentation</vt:lpstr>
      <vt:lpstr>Transformation Errors are Expected</vt:lpstr>
      <vt:lpstr>Revert to Remove Transformation Errors</vt:lpstr>
      <vt:lpstr>What is a Table Transformation Snippet?</vt:lpstr>
      <vt:lpstr>What is XSLT?</vt:lpstr>
      <vt:lpstr>Advantages of Using Snippets</vt:lpstr>
      <vt:lpstr>Examples of snippets</vt:lpstr>
      <vt:lpstr>Sample XSLT Snippet Code</vt:lpstr>
      <vt:lpstr>Sample XSLT Snippet Code</vt:lpstr>
      <vt:lpstr>Usage of Snippets in Templates</vt:lpstr>
      <vt:lpstr>PowerPoint Presentation</vt:lpstr>
      <vt:lpstr>PowerPoint Presentation</vt:lpstr>
      <vt:lpstr>5. Bookmarks</vt:lpstr>
      <vt:lpstr>4. Link Check</vt:lpstr>
      <vt:lpstr>3. My Check-Out Content</vt:lpstr>
      <vt:lpstr>4. Images</vt:lpstr>
      <vt:lpstr>1. Snippets</vt:lpstr>
      <vt:lpstr>Honorable Mention: Page Analytics</vt:lpstr>
      <vt:lpstr>Assets (Welcome Back!!!)</vt:lpstr>
      <vt:lpstr>Ready to see some Snippets?</vt:lpstr>
      <vt:lpstr>Large Image</vt:lpstr>
      <vt:lpstr>Text Read/More</vt:lpstr>
      <vt:lpstr>Chevron Lists</vt:lpstr>
      <vt:lpstr>Toolbar</vt:lpstr>
      <vt:lpstr>Accordion</vt:lpstr>
      <vt:lpstr>Accordion with Icons</vt:lpstr>
      <vt:lpstr>Areas of Study</vt:lpstr>
      <vt:lpstr>Social Media</vt:lpstr>
      <vt:lpstr>Catalog Entry</vt:lpstr>
      <vt:lpstr>News Feed</vt:lpstr>
      <vt:lpstr>Responsive Tables</vt:lpstr>
      <vt:lpstr>Other Favorite Snippets</vt:lpstr>
      <vt:lpstr>PowerPoint Presentation</vt:lpstr>
      <vt:lpstr>PowerPoint Presentation</vt:lpstr>
      <vt:lpstr>PowerPoint Presentation</vt:lpstr>
      <vt:lpstr>Let’s See IT…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T. Mai</dc:creator>
  <cp:lastModifiedBy>Turner, Eric P.</cp:lastModifiedBy>
  <cp:revision>406</cp:revision>
  <cp:lastPrinted>2015-03-18T21:08:16Z</cp:lastPrinted>
  <dcterms:created xsi:type="dcterms:W3CDTF">2012-08-21T14:55:12Z</dcterms:created>
  <dcterms:modified xsi:type="dcterms:W3CDTF">2017-04-28T21:32:08Z</dcterms:modified>
</cp:coreProperties>
</file>