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7"/>
  </p:notesMasterIdLst>
  <p:handoutMasterIdLst>
    <p:handoutMasterId r:id="rId48"/>
  </p:handoutMasterIdLst>
  <p:sldIdLst>
    <p:sldId id="256" r:id="rId2"/>
    <p:sldId id="349" r:id="rId3"/>
    <p:sldId id="350" r:id="rId4"/>
    <p:sldId id="379" r:id="rId5"/>
    <p:sldId id="354" r:id="rId6"/>
    <p:sldId id="380" r:id="rId7"/>
    <p:sldId id="382" r:id="rId8"/>
    <p:sldId id="352" r:id="rId9"/>
    <p:sldId id="385" r:id="rId10"/>
    <p:sldId id="356" r:id="rId11"/>
    <p:sldId id="375" r:id="rId12"/>
    <p:sldId id="376" r:id="rId13"/>
    <p:sldId id="386" r:id="rId14"/>
    <p:sldId id="374" r:id="rId15"/>
    <p:sldId id="387" r:id="rId16"/>
    <p:sldId id="388" r:id="rId17"/>
    <p:sldId id="369" r:id="rId18"/>
    <p:sldId id="389" r:id="rId19"/>
    <p:sldId id="390" r:id="rId20"/>
    <p:sldId id="377" r:id="rId21"/>
    <p:sldId id="360" r:id="rId22"/>
    <p:sldId id="368" r:id="rId23"/>
    <p:sldId id="392" r:id="rId24"/>
    <p:sldId id="357" r:id="rId25"/>
    <p:sldId id="358" r:id="rId26"/>
    <p:sldId id="372" r:id="rId27"/>
    <p:sldId id="398" r:id="rId28"/>
    <p:sldId id="373" r:id="rId29"/>
    <p:sldId id="370" r:id="rId30"/>
    <p:sldId id="394" r:id="rId31"/>
    <p:sldId id="396" r:id="rId32"/>
    <p:sldId id="399" r:id="rId33"/>
    <p:sldId id="393" r:id="rId34"/>
    <p:sldId id="361" r:id="rId35"/>
    <p:sldId id="362" r:id="rId36"/>
    <p:sldId id="391" r:id="rId37"/>
    <p:sldId id="363" r:id="rId38"/>
    <p:sldId id="384" r:id="rId39"/>
    <p:sldId id="395" r:id="rId40"/>
    <p:sldId id="364" r:id="rId41"/>
    <p:sldId id="365" r:id="rId42"/>
    <p:sldId id="366" r:id="rId43"/>
    <p:sldId id="400" r:id="rId44"/>
    <p:sldId id="367" r:id="rId45"/>
    <p:sldId id="281" r:id="rId4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9933"/>
    <a:srgbClr val="FF9900"/>
    <a:srgbClr val="0099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24" autoAdjust="0"/>
    <p:restoredTop sz="79828" autoAdjust="0"/>
  </p:normalViewPr>
  <p:slideViewPr>
    <p:cSldViewPr>
      <p:cViewPr varScale="1">
        <p:scale>
          <a:sx n="92" d="100"/>
          <a:sy n="92" d="100"/>
        </p:scale>
        <p:origin x="52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B83CEC-AA62-48D9-9C42-AAB4444151CE}"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4BEF945A-EE2F-485C-98C4-CD16BF6C9172}">
      <dgm:prSet phldrT="[Text]"/>
      <dgm:spPr/>
      <dgm:t>
        <a:bodyPr/>
        <a:lstStyle/>
        <a:p>
          <a:r>
            <a:rPr lang="en-US" dirty="0" smtClean="0"/>
            <a:t>Step 1</a:t>
          </a:r>
          <a:endParaRPr lang="en-US" dirty="0"/>
        </a:p>
      </dgm:t>
    </dgm:pt>
    <dgm:pt modelId="{9F9C4322-CBD4-41DC-A9B6-FE34D7930CD6}" type="parTrans" cxnId="{103839B7-00D8-4A07-8BB2-B9922E7AF223}">
      <dgm:prSet/>
      <dgm:spPr/>
      <dgm:t>
        <a:bodyPr/>
        <a:lstStyle/>
        <a:p>
          <a:endParaRPr lang="en-US"/>
        </a:p>
      </dgm:t>
    </dgm:pt>
    <dgm:pt modelId="{495197B8-1526-4CD0-BC61-12ED4704E177}" type="sibTrans" cxnId="{103839B7-00D8-4A07-8BB2-B9922E7AF223}">
      <dgm:prSet/>
      <dgm:spPr/>
      <dgm:t>
        <a:bodyPr/>
        <a:lstStyle/>
        <a:p>
          <a:endParaRPr lang="en-US"/>
        </a:p>
      </dgm:t>
    </dgm:pt>
    <dgm:pt modelId="{7077CA36-4B52-4669-8879-F42277702B89}">
      <dgm:prSet phldrT="[Text]"/>
      <dgm:spPr/>
      <dgm:t>
        <a:bodyPr/>
        <a:lstStyle/>
        <a:p>
          <a:r>
            <a:rPr lang="en-US" dirty="0" smtClean="0"/>
            <a:t>Step 2</a:t>
          </a:r>
          <a:endParaRPr lang="en-US" dirty="0"/>
        </a:p>
      </dgm:t>
    </dgm:pt>
    <dgm:pt modelId="{4B3931AF-6E04-4C19-AE59-8B804AB6EBDD}" type="parTrans" cxnId="{E3FB69C0-B2F4-46C6-A38C-3EA3A97A569C}">
      <dgm:prSet/>
      <dgm:spPr/>
      <dgm:t>
        <a:bodyPr/>
        <a:lstStyle/>
        <a:p>
          <a:endParaRPr lang="en-US"/>
        </a:p>
      </dgm:t>
    </dgm:pt>
    <dgm:pt modelId="{90A9A3FB-6170-4058-B47D-8084D9E341B3}" type="sibTrans" cxnId="{E3FB69C0-B2F4-46C6-A38C-3EA3A97A569C}">
      <dgm:prSet/>
      <dgm:spPr/>
      <dgm:t>
        <a:bodyPr/>
        <a:lstStyle/>
        <a:p>
          <a:endParaRPr lang="en-US"/>
        </a:p>
      </dgm:t>
    </dgm:pt>
    <dgm:pt modelId="{025A631C-E71C-4F46-8DCA-8A31F98557FB}">
      <dgm:prSet phldrT="[Text]"/>
      <dgm:spPr/>
      <dgm:t>
        <a:bodyPr/>
        <a:lstStyle/>
        <a:p>
          <a:r>
            <a:rPr lang="en-US" dirty="0" smtClean="0"/>
            <a:t>YIELDS: Strategy, sitemap, scale</a:t>
          </a:r>
          <a:endParaRPr lang="en-US" dirty="0"/>
        </a:p>
      </dgm:t>
    </dgm:pt>
    <dgm:pt modelId="{033C1EC7-EEE6-47E6-A8E7-AFA707C582AA}" type="parTrans" cxnId="{C26AFC55-EE21-479C-8890-82CC3A6D0E11}">
      <dgm:prSet/>
      <dgm:spPr/>
      <dgm:t>
        <a:bodyPr/>
        <a:lstStyle/>
        <a:p>
          <a:endParaRPr lang="en-US"/>
        </a:p>
      </dgm:t>
    </dgm:pt>
    <dgm:pt modelId="{1F99AABD-33FA-4319-A8EB-037C52F6A9AF}" type="sibTrans" cxnId="{C26AFC55-EE21-479C-8890-82CC3A6D0E11}">
      <dgm:prSet/>
      <dgm:spPr/>
      <dgm:t>
        <a:bodyPr/>
        <a:lstStyle/>
        <a:p>
          <a:endParaRPr lang="en-US"/>
        </a:p>
      </dgm:t>
    </dgm:pt>
    <dgm:pt modelId="{81E4BB38-4603-470B-BA55-9F7E3E798E07}">
      <dgm:prSet phldrT="[Text]"/>
      <dgm:spPr/>
      <dgm:t>
        <a:bodyPr/>
        <a:lstStyle/>
        <a:p>
          <a:r>
            <a:rPr lang="en-US" dirty="0" smtClean="0"/>
            <a:t>Step 3</a:t>
          </a:r>
          <a:endParaRPr lang="en-US" dirty="0"/>
        </a:p>
      </dgm:t>
    </dgm:pt>
    <dgm:pt modelId="{1EC1C9B3-471F-4FD5-AF0B-7B54921D2AE6}" type="parTrans" cxnId="{4BE8B7D7-55EF-4D78-AE2A-3376FFCF12D0}">
      <dgm:prSet/>
      <dgm:spPr/>
      <dgm:t>
        <a:bodyPr/>
        <a:lstStyle/>
        <a:p>
          <a:endParaRPr lang="en-US"/>
        </a:p>
      </dgm:t>
    </dgm:pt>
    <dgm:pt modelId="{31DB119D-A774-42FF-962A-A2FFE4F0B6B0}" type="sibTrans" cxnId="{4BE8B7D7-55EF-4D78-AE2A-3376FFCF12D0}">
      <dgm:prSet/>
      <dgm:spPr/>
      <dgm:t>
        <a:bodyPr/>
        <a:lstStyle/>
        <a:p>
          <a:endParaRPr lang="en-US"/>
        </a:p>
      </dgm:t>
    </dgm:pt>
    <dgm:pt modelId="{D30AA88E-07F8-48AC-BF17-36067076CD95}">
      <dgm:prSet phldrT="[Text]"/>
      <dgm:spPr/>
      <dgm:t>
        <a:bodyPr/>
        <a:lstStyle/>
        <a:p>
          <a:r>
            <a:rPr lang="en-US" b="1" dirty="0" smtClean="0"/>
            <a:t>Research</a:t>
          </a:r>
          <a:endParaRPr lang="en-US" b="1" dirty="0"/>
        </a:p>
      </dgm:t>
    </dgm:pt>
    <dgm:pt modelId="{935CD327-2155-4CBE-89A1-075E87810107}" type="parTrans" cxnId="{61EEC08B-4C26-4D68-9513-DF8037C34F4E}">
      <dgm:prSet/>
      <dgm:spPr/>
      <dgm:t>
        <a:bodyPr/>
        <a:lstStyle/>
        <a:p>
          <a:endParaRPr lang="en-US"/>
        </a:p>
      </dgm:t>
    </dgm:pt>
    <dgm:pt modelId="{0E51EBB6-7229-42FF-AF7C-52735776D517}" type="sibTrans" cxnId="{61EEC08B-4C26-4D68-9513-DF8037C34F4E}">
      <dgm:prSet/>
      <dgm:spPr/>
      <dgm:t>
        <a:bodyPr/>
        <a:lstStyle/>
        <a:p>
          <a:endParaRPr lang="en-US"/>
        </a:p>
      </dgm:t>
    </dgm:pt>
    <dgm:pt modelId="{9558FD56-425E-4DF4-B82C-5C3709AEB76D}">
      <dgm:prSet phldrT="[Text]"/>
      <dgm:spPr/>
      <dgm:t>
        <a:bodyPr/>
        <a:lstStyle/>
        <a:p>
          <a:r>
            <a:rPr lang="en-US" dirty="0" smtClean="0"/>
            <a:t>YIELDS: Data and context for understanding </a:t>
          </a:r>
          <a:endParaRPr lang="en-US" dirty="0"/>
        </a:p>
      </dgm:t>
    </dgm:pt>
    <dgm:pt modelId="{85AE6304-F520-456B-83E8-90FFE7F6238B}" type="parTrans" cxnId="{4A1905A3-E040-4662-BD90-789D8C1061B6}">
      <dgm:prSet/>
      <dgm:spPr/>
      <dgm:t>
        <a:bodyPr/>
        <a:lstStyle/>
        <a:p>
          <a:endParaRPr lang="en-US"/>
        </a:p>
      </dgm:t>
    </dgm:pt>
    <dgm:pt modelId="{79650BD5-9C32-4390-A550-514404331FEC}" type="sibTrans" cxnId="{4A1905A3-E040-4662-BD90-789D8C1061B6}">
      <dgm:prSet/>
      <dgm:spPr/>
      <dgm:t>
        <a:bodyPr/>
        <a:lstStyle/>
        <a:p>
          <a:endParaRPr lang="en-US"/>
        </a:p>
      </dgm:t>
    </dgm:pt>
    <dgm:pt modelId="{23FE882D-A049-4C7E-949C-08D1DDFCE5FC}">
      <dgm:prSet phldrT="[Text]"/>
      <dgm:spPr/>
      <dgm:t>
        <a:bodyPr/>
        <a:lstStyle/>
        <a:p>
          <a:r>
            <a:rPr lang="en-US" b="1" dirty="0" smtClean="0"/>
            <a:t>Strategy </a:t>
          </a:r>
          <a:endParaRPr lang="en-US" b="1" dirty="0"/>
        </a:p>
      </dgm:t>
    </dgm:pt>
    <dgm:pt modelId="{0B5D3269-54D9-4C78-9138-33932026ABA1}" type="parTrans" cxnId="{8F5A7BBF-79F3-43FC-80F0-4E6DA84026A1}">
      <dgm:prSet/>
      <dgm:spPr/>
      <dgm:t>
        <a:bodyPr/>
        <a:lstStyle/>
        <a:p>
          <a:endParaRPr lang="en-US"/>
        </a:p>
      </dgm:t>
    </dgm:pt>
    <dgm:pt modelId="{1864041F-6129-4C09-8D03-677D49899472}" type="sibTrans" cxnId="{8F5A7BBF-79F3-43FC-80F0-4E6DA84026A1}">
      <dgm:prSet/>
      <dgm:spPr/>
      <dgm:t>
        <a:bodyPr/>
        <a:lstStyle/>
        <a:p>
          <a:endParaRPr lang="en-US"/>
        </a:p>
      </dgm:t>
    </dgm:pt>
    <dgm:pt modelId="{9FE7E449-5B94-4E2A-B8A8-08B40D0A86B1}">
      <dgm:prSet phldrT="[Text]"/>
      <dgm:spPr/>
      <dgm:t>
        <a:bodyPr/>
        <a:lstStyle/>
        <a:p>
          <a:r>
            <a:rPr lang="en-US" b="1" dirty="0" smtClean="0"/>
            <a:t>Design</a:t>
          </a:r>
          <a:endParaRPr lang="en-US" b="1" dirty="0"/>
        </a:p>
      </dgm:t>
    </dgm:pt>
    <dgm:pt modelId="{67E634C3-E658-41DC-ADC3-E86113A13F5E}" type="parTrans" cxnId="{43B031BD-A2BB-4B87-8031-289E7D15A217}">
      <dgm:prSet/>
      <dgm:spPr/>
      <dgm:t>
        <a:bodyPr/>
        <a:lstStyle/>
        <a:p>
          <a:endParaRPr lang="en-US"/>
        </a:p>
      </dgm:t>
    </dgm:pt>
    <dgm:pt modelId="{BCCACBAE-A5EF-4D50-8429-0DB134D9DF74}" type="sibTrans" cxnId="{43B031BD-A2BB-4B87-8031-289E7D15A217}">
      <dgm:prSet/>
      <dgm:spPr/>
      <dgm:t>
        <a:bodyPr/>
        <a:lstStyle/>
        <a:p>
          <a:endParaRPr lang="en-US"/>
        </a:p>
      </dgm:t>
    </dgm:pt>
    <dgm:pt modelId="{7D0B718C-4142-42EA-898A-384D41EB53F3}">
      <dgm:prSet phldrT="[Text]"/>
      <dgm:spPr/>
      <dgm:t>
        <a:bodyPr/>
        <a:lstStyle/>
        <a:p>
          <a:r>
            <a:rPr lang="en-US" dirty="0" smtClean="0"/>
            <a:t>Step 4</a:t>
          </a:r>
          <a:endParaRPr lang="en-US" dirty="0"/>
        </a:p>
      </dgm:t>
    </dgm:pt>
    <dgm:pt modelId="{D1EB2987-9718-478C-9AAB-04CC3123FE5F}" type="parTrans" cxnId="{8D14D2BF-9070-49F2-B262-FEAC6263A935}">
      <dgm:prSet/>
      <dgm:spPr/>
      <dgm:t>
        <a:bodyPr/>
        <a:lstStyle/>
        <a:p>
          <a:endParaRPr lang="en-US"/>
        </a:p>
      </dgm:t>
    </dgm:pt>
    <dgm:pt modelId="{000B3BB3-ADAB-408B-B7EF-8218AD42CE39}" type="sibTrans" cxnId="{8D14D2BF-9070-49F2-B262-FEAC6263A935}">
      <dgm:prSet/>
      <dgm:spPr/>
      <dgm:t>
        <a:bodyPr/>
        <a:lstStyle/>
        <a:p>
          <a:endParaRPr lang="en-US"/>
        </a:p>
      </dgm:t>
    </dgm:pt>
    <dgm:pt modelId="{74C8B3DC-EB58-4B53-9B06-3D523D0FD354}">
      <dgm:prSet phldrT="[Text]"/>
      <dgm:spPr/>
      <dgm:t>
        <a:bodyPr/>
        <a:lstStyle/>
        <a:p>
          <a:r>
            <a:rPr lang="en-US" b="1" dirty="0" smtClean="0"/>
            <a:t>Development</a:t>
          </a:r>
          <a:endParaRPr lang="en-US" b="1" dirty="0"/>
        </a:p>
      </dgm:t>
    </dgm:pt>
    <dgm:pt modelId="{7FF891DD-C724-4361-9DE5-76B028AE062A}" type="parTrans" cxnId="{1484A37B-7692-44D8-99F1-720AD49A58BF}">
      <dgm:prSet/>
      <dgm:spPr/>
      <dgm:t>
        <a:bodyPr/>
        <a:lstStyle/>
        <a:p>
          <a:endParaRPr lang="en-US"/>
        </a:p>
      </dgm:t>
    </dgm:pt>
    <dgm:pt modelId="{CED47647-C80F-4BC5-9865-BEFECE2BE429}" type="sibTrans" cxnId="{1484A37B-7692-44D8-99F1-720AD49A58BF}">
      <dgm:prSet/>
      <dgm:spPr/>
      <dgm:t>
        <a:bodyPr/>
        <a:lstStyle/>
        <a:p>
          <a:endParaRPr lang="en-US"/>
        </a:p>
      </dgm:t>
    </dgm:pt>
    <dgm:pt modelId="{661A0311-7288-43D1-8914-A168DB5023B3}">
      <dgm:prSet phldrT="[Text]"/>
      <dgm:spPr/>
      <dgm:t>
        <a:bodyPr/>
        <a:lstStyle/>
        <a:p>
          <a:r>
            <a:rPr lang="en-US" dirty="0" smtClean="0"/>
            <a:t>YIELDS: Transfer to web environment, new content</a:t>
          </a:r>
          <a:endParaRPr lang="en-US" dirty="0"/>
        </a:p>
      </dgm:t>
    </dgm:pt>
    <dgm:pt modelId="{0609F78C-D1A4-40C0-9E83-832FBDAD5142}" type="parTrans" cxnId="{95C60A2B-E220-474D-B0AD-E8DDFB55D11C}">
      <dgm:prSet/>
      <dgm:spPr/>
      <dgm:t>
        <a:bodyPr/>
        <a:lstStyle/>
        <a:p>
          <a:endParaRPr lang="en-US"/>
        </a:p>
      </dgm:t>
    </dgm:pt>
    <dgm:pt modelId="{F9226047-25DB-4765-8F2F-38F8D63F0C0F}" type="sibTrans" cxnId="{95C60A2B-E220-474D-B0AD-E8DDFB55D11C}">
      <dgm:prSet/>
      <dgm:spPr/>
      <dgm:t>
        <a:bodyPr/>
        <a:lstStyle/>
        <a:p>
          <a:endParaRPr lang="en-US"/>
        </a:p>
      </dgm:t>
    </dgm:pt>
    <dgm:pt modelId="{0D815683-20D4-4F90-822D-0B6B159FC12A}">
      <dgm:prSet phldrT="[Text]"/>
      <dgm:spPr/>
      <dgm:t>
        <a:bodyPr/>
        <a:lstStyle/>
        <a:p>
          <a:r>
            <a:rPr lang="en-US" dirty="0" smtClean="0"/>
            <a:t>Step 5</a:t>
          </a:r>
          <a:endParaRPr lang="en-US" b="1" dirty="0"/>
        </a:p>
      </dgm:t>
    </dgm:pt>
    <dgm:pt modelId="{80C82FF4-208A-4766-BEF2-5C5178A7344F}" type="parTrans" cxnId="{13737CED-7FFB-4C93-B0E0-8C41542E06E9}">
      <dgm:prSet/>
      <dgm:spPr/>
      <dgm:t>
        <a:bodyPr/>
        <a:lstStyle/>
        <a:p>
          <a:endParaRPr lang="en-US"/>
        </a:p>
      </dgm:t>
    </dgm:pt>
    <dgm:pt modelId="{EC88204D-F8A1-4ADC-B032-009F256D5E69}" type="sibTrans" cxnId="{13737CED-7FFB-4C93-B0E0-8C41542E06E9}">
      <dgm:prSet/>
      <dgm:spPr/>
      <dgm:t>
        <a:bodyPr/>
        <a:lstStyle/>
        <a:p>
          <a:endParaRPr lang="en-US"/>
        </a:p>
      </dgm:t>
    </dgm:pt>
    <dgm:pt modelId="{E2AD2A9F-09D4-4ECC-A77B-44A54989B86D}">
      <dgm:prSet phldrT="[Text]"/>
      <dgm:spPr/>
      <dgm:t>
        <a:bodyPr/>
        <a:lstStyle/>
        <a:p>
          <a:r>
            <a:rPr lang="en-US" b="1" dirty="0" smtClean="0"/>
            <a:t>Asset Management</a:t>
          </a:r>
          <a:endParaRPr lang="en-US" b="1" dirty="0"/>
        </a:p>
      </dgm:t>
    </dgm:pt>
    <dgm:pt modelId="{7175944F-AAC0-4D21-8CE9-5BA2AA2F08CA}" type="parTrans" cxnId="{4B1BBEC6-1830-4890-9258-3FE84A45A147}">
      <dgm:prSet/>
      <dgm:spPr/>
      <dgm:t>
        <a:bodyPr/>
        <a:lstStyle/>
        <a:p>
          <a:endParaRPr lang="en-US"/>
        </a:p>
      </dgm:t>
    </dgm:pt>
    <dgm:pt modelId="{FE8EE46A-B03C-4E05-9F17-F071861D7447}" type="sibTrans" cxnId="{4B1BBEC6-1830-4890-9258-3FE84A45A147}">
      <dgm:prSet/>
      <dgm:spPr/>
      <dgm:t>
        <a:bodyPr/>
        <a:lstStyle/>
        <a:p>
          <a:endParaRPr lang="en-US"/>
        </a:p>
      </dgm:t>
    </dgm:pt>
    <dgm:pt modelId="{674B7696-33AB-4EFF-A1E8-9763398237EF}">
      <dgm:prSet phldrT="[Text]"/>
      <dgm:spPr/>
      <dgm:t>
        <a:bodyPr/>
        <a:lstStyle/>
        <a:p>
          <a:r>
            <a:rPr lang="en-US" b="0" dirty="0" smtClean="0"/>
            <a:t>YIELDS: Implementation and long-term plan</a:t>
          </a:r>
          <a:endParaRPr lang="en-US" b="0" dirty="0"/>
        </a:p>
      </dgm:t>
    </dgm:pt>
    <dgm:pt modelId="{5C48FD50-82D0-4CFF-99A0-1F88793AC5D0}" type="parTrans" cxnId="{9298F7CB-EE87-47CF-9B38-768C8BEF7C5F}">
      <dgm:prSet/>
      <dgm:spPr/>
      <dgm:t>
        <a:bodyPr/>
        <a:lstStyle/>
        <a:p>
          <a:endParaRPr lang="en-US"/>
        </a:p>
      </dgm:t>
    </dgm:pt>
    <dgm:pt modelId="{C9064221-1A82-410C-830F-2F4E896C2332}" type="sibTrans" cxnId="{9298F7CB-EE87-47CF-9B38-768C8BEF7C5F}">
      <dgm:prSet/>
      <dgm:spPr/>
      <dgm:t>
        <a:bodyPr/>
        <a:lstStyle/>
        <a:p>
          <a:endParaRPr lang="en-US"/>
        </a:p>
      </dgm:t>
    </dgm:pt>
    <dgm:pt modelId="{DADCAF24-431A-4858-BBF2-77AE7A97E471}">
      <dgm:prSet phldrT="[Text]"/>
      <dgm:spPr>
        <a:solidFill>
          <a:schemeClr val="accent1"/>
        </a:solidFill>
      </dgm:spPr>
      <dgm:t>
        <a:bodyPr/>
        <a:lstStyle/>
        <a:p>
          <a:r>
            <a:rPr lang="en-US" dirty="0" smtClean="0"/>
            <a:t>Preliminary</a:t>
          </a:r>
          <a:endParaRPr lang="en-US" dirty="0"/>
        </a:p>
      </dgm:t>
    </dgm:pt>
    <dgm:pt modelId="{5DCDA7C9-40E8-48B1-B895-F648BAA9AFBF}" type="parTrans" cxnId="{3EF10BF4-1617-44AC-BA9C-7B916E4645F2}">
      <dgm:prSet/>
      <dgm:spPr/>
      <dgm:t>
        <a:bodyPr/>
        <a:lstStyle/>
        <a:p>
          <a:endParaRPr lang="en-US"/>
        </a:p>
      </dgm:t>
    </dgm:pt>
    <dgm:pt modelId="{43CA99EA-DB1F-4E2C-8BFA-EC15F693C137}" type="sibTrans" cxnId="{3EF10BF4-1617-44AC-BA9C-7B916E4645F2}">
      <dgm:prSet/>
      <dgm:spPr/>
      <dgm:t>
        <a:bodyPr/>
        <a:lstStyle/>
        <a:p>
          <a:endParaRPr lang="en-US"/>
        </a:p>
      </dgm:t>
    </dgm:pt>
    <dgm:pt modelId="{91DAC324-14AA-40E5-B50E-22E4CA8AFB49}">
      <dgm:prSet phldrT="[Text]"/>
      <dgm:spPr>
        <a:solidFill>
          <a:schemeClr val="accent1">
            <a:lumMod val="20000"/>
            <a:lumOff val="80000"/>
            <a:alpha val="90000"/>
          </a:schemeClr>
        </a:solidFill>
        <a:ln>
          <a:solidFill>
            <a:schemeClr val="accent1">
              <a:lumMod val="20000"/>
              <a:lumOff val="80000"/>
              <a:alpha val="90000"/>
            </a:schemeClr>
          </a:solidFill>
        </a:ln>
      </dgm:spPr>
      <dgm:t>
        <a:bodyPr/>
        <a:lstStyle/>
        <a:p>
          <a:r>
            <a:rPr lang="en-US" b="1" dirty="0" smtClean="0"/>
            <a:t>Pre-planning</a:t>
          </a:r>
          <a:endParaRPr lang="en-US" b="1" dirty="0"/>
        </a:p>
      </dgm:t>
    </dgm:pt>
    <dgm:pt modelId="{21EBC8C6-9D5C-4B8A-AEF3-C633E08615D8}" type="parTrans" cxnId="{F00BC5ED-3F6A-46AC-957E-61BA133E8A29}">
      <dgm:prSet/>
      <dgm:spPr/>
      <dgm:t>
        <a:bodyPr/>
        <a:lstStyle/>
        <a:p>
          <a:endParaRPr lang="en-US"/>
        </a:p>
      </dgm:t>
    </dgm:pt>
    <dgm:pt modelId="{B68A9471-A251-4424-BC03-47A5A795B077}" type="sibTrans" cxnId="{F00BC5ED-3F6A-46AC-957E-61BA133E8A29}">
      <dgm:prSet/>
      <dgm:spPr/>
      <dgm:t>
        <a:bodyPr/>
        <a:lstStyle/>
        <a:p>
          <a:endParaRPr lang="en-US"/>
        </a:p>
      </dgm:t>
    </dgm:pt>
    <dgm:pt modelId="{3F6C8AE4-098A-4BEA-B619-DA9852049771}">
      <dgm:prSet phldrT="[Text]"/>
      <dgm:spPr>
        <a:solidFill>
          <a:schemeClr val="accent1">
            <a:lumMod val="20000"/>
            <a:lumOff val="80000"/>
            <a:alpha val="90000"/>
          </a:schemeClr>
        </a:solidFill>
        <a:ln>
          <a:solidFill>
            <a:schemeClr val="accent1">
              <a:lumMod val="20000"/>
              <a:lumOff val="80000"/>
              <a:alpha val="90000"/>
            </a:schemeClr>
          </a:solidFill>
        </a:ln>
      </dgm:spPr>
      <dgm:t>
        <a:bodyPr/>
        <a:lstStyle/>
        <a:p>
          <a:r>
            <a:rPr lang="en-US" b="0" dirty="0" smtClean="0"/>
            <a:t>YIELDS: Identify goals, process</a:t>
          </a:r>
          <a:endParaRPr lang="en-US" b="0" dirty="0"/>
        </a:p>
      </dgm:t>
    </dgm:pt>
    <dgm:pt modelId="{E4EA5248-A71C-476E-B3C2-BAEA3F6D3B71}" type="parTrans" cxnId="{C914498D-9695-4B2B-8516-224F467D0D97}">
      <dgm:prSet/>
      <dgm:spPr/>
      <dgm:t>
        <a:bodyPr/>
        <a:lstStyle/>
        <a:p>
          <a:endParaRPr lang="en-US"/>
        </a:p>
      </dgm:t>
    </dgm:pt>
    <dgm:pt modelId="{FA071B40-284D-4F29-BDA8-A31E1139545E}" type="sibTrans" cxnId="{C914498D-9695-4B2B-8516-224F467D0D97}">
      <dgm:prSet/>
      <dgm:spPr/>
      <dgm:t>
        <a:bodyPr/>
        <a:lstStyle/>
        <a:p>
          <a:endParaRPr lang="en-US"/>
        </a:p>
      </dgm:t>
    </dgm:pt>
    <dgm:pt modelId="{E2BC308F-4C8B-4556-80B4-0B6DF6AFB88D}">
      <dgm:prSet phldrT="[Text]"/>
      <dgm:spPr/>
      <dgm:t>
        <a:bodyPr/>
        <a:lstStyle/>
        <a:p>
          <a:r>
            <a:rPr lang="en-US" dirty="0" smtClean="0"/>
            <a:t>YIELDS: Establishes look/feel, architecture</a:t>
          </a:r>
          <a:endParaRPr lang="en-US" dirty="0"/>
        </a:p>
      </dgm:t>
    </dgm:pt>
    <dgm:pt modelId="{CC0A5AA6-88EF-494E-AADB-C7BDA24AB658}" type="sibTrans" cxnId="{5AED3054-44D2-43BF-9143-BF43D91CC70A}">
      <dgm:prSet/>
      <dgm:spPr/>
      <dgm:t>
        <a:bodyPr/>
        <a:lstStyle/>
        <a:p>
          <a:endParaRPr lang="en-US"/>
        </a:p>
      </dgm:t>
    </dgm:pt>
    <dgm:pt modelId="{DDE849A6-EEA1-460B-A45C-C82210D53FCE}" type="parTrans" cxnId="{5AED3054-44D2-43BF-9143-BF43D91CC70A}">
      <dgm:prSet/>
      <dgm:spPr/>
      <dgm:t>
        <a:bodyPr/>
        <a:lstStyle/>
        <a:p>
          <a:endParaRPr lang="en-US"/>
        </a:p>
      </dgm:t>
    </dgm:pt>
    <dgm:pt modelId="{434329A5-4429-4AB5-AA3B-0A7758C7FEEF}" type="pres">
      <dgm:prSet presAssocID="{CEB83CEC-AA62-48D9-9C42-AAB4444151CE}" presName="Name0" presStyleCnt="0">
        <dgm:presLayoutVars>
          <dgm:dir/>
          <dgm:animLvl val="lvl"/>
          <dgm:resizeHandles val="exact"/>
        </dgm:presLayoutVars>
      </dgm:prSet>
      <dgm:spPr/>
      <dgm:t>
        <a:bodyPr/>
        <a:lstStyle/>
        <a:p>
          <a:endParaRPr lang="en-US"/>
        </a:p>
      </dgm:t>
    </dgm:pt>
    <dgm:pt modelId="{FE1C9DFD-0787-4E2A-A15B-F8FAF27CE75E}" type="pres">
      <dgm:prSet presAssocID="{DADCAF24-431A-4858-BBF2-77AE7A97E471}" presName="linNode" presStyleCnt="0"/>
      <dgm:spPr/>
    </dgm:pt>
    <dgm:pt modelId="{28ABDC62-088E-45B4-A46D-16F3922FF0F3}" type="pres">
      <dgm:prSet presAssocID="{DADCAF24-431A-4858-BBF2-77AE7A97E471}" presName="parentText" presStyleLbl="node1" presStyleIdx="0" presStyleCnt="6" custLinFactNeighborY="0">
        <dgm:presLayoutVars>
          <dgm:chMax val="1"/>
          <dgm:bulletEnabled val="1"/>
        </dgm:presLayoutVars>
      </dgm:prSet>
      <dgm:spPr/>
      <dgm:t>
        <a:bodyPr/>
        <a:lstStyle/>
        <a:p>
          <a:endParaRPr lang="en-US"/>
        </a:p>
      </dgm:t>
    </dgm:pt>
    <dgm:pt modelId="{26C72D54-F261-4F5A-BEDF-8C4D38AF372E}" type="pres">
      <dgm:prSet presAssocID="{DADCAF24-431A-4858-BBF2-77AE7A97E471}" presName="descendantText" presStyleLbl="alignAccFollowNode1" presStyleIdx="0" presStyleCnt="6">
        <dgm:presLayoutVars>
          <dgm:bulletEnabled val="1"/>
        </dgm:presLayoutVars>
      </dgm:prSet>
      <dgm:spPr/>
      <dgm:t>
        <a:bodyPr/>
        <a:lstStyle/>
        <a:p>
          <a:endParaRPr lang="en-US"/>
        </a:p>
      </dgm:t>
    </dgm:pt>
    <dgm:pt modelId="{ECBF49EF-8CAD-489C-A740-C81B69642AF3}" type="pres">
      <dgm:prSet presAssocID="{43CA99EA-DB1F-4E2C-8BFA-EC15F693C137}" presName="sp" presStyleCnt="0"/>
      <dgm:spPr/>
    </dgm:pt>
    <dgm:pt modelId="{6E66EEE6-9E5C-4245-B51A-7557815A73D6}" type="pres">
      <dgm:prSet presAssocID="{4BEF945A-EE2F-485C-98C4-CD16BF6C9172}" presName="linNode" presStyleCnt="0"/>
      <dgm:spPr/>
    </dgm:pt>
    <dgm:pt modelId="{1409D603-3C88-464C-98F7-ADB4CBFCBF2E}" type="pres">
      <dgm:prSet presAssocID="{4BEF945A-EE2F-485C-98C4-CD16BF6C9172}" presName="parentText" presStyleLbl="node1" presStyleIdx="1" presStyleCnt="6" custLinFactNeighborY="4290">
        <dgm:presLayoutVars>
          <dgm:chMax val="1"/>
          <dgm:bulletEnabled val="1"/>
        </dgm:presLayoutVars>
      </dgm:prSet>
      <dgm:spPr/>
      <dgm:t>
        <a:bodyPr/>
        <a:lstStyle/>
        <a:p>
          <a:endParaRPr lang="en-US"/>
        </a:p>
      </dgm:t>
    </dgm:pt>
    <dgm:pt modelId="{C89F499B-BBBD-4085-8193-9B8236729822}" type="pres">
      <dgm:prSet presAssocID="{4BEF945A-EE2F-485C-98C4-CD16BF6C9172}" presName="descendantText" presStyleLbl="alignAccFollowNode1" presStyleIdx="1" presStyleCnt="6">
        <dgm:presLayoutVars>
          <dgm:bulletEnabled val="1"/>
        </dgm:presLayoutVars>
      </dgm:prSet>
      <dgm:spPr/>
      <dgm:t>
        <a:bodyPr/>
        <a:lstStyle/>
        <a:p>
          <a:endParaRPr lang="en-US"/>
        </a:p>
      </dgm:t>
    </dgm:pt>
    <dgm:pt modelId="{96700255-1C89-4EED-8CC2-2BFED2B09C41}" type="pres">
      <dgm:prSet presAssocID="{495197B8-1526-4CD0-BC61-12ED4704E177}" presName="sp" presStyleCnt="0"/>
      <dgm:spPr/>
    </dgm:pt>
    <dgm:pt modelId="{C7F6B530-DBC5-4374-8E8F-E4E2233D7680}" type="pres">
      <dgm:prSet presAssocID="{7077CA36-4B52-4669-8879-F42277702B89}" presName="linNode" presStyleCnt="0"/>
      <dgm:spPr/>
    </dgm:pt>
    <dgm:pt modelId="{953EC036-2128-40BC-B532-A916DEA6089D}" type="pres">
      <dgm:prSet presAssocID="{7077CA36-4B52-4669-8879-F42277702B89}" presName="parentText" presStyleLbl="node1" presStyleIdx="2" presStyleCnt="6">
        <dgm:presLayoutVars>
          <dgm:chMax val="1"/>
          <dgm:bulletEnabled val="1"/>
        </dgm:presLayoutVars>
      </dgm:prSet>
      <dgm:spPr/>
      <dgm:t>
        <a:bodyPr/>
        <a:lstStyle/>
        <a:p>
          <a:endParaRPr lang="en-US"/>
        </a:p>
      </dgm:t>
    </dgm:pt>
    <dgm:pt modelId="{07F2E576-09C9-4C9C-BA09-1B32ADE034B7}" type="pres">
      <dgm:prSet presAssocID="{7077CA36-4B52-4669-8879-F42277702B89}" presName="descendantText" presStyleLbl="alignAccFollowNode1" presStyleIdx="2" presStyleCnt="6">
        <dgm:presLayoutVars>
          <dgm:bulletEnabled val="1"/>
        </dgm:presLayoutVars>
      </dgm:prSet>
      <dgm:spPr/>
      <dgm:t>
        <a:bodyPr/>
        <a:lstStyle/>
        <a:p>
          <a:endParaRPr lang="en-US"/>
        </a:p>
      </dgm:t>
    </dgm:pt>
    <dgm:pt modelId="{59C6BBDA-B190-4462-9BCC-F3B924395EC1}" type="pres">
      <dgm:prSet presAssocID="{90A9A3FB-6170-4058-B47D-8084D9E341B3}" presName="sp" presStyleCnt="0"/>
      <dgm:spPr/>
    </dgm:pt>
    <dgm:pt modelId="{C3E483D1-9BC2-48F9-BEC2-97D9D3E7D04E}" type="pres">
      <dgm:prSet presAssocID="{81E4BB38-4603-470B-BA55-9F7E3E798E07}" presName="linNode" presStyleCnt="0"/>
      <dgm:spPr/>
    </dgm:pt>
    <dgm:pt modelId="{BF1CB233-20E8-48CB-BB4B-9E031FD8DABF}" type="pres">
      <dgm:prSet presAssocID="{81E4BB38-4603-470B-BA55-9F7E3E798E07}" presName="parentText" presStyleLbl="node1" presStyleIdx="3" presStyleCnt="6">
        <dgm:presLayoutVars>
          <dgm:chMax val="1"/>
          <dgm:bulletEnabled val="1"/>
        </dgm:presLayoutVars>
      </dgm:prSet>
      <dgm:spPr/>
      <dgm:t>
        <a:bodyPr/>
        <a:lstStyle/>
        <a:p>
          <a:endParaRPr lang="en-US"/>
        </a:p>
      </dgm:t>
    </dgm:pt>
    <dgm:pt modelId="{6305DDEA-C31C-4ABF-90D6-1A3E0AF199B4}" type="pres">
      <dgm:prSet presAssocID="{81E4BB38-4603-470B-BA55-9F7E3E798E07}" presName="descendantText" presStyleLbl="alignAccFollowNode1" presStyleIdx="3" presStyleCnt="6">
        <dgm:presLayoutVars>
          <dgm:bulletEnabled val="1"/>
        </dgm:presLayoutVars>
      </dgm:prSet>
      <dgm:spPr/>
      <dgm:t>
        <a:bodyPr/>
        <a:lstStyle/>
        <a:p>
          <a:endParaRPr lang="en-US"/>
        </a:p>
      </dgm:t>
    </dgm:pt>
    <dgm:pt modelId="{BA0CCC5B-DA7C-4B06-B873-B295F5C71549}" type="pres">
      <dgm:prSet presAssocID="{31DB119D-A774-42FF-962A-A2FFE4F0B6B0}" presName="sp" presStyleCnt="0"/>
      <dgm:spPr/>
    </dgm:pt>
    <dgm:pt modelId="{BF90E0A6-D380-4F55-931E-D31F7C1A400D}" type="pres">
      <dgm:prSet presAssocID="{7D0B718C-4142-42EA-898A-384D41EB53F3}" presName="linNode" presStyleCnt="0"/>
      <dgm:spPr/>
    </dgm:pt>
    <dgm:pt modelId="{D1A06278-CF31-41DF-935D-E39E10B6D526}" type="pres">
      <dgm:prSet presAssocID="{7D0B718C-4142-42EA-898A-384D41EB53F3}" presName="parentText" presStyleLbl="node1" presStyleIdx="4" presStyleCnt="6">
        <dgm:presLayoutVars>
          <dgm:chMax val="1"/>
          <dgm:bulletEnabled val="1"/>
        </dgm:presLayoutVars>
      </dgm:prSet>
      <dgm:spPr/>
      <dgm:t>
        <a:bodyPr/>
        <a:lstStyle/>
        <a:p>
          <a:endParaRPr lang="en-US"/>
        </a:p>
      </dgm:t>
    </dgm:pt>
    <dgm:pt modelId="{7A39682C-37F5-42E2-9309-EC300A0CB84D}" type="pres">
      <dgm:prSet presAssocID="{7D0B718C-4142-42EA-898A-384D41EB53F3}" presName="descendantText" presStyleLbl="alignAccFollowNode1" presStyleIdx="4" presStyleCnt="6">
        <dgm:presLayoutVars>
          <dgm:bulletEnabled val="1"/>
        </dgm:presLayoutVars>
      </dgm:prSet>
      <dgm:spPr/>
      <dgm:t>
        <a:bodyPr/>
        <a:lstStyle/>
        <a:p>
          <a:endParaRPr lang="en-US"/>
        </a:p>
      </dgm:t>
    </dgm:pt>
    <dgm:pt modelId="{B890D69A-A87A-47A7-8575-7FE086CC09AF}" type="pres">
      <dgm:prSet presAssocID="{000B3BB3-ADAB-408B-B7EF-8218AD42CE39}" presName="sp" presStyleCnt="0"/>
      <dgm:spPr/>
    </dgm:pt>
    <dgm:pt modelId="{28BA8455-D8BD-406A-8026-A7F0E4D6F3A2}" type="pres">
      <dgm:prSet presAssocID="{0D815683-20D4-4F90-822D-0B6B159FC12A}" presName="linNode" presStyleCnt="0"/>
      <dgm:spPr/>
    </dgm:pt>
    <dgm:pt modelId="{B1B681B0-37E6-4336-90C0-2FBDEE12D56C}" type="pres">
      <dgm:prSet presAssocID="{0D815683-20D4-4F90-822D-0B6B159FC12A}" presName="parentText" presStyleLbl="node1" presStyleIdx="5" presStyleCnt="6">
        <dgm:presLayoutVars>
          <dgm:chMax val="1"/>
          <dgm:bulletEnabled val="1"/>
        </dgm:presLayoutVars>
      </dgm:prSet>
      <dgm:spPr/>
      <dgm:t>
        <a:bodyPr/>
        <a:lstStyle/>
        <a:p>
          <a:endParaRPr lang="en-US"/>
        </a:p>
      </dgm:t>
    </dgm:pt>
    <dgm:pt modelId="{4F4BA73E-C0DD-4C7A-B363-FFC7C9932307}" type="pres">
      <dgm:prSet presAssocID="{0D815683-20D4-4F90-822D-0B6B159FC12A}" presName="descendantText" presStyleLbl="alignAccFollowNode1" presStyleIdx="5" presStyleCnt="6">
        <dgm:presLayoutVars>
          <dgm:bulletEnabled val="1"/>
        </dgm:presLayoutVars>
      </dgm:prSet>
      <dgm:spPr/>
      <dgm:t>
        <a:bodyPr/>
        <a:lstStyle/>
        <a:p>
          <a:endParaRPr lang="en-US"/>
        </a:p>
      </dgm:t>
    </dgm:pt>
  </dgm:ptLst>
  <dgm:cxnLst>
    <dgm:cxn modelId="{159E028F-F671-4349-BD50-3FB4C09B1224}" type="presOf" srcId="{661A0311-7288-43D1-8914-A168DB5023B3}" destId="{7A39682C-37F5-42E2-9309-EC300A0CB84D}" srcOrd="0" destOrd="1" presId="urn:microsoft.com/office/officeart/2005/8/layout/vList5"/>
    <dgm:cxn modelId="{0CFC57D0-EBDA-42E2-A59D-DB98EB368076}" type="presOf" srcId="{3F6C8AE4-098A-4BEA-B619-DA9852049771}" destId="{26C72D54-F261-4F5A-BEDF-8C4D38AF372E}" srcOrd="0" destOrd="1" presId="urn:microsoft.com/office/officeart/2005/8/layout/vList5"/>
    <dgm:cxn modelId="{0F71D8EA-2165-40EB-83F8-8D40429D278C}" type="presOf" srcId="{4BEF945A-EE2F-485C-98C4-CD16BF6C9172}" destId="{1409D603-3C88-464C-98F7-ADB4CBFCBF2E}" srcOrd="0" destOrd="0" presId="urn:microsoft.com/office/officeart/2005/8/layout/vList5"/>
    <dgm:cxn modelId="{9298F7CB-EE87-47CF-9B38-768C8BEF7C5F}" srcId="{0D815683-20D4-4F90-822D-0B6B159FC12A}" destId="{674B7696-33AB-4EFF-A1E8-9763398237EF}" srcOrd="1" destOrd="0" parTransId="{5C48FD50-82D0-4CFF-99A0-1F88793AC5D0}" sibTransId="{C9064221-1A82-410C-830F-2F4E896C2332}"/>
    <dgm:cxn modelId="{F00BC5ED-3F6A-46AC-957E-61BA133E8A29}" srcId="{DADCAF24-431A-4858-BBF2-77AE7A97E471}" destId="{91DAC324-14AA-40E5-B50E-22E4CA8AFB49}" srcOrd="0" destOrd="0" parTransId="{21EBC8C6-9D5C-4B8A-AEF3-C633E08615D8}" sibTransId="{B68A9471-A251-4424-BC03-47A5A795B077}"/>
    <dgm:cxn modelId="{83E8A213-EE66-40AE-9B6A-90E44057985E}" type="presOf" srcId="{DADCAF24-431A-4858-BBF2-77AE7A97E471}" destId="{28ABDC62-088E-45B4-A46D-16F3922FF0F3}" srcOrd="0" destOrd="0" presId="urn:microsoft.com/office/officeart/2005/8/layout/vList5"/>
    <dgm:cxn modelId="{3676B8BD-656B-477F-8B96-6CC98444CF42}" type="presOf" srcId="{0D815683-20D4-4F90-822D-0B6B159FC12A}" destId="{B1B681B0-37E6-4336-90C0-2FBDEE12D56C}" srcOrd="0" destOrd="0" presId="urn:microsoft.com/office/officeart/2005/8/layout/vList5"/>
    <dgm:cxn modelId="{C914498D-9695-4B2B-8516-224F467D0D97}" srcId="{DADCAF24-431A-4858-BBF2-77AE7A97E471}" destId="{3F6C8AE4-098A-4BEA-B619-DA9852049771}" srcOrd="1" destOrd="0" parTransId="{E4EA5248-A71C-476E-B3C2-BAEA3F6D3B71}" sibTransId="{FA071B40-284D-4F29-BDA8-A31E1139545E}"/>
    <dgm:cxn modelId="{4B1BBEC6-1830-4890-9258-3FE84A45A147}" srcId="{0D815683-20D4-4F90-822D-0B6B159FC12A}" destId="{E2AD2A9F-09D4-4ECC-A77B-44A54989B86D}" srcOrd="0" destOrd="0" parTransId="{7175944F-AAC0-4D21-8CE9-5BA2AA2F08CA}" sibTransId="{FE8EE46A-B03C-4E05-9F17-F071861D7447}"/>
    <dgm:cxn modelId="{33497E13-42DA-4155-B5E4-B10B01722D2C}" type="presOf" srcId="{74C8B3DC-EB58-4B53-9B06-3D523D0FD354}" destId="{7A39682C-37F5-42E2-9309-EC300A0CB84D}" srcOrd="0" destOrd="0" presId="urn:microsoft.com/office/officeart/2005/8/layout/vList5"/>
    <dgm:cxn modelId="{7BFA904D-D718-4705-8718-B5292969E76A}" type="presOf" srcId="{81E4BB38-4603-470B-BA55-9F7E3E798E07}" destId="{BF1CB233-20E8-48CB-BB4B-9E031FD8DABF}" srcOrd="0" destOrd="0" presId="urn:microsoft.com/office/officeart/2005/8/layout/vList5"/>
    <dgm:cxn modelId="{E3FB69C0-B2F4-46C6-A38C-3EA3A97A569C}" srcId="{CEB83CEC-AA62-48D9-9C42-AAB4444151CE}" destId="{7077CA36-4B52-4669-8879-F42277702B89}" srcOrd="2" destOrd="0" parTransId="{4B3931AF-6E04-4C19-AE59-8B804AB6EBDD}" sibTransId="{90A9A3FB-6170-4058-B47D-8084D9E341B3}"/>
    <dgm:cxn modelId="{1484A37B-7692-44D8-99F1-720AD49A58BF}" srcId="{7D0B718C-4142-42EA-898A-384D41EB53F3}" destId="{74C8B3DC-EB58-4B53-9B06-3D523D0FD354}" srcOrd="0" destOrd="0" parTransId="{7FF891DD-C724-4361-9DE5-76B028AE062A}" sibTransId="{CED47647-C80F-4BC5-9865-BEFECE2BE429}"/>
    <dgm:cxn modelId="{F3C5F8AD-AF2D-4592-8F79-1FC3AD6286DC}" type="presOf" srcId="{D30AA88E-07F8-48AC-BF17-36067076CD95}" destId="{C89F499B-BBBD-4085-8193-9B8236729822}" srcOrd="0" destOrd="0" presId="urn:microsoft.com/office/officeart/2005/8/layout/vList5"/>
    <dgm:cxn modelId="{1839F0DE-6309-44B7-804F-00EC5738CAB1}" type="presOf" srcId="{025A631C-E71C-4F46-8DCA-8A31F98557FB}" destId="{07F2E576-09C9-4C9C-BA09-1B32ADE034B7}" srcOrd="0" destOrd="1" presId="urn:microsoft.com/office/officeart/2005/8/layout/vList5"/>
    <dgm:cxn modelId="{43B031BD-A2BB-4B87-8031-289E7D15A217}" srcId="{81E4BB38-4603-470B-BA55-9F7E3E798E07}" destId="{9FE7E449-5B94-4E2A-B8A8-08B40D0A86B1}" srcOrd="0" destOrd="0" parTransId="{67E634C3-E658-41DC-ADC3-E86113A13F5E}" sibTransId="{BCCACBAE-A5EF-4D50-8429-0DB134D9DF74}"/>
    <dgm:cxn modelId="{D3C87E1C-2B1C-4912-928B-982C78F08D5D}" type="presOf" srcId="{E2BC308F-4C8B-4556-80B4-0B6DF6AFB88D}" destId="{6305DDEA-C31C-4ABF-90D6-1A3E0AF199B4}" srcOrd="0" destOrd="1" presId="urn:microsoft.com/office/officeart/2005/8/layout/vList5"/>
    <dgm:cxn modelId="{61EEC08B-4C26-4D68-9513-DF8037C34F4E}" srcId="{4BEF945A-EE2F-485C-98C4-CD16BF6C9172}" destId="{D30AA88E-07F8-48AC-BF17-36067076CD95}" srcOrd="0" destOrd="0" parTransId="{935CD327-2155-4CBE-89A1-075E87810107}" sibTransId="{0E51EBB6-7229-42FF-AF7C-52735776D517}"/>
    <dgm:cxn modelId="{103839B7-00D8-4A07-8BB2-B9922E7AF223}" srcId="{CEB83CEC-AA62-48D9-9C42-AAB4444151CE}" destId="{4BEF945A-EE2F-485C-98C4-CD16BF6C9172}" srcOrd="1" destOrd="0" parTransId="{9F9C4322-CBD4-41DC-A9B6-FE34D7930CD6}" sibTransId="{495197B8-1526-4CD0-BC61-12ED4704E177}"/>
    <dgm:cxn modelId="{D8207ACD-509F-4C49-AE95-5F8B4155D72B}" type="presOf" srcId="{E2AD2A9F-09D4-4ECC-A77B-44A54989B86D}" destId="{4F4BA73E-C0DD-4C7A-B363-FFC7C9932307}" srcOrd="0" destOrd="0" presId="urn:microsoft.com/office/officeart/2005/8/layout/vList5"/>
    <dgm:cxn modelId="{C44DF658-BB07-4106-8E99-F516E55FC50E}" type="presOf" srcId="{9FE7E449-5B94-4E2A-B8A8-08B40D0A86B1}" destId="{6305DDEA-C31C-4ABF-90D6-1A3E0AF199B4}" srcOrd="0" destOrd="0" presId="urn:microsoft.com/office/officeart/2005/8/layout/vList5"/>
    <dgm:cxn modelId="{DD6862F1-E517-4DD1-BB72-1BF3DA4CE3B3}" type="presOf" srcId="{9558FD56-425E-4DF4-B82C-5C3709AEB76D}" destId="{C89F499B-BBBD-4085-8193-9B8236729822}" srcOrd="0" destOrd="1" presId="urn:microsoft.com/office/officeart/2005/8/layout/vList5"/>
    <dgm:cxn modelId="{EBBD383D-A88F-4811-997F-DE2BFFF8817C}" type="presOf" srcId="{674B7696-33AB-4EFF-A1E8-9763398237EF}" destId="{4F4BA73E-C0DD-4C7A-B363-FFC7C9932307}" srcOrd="0" destOrd="1" presId="urn:microsoft.com/office/officeart/2005/8/layout/vList5"/>
    <dgm:cxn modelId="{95C60A2B-E220-474D-B0AD-E8DDFB55D11C}" srcId="{7D0B718C-4142-42EA-898A-384D41EB53F3}" destId="{661A0311-7288-43D1-8914-A168DB5023B3}" srcOrd="1" destOrd="0" parTransId="{0609F78C-D1A4-40C0-9E83-832FBDAD5142}" sibTransId="{F9226047-25DB-4765-8F2F-38F8D63F0C0F}"/>
    <dgm:cxn modelId="{BC68BF96-8A8D-406D-BC73-291690FFEED4}" type="presOf" srcId="{7D0B718C-4142-42EA-898A-384D41EB53F3}" destId="{D1A06278-CF31-41DF-935D-E39E10B6D526}" srcOrd="0" destOrd="0" presId="urn:microsoft.com/office/officeart/2005/8/layout/vList5"/>
    <dgm:cxn modelId="{F844CBA7-1A32-4216-A1BB-ABCD858AA441}" type="presOf" srcId="{7077CA36-4B52-4669-8879-F42277702B89}" destId="{953EC036-2128-40BC-B532-A916DEA6089D}" srcOrd="0" destOrd="0" presId="urn:microsoft.com/office/officeart/2005/8/layout/vList5"/>
    <dgm:cxn modelId="{C26AFC55-EE21-479C-8890-82CC3A6D0E11}" srcId="{7077CA36-4B52-4669-8879-F42277702B89}" destId="{025A631C-E71C-4F46-8DCA-8A31F98557FB}" srcOrd="1" destOrd="0" parTransId="{033C1EC7-EEE6-47E6-A8E7-AFA707C582AA}" sibTransId="{1F99AABD-33FA-4319-A8EB-037C52F6A9AF}"/>
    <dgm:cxn modelId="{5AED3054-44D2-43BF-9143-BF43D91CC70A}" srcId="{81E4BB38-4603-470B-BA55-9F7E3E798E07}" destId="{E2BC308F-4C8B-4556-80B4-0B6DF6AFB88D}" srcOrd="1" destOrd="0" parTransId="{DDE849A6-EEA1-460B-A45C-C82210D53FCE}" sibTransId="{CC0A5AA6-88EF-494E-AADB-C7BDA24AB658}"/>
    <dgm:cxn modelId="{AF12E0F3-1F99-4A9F-90BC-8F90378C1735}" type="presOf" srcId="{CEB83CEC-AA62-48D9-9C42-AAB4444151CE}" destId="{434329A5-4429-4AB5-AA3B-0A7758C7FEEF}" srcOrd="0" destOrd="0" presId="urn:microsoft.com/office/officeart/2005/8/layout/vList5"/>
    <dgm:cxn modelId="{8F5A7BBF-79F3-43FC-80F0-4E6DA84026A1}" srcId="{7077CA36-4B52-4669-8879-F42277702B89}" destId="{23FE882D-A049-4C7E-949C-08D1DDFCE5FC}" srcOrd="0" destOrd="0" parTransId="{0B5D3269-54D9-4C78-9138-33932026ABA1}" sibTransId="{1864041F-6129-4C09-8D03-677D49899472}"/>
    <dgm:cxn modelId="{0E5CB803-AF5C-4A5A-BCE1-9A2488045ACB}" type="presOf" srcId="{23FE882D-A049-4C7E-949C-08D1DDFCE5FC}" destId="{07F2E576-09C9-4C9C-BA09-1B32ADE034B7}" srcOrd="0" destOrd="0" presId="urn:microsoft.com/office/officeart/2005/8/layout/vList5"/>
    <dgm:cxn modelId="{13737CED-7FFB-4C93-B0E0-8C41542E06E9}" srcId="{CEB83CEC-AA62-48D9-9C42-AAB4444151CE}" destId="{0D815683-20D4-4F90-822D-0B6B159FC12A}" srcOrd="5" destOrd="0" parTransId="{80C82FF4-208A-4766-BEF2-5C5178A7344F}" sibTransId="{EC88204D-F8A1-4ADC-B032-009F256D5E69}"/>
    <dgm:cxn modelId="{4A1905A3-E040-4662-BD90-789D8C1061B6}" srcId="{4BEF945A-EE2F-485C-98C4-CD16BF6C9172}" destId="{9558FD56-425E-4DF4-B82C-5C3709AEB76D}" srcOrd="1" destOrd="0" parTransId="{85AE6304-F520-456B-83E8-90FFE7F6238B}" sibTransId="{79650BD5-9C32-4390-A550-514404331FEC}"/>
    <dgm:cxn modelId="{630CDF67-D707-4CA0-8B99-1F7B1249DE4A}" type="presOf" srcId="{91DAC324-14AA-40E5-B50E-22E4CA8AFB49}" destId="{26C72D54-F261-4F5A-BEDF-8C4D38AF372E}" srcOrd="0" destOrd="0" presId="urn:microsoft.com/office/officeart/2005/8/layout/vList5"/>
    <dgm:cxn modelId="{8D14D2BF-9070-49F2-B262-FEAC6263A935}" srcId="{CEB83CEC-AA62-48D9-9C42-AAB4444151CE}" destId="{7D0B718C-4142-42EA-898A-384D41EB53F3}" srcOrd="4" destOrd="0" parTransId="{D1EB2987-9718-478C-9AAB-04CC3123FE5F}" sibTransId="{000B3BB3-ADAB-408B-B7EF-8218AD42CE39}"/>
    <dgm:cxn modelId="{3EF10BF4-1617-44AC-BA9C-7B916E4645F2}" srcId="{CEB83CEC-AA62-48D9-9C42-AAB4444151CE}" destId="{DADCAF24-431A-4858-BBF2-77AE7A97E471}" srcOrd="0" destOrd="0" parTransId="{5DCDA7C9-40E8-48B1-B895-F648BAA9AFBF}" sibTransId="{43CA99EA-DB1F-4E2C-8BFA-EC15F693C137}"/>
    <dgm:cxn modelId="{4BE8B7D7-55EF-4D78-AE2A-3376FFCF12D0}" srcId="{CEB83CEC-AA62-48D9-9C42-AAB4444151CE}" destId="{81E4BB38-4603-470B-BA55-9F7E3E798E07}" srcOrd="3" destOrd="0" parTransId="{1EC1C9B3-471F-4FD5-AF0B-7B54921D2AE6}" sibTransId="{31DB119D-A774-42FF-962A-A2FFE4F0B6B0}"/>
    <dgm:cxn modelId="{B1B9DBB0-D8C3-4C2E-92E8-A26582452788}" type="presParOf" srcId="{434329A5-4429-4AB5-AA3B-0A7758C7FEEF}" destId="{FE1C9DFD-0787-4E2A-A15B-F8FAF27CE75E}" srcOrd="0" destOrd="0" presId="urn:microsoft.com/office/officeart/2005/8/layout/vList5"/>
    <dgm:cxn modelId="{6BDC86B4-8ED3-4A15-8FD7-AF543407D72C}" type="presParOf" srcId="{FE1C9DFD-0787-4E2A-A15B-F8FAF27CE75E}" destId="{28ABDC62-088E-45B4-A46D-16F3922FF0F3}" srcOrd="0" destOrd="0" presId="urn:microsoft.com/office/officeart/2005/8/layout/vList5"/>
    <dgm:cxn modelId="{1B379CAB-B343-496C-89E8-3EBD473EB0AF}" type="presParOf" srcId="{FE1C9DFD-0787-4E2A-A15B-F8FAF27CE75E}" destId="{26C72D54-F261-4F5A-BEDF-8C4D38AF372E}" srcOrd="1" destOrd="0" presId="urn:microsoft.com/office/officeart/2005/8/layout/vList5"/>
    <dgm:cxn modelId="{93BACB08-8C6A-46DD-AEBB-4D90965794F5}" type="presParOf" srcId="{434329A5-4429-4AB5-AA3B-0A7758C7FEEF}" destId="{ECBF49EF-8CAD-489C-A740-C81B69642AF3}" srcOrd="1" destOrd="0" presId="urn:microsoft.com/office/officeart/2005/8/layout/vList5"/>
    <dgm:cxn modelId="{0B60C19D-34C0-42FD-8C4D-C9B185B07405}" type="presParOf" srcId="{434329A5-4429-4AB5-AA3B-0A7758C7FEEF}" destId="{6E66EEE6-9E5C-4245-B51A-7557815A73D6}" srcOrd="2" destOrd="0" presId="urn:microsoft.com/office/officeart/2005/8/layout/vList5"/>
    <dgm:cxn modelId="{4E2C3203-3EE4-46F1-83EC-4ACEAEFC0798}" type="presParOf" srcId="{6E66EEE6-9E5C-4245-B51A-7557815A73D6}" destId="{1409D603-3C88-464C-98F7-ADB4CBFCBF2E}" srcOrd="0" destOrd="0" presId="urn:microsoft.com/office/officeart/2005/8/layout/vList5"/>
    <dgm:cxn modelId="{17E06CF5-F451-4525-8BC4-F0E28CBC2B9E}" type="presParOf" srcId="{6E66EEE6-9E5C-4245-B51A-7557815A73D6}" destId="{C89F499B-BBBD-4085-8193-9B8236729822}" srcOrd="1" destOrd="0" presId="urn:microsoft.com/office/officeart/2005/8/layout/vList5"/>
    <dgm:cxn modelId="{A0095316-A8F8-4032-80B8-5B40179E3FBC}" type="presParOf" srcId="{434329A5-4429-4AB5-AA3B-0A7758C7FEEF}" destId="{96700255-1C89-4EED-8CC2-2BFED2B09C41}" srcOrd="3" destOrd="0" presId="urn:microsoft.com/office/officeart/2005/8/layout/vList5"/>
    <dgm:cxn modelId="{4ACD911D-E9E3-47C0-BE70-E638D36AFE79}" type="presParOf" srcId="{434329A5-4429-4AB5-AA3B-0A7758C7FEEF}" destId="{C7F6B530-DBC5-4374-8E8F-E4E2233D7680}" srcOrd="4" destOrd="0" presId="urn:microsoft.com/office/officeart/2005/8/layout/vList5"/>
    <dgm:cxn modelId="{C076CBB1-E9AD-4E76-A831-56DE83B1D626}" type="presParOf" srcId="{C7F6B530-DBC5-4374-8E8F-E4E2233D7680}" destId="{953EC036-2128-40BC-B532-A916DEA6089D}" srcOrd="0" destOrd="0" presId="urn:microsoft.com/office/officeart/2005/8/layout/vList5"/>
    <dgm:cxn modelId="{D8F0D2BE-766E-4993-8A26-9612AA35DBD9}" type="presParOf" srcId="{C7F6B530-DBC5-4374-8E8F-E4E2233D7680}" destId="{07F2E576-09C9-4C9C-BA09-1B32ADE034B7}" srcOrd="1" destOrd="0" presId="urn:microsoft.com/office/officeart/2005/8/layout/vList5"/>
    <dgm:cxn modelId="{C8431D1D-ECE6-4AAF-85F9-51B814C0DAFA}" type="presParOf" srcId="{434329A5-4429-4AB5-AA3B-0A7758C7FEEF}" destId="{59C6BBDA-B190-4462-9BCC-F3B924395EC1}" srcOrd="5" destOrd="0" presId="urn:microsoft.com/office/officeart/2005/8/layout/vList5"/>
    <dgm:cxn modelId="{CC135C09-F8A0-4A9C-850E-70D7FD5F1148}" type="presParOf" srcId="{434329A5-4429-4AB5-AA3B-0A7758C7FEEF}" destId="{C3E483D1-9BC2-48F9-BEC2-97D9D3E7D04E}" srcOrd="6" destOrd="0" presId="urn:microsoft.com/office/officeart/2005/8/layout/vList5"/>
    <dgm:cxn modelId="{1CAD58D5-2F52-4505-AE4D-847C5A412246}" type="presParOf" srcId="{C3E483D1-9BC2-48F9-BEC2-97D9D3E7D04E}" destId="{BF1CB233-20E8-48CB-BB4B-9E031FD8DABF}" srcOrd="0" destOrd="0" presId="urn:microsoft.com/office/officeart/2005/8/layout/vList5"/>
    <dgm:cxn modelId="{68D932E5-FA70-4047-A13A-8D29DEE01833}" type="presParOf" srcId="{C3E483D1-9BC2-48F9-BEC2-97D9D3E7D04E}" destId="{6305DDEA-C31C-4ABF-90D6-1A3E0AF199B4}" srcOrd="1" destOrd="0" presId="urn:microsoft.com/office/officeart/2005/8/layout/vList5"/>
    <dgm:cxn modelId="{27224874-4EF7-4212-B510-39B7BA0EF7E3}" type="presParOf" srcId="{434329A5-4429-4AB5-AA3B-0A7758C7FEEF}" destId="{BA0CCC5B-DA7C-4B06-B873-B295F5C71549}" srcOrd="7" destOrd="0" presId="urn:microsoft.com/office/officeart/2005/8/layout/vList5"/>
    <dgm:cxn modelId="{AE7519A3-FF53-44B2-915E-4EF60582DD2D}" type="presParOf" srcId="{434329A5-4429-4AB5-AA3B-0A7758C7FEEF}" destId="{BF90E0A6-D380-4F55-931E-D31F7C1A400D}" srcOrd="8" destOrd="0" presId="urn:microsoft.com/office/officeart/2005/8/layout/vList5"/>
    <dgm:cxn modelId="{DDD369DD-3E99-42A7-B1DA-A747FEDE0359}" type="presParOf" srcId="{BF90E0A6-D380-4F55-931E-D31F7C1A400D}" destId="{D1A06278-CF31-41DF-935D-E39E10B6D526}" srcOrd="0" destOrd="0" presId="urn:microsoft.com/office/officeart/2005/8/layout/vList5"/>
    <dgm:cxn modelId="{082BFD31-9F99-40E0-92D8-670A8E941CB3}" type="presParOf" srcId="{BF90E0A6-D380-4F55-931E-D31F7C1A400D}" destId="{7A39682C-37F5-42E2-9309-EC300A0CB84D}" srcOrd="1" destOrd="0" presId="urn:microsoft.com/office/officeart/2005/8/layout/vList5"/>
    <dgm:cxn modelId="{A0990B4A-134E-4ABB-A5E5-068F63B6DFEA}" type="presParOf" srcId="{434329A5-4429-4AB5-AA3B-0A7758C7FEEF}" destId="{B890D69A-A87A-47A7-8575-7FE086CC09AF}" srcOrd="9" destOrd="0" presId="urn:microsoft.com/office/officeart/2005/8/layout/vList5"/>
    <dgm:cxn modelId="{553DF18C-C6B4-4A59-9770-3476C899A041}" type="presParOf" srcId="{434329A5-4429-4AB5-AA3B-0A7758C7FEEF}" destId="{28BA8455-D8BD-406A-8026-A7F0E4D6F3A2}" srcOrd="10" destOrd="0" presId="urn:microsoft.com/office/officeart/2005/8/layout/vList5"/>
    <dgm:cxn modelId="{75CD5871-0A27-4AF9-B952-07F68F42A1B5}" type="presParOf" srcId="{28BA8455-D8BD-406A-8026-A7F0E4D6F3A2}" destId="{B1B681B0-37E6-4336-90C0-2FBDEE12D56C}" srcOrd="0" destOrd="0" presId="urn:microsoft.com/office/officeart/2005/8/layout/vList5"/>
    <dgm:cxn modelId="{FB695B3B-5BEF-41D4-BD3C-42D7521EAA77}" type="presParOf" srcId="{28BA8455-D8BD-406A-8026-A7F0E4D6F3A2}" destId="{4F4BA73E-C0DD-4C7A-B363-FFC7C993230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72D54-F261-4F5A-BEDF-8C4D38AF372E}">
      <dsp:nvSpPr>
        <dsp:cNvPr id="0" name=""/>
        <dsp:cNvSpPr/>
      </dsp:nvSpPr>
      <dsp:spPr>
        <a:xfrm rot="5400000">
          <a:off x="5284184" y="-2242202"/>
          <a:ext cx="623887" cy="5266944"/>
        </a:xfrm>
        <a:prstGeom prst="round2SameRect">
          <a:avLst/>
        </a:prstGeom>
        <a:solidFill>
          <a:schemeClr val="accent1">
            <a:lumMod val="20000"/>
            <a:lumOff val="80000"/>
            <a:alpha val="90000"/>
          </a:schemeClr>
        </a:solidFill>
        <a:ln w="26425" cap="flat" cmpd="sng" algn="ctr">
          <a:solidFill>
            <a:schemeClr val="accent1">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t>Pre-planning</a:t>
          </a:r>
          <a:endParaRPr lang="en-US" sz="1700" b="1" kern="1200" dirty="0"/>
        </a:p>
        <a:p>
          <a:pPr marL="171450" lvl="1" indent="-171450" algn="l" defTabSz="755650">
            <a:lnSpc>
              <a:spcPct val="90000"/>
            </a:lnSpc>
            <a:spcBef>
              <a:spcPct val="0"/>
            </a:spcBef>
            <a:spcAft>
              <a:spcPct val="15000"/>
            </a:spcAft>
            <a:buChar char="••"/>
          </a:pPr>
          <a:r>
            <a:rPr lang="en-US" sz="1700" b="0" kern="1200" dirty="0" smtClean="0"/>
            <a:t>YIELDS: Identify goals, process</a:t>
          </a:r>
          <a:endParaRPr lang="en-US" sz="1700" b="0" kern="1200" dirty="0"/>
        </a:p>
      </dsp:txBody>
      <dsp:txXfrm rot="-5400000">
        <a:off x="2962656" y="109782"/>
        <a:ext cx="5236488" cy="562975"/>
      </dsp:txXfrm>
    </dsp:sp>
    <dsp:sp modelId="{28ABDC62-088E-45B4-A46D-16F3922FF0F3}">
      <dsp:nvSpPr>
        <dsp:cNvPr id="0" name=""/>
        <dsp:cNvSpPr/>
      </dsp:nvSpPr>
      <dsp:spPr>
        <a:xfrm>
          <a:off x="0" y="1339"/>
          <a:ext cx="2962656" cy="779859"/>
        </a:xfrm>
        <a:prstGeom prst="roundRect">
          <a:avLst/>
        </a:prstGeom>
        <a:solidFill>
          <a:schemeClr val="accent1"/>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kern="1200" dirty="0" smtClean="0"/>
            <a:t>Preliminary</a:t>
          </a:r>
          <a:endParaRPr lang="en-US" sz="3700" kern="1200" dirty="0"/>
        </a:p>
      </dsp:txBody>
      <dsp:txXfrm>
        <a:off x="38070" y="39409"/>
        <a:ext cx="2886516" cy="703719"/>
      </dsp:txXfrm>
    </dsp:sp>
    <dsp:sp modelId="{C89F499B-BBBD-4085-8193-9B8236729822}">
      <dsp:nvSpPr>
        <dsp:cNvPr id="0" name=""/>
        <dsp:cNvSpPr/>
      </dsp:nvSpPr>
      <dsp:spPr>
        <a:xfrm rot="5400000">
          <a:off x="5284184" y="-1423350"/>
          <a:ext cx="623887" cy="5266944"/>
        </a:xfrm>
        <a:prstGeom prst="round2SameRect">
          <a:avLst/>
        </a:prstGeom>
        <a:solidFill>
          <a:schemeClr val="accent3">
            <a:tint val="40000"/>
            <a:alpha val="90000"/>
            <a:hueOff val="0"/>
            <a:satOff val="0"/>
            <a:lumOff val="0"/>
            <a:alphaOff val="0"/>
          </a:schemeClr>
        </a:solidFill>
        <a:ln w="2642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t>Research</a:t>
          </a:r>
          <a:endParaRPr lang="en-US" sz="1700" b="1" kern="1200" dirty="0"/>
        </a:p>
        <a:p>
          <a:pPr marL="171450" lvl="1" indent="-171450" algn="l" defTabSz="755650">
            <a:lnSpc>
              <a:spcPct val="90000"/>
            </a:lnSpc>
            <a:spcBef>
              <a:spcPct val="0"/>
            </a:spcBef>
            <a:spcAft>
              <a:spcPct val="15000"/>
            </a:spcAft>
            <a:buChar char="••"/>
          </a:pPr>
          <a:r>
            <a:rPr lang="en-US" sz="1700" kern="1200" dirty="0" smtClean="0"/>
            <a:t>YIELDS: Data and context for understanding </a:t>
          </a:r>
          <a:endParaRPr lang="en-US" sz="1700" kern="1200" dirty="0"/>
        </a:p>
      </dsp:txBody>
      <dsp:txXfrm rot="-5400000">
        <a:off x="2962656" y="928634"/>
        <a:ext cx="5236488" cy="562975"/>
      </dsp:txXfrm>
    </dsp:sp>
    <dsp:sp modelId="{1409D603-3C88-464C-98F7-ADB4CBFCBF2E}">
      <dsp:nvSpPr>
        <dsp:cNvPr id="0" name=""/>
        <dsp:cNvSpPr/>
      </dsp:nvSpPr>
      <dsp:spPr>
        <a:xfrm>
          <a:off x="0" y="853647"/>
          <a:ext cx="2962656" cy="779859"/>
        </a:xfrm>
        <a:prstGeom prst="roundRect">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kern="1200" dirty="0" smtClean="0"/>
            <a:t>Step 1</a:t>
          </a:r>
          <a:endParaRPr lang="en-US" sz="3700" kern="1200" dirty="0"/>
        </a:p>
      </dsp:txBody>
      <dsp:txXfrm>
        <a:off x="38070" y="891717"/>
        <a:ext cx="2886516" cy="703719"/>
      </dsp:txXfrm>
    </dsp:sp>
    <dsp:sp modelId="{07F2E576-09C9-4C9C-BA09-1B32ADE034B7}">
      <dsp:nvSpPr>
        <dsp:cNvPr id="0" name=""/>
        <dsp:cNvSpPr/>
      </dsp:nvSpPr>
      <dsp:spPr>
        <a:xfrm rot="5400000">
          <a:off x="5284184" y="-604498"/>
          <a:ext cx="623887" cy="5266944"/>
        </a:xfrm>
        <a:prstGeom prst="round2SameRect">
          <a:avLst/>
        </a:prstGeom>
        <a:solidFill>
          <a:schemeClr val="accent4">
            <a:tint val="40000"/>
            <a:alpha val="90000"/>
            <a:hueOff val="0"/>
            <a:satOff val="0"/>
            <a:lumOff val="0"/>
            <a:alphaOff val="0"/>
          </a:schemeClr>
        </a:solidFill>
        <a:ln w="2642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t>Strategy </a:t>
          </a:r>
          <a:endParaRPr lang="en-US" sz="1700" b="1" kern="1200" dirty="0"/>
        </a:p>
        <a:p>
          <a:pPr marL="171450" lvl="1" indent="-171450" algn="l" defTabSz="755650">
            <a:lnSpc>
              <a:spcPct val="90000"/>
            </a:lnSpc>
            <a:spcBef>
              <a:spcPct val="0"/>
            </a:spcBef>
            <a:spcAft>
              <a:spcPct val="15000"/>
            </a:spcAft>
            <a:buChar char="••"/>
          </a:pPr>
          <a:r>
            <a:rPr lang="en-US" sz="1700" kern="1200" dirty="0" smtClean="0"/>
            <a:t>YIELDS: Strategy, sitemap, scale</a:t>
          </a:r>
          <a:endParaRPr lang="en-US" sz="1700" kern="1200" dirty="0"/>
        </a:p>
      </dsp:txBody>
      <dsp:txXfrm rot="-5400000">
        <a:off x="2962656" y="1747486"/>
        <a:ext cx="5236488" cy="562975"/>
      </dsp:txXfrm>
    </dsp:sp>
    <dsp:sp modelId="{953EC036-2128-40BC-B532-A916DEA6089D}">
      <dsp:nvSpPr>
        <dsp:cNvPr id="0" name=""/>
        <dsp:cNvSpPr/>
      </dsp:nvSpPr>
      <dsp:spPr>
        <a:xfrm>
          <a:off x="0" y="1639044"/>
          <a:ext cx="2962656" cy="779859"/>
        </a:xfrm>
        <a:prstGeom prst="roundRect">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kern="1200" dirty="0" smtClean="0"/>
            <a:t>Step 2</a:t>
          </a:r>
          <a:endParaRPr lang="en-US" sz="3700" kern="1200" dirty="0"/>
        </a:p>
      </dsp:txBody>
      <dsp:txXfrm>
        <a:off x="38070" y="1677114"/>
        <a:ext cx="2886516" cy="703719"/>
      </dsp:txXfrm>
    </dsp:sp>
    <dsp:sp modelId="{6305DDEA-C31C-4ABF-90D6-1A3E0AF199B4}">
      <dsp:nvSpPr>
        <dsp:cNvPr id="0" name=""/>
        <dsp:cNvSpPr/>
      </dsp:nvSpPr>
      <dsp:spPr>
        <a:xfrm rot="5400000">
          <a:off x="5284184" y="214354"/>
          <a:ext cx="623887" cy="5266944"/>
        </a:xfrm>
        <a:prstGeom prst="round2SameRect">
          <a:avLst/>
        </a:prstGeom>
        <a:solidFill>
          <a:schemeClr val="accent5">
            <a:tint val="40000"/>
            <a:alpha val="90000"/>
            <a:hueOff val="0"/>
            <a:satOff val="0"/>
            <a:lumOff val="0"/>
            <a:alphaOff val="0"/>
          </a:schemeClr>
        </a:solidFill>
        <a:ln w="2642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t>Design</a:t>
          </a:r>
          <a:endParaRPr lang="en-US" sz="1700" b="1" kern="1200" dirty="0"/>
        </a:p>
        <a:p>
          <a:pPr marL="171450" lvl="1" indent="-171450" algn="l" defTabSz="755650">
            <a:lnSpc>
              <a:spcPct val="90000"/>
            </a:lnSpc>
            <a:spcBef>
              <a:spcPct val="0"/>
            </a:spcBef>
            <a:spcAft>
              <a:spcPct val="15000"/>
            </a:spcAft>
            <a:buChar char="••"/>
          </a:pPr>
          <a:r>
            <a:rPr lang="en-US" sz="1700" kern="1200" dirty="0" smtClean="0"/>
            <a:t>YIELDS: Establishes look/feel, architecture</a:t>
          </a:r>
          <a:endParaRPr lang="en-US" sz="1700" kern="1200" dirty="0"/>
        </a:p>
      </dsp:txBody>
      <dsp:txXfrm rot="-5400000">
        <a:off x="2962656" y="2566338"/>
        <a:ext cx="5236488" cy="562975"/>
      </dsp:txXfrm>
    </dsp:sp>
    <dsp:sp modelId="{BF1CB233-20E8-48CB-BB4B-9E031FD8DABF}">
      <dsp:nvSpPr>
        <dsp:cNvPr id="0" name=""/>
        <dsp:cNvSpPr/>
      </dsp:nvSpPr>
      <dsp:spPr>
        <a:xfrm>
          <a:off x="0" y="2457896"/>
          <a:ext cx="2962656" cy="779859"/>
        </a:xfrm>
        <a:prstGeom prst="roundRect">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kern="1200" dirty="0" smtClean="0"/>
            <a:t>Step 3</a:t>
          </a:r>
          <a:endParaRPr lang="en-US" sz="3700" kern="1200" dirty="0"/>
        </a:p>
      </dsp:txBody>
      <dsp:txXfrm>
        <a:off x="38070" y="2495966"/>
        <a:ext cx="2886516" cy="703719"/>
      </dsp:txXfrm>
    </dsp:sp>
    <dsp:sp modelId="{7A39682C-37F5-42E2-9309-EC300A0CB84D}">
      <dsp:nvSpPr>
        <dsp:cNvPr id="0" name=""/>
        <dsp:cNvSpPr/>
      </dsp:nvSpPr>
      <dsp:spPr>
        <a:xfrm rot="5400000">
          <a:off x="5284184" y="1033206"/>
          <a:ext cx="623887" cy="5266944"/>
        </a:xfrm>
        <a:prstGeom prst="round2SameRect">
          <a:avLst/>
        </a:prstGeom>
        <a:solidFill>
          <a:schemeClr val="accent6">
            <a:tint val="40000"/>
            <a:alpha val="90000"/>
            <a:hueOff val="0"/>
            <a:satOff val="0"/>
            <a:lumOff val="0"/>
            <a:alphaOff val="0"/>
          </a:schemeClr>
        </a:solidFill>
        <a:ln w="2642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t>Development</a:t>
          </a:r>
          <a:endParaRPr lang="en-US" sz="1700" b="1" kern="1200" dirty="0"/>
        </a:p>
        <a:p>
          <a:pPr marL="171450" lvl="1" indent="-171450" algn="l" defTabSz="755650">
            <a:lnSpc>
              <a:spcPct val="90000"/>
            </a:lnSpc>
            <a:spcBef>
              <a:spcPct val="0"/>
            </a:spcBef>
            <a:spcAft>
              <a:spcPct val="15000"/>
            </a:spcAft>
            <a:buChar char="••"/>
          </a:pPr>
          <a:r>
            <a:rPr lang="en-US" sz="1700" kern="1200" dirty="0" smtClean="0"/>
            <a:t>YIELDS: Transfer to web environment, new content</a:t>
          </a:r>
          <a:endParaRPr lang="en-US" sz="1700" kern="1200" dirty="0"/>
        </a:p>
      </dsp:txBody>
      <dsp:txXfrm rot="-5400000">
        <a:off x="2962656" y="3385190"/>
        <a:ext cx="5236488" cy="562975"/>
      </dsp:txXfrm>
    </dsp:sp>
    <dsp:sp modelId="{D1A06278-CF31-41DF-935D-E39E10B6D526}">
      <dsp:nvSpPr>
        <dsp:cNvPr id="0" name=""/>
        <dsp:cNvSpPr/>
      </dsp:nvSpPr>
      <dsp:spPr>
        <a:xfrm>
          <a:off x="0" y="3276748"/>
          <a:ext cx="2962656" cy="779859"/>
        </a:xfrm>
        <a:prstGeom prst="roundRect">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kern="1200" dirty="0" smtClean="0"/>
            <a:t>Step 4</a:t>
          </a:r>
          <a:endParaRPr lang="en-US" sz="3700" kern="1200" dirty="0"/>
        </a:p>
      </dsp:txBody>
      <dsp:txXfrm>
        <a:off x="38070" y="3314818"/>
        <a:ext cx="2886516" cy="703719"/>
      </dsp:txXfrm>
    </dsp:sp>
    <dsp:sp modelId="{4F4BA73E-C0DD-4C7A-B363-FFC7C9932307}">
      <dsp:nvSpPr>
        <dsp:cNvPr id="0" name=""/>
        <dsp:cNvSpPr/>
      </dsp:nvSpPr>
      <dsp:spPr>
        <a:xfrm rot="5400000">
          <a:off x="5284184" y="1852058"/>
          <a:ext cx="623887" cy="5266944"/>
        </a:xfrm>
        <a:prstGeom prst="round2SameRect">
          <a:avLst/>
        </a:prstGeom>
        <a:solidFill>
          <a:schemeClr val="accent2">
            <a:tint val="40000"/>
            <a:alpha val="90000"/>
            <a:hueOff val="0"/>
            <a:satOff val="0"/>
            <a:lumOff val="0"/>
            <a:alphaOff val="0"/>
          </a:schemeClr>
        </a:solidFill>
        <a:ln w="2642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t>Asset Management</a:t>
          </a:r>
          <a:endParaRPr lang="en-US" sz="1700" b="1" kern="1200" dirty="0"/>
        </a:p>
        <a:p>
          <a:pPr marL="171450" lvl="1" indent="-171450" algn="l" defTabSz="755650">
            <a:lnSpc>
              <a:spcPct val="90000"/>
            </a:lnSpc>
            <a:spcBef>
              <a:spcPct val="0"/>
            </a:spcBef>
            <a:spcAft>
              <a:spcPct val="15000"/>
            </a:spcAft>
            <a:buChar char="••"/>
          </a:pPr>
          <a:r>
            <a:rPr lang="en-US" sz="1700" b="0" kern="1200" dirty="0" smtClean="0"/>
            <a:t>YIELDS: Implementation and long-term plan</a:t>
          </a:r>
          <a:endParaRPr lang="en-US" sz="1700" b="0" kern="1200" dirty="0"/>
        </a:p>
      </dsp:txBody>
      <dsp:txXfrm rot="-5400000">
        <a:off x="2962656" y="4204042"/>
        <a:ext cx="5236488" cy="562975"/>
      </dsp:txXfrm>
    </dsp:sp>
    <dsp:sp modelId="{B1B681B0-37E6-4336-90C0-2FBDEE12D56C}">
      <dsp:nvSpPr>
        <dsp:cNvPr id="0" name=""/>
        <dsp:cNvSpPr/>
      </dsp:nvSpPr>
      <dsp:spPr>
        <a:xfrm>
          <a:off x="0" y="4095601"/>
          <a:ext cx="2962656" cy="779859"/>
        </a:xfrm>
        <a:prstGeom prst="roundRect">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kern="1200" dirty="0" smtClean="0"/>
            <a:t>Step 5</a:t>
          </a:r>
          <a:endParaRPr lang="en-US" sz="3700" b="1" kern="1200" dirty="0"/>
        </a:p>
      </dsp:txBody>
      <dsp:txXfrm>
        <a:off x="38070" y="4133671"/>
        <a:ext cx="2886516" cy="70371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582" cy="480388"/>
          </a:xfrm>
          <a:prstGeom prst="rect">
            <a:avLst/>
          </a:prstGeom>
        </p:spPr>
        <p:txBody>
          <a:bodyPr vert="horz" lIns="95597" tIns="47800" rIns="95597" bIns="47800" rtlCol="0"/>
          <a:lstStyle>
            <a:lvl1pPr algn="l">
              <a:defRPr sz="1300"/>
            </a:lvl1pPr>
          </a:lstStyle>
          <a:p>
            <a:endParaRPr lang="en-US"/>
          </a:p>
        </p:txBody>
      </p:sp>
      <p:sp>
        <p:nvSpPr>
          <p:cNvPr id="3" name="Date Placeholder 2"/>
          <p:cNvSpPr>
            <a:spLocks noGrp="1"/>
          </p:cNvSpPr>
          <p:nvPr>
            <p:ph type="dt" sz="quarter" idx="1"/>
          </p:nvPr>
        </p:nvSpPr>
        <p:spPr>
          <a:xfrm>
            <a:off x="4142962" y="0"/>
            <a:ext cx="3170582" cy="480388"/>
          </a:xfrm>
          <a:prstGeom prst="rect">
            <a:avLst/>
          </a:prstGeom>
        </p:spPr>
        <p:txBody>
          <a:bodyPr vert="horz" lIns="95597" tIns="47800" rIns="95597" bIns="47800" rtlCol="0"/>
          <a:lstStyle>
            <a:lvl1pPr algn="r">
              <a:defRPr sz="1300"/>
            </a:lvl1pPr>
          </a:lstStyle>
          <a:p>
            <a:fld id="{D9646FD1-F9AC-4B77-BC39-31C0E36483CB}" type="datetimeFigureOut">
              <a:rPr lang="en-US" smtClean="0"/>
              <a:t>3/21/2016</a:t>
            </a:fld>
            <a:endParaRPr lang="en-US"/>
          </a:p>
        </p:txBody>
      </p:sp>
      <p:sp>
        <p:nvSpPr>
          <p:cNvPr id="4" name="Footer Placeholder 3"/>
          <p:cNvSpPr>
            <a:spLocks noGrp="1"/>
          </p:cNvSpPr>
          <p:nvPr>
            <p:ph type="ftr" sz="quarter" idx="2"/>
          </p:nvPr>
        </p:nvSpPr>
        <p:spPr>
          <a:xfrm>
            <a:off x="2" y="9119174"/>
            <a:ext cx="3170582" cy="480388"/>
          </a:xfrm>
          <a:prstGeom prst="rect">
            <a:avLst/>
          </a:prstGeom>
        </p:spPr>
        <p:txBody>
          <a:bodyPr vert="horz" lIns="95597" tIns="47800" rIns="95597" bIns="47800" rtlCol="0" anchor="b"/>
          <a:lstStyle>
            <a:lvl1pPr algn="l">
              <a:defRPr sz="1300"/>
            </a:lvl1pPr>
          </a:lstStyle>
          <a:p>
            <a:endParaRPr lang="en-US"/>
          </a:p>
        </p:txBody>
      </p:sp>
      <p:sp>
        <p:nvSpPr>
          <p:cNvPr id="5" name="Slide Number Placeholder 4"/>
          <p:cNvSpPr>
            <a:spLocks noGrp="1"/>
          </p:cNvSpPr>
          <p:nvPr>
            <p:ph type="sldNum" sz="quarter" idx="3"/>
          </p:nvPr>
        </p:nvSpPr>
        <p:spPr>
          <a:xfrm>
            <a:off x="4142962" y="9119174"/>
            <a:ext cx="3170582" cy="480388"/>
          </a:xfrm>
          <a:prstGeom prst="rect">
            <a:avLst/>
          </a:prstGeom>
        </p:spPr>
        <p:txBody>
          <a:bodyPr vert="horz" lIns="95597" tIns="47800" rIns="95597" bIns="47800" rtlCol="0" anchor="b"/>
          <a:lstStyle>
            <a:lvl1pPr algn="r">
              <a:defRPr sz="1300"/>
            </a:lvl1pPr>
          </a:lstStyle>
          <a:p>
            <a:fld id="{7DD345A7-D7CA-46A9-B390-C3CD3D0C1B8D}" type="slidenum">
              <a:rPr lang="en-US" smtClean="0"/>
              <a:t>‹#›</a:t>
            </a:fld>
            <a:endParaRPr lang="en-US"/>
          </a:p>
        </p:txBody>
      </p:sp>
    </p:spTree>
    <p:extLst>
      <p:ext uri="{BB962C8B-B14F-4D97-AF65-F5344CB8AC3E}">
        <p14:creationId xmlns:p14="http://schemas.microsoft.com/office/powerpoint/2010/main" val="2262547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69920" cy="480060"/>
          </a:xfrm>
          <a:prstGeom prst="rect">
            <a:avLst/>
          </a:prstGeom>
        </p:spPr>
        <p:txBody>
          <a:bodyPr vert="horz" lIns="97413" tIns="48707" rIns="97413" bIns="48707" rtlCol="0"/>
          <a:lstStyle>
            <a:lvl1pPr algn="l">
              <a:defRPr sz="1300"/>
            </a:lvl1pPr>
          </a:lstStyle>
          <a:p>
            <a:endParaRPr lang="en-US"/>
          </a:p>
        </p:txBody>
      </p:sp>
      <p:sp>
        <p:nvSpPr>
          <p:cNvPr id="3" name="Date Placeholder 2"/>
          <p:cNvSpPr>
            <a:spLocks noGrp="1"/>
          </p:cNvSpPr>
          <p:nvPr>
            <p:ph type="dt" idx="1"/>
          </p:nvPr>
        </p:nvSpPr>
        <p:spPr>
          <a:xfrm>
            <a:off x="4143589" y="0"/>
            <a:ext cx="3169920" cy="480060"/>
          </a:xfrm>
          <a:prstGeom prst="rect">
            <a:avLst/>
          </a:prstGeom>
        </p:spPr>
        <p:txBody>
          <a:bodyPr vert="horz" lIns="97413" tIns="48707" rIns="97413" bIns="48707" rtlCol="0"/>
          <a:lstStyle>
            <a:lvl1pPr algn="r">
              <a:defRPr sz="1300"/>
            </a:lvl1pPr>
          </a:lstStyle>
          <a:p>
            <a:fld id="{F9D6C076-846F-4FB2-A998-5546F19D8A8C}" type="datetimeFigureOut">
              <a:rPr lang="en-US" smtClean="0"/>
              <a:t>3/21/2016</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7413" tIns="48707" rIns="97413" bIns="48707"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7413" tIns="48707" rIns="97413" bIns="4870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119475"/>
            <a:ext cx="3169920" cy="480060"/>
          </a:xfrm>
          <a:prstGeom prst="rect">
            <a:avLst/>
          </a:prstGeom>
        </p:spPr>
        <p:txBody>
          <a:bodyPr vert="horz" lIns="97413" tIns="48707" rIns="97413" bIns="48707" rtlCol="0" anchor="b"/>
          <a:lstStyle>
            <a:lvl1pPr algn="l">
              <a:defRPr sz="1300"/>
            </a:lvl1pPr>
          </a:lstStyle>
          <a:p>
            <a:endParaRPr lang="en-US"/>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97413" tIns="48707" rIns="97413" bIns="48707" rtlCol="0" anchor="b"/>
          <a:lstStyle>
            <a:lvl1pPr algn="r">
              <a:defRPr sz="1300"/>
            </a:lvl1pPr>
          </a:lstStyle>
          <a:p>
            <a:fld id="{9B0BB3DE-D03D-43F0-8FF6-454E1AC089C8}" type="slidenum">
              <a:rPr lang="en-US" smtClean="0"/>
              <a:t>‹#›</a:t>
            </a:fld>
            <a:endParaRPr lang="en-US"/>
          </a:p>
        </p:txBody>
      </p:sp>
    </p:spTree>
    <p:extLst>
      <p:ext uri="{BB962C8B-B14F-4D97-AF65-F5344CB8AC3E}">
        <p14:creationId xmlns:p14="http://schemas.microsoft.com/office/powerpoint/2010/main" val="257296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Eric welcomes</a:t>
            </a:r>
          </a:p>
        </p:txBody>
      </p:sp>
      <p:sp>
        <p:nvSpPr>
          <p:cNvPr id="4" name="Slide Number Placeholder 3"/>
          <p:cNvSpPr>
            <a:spLocks noGrp="1"/>
          </p:cNvSpPr>
          <p:nvPr>
            <p:ph type="sldNum" sz="quarter" idx="10"/>
          </p:nvPr>
        </p:nvSpPr>
        <p:spPr/>
        <p:txBody>
          <a:bodyPr/>
          <a:lstStyle/>
          <a:p>
            <a:fld id="{9B0BB3DE-D03D-43F0-8FF6-454E1AC089C8}" type="slidenum">
              <a:rPr lang="en-US" smtClean="0"/>
              <a:t>1</a:t>
            </a:fld>
            <a:endParaRPr lang="en-US"/>
          </a:p>
        </p:txBody>
      </p:sp>
    </p:spTree>
    <p:extLst>
      <p:ext uri="{BB962C8B-B14F-4D97-AF65-F5344CB8AC3E}">
        <p14:creationId xmlns:p14="http://schemas.microsoft.com/office/powerpoint/2010/main" val="3566453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footer of the website, we</a:t>
            </a:r>
            <a:r>
              <a:rPr lang="en-US" baseline="0" dirty="0" smtClean="0"/>
              <a:t> added Google Translate. It has dozens of languages and can help people navigate the campus in another language. Is it perfect? No. It’s automated and that can cause challenges, however, it’s better than giving non-native speakers zero alternatives. With our tight resources, manually translating our site in Spanish and Mandarin is unrealistic. </a:t>
            </a:r>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34</a:t>
            </a:fld>
            <a:endParaRPr lang="en-US"/>
          </a:p>
        </p:txBody>
      </p:sp>
    </p:spTree>
    <p:extLst>
      <p:ext uri="{BB962C8B-B14F-4D97-AF65-F5344CB8AC3E}">
        <p14:creationId xmlns:p14="http://schemas.microsoft.com/office/powerpoint/2010/main" val="1871199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Search is being programmed. To be</a:t>
            </a:r>
            <a:r>
              <a:rPr lang="en-US" baseline="0" dirty="0" smtClean="0"/>
              <a:t> a Best Match, submit your request to Eric Turner.</a:t>
            </a:r>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35</a:t>
            </a:fld>
            <a:endParaRPr lang="en-US"/>
          </a:p>
        </p:txBody>
      </p:sp>
    </p:spTree>
    <p:extLst>
      <p:ext uri="{BB962C8B-B14F-4D97-AF65-F5344CB8AC3E}">
        <p14:creationId xmlns:p14="http://schemas.microsoft.com/office/powerpoint/2010/main" val="3983060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a:t>
            </a:r>
            <a:r>
              <a:rPr lang="en-US" baseline="0" dirty="0" smtClean="0"/>
              <a:t> Cues has been implemented and helps people of different abilities by zooming into text and also reading text. </a:t>
            </a:r>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37</a:t>
            </a:fld>
            <a:endParaRPr lang="en-US"/>
          </a:p>
        </p:txBody>
      </p:sp>
    </p:spTree>
    <p:extLst>
      <p:ext uri="{BB962C8B-B14F-4D97-AF65-F5344CB8AC3E}">
        <p14:creationId xmlns:p14="http://schemas.microsoft.com/office/powerpoint/2010/main" val="2519122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Coming this spring is a</a:t>
            </a:r>
            <a:r>
              <a:rPr lang="en-US" baseline="0" dirty="0" smtClean="0"/>
              <a:t> modernized campus map with 3D rendering. If you click on a main building, you’ll see a description and photos and sometimes a website.</a:t>
            </a:r>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40</a:t>
            </a:fld>
            <a:endParaRPr lang="en-US"/>
          </a:p>
        </p:txBody>
      </p:sp>
    </p:spTree>
    <p:extLst>
      <p:ext uri="{BB962C8B-B14F-4D97-AF65-F5344CB8AC3E}">
        <p14:creationId xmlns:p14="http://schemas.microsoft.com/office/powerpoint/2010/main" val="2662492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41</a:t>
            </a:fld>
            <a:endParaRPr lang="en-US"/>
          </a:p>
        </p:txBody>
      </p:sp>
    </p:spTree>
    <p:extLst>
      <p:ext uri="{BB962C8B-B14F-4D97-AF65-F5344CB8AC3E}">
        <p14:creationId xmlns:p14="http://schemas.microsoft.com/office/powerpoint/2010/main" val="162915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Phase 2 will likely focus on the Department Level pages. Results of research will also inform</a:t>
            </a:r>
            <a:r>
              <a:rPr lang="en-US" baseline="0" dirty="0" smtClean="0"/>
              <a:t> what the web team needs to prioritize. However, we remind the campus that the SCOPE of the project will be limited by staffing, resources, timeline. We wish we could do everything at once, but with a 3-member core team and staff that has been stretched thin, it’s not realistic. </a:t>
            </a:r>
            <a:endParaRPr lang="en-US" dirty="0" smtClean="0"/>
          </a:p>
          <a:p>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42</a:t>
            </a:fld>
            <a:endParaRPr lang="en-US"/>
          </a:p>
        </p:txBody>
      </p:sp>
    </p:spTree>
    <p:extLst>
      <p:ext uri="{BB962C8B-B14F-4D97-AF65-F5344CB8AC3E}">
        <p14:creationId xmlns:p14="http://schemas.microsoft.com/office/powerpoint/2010/main" val="1685883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43</a:t>
            </a:fld>
            <a:endParaRPr lang="en-US"/>
          </a:p>
        </p:txBody>
      </p:sp>
    </p:spTree>
    <p:extLst>
      <p:ext uri="{BB962C8B-B14F-4D97-AF65-F5344CB8AC3E}">
        <p14:creationId xmlns:p14="http://schemas.microsoft.com/office/powerpoint/2010/main" val="2350474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0BB3DE-D03D-43F0-8FF6-454E1AC089C8}" type="slidenum">
              <a:rPr lang="en-US" smtClean="0"/>
              <a:t>45</a:t>
            </a:fld>
            <a:endParaRPr lang="en-US"/>
          </a:p>
        </p:txBody>
      </p:sp>
    </p:spTree>
    <p:extLst>
      <p:ext uri="{BB962C8B-B14F-4D97-AF65-F5344CB8AC3E}">
        <p14:creationId xmlns:p14="http://schemas.microsoft.com/office/powerpoint/2010/main" val="295226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5</a:t>
            </a:fld>
            <a:endParaRPr lang="en-US"/>
          </a:p>
        </p:txBody>
      </p:sp>
    </p:spTree>
    <p:extLst>
      <p:ext uri="{BB962C8B-B14F-4D97-AF65-F5344CB8AC3E}">
        <p14:creationId xmlns:p14="http://schemas.microsoft.com/office/powerpoint/2010/main" val="289801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7</a:t>
            </a:fld>
            <a:endParaRPr lang="en-US"/>
          </a:p>
        </p:txBody>
      </p:sp>
    </p:spTree>
    <p:extLst>
      <p:ext uri="{BB962C8B-B14F-4D97-AF65-F5344CB8AC3E}">
        <p14:creationId xmlns:p14="http://schemas.microsoft.com/office/powerpoint/2010/main" val="291680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9</a:t>
            </a:fld>
            <a:endParaRPr lang="en-US"/>
          </a:p>
        </p:txBody>
      </p:sp>
    </p:spTree>
    <p:extLst>
      <p:ext uri="{BB962C8B-B14F-4D97-AF65-F5344CB8AC3E}">
        <p14:creationId xmlns:p14="http://schemas.microsoft.com/office/powerpoint/2010/main" val="151293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15</a:t>
            </a:fld>
            <a:endParaRPr lang="en-US"/>
          </a:p>
        </p:txBody>
      </p:sp>
    </p:spTree>
    <p:extLst>
      <p:ext uri="{BB962C8B-B14F-4D97-AF65-F5344CB8AC3E}">
        <p14:creationId xmlns:p14="http://schemas.microsoft.com/office/powerpoint/2010/main" val="233207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18</a:t>
            </a:fld>
            <a:endParaRPr lang="en-US"/>
          </a:p>
        </p:txBody>
      </p:sp>
    </p:spTree>
    <p:extLst>
      <p:ext uri="{BB962C8B-B14F-4D97-AF65-F5344CB8AC3E}">
        <p14:creationId xmlns:p14="http://schemas.microsoft.com/office/powerpoint/2010/main" val="2709628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19</a:t>
            </a:fld>
            <a:endParaRPr lang="en-US"/>
          </a:p>
        </p:txBody>
      </p:sp>
    </p:spTree>
    <p:extLst>
      <p:ext uri="{BB962C8B-B14F-4D97-AF65-F5344CB8AC3E}">
        <p14:creationId xmlns:p14="http://schemas.microsoft.com/office/powerpoint/2010/main" val="17417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smtClean="0"/>
              <a:t>My Checked out Content</a:t>
            </a:r>
          </a:p>
          <a:p>
            <a:pPr marL="285750" indent="-285750">
              <a:buFont typeface="Arial" panose="020B0604020202020204" pitchFamily="34" charset="0"/>
              <a:buChar char="•"/>
            </a:pPr>
            <a:r>
              <a:rPr lang="en-US" dirty="0" smtClean="0"/>
              <a:t>Chrome Duplicate Tabs</a:t>
            </a:r>
          </a:p>
          <a:p>
            <a:pPr marL="285750" indent="-285750">
              <a:buFont typeface="Arial" panose="020B0604020202020204" pitchFamily="34" charset="0"/>
              <a:buChar char="•"/>
            </a:pPr>
            <a:r>
              <a:rPr lang="en-US" dirty="0" smtClean="0"/>
              <a:t>Always Upload to Staging Not Production</a:t>
            </a:r>
          </a:p>
          <a:p>
            <a:pPr marL="285750" indent="-285750">
              <a:buFont typeface="Arial" panose="020B0604020202020204" pitchFamily="34" charset="0"/>
              <a:buChar char="•"/>
            </a:pPr>
            <a:r>
              <a:rPr lang="en-US" dirty="0" smtClean="0"/>
              <a:t>Use Checkbox and Publish vs. Hover</a:t>
            </a:r>
          </a:p>
          <a:p>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22</a:t>
            </a:fld>
            <a:endParaRPr lang="en-US"/>
          </a:p>
        </p:txBody>
      </p:sp>
    </p:spTree>
    <p:extLst>
      <p:ext uri="{BB962C8B-B14F-4D97-AF65-F5344CB8AC3E}">
        <p14:creationId xmlns:p14="http://schemas.microsoft.com/office/powerpoint/2010/main" val="4015802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BB3DE-D03D-43F0-8FF6-454E1AC089C8}" type="slidenum">
              <a:rPr lang="en-US" smtClean="0"/>
              <a:t>26</a:t>
            </a:fld>
            <a:endParaRPr lang="en-US"/>
          </a:p>
        </p:txBody>
      </p:sp>
    </p:spTree>
    <p:extLst>
      <p:ext uri="{BB962C8B-B14F-4D97-AF65-F5344CB8AC3E}">
        <p14:creationId xmlns:p14="http://schemas.microsoft.com/office/powerpoint/2010/main" val="3440206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475A461-FF9F-4463-A4F6-2F885A405CD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F8E15-AD1B-420D-AA86-FF691B84B0DA}"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75A461-FF9F-4463-A4F6-2F885A405CD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F8E15-AD1B-420D-AA86-FF691B84B0D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5A461-FF9F-4463-A4F6-2F885A405CD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F8E15-AD1B-420D-AA86-FF691B84B0D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75A461-FF9F-4463-A4F6-2F885A405CD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F8E15-AD1B-420D-AA86-FF691B84B0D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75A461-FF9F-4463-A4F6-2F885A405CD5}" type="datetimeFigureOut">
              <a:rPr lang="en-US" smtClean="0"/>
              <a:t>3/21/2016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3F8E15-AD1B-420D-AA86-FF691B84B0DA}"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475A461-FF9F-4463-A4F6-2F885A405CD5}" type="datetimeFigureOut">
              <a:rPr lang="en-US" smtClean="0"/>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3F8E15-AD1B-420D-AA86-FF691B84B0D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475A461-FF9F-4463-A4F6-2F885A405CD5}" type="datetimeFigureOut">
              <a:rPr lang="en-US" smtClean="0"/>
              <a:t>3/21/2016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3F8E15-AD1B-420D-AA86-FF691B84B0DA}"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75A461-FF9F-4463-A4F6-2F885A405CD5}" type="datetimeFigureOut">
              <a:rPr lang="en-US" smtClean="0"/>
              <a:t>3/21/2016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3F8E15-AD1B-420D-AA86-FF691B84B0D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5A461-FF9F-4463-A4F6-2F885A405CD5}" type="datetimeFigureOut">
              <a:rPr lang="en-US" smtClean="0"/>
              <a:t>3/21/2016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3F8E15-AD1B-420D-AA86-FF691B84B0D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5A461-FF9F-4463-A4F6-2F885A405CD5}" type="datetimeFigureOut">
              <a:rPr lang="en-US" smtClean="0"/>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3F8E15-AD1B-420D-AA86-FF691B84B0DA}"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5A461-FF9F-4463-A4F6-2F885A405CD5}" type="datetimeFigureOut">
              <a:rPr lang="en-US" smtClean="0"/>
              <a:t>3/21/2016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3F8E15-AD1B-420D-AA86-FF691B84B0D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475A461-FF9F-4463-A4F6-2F885A405CD5}" type="datetimeFigureOut">
              <a:rPr lang="en-US" smtClean="0"/>
              <a:t>3/21/2016</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633F8E15-AD1B-420D-AA86-FF691B84B0D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lynda.com/Web-Content-Strategy-tutorials/Create-information-rich-signposts/180104/362247-4.html" TargetMode="External"/><Relationship Id="rId2" Type="http://schemas.openxmlformats.org/officeDocument/2006/relationships/hyperlink" Target="http://www.lynda.com/Web-Content-Strategy-tutorials/People-scan-dont-read/180104/362238-4.html"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mtsac.edu/webdesig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hyperlink" Target="http://www.mtsac.edu/webdesig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mtsac.edu/_sandbox/_eric/faq.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mtsac.edu/writingcenter"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mtsac.edu/search/request"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mtsac.edu/_sandbox/_jeffrey/campusbird/index.htm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latin typeface="Cambria" pitchFamily="18" charset="0"/>
              </a:rPr>
              <a:t>Website </a:t>
            </a:r>
            <a:br>
              <a:rPr lang="en-US" b="1" dirty="0" smtClean="0">
                <a:latin typeface="Cambria" pitchFamily="18" charset="0"/>
              </a:rPr>
            </a:br>
            <a:r>
              <a:rPr lang="en-US" b="1" dirty="0" smtClean="0">
                <a:latin typeface="Cambria" pitchFamily="18" charset="0"/>
              </a:rPr>
              <a:t>New Features </a:t>
            </a:r>
            <a:endParaRPr lang="en-US" b="1" dirty="0">
              <a:latin typeface="Cambria" pitchFamily="18" charset="0"/>
            </a:endParaRPr>
          </a:p>
        </p:txBody>
      </p:sp>
      <p:sp>
        <p:nvSpPr>
          <p:cNvPr id="3" name="Subtitle 2"/>
          <p:cNvSpPr>
            <a:spLocks noGrp="1"/>
          </p:cNvSpPr>
          <p:nvPr>
            <p:ph type="subTitle" idx="1"/>
          </p:nvPr>
        </p:nvSpPr>
        <p:spPr>
          <a:xfrm>
            <a:off x="685800" y="3657600"/>
            <a:ext cx="7924800" cy="2286000"/>
          </a:xfrm>
        </p:spPr>
        <p:txBody>
          <a:bodyPr>
            <a:normAutofit fontScale="85000" lnSpcReduction="20000"/>
          </a:bodyPr>
          <a:lstStyle/>
          <a:p>
            <a:pPr>
              <a:spcBef>
                <a:spcPts val="1200"/>
              </a:spcBef>
            </a:pPr>
            <a:r>
              <a:rPr lang="en-US" sz="2600" dirty="0" smtClean="0"/>
              <a:t>presented to</a:t>
            </a:r>
            <a:br>
              <a:rPr lang="en-US" sz="2600" dirty="0" smtClean="0"/>
            </a:br>
            <a:r>
              <a:rPr lang="en-US" sz="2600" dirty="0" smtClean="0"/>
              <a:t>Mt. SAC Website End User’s Group</a:t>
            </a:r>
          </a:p>
          <a:p>
            <a:r>
              <a:rPr lang="en-US" sz="1100" dirty="0" smtClean="0"/>
              <a:t/>
            </a:r>
            <a:br>
              <a:rPr lang="en-US" sz="1100" dirty="0" smtClean="0"/>
            </a:br>
            <a:r>
              <a:rPr lang="en-US" sz="2400" dirty="0" smtClean="0"/>
              <a:t>presented by </a:t>
            </a:r>
            <a:br>
              <a:rPr lang="en-US" sz="2400" dirty="0" smtClean="0"/>
            </a:br>
            <a:r>
              <a:rPr lang="en-US" dirty="0"/>
              <a:t>Uyen Mai, Marketing and Communication</a:t>
            </a:r>
          </a:p>
          <a:p>
            <a:r>
              <a:rPr lang="en-US" sz="2400" dirty="0" smtClean="0"/>
              <a:t>Eric Turner, Web and Portal Services</a:t>
            </a:r>
            <a:br>
              <a:rPr lang="en-US" sz="2400" dirty="0" smtClean="0"/>
            </a:br>
            <a:endParaRPr lang="en-US" sz="2400" dirty="0" smtClean="0"/>
          </a:p>
          <a:p>
            <a:r>
              <a:rPr lang="en-US" dirty="0" smtClean="0"/>
              <a:t>March 18, 2016</a:t>
            </a:r>
          </a:p>
        </p:txBody>
      </p:sp>
    </p:spTree>
    <p:extLst>
      <p:ext uri="{BB962C8B-B14F-4D97-AF65-F5344CB8AC3E}">
        <p14:creationId xmlns:p14="http://schemas.microsoft.com/office/powerpoint/2010/main" val="133960655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0619"/>
            <a:ext cx="9144000" cy="7519238"/>
          </a:xfrm>
          <a:prstGeom prst="rect">
            <a:avLst/>
          </a:prstGeom>
        </p:spPr>
      </p:pic>
      <p:sp>
        <p:nvSpPr>
          <p:cNvPr id="2" name="Title 1"/>
          <p:cNvSpPr>
            <a:spLocks noGrp="1"/>
          </p:cNvSpPr>
          <p:nvPr>
            <p:ph type="title"/>
          </p:nvPr>
        </p:nvSpPr>
        <p:spPr>
          <a:xfrm>
            <a:off x="381000" y="533400"/>
            <a:ext cx="8229600" cy="990600"/>
          </a:xfrm>
        </p:spPr>
        <p:txBody>
          <a:bodyPr>
            <a:normAutofit fontScale="90000"/>
          </a:bodyPr>
          <a:lstStyle/>
          <a:p>
            <a:r>
              <a:rPr lang="en-US" b="1" dirty="0">
                <a:solidFill>
                  <a:schemeClr val="bg1"/>
                </a:solidFill>
                <a:effectLst>
                  <a:outerShdw blurRad="38100" dist="38100" dir="2700000" algn="tl">
                    <a:srgbClr val="000000">
                      <a:alpha val="43137"/>
                    </a:srgbClr>
                  </a:outerShdw>
                </a:effectLst>
              </a:rPr>
              <a:t>Viewers are comparing us to the best websites in the world</a:t>
            </a:r>
            <a:r>
              <a:rPr lang="en-US" dirty="0"/>
              <a:t/>
            </a:r>
            <a:br>
              <a:rPr lang="en-US" dirty="0"/>
            </a:br>
            <a:r>
              <a:rPr lang="en-US" dirty="0" smtClean="0">
                <a:solidFill>
                  <a:schemeClr val="bg1"/>
                </a:solidFill>
                <a:effectLst>
                  <a:outerShdw blurRad="38100" dist="38100" dir="2700000" algn="tl">
                    <a:srgbClr val="000000">
                      <a:alpha val="43137"/>
                    </a:srgbClr>
                  </a:outerShdw>
                </a:effectLst>
              </a:rPr>
              <a:t>	</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828800"/>
            <a:ext cx="6096000" cy="3757136"/>
          </a:xfrm>
        </p:spPr>
        <p:txBody>
          <a:bodyPr>
            <a:noAutofit/>
          </a:bodyPr>
          <a:lstStyle/>
          <a:p>
            <a:r>
              <a:rPr lang="en-US" sz="2800" b="1" dirty="0" smtClean="0">
                <a:solidFill>
                  <a:schemeClr val="bg1"/>
                </a:solidFill>
                <a:effectLst>
                  <a:outerShdw blurRad="38100" dist="38100" dir="2700000" algn="tl">
                    <a:srgbClr val="000000">
                      <a:alpha val="43137"/>
                    </a:srgbClr>
                  </a:outerShdw>
                </a:effectLst>
              </a:rPr>
              <a:t>Showcase Mt. SAC’s Uniqueness</a:t>
            </a:r>
            <a:br>
              <a:rPr lang="en-US" sz="2800" b="1" dirty="0" smtClean="0">
                <a:solidFill>
                  <a:schemeClr val="bg1"/>
                </a:solidFill>
                <a:effectLst>
                  <a:outerShdw blurRad="38100" dist="38100" dir="2700000" algn="tl">
                    <a:srgbClr val="000000">
                      <a:alpha val="43137"/>
                    </a:srgbClr>
                  </a:outerShdw>
                </a:effectLst>
              </a:rPr>
            </a:br>
            <a:endParaRPr lang="en-US" sz="2800" b="1" dirty="0" smtClean="0">
              <a:solidFill>
                <a:schemeClr val="bg1"/>
              </a:solidFill>
              <a:effectLst>
                <a:outerShdw blurRad="38100" dist="38100" dir="2700000" algn="tl">
                  <a:srgbClr val="000000">
                    <a:alpha val="43137"/>
                  </a:srgbClr>
                </a:outerShdw>
              </a:effectLst>
            </a:endParaRPr>
          </a:p>
          <a:p>
            <a:r>
              <a:rPr lang="en-US" sz="2800" b="1" dirty="0" smtClean="0">
                <a:solidFill>
                  <a:schemeClr val="bg1"/>
                </a:solidFill>
                <a:effectLst>
                  <a:outerShdw blurRad="38100" dist="38100" dir="2700000" algn="tl">
                    <a:srgbClr val="000000">
                      <a:alpha val="43137"/>
                    </a:srgbClr>
                  </a:outerShdw>
                </a:effectLst>
              </a:rPr>
              <a:t>Deliver the Right Content (Updated and Accurate)</a:t>
            </a:r>
          </a:p>
          <a:p>
            <a:endParaRPr lang="en-US" sz="2800" b="1" dirty="0" smtClean="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Does your webpage reflect the quality of our institution?</a:t>
            </a:r>
          </a:p>
        </p:txBody>
      </p:sp>
      <p:sp>
        <p:nvSpPr>
          <p:cNvPr id="7" name="TextBox 6"/>
          <p:cNvSpPr txBox="1"/>
          <p:nvPr/>
        </p:nvSpPr>
        <p:spPr>
          <a:xfrm>
            <a:off x="245658" y="5486400"/>
            <a:ext cx="8915402" cy="1477328"/>
          </a:xfrm>
          <a:prstGeom prst="rect">
            <a:avLst/>
          </a:prstGeom>
          <a:noFill/>
        </p:spPr>
        <p:txBody>
          <a:bodyPr wrap="square" rtlCol="0">
            <a:spAutoFit/>
          </a:bodyPr>
          <a:lstStyle/>
          <a:p>
            <a:pPr marL="0" lvl="2"/>
            <a:r>
              <a:rPr lang="en-US" sz="2400" b="1" dirty="0">
                <a:solidFill>
                  <a:srgbClr val="FFCC00"/>
                </a:solidFill>
                <a:effectLst>
                  <a:outerShdw blurRad="38100" dist="38100" dir="2700000" algn="tl">
                    <a:srgbClr val="000000">
                      <a:alpha val="43137"/>
                    </a:srgbClr>
                  </a:outerShdw>
                </a:effectLst>
              </a:rPr>
              <a:t>Prospective students think the quality of the website reflects the quality of the education they will receive if they come here</a:t>
            </a:r>
          </a:p>
          <a:p>
            <a:endParaRPr lang="en-US" dirty="0">
              <a:solidFill>
                <a:srgbClr val="FFCC00"/>
              </a:solidFill>
            </a:endParaRPr>
          </a:p>
        </p:txBody>
      </p:sp>
    </p:spTree>
    <p:extLst>
      <p:ext uri="{BB962C8B-B14F-4D97-AF65-F5344CB8AC3E}">
        <p14:creationId xmlns:p14="http://schemas.microsoft.com/office/powerpoint/2010/main" val="278302689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It for the Web</a:t>
            </a:r>
            <a:endParaRPr lang="en-US" dirty="0"/>
          </a:p>
        </p:txBody>
      </p:sp>
      <p:sp>
        <p:nvSpPr>
          <p:cNvPr id="3" name="Content Placeholder 2"/>
          <p:cNvSpPr>
            <a:spLocks noGrp="1"/>
          </p:cNvSpPr>
          <p:nvPr>
            <p:ph idx="1"/>
          </p:nvPr>
        </p:nvSpPr>
        <p:spPr>
          <a:xfrm>
            <a:off x="228600" y="1600200"/>
            <a:ext cx="8610600" cy="4876800"/>
          </a:xfrm>
        </p:spPr>
        <p:txBody>
          <a:bodyPr>
            <a:normAutofit/>
          </a:bodyPr>
          <a:lstStyle/>
          <a:p>
            <a:r>
              <a:rPr lang="en-US" dirty="0" smtClean="0"/>
              <a:t>Academic Writing vs. Web Writing</a:t>
            </a:r>
          </a:p>
        </p:txBody>
      </p:sp>
    </p:spTree>
    <p:extLst>
      <p:ext uri="{BB962C8B-B14F-4D97-AF65-F5344CB8AC3E}">
        <p14:creationId xmlns:p14="http://schemas.microsoft.com/office/powerpoint/2010/main" val="10983610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Are You Smarter Than a Fifth Grader?</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914400" y="1468395"/>
            <a:ext cx="7315200" cy="5140410"/>
          </a:xfrm>
          <a:prstGeom prst="rect">
            <a:avLst/>
          </a:prstGeom>
        </p:spPr>
      </p:pic>
      <p:sp>
        <p:nvSpPr>
          <p:cNvPr id="5" name="TextBox 4"/>
          <p:cNvSpPr txBox="1"/>
          <p:nvPr/>
        </p:nvSpPr>
        <p:spPr>
          <a:xfrm>
            <a:off x="0" y="6215390"/>
            <a:ext cx="9143999" cy="523220"/>
          </a:xfrm>
          <a:prstGeom prst="rect">
            <a:avLst/>
          </a:prstGeom>
          <a:noFill/>
        </p:spPr>
        <p:txBody>
          <a:bodyPr wrap="square" rtlCol="0">
            <a:spAutoFit/>
          </a:bodyPr>
          <a:lstStyle/>
          <a:p>
            <a:pPr algn="ctr"/>
            <a:r>
              <a:rPr lang="en-US" sz="2800" dirty="0" smtClean="0"/>
              <a:t>www.read-able.com</a:t>
            </a:r>
            <a:endParaRPr lang="en-US" sz="2800" dirty="0"/>
          </a:p>
        </p:txBody>
      </p:sp>
    </p:spTree>
    <p:extLst>
      <p:ext uri="{BB962C8B-B14F-4D97-AF65-F5344CB8AC3E}">
        <p14:creationId xmlns:p14="http://schemas.microsoft.com/office/powerpoint/2010/main" val="2783791405"/>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It for the Web</a:t>
            </a:r>
            <a:endParaRPr lang="en-US" dirty="0"/>
          </a:p>
        </p:txBody>
      </p:sp>
      <p:sp>
        <p:nvSpPr>
          <p:cNvPr id="3" name="Content Placeholder 2"/>
          <p:cNvSpPr>
            <a:spLocks noGrp="1"/>
          </p:cNvSpPr>
          <p:nvPr>
            <p:ph idx="1"/>
          </p:nvPr>
        </p:nvSpPr>
        <p:spPr>
          <a:xfrm>
            <a:off x="228600" y="1600200"/>
            <a:ext cx="8610600" cy="4876800"/>
          </a:xfrm>
        </p:spPr>
        <p:txBody>
          <a:bodyPr>
            <a:normAutofit/>
          </a:bodyPr>
          <a:lstStyle/>
          <a:p>
            <a:r>
              <a:rPr lang="en-US" dirty="0" smtClean="0">
                <a:solidFill>
                  <a:schemeClr val="bg1">
                    <a:lumMod val="65000"/>
                  </a:schemeClr>
                </a:solidFill>
              </a:rPr>
              <a:t>Academic Writing vs. Web Writing</a:t>
            </a:r>
          </a:p>
          <a:p>
            <a:r>
              <a:rPr lang="en-US" dirty="0" smtClean="0"/>
              <a:t>People Scan; The Don’t Read</a:t>
            </a:r>
          </a:p>
        </p:txBody>
      </p:sp>
    </p:spTree>
    <p:extLst>
      <p:ext uri="{BB962C8B-B14F-4D97-AF65-F5344CB8AC3E}">
        <p14:creationId xmlns:p14="http://schemas.microsoft.com/office/powerpoint/2010/main" val="3518248041"/>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245521" y="609600"/>
            <a:ext cx="8652955" cy="4614457"/>
          </a:xfrm>
          <a:prstGeom prst="rect">
            <a:avLst/>
          </a:prstGeom>
        </p:spPr>
      </p:pic>
    </p:spTree>
    <p:extLst>
      <p:ext uri="{BB962C8B-B14F-4D97-AF65-F5344CB8AC3E}">
        <p14:creationId xmlns:p14="http://schemas.microsoft.com/office/powerpoint/2010/main" val="287106423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420" y="0"/>
            <a:ext cx="10308840" cy="6858000"/>
          </a:xfrm>
          <a:prstGeom prst="rect">
            <a:avLst/>
          </a:prstGeom>
        </p:spPr>
      </p:pic>
      <p:sp>
        <p:nvSpPr>
          <p:cNvPr id="2" name="Title 1"/>
          <p:cNvSpPr>
            <a:spLocks noGrp="1"/>
          </p:cNvSpPr>
          <p:nvPr>
            <p:ph type="title"/>
          </p:nvPr>
        </p:nvSpPr>
        <p:spPr/>
        <p:txBody>
          <a:bodyPr/>
          <a:lstStyle/>
          <a:p>
            <a:r>
              <a:rPr lang="en-US" dirty="0" smtClean="0"/>
              <a:t>Write It for the Web</a:t>
            </a:r>
            <a:endParaRPr lang="en-US" dirty="0"/>
          </a:p>
        </p:txBody>
      </p:sp>
      <p:sp>
        <p:nvSpPr>
          <p:cNvPr id="3" name="Content Placeholder 2"/>
          <p:cNvSpPr>
            <a:spLocks noGrp="1"/>
          </p:cNvSpPr>
          <p:nvPr>
            <p:ph idx="1"/>
          </p:nvPr>
        </p:nvSpPr>
        <p:spPr>
          <a:xfrm>
            <a:off x="228600" y="1600200"/>
            <a:ext cx="8610600" cy="4876800"/>
          </a:xfrm>
        </p:spPr>
        <p:txBody>
          <a:bodyPr>
            <a:normAutofit/>
          </a:bodyPr>
          <a:lstStyle/>
          <a:p>
            <a:r>
              <a:rPr lang="en-US" dirty="0" smtClean="0">
                <a:solidFill>
                  <a:schemeClr val="bg1">
                    <a:lumMod val="65000"/>
                  </a:schemeClr>
                </a:solidFill>
                <a:effectLst>
                  <a:outerShdw blurRad="38100" dist="38100" dir="2700000" algn="tl">
                    <a:srgbClr val="000000">
                      <a:alpha val="43137"/>
                    </a:srgbClr>
                  </a:outerShdw>
                </a:effectLst>
              </a:rPr>
              <a:t>Academic Writing vs. Web Writing</a:t>
            </a:r>
          </a:p>
          <a:p>
            <a:r>
              <a:rPr lang="en-US" dirty="0">
                <a:solidFill>
                  <a:schemeClr val="bg1">
                    <a:lumMod val="65000"/>
                  </a:schemeClr>
                </a:solidFill>
                <a:effectLst>
                  <a:outerShdw blurRad="38100" dist="38100" dir="2700000" algn="tl">
                    <a:srgbClr val="000000">
                      <a:alpha val="43137"/>
                    </a:srgbClr>
                  </a:outerShdw>
                </a:effectLst>
              </a:rPr>
              <a:t>People </a:t>
            </a:r>
            <a:r>
              <a:rPr lang="en-US" dirty="0" smtClean="0">
                <a:solidFill>
                  <a:schemeClr val="bg1">
                    <a:lumMod val="65000"/>
                  </a:schemeClr>
                </a:solidFill>
                <a:effectLst>
                  <a:outerShdw blurRad="38100" dist="38100" dir="2700000" algn="tl">
                    <a:srgbClr val="000000">
                      <a:alpha val="43137"/>
                    </a:srgbClr>
                  </a:outerShdw>
                </a:effectLst>
              </a:rPr>
              <a:t>Scan; They Don’t Read</a:t>
            </a:r>
            <a:endParaRPr lang="en-US" dirty="0">
              <a:solidFill>
                <a:schemeClr val="bg1">
                  <a:lumMod val="65000"/>
                </a:schemeClr>
              </a:solidFill>
              <a:effectLst>
                <a:outerShdw blurRad="38100" dist="38100" dir="2700000" algn="tl">
                  <a:srgbClr val="000000">
                    <a:alpha val="43137"/>
                  </a:srgbClr>
                </a:outerShdw>
              </a:effectLst>
            </a:endParaRPr>
          </a:p>
          <a:p>
            <a:r>
              <a:rPr lang="en-US" dirty="0" smtClean="0">
                <a:solidFill>
                  <a:srgbClr val="FFCC00"/>
                </a:solidFill>
                <a:effectLst>
                  <a:outerShdw blurRad="38100" dist="38100" dir="2700000" algn="tl">
                    <a:srgbClr val="000000">
                      <a:alpha val="43137"/>
                    </a:srgbClr>
                  </a:outerShdw>
                </a:effectLst>
              </a:rPr>
              <a:t>Less </a:t>
            </a:r>
            <a:r>
              <a:rPr lang="en-US" dirty="0">
                <a:solidFill>
                  <a:srgbClr val="FFCC00"/>
                </a:solidFill>
                <a:effectLst>
                  <a:outerShdw blurRad="38100" dist="38100" dir="2700000" algn="tl">
                    <a:srgbClr val="000000">
                      <a:alpha val="43137"/>
                    </a:srgbClr>
                  </a:outerShdw>
                </a:effectLst>
              </a:rPr>
              <a:t>Is More: Cut, Cut, </a:t>
            </a:r>
            <a:r>
              <a:rPr lang="en-US" dirty="0" smtClean="0">
                <a:solidFill>
                  <a:srgbClr val="FFCC00"/>
                </a:solidFill>
                <a:effectLst>
                  <a:outerShdw blurRad="38100" dist="38100" dir="2700000" algn="tl">
                    <a:srgbClr val="000000">
                      <a:alpha val="43137"/>
                    </a:srgbClr>
                  </a:outerShdw>
                </a:effectLst>
              </a:rPr>
              <a:t>Cut Some </a:t>
            </a:r>
            <a:r>
              <a:rPr lang="en-US" dirty="0" smtClean="0">
                <a:solidFill>
                  <a:srgbClr val="FFCC00"/>
                </a:solidFill>
                <a:effectLst>
                  <a:outerShdw blurRad="38100" dist="38100" dir="2700000" algn="tl">
                    <a:srgbClr val="000000">
                      <a:alpha val="43137"/>
                    </a:srgbClr>
                  </a:outerShdw>
                </a:effectLst>
              </a:rPr>
              <a:t>More, Cut Until You Cry</a:t>
            </a:r>
            <a:endParaRPr lang="en-US" dirty="0">
              <a:solidFill>
                <a:srgbClr val="FFCC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6721373"/>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It for the Web</a:t>
            </a:r>
            <a:endParaRPr lang="en-US" dirty="0"/>
          </a:p>
        </p:txBody>
      </p:sp>
      <p:sp>
        <p:nvSpPr>
          <p:cNvPr id="3" name="Content Placeholder 2"/>
          <p:cNvSpPr>
            <a:spLocks noGrp="1"/>
          </p:cNvSpPr>
          <p:nvPr>
            <p:ph idx="1"/>
          </p:nvPr>
        </p:nvSpPr>
        <p:spPr>
          <a:xfrm>
            <a:off x="228600" y="1600200"/>
            <a:ext cx="8610600" cy="4876800"/>
          </a:xfrm>
        </p:spPr>
        <p:txBody>
          <a:bodyPr>
            <a:normAutofit/>
          </a:bodyPr>
          <a:lstStyle/>
          <a:p>
            <a:r>
              <a:rPr lang="en-US" dirty="0" smtClean="0">
                <a:solidFill>
                  <a:schemeClr val="bg1">
                    <a:lumMod val="65000"/>
                  </a:schemeClr>
                </a:solidFill>
              </a:rPr>
              <a:t>Academic Writing vs. Web Writing</a:t>
            </a:r>
          </a:p>
          <a:p>
            <a:r>
              <a:rPr lang="en-US" dirty="0">
                <a:solidFill>
                  <a:schemeClr val="bg1">
                    <a:lumMod val="65000"/>
                  </a:schemeClr>
                </a:solidFill>
              </a:rPr>
              <a:t>People </a:t>
            </a:r>
            <a:r>
              <a:rPr lang="en-US" dirty="0" smtClean="0">
                <a:solidFill>
                  <a:schemeClr val="bg1">
                    <a:lumMod val="65000"/>
                  </a:schemeClr>
                </a:solidFill>
              </a:rPr>
              <a:t>Scan; The Don’t Read</a:t>
            </a:r>
            <a:endParaRPr lang="en-US" dirty="0">
              <a:solidFill>
                <a:schemeClr val="bg1">
                  <a:lumMod val="65000"/>
                </a:schemeClr>
              </a:solidFill>
            </a:endParaRPr>
          </a:p>
          <a:p>
            <a:r>
              <a:rPr lang="en-US" dirty="0" smtClean="0">
                <a:solidFill>
                  <a:schemeClr val="bg1">
                    <a:lumMod val="65000"/>
                  </a:schemeClr>
                </a:solidFill>
              </a:rPr>
              <a:t>Less </a:t>
            </a:r>
            <a:r>
              <a:rPr lang="en-US" dirty="0">
                <a:solidFill>
                  <a:schemeClr val="bg1">
                    <a:lumMod val="65000"/>
                  </a:schemeClr>
                </a:solidFill>
              </a:rPr>
              <a:t>Is More: Cut, Cut, </a:t>
            </a:r>
            <a:r>
              <a:rPr lang="en-US" dirty="0" smtClean="0">
                <a:solidFill>
                  <a:schemeClr val="bg1">
                    <a:lumMod val="65000"/>
                  </a:schemeClr>
                </a:solidFill>
              </a:rPr>
              <a:t>Cut Some More, Cut </a:t>
            </a:r>
            <a:r>
              <a:rPr lang="en-US" dirty="0">
                <a:solidFill>
                  <a:schemeClr val="bg1">
                    <a:lumMod val="65000"/>
                  </a:schemeClr>
                </a:solidFill>
              </a:rPr>
              <a:t>Until You Cry</a:t>
            </a:r>
          </a:p>
          <a:p>
            <a:r>
              <a:rPr lang="en-US" dirty="0" smtClean="0"/>
              <a:t>Information Signposts</a:t>
            </a:r>
          </a:p>
          <a:p>
            <a:pPr lvl="1"/>
            <a:r>
              <a:rPr lang="en-US" dirty="0" smtClean="0"/>
              <a:t>Landing Pages</a:t>
            </a:r>
          </a:p>
          <a:p>
            <a:pPr lvl="1"/>
            <a:r>
              <a:rPr lang="en-US" dirty="0" smtClean="0"/>
              <a:t>Pictures</a:t>
            </a:r>
          </a:p>
          <a:p>
            <a:pPr lvl="1"/>
            <a:r>
              <a:rPr lang="en-US" dirty="0" smtClean="0"/>
              <a:t>Icons</a:t>
            </a:r>
          </a:p>
          <a:p>
            <a:pPr lvl="1"/>
            <a:r>
              <a:rPr lang="en-US" dirty="0" smtClean="0"/>
              <a:t>Buttons</a:t>
            </a:r>
          </a:p>
          <a:p>
            <a:pPr lvl="1"/>
            <a:r>
              <a:rPr lang="en-US" dirty="0" smtClean="0"/>
              <a:t>etc.</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3048000"/>
            <a:ext cx="4090404" cy="4090404"/>
          </a:xfrm>
          <a:prstGeom prst="rect">
            <a:avLst/>
          </a:prstGeom>
        </p:spPr>
      </p:pic>
    </p:spTree>
    <p:extLst>
      <p:ext uri="{BB962C8B-B14F-4D97-AF65-F5344CB8AC3E}">
        <p14:creationId xmlns:p14="http://schemas.microsoft.com/office/powerpoint/2010/main" val="139042796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Lynda.com</a:t>
            </a:r>
            <a:endParaRPr lang="en-US" dirty="0"/>
          </a:p>
        </p:txBody>
      </p:sp>
      <p:sp>
        <p:nvSpPr>
          <p:cNvPr id="3" name="Content Placeholder 2"/>
          <p:cNvSpPr>
            <a:spLocks noGrp="1"/>
          </p:cNvSpPr>
          <p:nvPr>
            <p:ph idx="1"/>
          </p:nvPr>
        </p:nvSpPr>
        <p:spPr>
          <a:xfrm>
            <a:off x="228600" y="2286000"/>
            <a:ext cx="8610600" cy="4191000"/>
          </a:xfrm>
        </p:spPr>
        <p:txBody>
          <a:bodyPr>
            <a:normAutofit/>
          </a:bodyPr>
          <a:lstStyle/>
          <a:p>
            <a:r>
              <a:rPr lang="en-US" b="1" dirty="0" smtClean="0"/>
              <a:t>Writing for the Web </a:t>
            </a:r>
            <a:r>
              <a:rPr lang="en-US" dirty="0" smtClean="0"/>
              <a:t>is available to you through the portal </a:t>
            </a:r>
            <a:r>
              <a:rPr lang="en-US" dirty="0"/>
              <a:t>via Lynda.com (see </a:t>
            </a:r>
            <a:r>
              <a:rPr lang="en-US" dirty="0" smtClean="0"/>
              <a:t>www.lynda.com/Web-Content-Strategy-tutorials/Writing-Web/180104-2.html)</a:t>
            </a:r>
          </a:p>
          <a:p>
            <a:r>
              <a:rPr lang="en-US" dirty="0" smtClean="0"/>
              <a:t>Here is a sample:</a:t>
            </a:r>
          </a:p>
          <a:p>
            <a:pPr lvl="1"/>
            <a:r>
              <a:rPr lang="en-US" dirty="0" smtClean="0"/>
              <a:t>People Scan: </a:t>
            </a:r>
            <a:r>
              <a:rPr lang="en-US" dirty="0" smtClean="0">
                <a:hlinkClick r:id="rId2"/>
              </a:rPr>
              <a:t>http</a:t>
            </a:r>
            <a:r>
              <a:rPr lang="en-US" dirty="0">
                <a:hlinkClick r:id="rId2"/>
              </a:rPr>
              <a:t>://</a:t>
            </a:r>
            <a:r>
              <a:rPr lang="en-US" dirty="0" smtClean="0">
                <a:hlinkClick r:id="rId2"/>
              </a:rPr>
              <a:t>www.lynda.com/Web-Content-Strategy-tutorials/People-scan-dont-read/180104/362238-4.html</a:t>
            </a:r>
            <a:r>
              <a:rPr lang="en-US" dirty="0" smtClean="0"/>
              <a:t> (3 Min) </a:t>
            </a:r>
            <a:br>
              <a:rPr lang="en-US" dirty="0" smtClean="0"/>
            </a:br>
            <a:endParaRPr lang="en-US" dirty="0" smtClean="0"/>
          </a:p>
          <a:p>
            <a:pPr lvl="1"/>
            <a:r>
              <a:rPr lang="en-US" dirty="0" smtClean="0"/>
              <a:t>Signposts: </a:t>
            </a:r>
            <a:r>
              <a:rPr lang="en-US" dirty="0" smtClean="0">
                <a:hlinkClick r:id="rId3"/>
              </a:rPr>
              <a:t>http</a:t>
            </a:r>
            <a:r>
              <a:rPr lang="en-US" dirty="0">
                <a:hlinkClick r:id="rId3"/>
              </a:rPr>
              <a:t>://</a:t>
            </a:r>
            <a:r>
              <a:rPr lang="en-US" dirty="0" smtClean="0">
                <a:hlinkClick r:id="rId3"/>
              </a:rPr>
              <a:t>www.lynda.com/Web-Content-Strategy-tutorials/Create-information-rich-signposts/180104/362247-4.html</a:t>
            </a:r>
            <a:r>
              <a:rPr lang="en-US" dirty="0" smtClean="0"/>
              <a:t> </a:t>
            </a:r>
          </a:p>
        </p:txBody>
      </p:sp>
      <p:pic>
        <p:nvPicPr>
          <p:cNvPr id="4" name="Picture 3"/>
          <p:cNvPicPr>
            <a:picLocks noChangeAspect="1"/>
          </p:cNvPicPr>
          <p:nvPr/>
        </p:nvPicPr>
        <p:blipFill>
          <a:blip r:embed="rId4"/>
          <a:stretch>
            <a:fillRect/>
          </a:stretch>
        </p:blipFill>
        <p:spPr>
          <a:xfrm>
            <a:off x="4114800" y="533400"/>
            <a:ext cx="4390476" cy="1561905"/>
          </a:xfrm>
          <a:prstGeom prst="rect">
            <a:avLst/>
          </a:prstGeom>
        </p:spPr>
      </p:pic>
    </p:spTree>
    <p:extLst>
      <p:ext uri="{BB962C8B-B14F-4D97-AF65-F5344CB8AC3E}">
        <p14:creationId xmlns:p14="http://schemas.microsoft.com/office/powerpoint/2010/main" val="231087172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idx="1"/>
          </p:nvPr>
        </p:nvSpPr>
        <p:spPr>
          <a:xfrm>
            <a:off x="304800" y="1600200"/>
            <a:ext cx="8382000" cy="4876800"/>
          </a:xfrm>
        </p:spPr>
        <p:txBody>
          <a:bodyPr>
            <a:normAutofit/>
          </a:bodyPr>
          <a:lstStyle/>
          <a:p>
            <a:r>
              <a:rPr lang="en-US" dirty="0" smtClean="0"/>
              <a:t>Help </a:t>
            </a:r>
            <a:r>
              <a:rPr lang="en-US" dirty="0"/>
              <a:t>People Find Your Page</a:t>
            </a:r>
          </a:p>
          <a:p>
            <a:pPr lvl="1"/>
            <a:r>
              <a:rPr lang="en-US" dirty="0" smtClean="0"/>
              <a:t>Search relies on: </a:t>
            </a:r>
          </a:p>
          <a:p>
            <a:pPr lvl="2"/>
            <a:r>
              <a:rPr lang="en-US" dirty="0" smtClean="0"/>
              <a:t>Page Title</a:t>
            </a:r>
          </a:p>
          <a:p>
            <a:pPr lvl="2"/>
            <a:r>
              <a:rPr lang="en-US" dirty="0" smtClean="0"/>
              <a:t>Keywords</a:t>
            </a:r>
          </a:p>
          <a:p>
            <a:pPr lvl="2"/>
            <a:r>
              <a:rPr lang="en-US" dirty="0" smtClean="0"/>
              <a:t>Description</a:t>
            </a:r>
            <a:endParaRPr lang="en-US" dirty="0"/>
          </a:p>
          <a:p>
            <a:r>
              <a:rPr lang="en-US" dirty="0" smtClean="0"/>
              <a:t>Keep your Pages Updated and Accurate</a:t>
            </a:r>
          </a:p>
          <a:p>
            <a:pPr lvl="1"/>
            <a:r>
              <a:rPr lang="en-US" dirty="0" smtClean="0"/>
              <a:t>Check for:</a:t>
            </a:r>
          </a:p>
          <a:p>
            <a:pPr lvl="2"/>
            <a:r>
              <a:rPr lang="en-US" dirty="0" smtClean="0"/>
              <a:t>Broken Links</a:t>
            </a:r>
          </a:p>
          <a:p>
            <a:pPr lvl="2"/>
            <a:r>
              <a:rPr lang="en-US" dirty="0" smtClean="0"/>
              <a:t>Spelling</a:t>
            </a:r>
          </a:p>
          <a:p>
            <a:pPr lvl="2"/>
            <a:r>
              <a:rPr lang="en-US" dirty="0" smtClean="0"/>
              <a:t>ADA Accessibility</a:t>
            </a:r>
          </a:p>
          <a:p>
            <a:pPr lvl="2"/>
            <a:r>
              <a:rPr lang="en-US" dirty="0" smtClean="0"/>
              <a:t>Readability</a:t>
            </a:r>
            <a:endParaRPr lang="en-US" dirty="0"/>
          </a:p>
        </p:txBody>
      </p:sp>
    </p:spTree>
    <p:extLst>
      <p:ext uri="{BB962C8B-B14F-4D97-AF65-F5344CB8AC3E}">
        <p14:creationId xmlns:p14="http://schemas.microsoft.com/office/powerpoint/2010/main" val="1023028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 (Continued)</a:t>
            </a:r>
            <a:endParaRPr lang="en-US" dirty="0"/>
          </a:p>
        </p:txBody>
      </p:sp>
      <p:sp>
        <p:nvSpPr>
          <p:cNvPr id="3" name="Content Placeholder 2"/>
          <p:cNvSpPr>
            <a:spLocks noGrp="1"/>
          </p:cNvSpPr>
          <p:nvPr>
            <p:ph idx="1"/>
          </p:nvPr>
        </p:nvSpPr>
        <p:spPr>
          <a:xfrm>
            <a:off x="304800" y="1600200"/>
            <a:ext cx="8382000" cy="4876800"/>
          </a:xfrm>
        </p:spPr>
        <p:txBody>
          <a:bodyPr/>
          <a:lstStyle/>
          <a:p>
            <a:r>
              <a:rPr lang="en-US" dirty="0" smtClean="0"/>
              <a:t>Images</a:t>
            </a:r>
          </a:p>
          <a:p>
            <a:pPr lvl="1"/>
            <a:r>
              <a:rPr lang="en-US" dirty="0" smtClean="0"/>
              <a:t>Choose Images with people looking at you (i.e., with minimal </a:t>
            </a:r>
            <a:br>
              <a:rPr lang="en-US" dirty="0" smtClean="0"/>
            </a:br>
            <a:r>
              <a:rPr lang="en-US" dirty="0" smtClean="0"/>
              <a:t>side views)</a:t>
            </a:r>
          </a:p>
          <a:p>
            <a:pPr lvl="1"/>
            <a:r>
              <a:rPr lang="en-US" dirty="0" smtClean="0"/>
              <a:t>Choose Images that do not contain the back of people’s heads</a:t>
            </a:r>
          </a:p>
          <a:p>
            <a:r>
              <a:rPr lang="en-US" dirty="0" smtClean="0"/>
              <a:t>Assets</a:t>
            </a:r>
          </a:p>
          <a:p>
            <a:pPr lvl="1"/>
            <a:r>
              <a:rPr lang="en-US" dirty="0" smtClean="0"/>
              <a:t>Set Access Settings Appropriately</a:t>
            </a:r>
            <a:endParaRPr lang="en-US" dirty="0"/>
          </a:p>
        </p:txBody>
      </p:sp>
      <p:pic>
        <p:nvPicPr>
          <p:cNvPr id="4" name="Picture 3"/>
          <p:cNvPicPr>
            <a:picLocks noChangeAspect="1"/>
          </p:cNvPicPr>
          <p:nvPr/>
        </p:nvPicPr>
        <p:blipFill>
          <a:blip r:embed="rId3"/>
          <a:stretch>
            <a:fillRect/>
          </a:stretch>
        </p:blipFill>
        <p:spPr>
          <a:xfrm>
            <a:off x="484322" y="4745339"/>
            <a:ext cx="8229602" cy="1825942"/>
          </a:xfrm>
          <a:prstGeom prst="rect">
            <a:avLst/>
          </a:prstGeom>
        </p:spPr>
      </p:pic>
    </p:spTree>
    <p:extLst>
      <p:ext uri="{BB962C8B-B14F-4D97-AF65-F5344CB8AC3E}">
        <p14:creationId xmlns:p14="http://schemas.microsoft.com/office/powerpoint/2010/main" val="260682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lnSpcReduction="10000"/>
          </a:bodyPr>
          <a:lstStyle/>
          <a:p>
            <a:r>
              <a:rPr lang="en-US" dirty="0" smtClean="0"/>
              <a:t>Website State of the Union</a:t>
            </a:r>
          </a:p>
          <a:p>
            <a:r>
              <a:rPr lang="en-US" dirty="0" smtClean="0"/>
              <a:t>Tips for Working in OmniUpdate</a:t>
            </a:r>
          </a:p>
          <a:p>
            <a:r>
              <a:rPr lang="en-US" dirty="0" smtClean="0"/>
              <a:t>New Features Overview</a:t>
            </a:r>
          </a:p>
          <a:p>
            <a:pPr lvl="1"/>
            <a:r>
              <a:rPr lang="en-US" dirty="0" smtClean="0"/>
              <a:t>Sitecues</a:t>
            </a:r>
          </a:p>
          <a:p>
            <a:pPr lvl="1"/>
            <a:r>
              <a:rPr lang="en-US" dirty="0" smtClean="0"/>
              <a:t>Google Translate</a:t>
            </a:r>
          </a:p>
          <a:p>
            <a:pPr lvl="1"/>
            <a:r>
              <a:rPr lang="en-US" dirty="0" smtClean="0"/>
              <a:t>Search</a:t>
            </a:r>
          </a:p>
          <a:p>
            <a:r>
              <a:rPr lang="en-US" dirty="0" smtClean="0"/>
              <a:t>Helping People Find Your Page</a:t>
            </a:r>
          </a:p>
          <a:p>
            <a:pPr lvl="1"/>
            <a:r>
              <a:rPr lang="en-US" dirty="0" smtClean="0"/>
              <a:t>Search relies on Page Title, Keywords, and Description</a:t>
            </a:r>
          </a:p>
          <a:p>
            <a:pPr lvl="1"/>
            <a:r>
              <a:rPr lang="en-US" dirty="0" smtClean="0"/>
              <a:t>Check for Broken Links, Spelling, ADA Accessibility and Readability</a:t>
            </a:r>
          </a:p>
          <a:p>
            <a:r>
              <a:rPr lang="en-US" dirty="0" smtClean="0"/>
              <a:t>Web Design Site (</a:t>
            </a:r>
            <a:r>
              <a:rPr lang="en-US" dirty="0" smtClean="0">
                <a:hlinkClick r:id="rId2"/>
              </a:rPr>
              <a:t>www.mtsac.edu/webdesign</a:t>
            </a:r>
            <a:r>
              <a:rPr lang="en-US" dirty="0" smtClean="0"/>
              <a:t>) </a:t>
            </a:r>
          </a:p>
          <a:p>
            <a:pPr lvl="1"/>
            <a:r>
              <a:rPr lang="en-US" dirty="0" smtClean="0"/>
              <a:t>Snippets, News Feeds, Calendars</a:t>
            </a:r>
          </a:p>
          <a:p>
            <a:r>
              <a:rPr lang="en-US" dirty="0" smtClean="0"/>
              <a:t>New Modules: 3-D Map, Online Catalog</a:t>
            </a:r>
          </a:p>
          <a:p>
            <a:r>
              <a:rPr lang="en-US" dirty="0" smtClean="0"/>
              <a:t>Phase II</a:t>
            </a:r>
          </a:p>
          <a:p>
            <a:pPr lvl="1"/>
            <a:endParaRPr lang="en-US" dirty="0" smtClean="0"/>
          </a:p>
          <a:p>
            <a:endParaRPr lang="en-US" dirty="0"/>
          </a:p>
        </p:txBody>
      </p:sp>
    </p:spTree>
    <p:extLst>
      <p:ext uri="{BB962C8B-B14F-4D97-AF65-F5344CB8AC3E}">
        <p14:creationId xmlns:p14="http://schemas.microsoft.com/office/powerpoint/2010/main" val="306053980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Naming </a:t>
            </a:r>
            <a:r>
              <a:rPr lang="en-US" dirty="0" smtClean="0"/>
              <a:t>Conventions</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smtClean="0"/>
              <a:t>Example (Format Department/Program</a:t>
            </a:r>
            <a:r>
              <a:rPr lang="en-US" dirty="0"/>
              <a:t> – </a:t>
            </a:r>
            <a:r>
              <a:rPr lang="en-US" dirty="0" smtClean="0"/>
              <a:t>Page Name):</a:t>
            </a:r>
          </a:p>
          <a:p>
            <a:pPr lvl="1"/>
            <a:r>
              <a:rPr lang="en-US" sz="2400" dirty="0" smtClean="0"/>
              <a:t>Aeronautics</a:t>
            </a:r>
            <a:r>
              <a:rPr lang="en-US" sz="2400" dirty="0"/>
              <a:t> – </a:t>
            </a:r>
            <a:r>
              <a:rPr lang="en-US" sz="2400" dirty="0" smtClean="0"/>
              <a:t>Certificates</a:t>
            </a:r>
          </a:p>
          <a:p>
            <a:pPr lvl="1"/>
            <a:r>
              <a:rPr lang="en-US" sz="2400" dirty="0" smtClean="0"/>
              <a:t>Marketing – Contact Us</a:t>
            </a:r>
          </a:p>
          <a:p>
            <a:pPr marL="0" indent="0">
              <a:buNone/>
            </a:pPr>
            <a:endParaRPr lang="en-US" dirty="0"/>
          </a:p>
        </p:txBody>
      </p:sp>
    </p:spTree>
    <p:extLst>
      <p:ext uri="{BB962C8B-B14F-4D97-AF65-F5344CB8AC3E}">
        <p14:creationId xmlns:p14="http://schemas.microsoft.com/office/powerpoint/2010/main" val="1262927781"/>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Feature Set: Let’s Look at It…</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0908" y="1447800"/>
            <a:ext cx="5282184" cy="5282184"/>
          </a:xfrm>
          <a:prstGeom prst="rect">
            <a:avLst/>
          </a:prstGeom>
        </p:spPr>
      </p:pic>
    </p:spTree>
    <p:extLst>
      <p:ext uri="{BB962C8B-B14F-4D97-AF65-F5344CB8AC3E}">
        <p14:creationId xmlns:p14="http://schemas.microsoft.com/office/powerpoint/2010/main" val="4265008466"/>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457200" y="1600200"/>
            <a:ext cx="7019048" cy="4628571"/>
          </a:xfrm>
          <a:prstGeom prst="rect">
            <a:avLst/>
          </a:prstGeom>
        </p:spPr>
      </p:pic>
    </p:spTree>
    <p:extLst>
      <p:ext uri="{BB962C8B-B14F-4D97-AF65-F5344CB8AC3E}">
        <p14:creationId xmlns:p14="http://schemas.microsoft.com/office/powerpoint/2010/main" val="221496887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Does This Symbol Mean in OmniUpdate?</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1600200"/>
            <a:ext cx="4876800" cy="4876800"/>
          </a:xfrm>
        </p:spPr>
      </p:pic>
      <p:sp>
        <p:nvSpPr>
          <p:cNvPr id="3" name="TextBox 2"/>
          <p:cNvSpPr txBox="1"/>
          <p:nvPr/>
        </p:nvSpPr>
        <p:spPr>
          <a:xfrm>
            <a:off x="6858000" y="2895600"/>
            <a:ext cx="2003497" cy="2031325"/>
          </a:xfrm>
          <a:prstGeom prst="rect">
            <a:avLst/>
          </a:prstGeom>
          <a:noFill/>
        </p:spPr>
        <p:txBody>
          <a:bodyPr wrap="none" rtlCol="0">
            <a:spAutoFit/>
          </a:bodyPr>
          <a:lstStyle/>
          <a:p>
            <a:pPr marL="285750" indent="-285750">
              <a:buFont typeface="Arial" panose="020B0604020202020204" pitchFamily="34" charset="0"/>
              <a:buChar char="•"/>
            </a:pPr>
            <a:r>
              <a:rPr lang="en-US" dirty="0" smtClean="0"/>
              <a:t>Bookmarks</a:t>
            </a:r>
          </a:p>
          <a:p>
            <a:pPr marL="285750" indent="-285750">
              <a:buFont typeface="Arial" panose="020B0604020202020204" pitchFamily="34" charset="0"/>
              <a:buChar char="•"/>
            </a:pPr>
            <a:r>
              <a:rPr lang="en-US" dirty="0" smtClean="0"/>
              <a:t>Notes</a:t>
            </a:r>
          </a:p>
          <a:p>
            <a:pPr marL="285750" indent="-285750">
              <a:buFont typeface="Arial" panose="020B0604020202020204" pitchFamily="34" charset="0"/>
              <a:buChar char="•"/>
            </a:pPr>
            <a:r>
              <a:rPr lang="en-US" dirty="0" smtClean="0"/>
              <a:t>URL </a:t>
            </a:r>
            <a:r>
              <a:rPr lang="en-US" dirty="0" err="1" smtClean="0"/>
              <a:t>Shortener</a:t>
            </a:r>
            <a:endParaRPr lang="en-US" dirty="0" smtClean="0"/>
          </a:p>
          <a:p>
            <a:pPr marL="285750" indent="-285750">
              <a:buFont typeface="Arial" panose="020B0604020202020204" pitchFamily="34" charset="0"/>
              <a:buChar char="•"/>
            </a:pPr>
            <a:r>
              <a:rPr lang="en-US" dirty="0" smtClean="0"/>
              <a:t>Images</a:t>
            </a:r>
          </a:p>
          <a:p>
            <a:pPr marL="285750" indent="-285750">
              <a:buFont typeface="Arial" panose="020B0604020202020204" pitchFamily="34" charset="0"/>
              <a:buChar char="•"/>
            </a:pPr>
            <a:r>
              <a:rPr lang="en-US" dirty="0" smtClean="0"/>
              <a:t>Link Check</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044394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Bookmarks</a:t>
            </a:r>
            <a:endParaRPr lang="en-US" dirty="0"/>
          </a:p>
        </p:txBody>
      </p:sp>
      <p:pic>
        <p:nvPicPr>
          <p:cNvPr id="6" name="Content Placeholder 5"/>
          <p:cNvPicPr>
            <a:picLocks noGrp="1" noChangeAspect="1"/>
          </p:cNvPicPr>
          <p:nvPr>
            <p:ph idx="1"/>
          </p:nvPr>
        </p:nvPicPr>
        <p:blipFill>
          <a:blip r:embed="rId2"/>
          <a:stretch>
            <a:fillRect/>
          </a:stretch>
        </p:blipFill>
        <p:spPr>
          <a:xfrm>
            <a:off x="4452952" y="3929076"/>
            <a:ext cx="238095" cy="219048"/>
          </a:xfrm>
          <a:prstGeom prst="rect">
            <a:avLst/>
          </a:prstGeom>
        </p:spPr>
      </p:pic>
      <p:pic>
        <p:nvPicPr>
          <p:cNvPr id="5" name="Picture 4"/>
          <p:cNvPicPr>
            <a:picLocks noChangeAspect="1"/>
          </p:cNvPicPr>
          <p:nvPr/>
        </p:nvPicPr>
        <p:blipFill>
          <a:blip r:embed="rId3"/>
          <a:stretch>
            <a:fillRect/>
          </a:stretch>
        </p:blipFill>
        <p:spPr>
          <a:xfrm>
            <a:off x="5303062" y="3910026"/>
            <a:ext cx="3266667" cy="2619048"/>
          </a:xfrm>
          <a:prstGeom prst="rect">
            <a:avLst/>
          </a:prstGeom>
        </p:spPr>
      </p:pic>
      <p:pic>
        <p:nvPicPr>
          <p:cNvPr id="8" name="Picture 7"/>
          <p:cNvPicPr>
            <a:picLocks noChangeAspect="1"/>
          </p:cNvPicPr>
          <p:nvPr/>
        </p:nvPicPr>
        <p:blipFill>
          <a:blip r:embed="rId4"/>
          <a:stretch>
            <a:fillRect/>
          </a:stretch>
        </p:blipFill>
        <p:spPr>
          <a:xfrm>
            <a:off x="5879252" y="533400"/>
            <a:ext cx="2114286" cy="3104762"/>
          </a:xfrm>
          <a:prstGeom prst="rect">
            <a:avLst/>
          </a:prstGeom>
        </p:spPr>
      </p:pic>
      <p:sp>
        <p:nvSpPr>
          <p:cNvPr id="9" name="TextBox 8"/>
          <p:cNvSpPr txBox="1"/>
          <p:nvPr/>
        </p:nvSpPr>
        <p:spPr>
          <a:xfrm>
            <a:off x="1143000" y="4953000"/>
            <a:ext cx="3153427"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Link to Pages</a:t>
            </a:r>
          </a:p>
          <a:p>
            <a:pPr marL="285750" indent="-285750">
              <a:buFont typeface="Arial" panose="020B0604020202020204" pitchFamily="34" charset="0"/>
              <a:buChar char="•"/>
            </a:pPr>
            <a:r>
              <a:rPr lang="en-US" dirty="0" smtClean="0"/>
              <a:t>Organize in Folders</a:t>
            </a:r>
          </a:p>
          <a:p>
            <a:pPr marL="285750" indent="-285750">
              <a:buFont typeface="Arial" panose="020B0604020202020204" pitchFamily="34" charset="0"/>
              <a:buChar char="•"/>
            </a:pPr>
            <a:r>
              <a:rPr lang="en-US" dirty="0" smtClean="0"/>
              <a:t>Search and Reorder Links</a:t>
            </a:r>
            <a:endParaRPr lang="en-US"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1447800"/>
            <a:ext cx="2764982" cy="3273560"/>
          </a:xfrm>
          <a:prstGeom prst="rect">
            <a:avLst/>
          </a:prstGeom>
        </p:spPr>
      </p:pic>
    </p:spTree>
    <p:extLst>
      <p:ext uri="{BB962C8B-B14F-4D97-AF65-F5344CB8AC3E}">
        <p14:creationId xmlns:p14="http://schemas.microsoft.com/office/powerpoint/2010/main" val="3389686975"/>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Notes</a:t>
            </a:r>
            <a:endParaRPr lang="en-US" dirty="0"/>
          </a:p>
        </p:txBody>
      </p:sp>
      <p:sp>
        <p:nvSpPr>
          <p:cNvPr id="9" name="TextBox 8"/>
          <p:cNvSpPr txBox="1"/>
          <p:nvPr/>
        </p:nvSpPr>
        <p:spPr>
          <a:xfrm>
            <a:off x="1143000" y="5057581"/>
            <a:ext cx="4615431"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Add </a:t>
            </a:r>
            <a:r>
              <a:rPr lang="en-US" dirty="0"/>
              <a:t>Public and Private Notes to Any File</a:t>
            </a:r>
            <a:endParaRPr lang="en-US" dirty="0" smtClean="0"/>
          </a:p>
          <a:p>
            <a:pPr marL="285750" indent="-285750">
              <a:buFont typeface="Arial" panose="020B0604020202020204" pitchFamily="34" charset="0"/>
              <a:buChar char="•"/>
            </a:pPr>
            <a:r>
              <a:rPr lang="en-US" dirty="0" smtClean="0"/>
              <a:t>Add Notes to Files and Assets</a:t>
            </a:r>
          </a:p>
          <a:p>
            <a:pPr marL="285750" indent="-285750">
              <a:buFont typeface="Arial" panose="020B0604020202020204" pitchFamily="34" charset="0"/>
              <a:buChar char="•"/>
            </a:pPr>
            <a:r>
              <a:rPr lang="en-US" dirty="0" smtClean="0"/>
              <a:t>Filter Notes by Date Range</a:t>
            </a:r>
          </a:p>
          <a:p>
            <a:pPr marL="285750" indent="-285750">
              <a:buFont typeface="Arial" panose="020B0604020202020204" pitchFamily="34" charset="0"/>
              <a:buChar char="•"/>
            </a:pPr>
            <a:r>
              <a:rPr lang="en-US" dirty="0" smtClean="0"/>
              <a:t>Edit and Delete Notes with Ease</a:t>
            </a:r>
            <a:endParaRPr lang="en-US" dirty="0"/>
          </a:p>
        </p:txBody>
      </p:sp>
      <p:pic>
        <p:nvPicPr>
          <p:cNvPr id="4" name="Content Placeholder 3"/>
          <p:cNvPicPr>
            <a:picLocks noGrp="1" noChangeAspect="1"/>
          </p:cNvPicPr>
          <p:nvPr>
            <p:ph idx="1"/>
          </p:nvPr>
        </p:nvPicPr>
        <p:blipFill>
          <a:blip r:embed="rId2"/>
          <a:stretch>
            <a:fillRect/>
          </a:stretch>
        </p:blipFill>
        <p:spPr>
          <a:xfrm>
            <a:off x="4572000" y="1426121"/>
            <a:ext cx="2028571" cy="3285714"/>
          </a:xfrm>
          <a:prstGeom prst="rect">
            <a:avLst/>
          </a:prstGeom>
        </p:spPr>
      </p:pic>
      <p:pic>
        <p:nvPicPr>
          <p:cNvPr id="10" name="Picture 9"/>
          <p:cNvPicPr>
            <a:picLocks noChangeAspect="1"/>
          </p:cNvPicPr>
          <p:nvPr/>
        </p:nvPicPr>
        <p:blipFill>
          <a:blip r:embed="rId3"/>
          <a:stretch>
            <a:fillRect/>
          </a:stretch>
        </p:blipFill>
        <p:spPr>
          <a:xfrm>
            <a:off x="6847380" y="1426121"/>
            <a:ext cx="2171429" cy="197142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447800"/>
            <a:ext cx="2764982" cy="3273560"/>
          </a:xfrm>
          <a:prstGeom prst="rect">
            <a:avLst/>
          </a:prstGeom>
        </p:spPr>
      </p:pic>
    </p:spTree>
    <p:extLst>
      <p:ext uri="{BB962C8B-B14F-4D97-AF65-F5344CB8AC3E}">
        <p14:creationId xmlns:p14="http://schemas.microsoft.com/office/powerpoint/2010/main" val="213420957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URL </a:t>
            </a:r>
            <a:r>
              <a:rPr lang="en-US" dirty="0" err="1" smtClean="0"/>
              <a:t>Shortner</a:t>
            </a:r>
            <a:endParaRPr lang="en-US" dirty="0"/>
          </a:p>
        </p:txBody>
      </p:sp>
      <p:sp>
        <p:nvSpPr>
          <p:cNvPr id="9" name="TextBox 8"/>
          <p:cNvSpPr txBox="1"/>
          <p:nvPr/>
        </p:nvSpPr>
        <p:spPr>
          <a:xfrm>
            <a:off x="1143000" y="5057581"/>
            <a:ext cx="5320687" cy="923330"/>
          </a:xfrm>
          <a:prstGeom prst="rect">
            <a:avLst/>
          </a:prstGeom>
          <a:noFill/>
        </p:spPr>
        <p:txBody>
          <a:bodyPr wrap="none" rtlCol="0">
            <a:spAutoFit/>
          </a:bodyPr>
          <a:lstStyle/>
          <a:p>
            <a:pPr marL="285750" indent="-285750">
              <a:buFont typeface="Arial" panose="020B0604020202020204" pitchFamily="34" charset="0"/>
              <a:buChar char="•"/>
            </a:pPr>
            <a:r>
              <a:rPr lang="en-US" dirty="0"/>
              <a:t>C</a:t>
            </a:r>
            <a:r>
              <a:rPr lang="en-US" dirty="0" smtClean="0"/>
              <a:t>onvert </a:t>
            </a:r>
            <a:r>
              <a:rPr lang="en-US" dirty="0"/>
              <a:t>long URLs into shortened </a:t>
            </a:r>
            <a:r>
              <a:rPr lang="en-US" dirty="0" smtClean="0"/>
              <a:t>URLs</a:t>
            </a:r>
            <a:br>
              <a:rPr lang="en-US" dirty="0" smtClean="0"/>
            </a:br>
            <a:endParaRPr lang="en-US" dirty="0" smtClean="0"/>
          </a:p>
          <a:p>
            <a:pPr marL="285750" indent="-285750">
              <a:buFont typeface="Arial" panose="020B0604020202020204" pitchFamily="34" charset="0"/>
              <a:buChar char="•"/>
            </a:pPr>
            <a:r>
              <a:rPr lang="en-US" dirty="0" smtClean="0"/>
              <a:t>Cut and Paste or drag short link onto your page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447800"/>
            <a:ext cx="2764982" cy="3273560"/>
          </a:xfrm>
          <a:prstGeom prst="rect">
            <a:avLst/>
          </a:prstGeom>
        </p:spPr>
      </p:pic>
      <p:pic>
        <p:nvPicPr>
          <p:cNvPr id="5" name="Picture 4"/>
          <p:cNvPicPr>
            <a:picLocks noChangeAspect="1"/>
          </p:cNvPicPr>
          <p:nvPr/>
        </p:nvPicPr>
        <p:blipFill>
          <a:blip r:embed="rId4"/>
          <a:stretch>
            <a:fillRect/>
          </a:stretch>
        </p:blipFill>
        <p:spPr>
          <a:xfrm>
            <a:off x="4419600" y="1600200"/>
            <a:ext cx="4086514" cy="2388006"/>
          </a:xfrm>
          <a:prstGeom prst="rect">
            <a:avLst/>
          </a:prstGeom>
        </p:spPr>
      </p:pic>
    </p:spTree>
    <p:extLst>
      <p:ext uri="{BB962C8B-B14F-4D97-AF65-F5344CB8AC3E}">
        <p14:creationId xmlns:p14="http://schemas.microsoft.com/office/powerpoint/2010/main" val="72370611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Images</a:t>
            </a:r>
            <a:endParaRPr lang="en-US" dirty="0"/>
          </a:p>
        </p:txBody>
      </p:sp>
      <p:sp>
        <p:nvSpPr>
          <p:cNvPr id="9" name="TextBox 8"/>
          <p:cNvSpPr txBox="1"/>
          <p:nvPr/>
        </p:nvSpPr>
        <p:spPr>
          <a:xfrm>
            <a:off x="1143001" y="5057581"/>
            <a:ext cx="5562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D</a:t>
            </a:r>
            <a:r>
              <a:rPr lang="en-US" dirty="0" smtClean="0"/>
              <a:t>rag </a:t>
            </a:r>
            <a:r>
              <a:rPr lang="en-US" dirty="0"/>
              <a:t>and </a:t>
            </a:r>
            <a:r>
              <a:rPr lang="en-US" dirty="0" smtClean="0"/>
              <a:t>Drop </a:t>
            </a:r>
            <a:r>
              <a:rPr lang="en-US" dirty="0"/>
              <a:t>P</a:t>
            </a:r>
            <a:r>
              <a:rPr lang="en-US" dirty="0" smtClean="0"/>
              <a:t>reviously </a:t>
            </a:r>
            <a:r>
              <a:rPr lang="en-US" dirty="0"/>
              <a:t>U</a:t>
            </a:r>
            <a:r>
              <a:rPr lang="en-US" dirty="0" smtClean="0"/>
              <a:t>ploaded </a:t>
            </a:r>
            <a:r>
              <a:rPr lang="en-US" dirty="0"/>
              <a:t>I</a:t>
            </a:r>
            <a:r>
              <a:rPr lang="en-US" dirty="0" smtClean="0"/>
              <a:t>mages into </a:t>
            </a:r>
            <a:r>
              <a:rPr lang="en-US" dirty="0"/>
              <a:t>the </a:t>
            </a:r>
            <a:r>
              <a:rPr lang="en-US" u="sng" dirty="0"/>
              <a:t>WYSIWYG</a:t>
            </a:r>
            <a:r>
              <a:rPr lang="en-US" dirty="0"/>
              <a:t> </a:t>
            </a:r>
            <a:r>
              <a:rPr lang="en-US" dirty="0" smtClean="0"/>
              <a:t>Editor</a:t>
            </a:r>
            <a:br>
              <a:rPr lang="en-US" dirty="0" smtClean="0"/>
            </a:br>
            <a:endParaRPr lang="en-US" dirty="0" smtClean="0"/>
          </a:p>
          <a:p>
            <a:pPr marL="285750" indent="-285750">
              <a:buFont typeface="Arial" panose="020B0604020202020204" pitchFamily="34" charset="0"/>
              <a:buChar char="•"/>
            </a:pPr>
            <a:r>
              <a:rPr lang="en-US" dirty="0"/>
              <a:t>Drag and Drop </a:t>
            </a:r>
            <a:r>
              <a:rPr lang="en-US" dirty="0" smtClean="0"/>
              <a:t>Images From the Images </a:t>
            </a:r>
            <a:r>
              <a:rPr lang="en-US" dirty="0"/>
              <a:t>Gadget o</a:t>
            </a:r>
            <a:r>
              <a:rPr lang="en-US" dirty="0" smtClean="0"/>
              <a:t>nto Your Local Computer</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447800"/>
            <a:ext cx="2764982" cy="3273560"/>
          </a:xfrm>
          <a:prstGeom prst="rect">
            <a:avLst/>
          </a:prstGeom>
        </p:spPr>
      </p:pic>
      <p:pic>
        <p:nvPicPr>
          <p:cNvPr id="5" name="Picture 4"/>
          <p:cNvPicPr>
            <a:picLocks noChangeAspect="1"/>
          </p:cNvPicPr>
          <p:nvPr/>
        </p:nvPicPr>
        <p:blipFill>
          <a:blip r:embed="rId3"/>
          <a:stretch>
            <a:fillRect/>
          </a:stretch>
        </p:blipFill>
        <p:spPr>
          <a:xfrm>
            <a:off x="4686841" y="807553"/>
            <a:ext cx="4238914" cy="4081918"/>
          </a:xfrm>
          <a:prstGeom prst="rect">
            <a:avLst/>
          </a:prstGeom>
        </p:spPr>
      </p:pic>
    </p:spTree>
    <p:extLst>
      <p:ext uri="{BB962C8B-B14F-4D97-AF65-F5344CB8AC3E}">
        <p14:creationId xmlns:p14="http://schemas.microsoft.com/office/powerpoint/2010/main" val="221813452"/>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Link Check</a:t>
            </a:r>
            <a:endParaRPr lang="en-US" dirty="0"/>
          </a:p>
        </p:txBody>
      </p:sp>
      <p:sp>
        <p:nvSpPr>
          <p:cNvPr id="9" name="TextBox 8"/>
          <p:cNvSpPr txBox="1"/>
          <p:nvPr/>
        </p:nvSpPr>
        <p:spPr>
          <a:xfrm>
            <a:off x="1143000" y="5057581"/>
            <a:ext cx="6324599"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 quick and easy way to check links on the current page</a:t>
            </a:r>
            <a:r>
              <a:rPr lang="en-US" dirty="0" smtClean="0"/>
              <a:t/>
            </a:r>
            <a:br>
              <a:rPr lang="en-US" dirty="0" smtClean="0"/>
            </a:br>
            <a:endParaRPr lang="en-US" dirty="0" smtClean="0"/>
          </a:p>
          <a:p>
            <a:pPr marL="285750" indent="-285750">
              <a:buFont typeface="Arial" panose="020B0604020202020204" pitchFamily="34" charset="0"/>
              <a:buChar char="•"/>
            </a:pPr>
            <a:r>
              <a:rPr lang="en-US" dirty="0"/>
              <a:t>A</a:t>
            </a:r>
            <a:r>
              <a:rPr lang="en-US" dirty="0" smtClean="0"/>
              <a:t>ll broken links are automatically highlighted on the page</a:t>
            </a:r>
            <a:br>
              <a:rPr lang="en-US" dirty="0" smtClean="0"/>
            </a:br>
            <a:endParaRPr lang="en-US" dirty="0" smtClean="0"/>
          </a:p>
          <a:p>
            <a:pPr marL="285750" indent="-285750">
              <a:buFont typeface="Arial" panose="020B0604020202020204" pitchFamily="34" charset="0"/>
              <a:buChar char="•"/>
            </a:pPr>
            <a:r>
              <a:rPr lang="en-US" dirty="0" smtClean="0"/>
              <a:t>Repair them easily or send a report to someone who can</a:t>
            </a:r>
            <a:endParaRPr lang="en-US" dirty="0" smtClean="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447800"/>
            <a:ext cx="2764982" cy="3273560"/>
          </a:xfrm>
          <a:prstGeom prst="rect">
            <a:avLst/>
          </a:prstGeom>
        </p:spPr>
      </p:pic>
      <p:pic>
        <p:nvPicPr>
          <p:cNvPr id="3" name="Picture 2"/>
          <p:cNvPicPr>
            <a:picLocks noChangeAspect="1"/>
          </p:cNvPicPr>
          <p:nvPr/>
        </p:nvPicPr>
        <p:blipFill>
          <a:blip r:embed="rId3"/>
          <a:stretch>
            <a:fillRect/>
          </a:stretch>
        </p:blipFill>
        <p:spPr>
          <a:xfrm>
            <a:off x="5298827" y="3200400"/>
            <a:ext cx="3603832" cy="1453398"/>
          </a:xfrm>
          <a:prstGeom prst="rect">
            <a:avLst/>
          </a:prstGeom>
        </p:spPr>
      </p:pic>
      <p:pic>
        <p:nvPicPr>
          <p:cNvPr id="4" name="Picture 3"/>
          <p:cNvPicPr>
            <a:picLocks noChangeAspect="1"/>
          </p:cNvPicPr>
          <p:nvPr/>
        </p:nvPicPr>
        <p:blipFill>
          <a:blip r:embed="rId4"/>
          <a:stretch>
            <a:fillRect/>
          </a:stretch>
        </p:blipFill>
        <p:spPr>
          <a:xfrm>
            <a:off x="5237545" y="868417"/>
            <a:ext cx="3740250" cy="1569984"/>
          </a:xfrm>
          <a:prstGeom prst="rect">
            <a:avLst/>
          </a:prstGeom>
        </p:spPr>
      </p:pic>
      <p:sp>
        <p:nvSpPr>
          <p:cNvPr id="7" name="Down Arrow 6"/>
          <p:cNvSpPr/>
          <p:nvPr/>
        </p:nvSpPr>
        <p:spPr>
          <a:xfrm>
            <a:off x="7021079" y="2473702"/>
            <a:ext cx="76200" cy="685799"/>
          </a:xfrm>
          <a:prstGeom prst="down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53698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Snippets</a:t>
            </a:r>
            <a:endParaRPr lang="en-US" dirty="0"/>
          </a:p>
        </p:txBody>
      </p:sp>
      <p:sp>
        <p:nvSpPr>
          <p:cNvPr id="3" name="Content Placeholder 2"/>
          <p:cNvSpPr>
            <a:spLocks noGrp="1"/>
          </p:cNvSpPr>
          <p:nvPr>
            <p:ph idx="1"/>
          </p:nvPr>
        </p:nvSpPr>
        <p:spPr/>
        <p:txBody>
          <a:bodyPr/>
          <a:lstStyle/>
          <a:p>
            <a:r>
              <a:rPr lang="en-US" dirty="0"/>
              <a:t>Responsive Tables</a:t>
            </a:r>
          </a:p>
          <a:p>
            <a:r>
              <a:rPr lang="en-US" dirty="0"/>
              <a:t>Multi-Column </a:t>
            </a:r>
            <a:r>
              <a:rPr lang="en-US" dirty="0" smtClean="0"/>
              <a:t>Layouts</a:t>
            </a:r>
            <a:endParaRPr lang="en-US" dirty="0"/>
          </a:p>
          <a:p>
            <a:r>
              <a:rPr lang="en-US" dirty="0"/>
              <a:t>Accordion </a:t>
            </a:r>
            <a:endParaRPr lang="en-US" dirty="0" smtClean="0"/>
          </a:p>
          <a:p>
            <a:r>
              <a:rPr lang="en-US" dirty="0" smtClean="0"/>
              <a:t>News Feeds</a:t>
            </a:r>
          </a:p>
          <a:p>
            <a:r>
              <a:rPr lang="en-US" dirty="0" smtClean="0"/>
              <a:t>A to Z (Folder-Level)</a:t>
            </a:r>
            <a:endParaRPr lang="en-US" dirty="0"/>
          </a:p>
        </p:txBody>
      </p:sp>
      <p:sp>
        <p:nvSpPr>
          <p:cNvPr id="4" name="TextBox 3"/>
          <p:cNvSpPr txBox="1"/>
          <p:nvPr/>
        </p:nvSpPr>
        <p:spPr>
          <a:xfrm>
            <a:off x="-19373" y="6019800"/>
            <a:ext cx="9163373" cy="584775"/>
          </a:xfrm>
          <a:prstGeom prst="rect">
            <a:avLst/>
          </a:prstGeom>
          <a:noFill/>
        </p:spPr>
        <p:txBody>
          <a:bodyPr wrap="square" rtlCol="0">
            <a:spAutoFit/>
          </a:bodyPr>
          <a:lstStyle/>
          <a:p>
            <a:pPr algn="ctr"/>
            <a:r>
              <a:rPr lang="en-US" sz="3200" dirty="0" smtClean="0">
                <a:hlinkClick r:id="rId2"/>
              </a:rPr>
              <a:t>www.mtsac.edu/webdesign</a:t>
            </a:r>
            <a:endParaRPr lang="en-US" sz="3200" dirty="0"/>
          </a:p>
        </p:txBody>
      </p:sp>
    </p:spTree>
    <p:extLst>
      <p:ext uri="{BB962C8B-B14F-4D97-AF65-F5344CB8AC3E}">
        <p14:creationId xmlns:p14="http://schemas.microsoft.com/office/powerpoint/2010/main" val="283571170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2497676"/>
            <a:ext cx="3810000" cy="4512724"/>
          </a:xfrm>
          <a:prstGeom prst="rect">
            <a:avLst/>
          </a:prstGeom>
        </p:spPr>
      </p:pic>
      <p:sp>
        <p:nvSpPr>
          <p:cNvPr id="2" name="Title 1"/>
          <p:cNvSpPr>
            <a:spLocks noGrp="1"/>
          </p:cNvSpPr>
          <p:nvPr>
            <p:ph type="title"/>
          </p:nvPr>
        </p:nvSpPr>
        <p:spPr/>
        <p:txBody>
          <a:bodyPr/>
          <a:lstStyle/>
          <a:p>
            <a:r>
              <a:rPr lang="en-US" dirty="0" smtClean="0"/>
              <a:t>State of the Union	</a:t>
            </a:r>
            <a:endParaRPr lang="en-US" dirty="0"/>
          </a:p>
        </p:txBody>
      </p:sp>
      <p:sp>
        <p:nvSpPr>
          <p:cNvPr id="3" name="Content Placeholder 2"/>
          <p:cNvSpPr>
            <a:spLocks noGrp="1"/>
          </p:cNvSpPr>
          <p:nvPr>
            <p:ph idx="1"/>
          </p:nvPr>
        </p:nvSpPr>
        <p:spPr>
          <a:xfrm>
            <a:off x="457200" y="1600200"/>
            <a:ext cx="8229600" cy="4191000"/>
          </a:xfrm>
        </p:spPr>
        <p:txBody>
          <a:bodyPr/>
          <a:lstStyle/>
          <a:p>
            <a:r>
              <a:rPr lang="en-US" dirty="0" smtClean="0"/>
              <a:t>What do you think of the new website? </a:t>
            </a:r>
          </a:p>
          <a:p>
            <a:r>
              <a:rPr lang="en-US" dirty="0" smtClean="0"/>
              <a:t>How can we improve the website?</a:t>
            </a:r>
          </a:p>
          <a:p>
            <a:r>
              <a:rPr lang="en-US" dirty="0" smtClean="0"/>
              <a:t>What resources or assistance do you need?</a:t>
            </a:r>
          </a:p>
          <a:p>
            <a:endParaRPr lang="en-US" dirty="0" smtClean="0"/>
          </a:p>
          <a:p>
            <a:endParaRPr lang="en-US" dirty="0"/>
          </a:p>
        </p:txBody>
      </p:sp>
    </p:spTree>
    <p:extLst>
      <p:ext uri="{BB962C8B-B14F-4D97-AF65-F5344CB8AC3E}">
        <p14:creationId xmlns:p14="http://schemas.microsoft.com/office/powerpoint/2010/main" val="2484483616"/>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Accordion</a:t>
            </a:r>
            <a:endParaRPr lang="en-US" dirty="0"/>
          </a:p>
        </p:txBody>
      </p:sp>
      <p:pic>
        <p:nvPicPr>
          <p:cNvPr id="5" name="Picture 4">
            <a:hlinkClick r:id="rId2"/>
          </p:cNvPr>
          <p:cNvPicPr>
            <a:picLocks noChangeAspect="1"/>
          </p:cNvPicPr>
          <p:nvPr/>
        </p:nvPicPr>
        <p:blipFill>
          <a:blip r:embed="rId3"/>
          <a:stretch>
            <a:fillRect/>
          </a:stretch>
        </p:blipFill>
        <p:spPr>
          <a:xfrm>
            <a:off x="1338666" y="1524000"/>
            <a:ext cx="6466667" cy="4666667"/>
          </a:xfrm>
          <a:prstGeom prst="rect">
            <a:avLst/>
          </a:prstGeom>
        </p:spPr>
      </p:pic>
    </p:spTree>
    <p:extLst>
      <p:ext uri="{BB962C8B-B14F-4D97-AF65-F5344CB8AC3E}">
        <p14:creationId xmlns:p14="http://schemas.microsoft.com/office/powerpoint/2010/main" val="1338566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75"/>
            <a:ext cx="8229600" cy="990600"/>
          </a:xfrm>
        </p:spPr>
        <p:txBody>
          <a:bodyPr/>
          <a:lstStyle/>
          <a:p>
            <a:r>
              <a:rPr lang="en-US" dirty="0" smtClean="0"/>
              <a:t>News Feeds (RSS)</a:t>
            </a:r>
            <a:endParaRPr lang="en-US" dirty="0"/>
          </a:p>
        </p:txBody>
      </p:sp>
      <p:sp>
        <p:nvSpPr>
          <p:cNvPr id="3" name="Content Placeholder 2"/>
          <p:cNvSpPr>
            <a:spLocks noGrp="1"/>
          </p:cNvSpPr>
          <p:nvPr>
            <p:ph idx="1"/>
          </p:nvPr>
        </p:nvSpPr>
        <p:spPr/>
        <p:txBody>
          <a:bodyPr/>
          <a:lstStyle/>
          <a:p>
            <a:endParaRPr lang="en-US"/>
          </a:p>
        </p:txBody>
      </p:sp>
      <p:pic>
        <p:nvPicPr>
          <p:cNvPr id="1026" name="Picture 2" descr="C:\Users\eturner\AppData\Local\Temp\SNAGHTML20d2e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63050" cy="587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402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 Z (Folder Level) List</a:t>
            </a:r>
            <a:endParaRPr lang="en-US" dirty="0"/>
          </a:p>
        </p:txBody>
      </p:sp>
      <p:pic>
        <p:nvPicPr>
          <p:cNvPr id="1028" name="Picture 4" descr="C:\Users\eturner\AppData\Local\Temp\SNAGHTML1289da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63050" cy="577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1219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 Calendar</a:t>
            </a:r>
            <a:endParaRPr lang="en-US" dirty="0"/>
          </a:p>
        </p:txBody>
      </p:sp>
      <p:sp>
        <p:nvSpPr>
          <p:cNvPr id="4" name="TextBox 3"/>
          <p:cNvSpPr txBox="1"/>
          <p:nvPr/>
        </p:nvSpPr>
        <p:spPr>
          <a:xfrm>
            <a:off x="-19373" y="6019800"/>
            <a:ext cx="9163373" cy="584775"/>
          </a:xfrm>
          <a:prstGeom prst="rect">
            <a:avLst/>
          </a:prstGeom>
          <a:noFill/>
        </p:spPr>
        <p:txBody>
          <a:bodyPr wrap="square" rtlCol="0">
            <a:spAutoFit/>
          </a:bodyPr>
          <a:lstStyle/>
          <a:p>
            <a:pPr algn="ctr"/>
            <a:r>
              <a:rPr lang="en-US" sz="3200" dirty="0" smtClean="0">
                <a:hlinkClick r:id="rId2"/>
              </a:rPr>
              <a:t>www.mtsac.edu/writingcenter</a:t>
            </a:r>
            <a:endParaRPr lang="en-US" sz="3200" dirty="0"/>
          </a:p>
        </p:txBody>
      </p:sp>
      <p:pic>
        <p:nvPicPr>
          <p:cNvPr id="6" name="Picture 5"/>
          <p:cNvPicPr>
            <a:picLocks noChangeAspect="1"/>
          </p:cNvPicPr>
          <p:nvPr/>
        </p:nvPicPr>
        <p:blipFill>
          <a:blip r:embed="rId3"/>
          <a:stretch>
            <a:fillRect/>
          </a:stretch>
        </p:blipFill>
        <p:spPr>
          <a:xfrm>
            <a:off x="4879546" y="1449552"/>
            <a:ext cx="3883454" cy="3870016"/>
          </a:xfrm>
          <a:prstGeom prst="rect">
            <a:avLst/>
          </a:prstGeom>
        </p:spPr>
      </p:pic>
      <p:sp>
        <p:nvSpPr>
          <p:cNvPr id="5" name="TextBox 4"/>
          <p:cNvSpPr txBox="1"/>
          <p:nvPr/>
        </p:nvSpPr>
        <p:spPr>
          <a:xfrm>
            <a:off x="457200" y="1676400"/>
            <a:ext cx="44958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Add a Department/Program Calendar to Your Website</a:t>
            </a:r>
            <a:br>
              <a:rPr lang="en-US" sz="2400" dirty="0"/>
            </a:br>
            <a:endParaRPr lang="en-US" sz="2400" dirty="0"/>
          </a:p>
          <a:p>
            <a:pPr marL="285750" indent="-285750">
              <a:buFont typeface="Arial" panose="020B0604020202020204" pitchFamily="34" charset="0"/>
              <a:buChar char="•"/>
            </a:pPr>
            <a:r>
              <a:rPr lang="en-US" sz="2400" dirty="0"/>
              <a:t>Link Your Calendar to the Master Calendar</a:t>
            </a:r>
            <a:br>
              <a:rPr lang="en-US" sz="2400" dirty="0"/>
            </a:br>
            <a:endParaRPr lang="en-US" sz="2400" dirty="0"/>
          </a:p>
          <a:p>
            <a:pPr marL="285750" indent="-285750">
              <a:buFont typeface="Arial" panose="020B0604020202020204" pitchFamily="34" charset="0"/>
              <a:buChar char="•"/>
            </a:pPr>
            <a:r>
              <a:rPr lang="en-US" sz="2400" dirty="0"/>
              <a:t>Request Your Event </a:t>
            </a:r>
            <a:br>
              <a:rPr lang="en-US" sz="2400" dirty="0"/>
            </a:br>
            <a:r>
              <a:rPr lang="en-US" sz="2400" dirty="0" smtClean="0"/>
              <a:t>Be </a:t>
            </a:r>
            <a:r>
              <a:rPr lang="en-US" sz="2400" dirty="0"/>
              <a:t>Featured on the </a:t>
            </a:r>
            <a:r>
              <a:rPr lang="en-US" sz="2400" dirty="0" smtClean="0"/>
              <a:t/>
            </a:r>
            <a:br>
              <a:rPr lang="en-US" sz="2400" dirty="0" smtClean="0"/>
            </a:br>
            <a:r>
              <a:rPr lang="en-US" sz="2400" dirty="0" smtClean="0"/>
              <a:t>Master </a:t>
            </a:r>
            <a:r>
              <a:rPr lang="en-US" sz="2400" dirty="0"/>
              <a:t>Calendar</a:t>
            </a:r>
          </a:p>
        </p:txBody>
      </p:sp>
    </p:spTree>
    <p:extLst>
      <p:ext uri="{BB962C8B-B14F-4D97-AF65-F5344CB8AC3E}">
        <p14:creationId xmlns:p14="http://schemas.microsoft.com/office/powerpoint/2010/main" val="33352189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573"/>
          <a:stretch/>
        </p:blipFill>
        <p:spPr>
          <a:xfrm>
            <a:off x="822960" y="1833562"/>
            <a:ext cx="6868654" cy="4788164"/>
          </a:xfrm>
          <a:prstGeom prst="rect">
            <a:avLst/>
          </a:prstGeom>
        </p:spPr>
      </p:pic>
      <p:sp>
        <p:nvSpPr>
          <p:cNvPr id="2" name="Title 1"/>
          <p:cNvSpPr>
            <a:spLocks noGrp="1"/>
          </p:cNvSpPr>
          <p:nvPr>
            <p:ph type="title"/>
          </p:nvPr>
        </p:nvSpPr>
        <p:spPr/>
        <p:txBody>
          <a:bodyPr/>
          <a:lstStyle/>
          <a:p>
            <a:r>
              <a:rPr lang="en-US" dirty="0" smtClean="0"/>
              <a:t>Google Translate</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55834" y="286604"/>
            <a:ext cx="2577667" cy="2027962"/>
          </a:xfrm>
        </p:spPr>
      </p:pic>
    </p:spTree>
    <p:extLst>
      <p:ext uri="{BB962C8B-B14F-4D97-AF65-F5344CB8AC3E}">
        <p14:creationId xmlns:p14="http://schemas.microsoft.com/office/powerpoint/2010/main" val="820283235"/>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with Best Match</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593" y="1752600"/>
            <a:ext cx="9050814" cy="4267200"/>
          </a:xfrm>
        </p:spPr>
      </p:pic>
      <p:sp>
        <p:nvSpPr>
          <p:cNvPr id="3" name="TextBox 2"/>
          <p:cNvSpPr txBox="1"/>
          <p:nvPr/>
        </p:nvSpPr>
        <p:spPr>
          <a:xfrm>
            <a:off x="0" y="6248400"/>
            <a:ext cx="9144000" cy="523220"/>
          </a:xfrm>
          <a:prstGeom prst="rect">
            <a:avLst/>
          </a:prstGeom>
          <a:noFill/>
        </p:spPr>
        <p:txBody>
          <a:bodyPr wrap="square" rtlCol="0">
            <a:spAutoFit/>
          </a:bodyPr>
          <a:lstStyle/>
          <a:p>
            <a:pPr algn="ctr"/>
            <a:r>
              <a:rPr lang="en-US" sz="2800" dirty="0" smtClean="0">
                <a:hlinkClick r:id="rId4"/>
              </a:rPr>
              <a:t>www.mtsac.edu/search/request</a:t>
            </a:r>
            <a:endParaRPr lang="en-US" sz="2800" dirty="0"/>
          </a:p>
        </p:txBody>
      </p:sp>
      <p:sp>
        <p:nvSpPr>
          <p:cNvPr id="5" name="Rounded Rectangle 4"/>
          <p:cNvSpPr/>
          <p:nvPr/>
        </p:nvSpPr>
        <p:spPr>
          <a:xfrm>
            <a:off x="457200" y="4114800"/>
            <a:ext cx="8458200" cy="1143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05200" y="2667000"/>
            <a:ext cx="2819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737126"/>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a Best Match for Your Page</a:t>
            </a:r>
            <a:endParaRPr lang="en-US" dirty="0"/>
          </a:p>
        </p:txBody>
      </p:sp>
      <p:pic>
        <p:nvPicPr>
          <p:cNvPr id="4" name="Picture 3"/>
          <p:cNvPicPr>
            <a:picLocks noChangeAspect="1"/>
          </p:cNvPicPr>
          <p:nvPr/>
        </p:nvPicPr>
        <p:blipFill>
          <a:blip r:embed="rId2"/>
          <a:stretch>
            <a:fillRect/>
          </a:stretch>
        </p:blipFill>
        <p:spPr>
          <a:xfrm>
            <a:off x="1586285" y="1295400"/>
            <a:ext cx="5971429" cy="5980952"/>
          </a:xfrm>
          <a:prstGeom prst="rect">
            <a:avLst/>
          </a:prstGeom>
        </p:spPr>
      </p:pic>
    </p:spTree>
    <p:extLst>
      <p:ext uri="{BB962C8B-B14F-4D97-AF65-F5344CB8AC3E}">
        <p14:creationId xmlns:p14="http://schemas.microsoft.com/office/powerpoint/2010/main" val="31776303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Sitecues for Accessibility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828800"/>
            <a:ext cx="8229600" cy="3987011"/>
          </a:xfrm>
        </p:spPr>
      </p:pic>
      <p:sp>
        <p:nvSpPr>
          <p:cNvPr id="3" name="TextBox 2"/>
          <p:cNvSpPr txBox="1"/>
          <p:nvPr/>
        </p:nvSpPr>
        <p:spPr>
          <a:xfrm>
            <a:off x="287482" y="5943600"/>
            <a:ext cx="8082982" cy="646331"/>
          </a:xfrm>
          <a:prstGeom prst="rect">
            <a:avLst/>
          </a:prstGeom>
          <a:noFill/>
        </p:spPr>
        <p:txBody>
          <a:bodyPr wrap="none" rtlCol="0">
            <a:spAutoFit/>
          </a:bodyPr>
          <a:lstStyle/>
          <a:p>
            <a:pPr marL="176213" indent="-176213">
              <a:buFont typeface="Arial" panose="020B0604020202020204" pitchFamily="34" charset="0"/>
              <a:buChar char="•"/>
            </a:pPr>
            <a:r>
              <a:rPr lang="en-US" dirty="0" smtClean="0"/>
              <a:t>Zoom a page to desired level</a:t>
            </a:r>
          </a:p>
          <a:p>
            <a:pPr marL="176213" indent="-176213">
              <a:buFont typeface="Arial" panose="020B0604020202020204" pitchFamily="34" charset="0"/>
              <a:buChar char="•"/>
            </a:pPr>
            <a:r>
              <a:rPr lang="en-US" dirty="0" smtClean="0"/>
              <a:t>Have the website read aloud by highlighting text and pressing the space bar</a:t>
            </a:r>
            <a:endParaRPr lang="en-US" dirty="0"/>
          </a:p>
        </p:txBody>
      </p:sp>
    </p:spTree>
    <p:extLst>
      <p:ext uri="{BB962C8B-B14F-4D97-AF65-F5344CB8AC3E}">
        <p14:creationId xmlns:p14="http://schemas.microsoft.com/office/powerpoint/2010/main" val="3548490949"/>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13" y="228600"/>
            <a:ext cx="8686800" cy="990600"/>
          </a:xfrm>
        </p:spPr>
        <p:txBody>
          <a:bodyPr>
            <a:normAutofit/>
          </a:bodyPr>
          <a:lstStyle/>
          <a:p>
            <a:r>
              <a:rPr lang="en-US" sz="3200" dirty="0" smtClean="0"/>
              <a:t>Online Campus Catalog (Coming Summer 2016)</a:t>
            </a:r>
            <a:endParaRPr lang="en-US" sz="3200" dirty="0"/>
          </a:p>
        </p:txBody>
      </p:sp>
      <p:pic>
        <p:nvPicPr>
          <p:cNvPr id="3" name="Picture 2"/>
          <p:cNvPicPr>
            <a:picLocks noChangeAspect="1"/>
          </p:cNvPicPr>
          <p:nvPr/>
        </p:nvPicPr>
        <p:blipFill>
          <a:blip r:embed="rId2"/>
          <a:stretch>
            <a:fillRect/>
          </a:stretch>
        </p:blipFill>
        <p:spPr>
          <a:xfrm>
            <a:off x="-12916" y="1193369"/>
            <a:ext cx="9342857" cy="5619048"/>
          </a:xfrm>
          <a:prstGeom prst="rect">
            <a:avLst/>
          </a:prstGeom>
        </p:spPr>
      </p:pic>
    </p:spTree>
    <p:extLst>
      <p:ext uri="{BB962C8B-B14F-4D97-AF65-F5344CB8AC3E}">
        <p14:creationId xmlns:p14="http://schemas.microsoft.com/office/powerpoint/2010/main" val="391684196"/>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13" y="228600"/>
            <a:ext cx="8686800" cy="990600"/>
          </a:xfrm>
        </p:spPr>
        <p:txBody>
          <a:bodyPr>
            <a:normAutofit/>
          </a:bodyPr>
          <a:lstStyle/>
          <a:p>
            <a:r>
              <a:rPr lang="en-US" sz="3200" dirty="0" smtClean="0"/>
              <a:t>Online Campus Catalog (Continued)</a:t>
            </a:r>
            <a:endParaRPr lang="en-US" sz="3200" dirty="0"/>
          </a:p>
        </p:txBody>
      </p:sp>
      <p:pic>
        <p:nvPicPr>
          <p:cNvPr id="4" name="Picture 3"/>
          <p:cNvPicPr>
            <a:picLocks noChangeAspect="1"/>
          </p:cNvPicPr>
          <p:nvPr/>
        </p:nvPicPr>
        <p:blipFill>
          <a:blip r:embed="rId2"/>
          <a:stretch>
            <a:fillRect/>
          </a:stretch>
        </p:blipFill>
        <p:spPr>
          <a:xfrm>
            <a:off x="0" y="1408961"/>
            <a:ext cx="9144000" cy="5438707"/>
          </a:xfrm>
          <a:prstGeom prst="rect">
            <a:avLst/>
          </a:prstGeom>
        </p:spPr>
      </p:pic>
    </p:spTree>
    <p:extLst>
      <p:ext uri="{BB962C8B-B14F-4D97-AF65-F5344CB8AC3E}">
        <p14:creationId xmlns:p14="http://schemas.microsoft.com/office/powerpoint/2010/main" val="143890718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Who Is Your Audience?</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Prospective Students</a:t>
            </a:r>
          </a:p>
          <a:p>
            <a:pPr marL="457200" indent="-457200">
              <a:buFont typeface="+mj-lt"/>
              <a:buAutoNum type="arabicPeriod"/>
            </a:pPr>
            <a:r>
              <a:rPr lang="en-US" dirty="0" smtClean="0"/>
              <a:t>Current Students</a:t>
            </a:r>
          </a:p>
          <a:p>
            <a:pPr marL="457200" indent="-457200">
              <a:buFont typeface="+mj-lt"/>
              <a:buAutoNum type="arabicPeriod"/>
            </a:pPr>
            <a:r>
              <a:rPr lang="en-US" dirty="0" smtClean="0"/>
              <a:t>Faculty</a:t>
            </a:r>
          </a:p>
          <a:p>
            <a:pPr marL="457200" indent="-457200">
              <a:buFont typeface="+mj-lt"/>
              <a:buAutoNum type="arabicPeriod"/>
            </a:pPr>
            <a:r>
              <a:rPr lang="en-US" dirty="0" smtClean="0"/>
              <a:t>Staff </a:t>
            </a:r>
          </a:p>
          <a:p>
            <a:pPr marL="457200" indent="-457200">
              <a:buFont typeface="+mj-lt"/>
              <a:buAutoNum type="arabicPeriod"/>
            </a:pPr>
            <a:r>
              <a:rPr lang="en-US" dirty="0" smtClean="0"/>
              <a:t>Alumni</a:t>
            </a:r>
          </a:p>
          <a:p>
            <a:pPr marL="457200" indent="-457200">
              <a:buFont typeface="+mj-lt"/>
              <a:buAutoNum type="arabicPeriod"/>
            </a:pPr>
            <a:r>
              <a:rPr lang="en-US" dirty="0" smtClean="0"/>
              <a:t>Community</a:t>
            </a:r>
          </a:p>
          <a:p>
            <a:endParaRPr lang="en-US" dirty="0" smtClean="0"/>
          </a:p>
          <a:p>
            <a:endParaRPr lang="en-US" dirty="0"/>
          </a:p>
        </p:txBody>
      </p:sp>
      <p:pic>
        <p:nvPicPr>
          <p:cNvPr id="4" name="Picture 2" descr="http://cache-blog.credit.com/wp-content/uploads/2013/04/student-loans-ts-1360x8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228575"/>
            <a:ext cx="5791200" cy="3662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081207"/>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Campus Map</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873" y="1752600"/>
            <a:ext cx="9012253" cy="3886200"/>
          </a:xfrm>
        </p:spPr>
      </p:pic>
      <p:sp>
        <p:nvSpPr>
          <p:cNvPr id="3" name="TextBox 2"/>
          <p:cNvSpPr txBox="1"/>
          <p:nvPr/>
        </p:nvSpPr>
        <p:spPr>
          <a:xfrm>
            <a:off x="-19373" y="6019800"/>
            <a:ext cx="9163373" cy="584775"/>
          </a:xfrm>
          <a:prstGeom prst="rect">
            <a:avLst/>
          </a:prstGeom>
          <a:noFill/>
        </p:spPr>
        <p:txBody>
          <a:bodyPr wrap="square" rtlCol="0">
            <a:spAutoFit/>
          </a:bodyPr>
          <a:lstStyle/>
          <a:p>
            <a:pPr algn="ctr"/>
            <a:r>
              <a:rPr lang="en-US" sz="3200" dirty="0" smtClean="0">
                <a:hlinkClick r:id="rId4"/>
              </a:rPr>
              <a:t>Sneak Preview</a:t>
            </a:r>
            <a:endParaRPr lang="en-US" sz="3200" dirty="0"/>
          </a:p>
        </p:txBody>
      </p:sp>
    </p:spTree>
    <p:extLst>
      <p:ext uri="{BB962C8B-B14F-4D97-AF65-F5344CB8AC3E}">
        <p14:creationId xmlns:p14="http://schemas.microsoft.com/office/powerpoint/2010/main" val="790624884"/>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p:txBody>
          <a:bodyPr>
            <a:normAutofit/>
          </a:bodyPr>
          <a:lstStyle/>
          <a:p>
            <a:r>
              <a:rPr lang="en-US" b="1" dirty="0" smtClean="0"/>
              <a:t>Plan for Phase </a:t>
            </a:r>
            <a:r>
              <a:rPr lang="en-US" b="1" dirty="0" smtClean="0"/>
              <a:t>II</a:t>
            </a:r>
            <a:endParaRPr lang="en-US" b="1" dirty="0" smtClean="0"/>
          </a:p>
        </p:txBody>
      </p:sp>
    </p:spTree>
    <p:extLst>
      <p:ext uri="{BB962C8B-B14F-4D97-AF65-F5344CB8AC3E}">
        <p14:creationId xmlns:p14="http://schemas.microsoft.com/office/powerpoint/2010/main" val="66774778"/>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3037"/>
            <a:ext cx="7543800" cy="1450757"/>
          </a:xfrm>
        </p:spPr>
        <p:txBody>
          <a:bodyPr/>
          <a:lstStyle/>
          <a:p>
            <a:r>
              <a:rPr lang="en-US" dirty="0" smtClean="0"/>
              <a:t>Phase II – We do it all again</a:t>
            </a:r>
            <a:endParaRPr lang="en-US" dirty="0"/>
          </a:p>
        </p:txBody>
      </p:sp>
      <p:graphicFrame>
        <p:nvGraphicFramePr>
          <p:cNvPr id="5" name="Content Placeholder 4"/>
          <p:cNvGraphicFramePr>
            <a:graphicFrameLocks noGrp="1"/>
          </p:cNvGraphicFramePr>
          <p:nvPr>
            <p:ph idx="1"/>
            <p:extLst/>
          </p:nvPr>
        </p:nvGraphicFramePr>
        <p:xfrm>
          <a:off x="480060" y="1221057"/>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9812183"/>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a:xfrm>
            <a:off x="457200" y="1600200"/>
            <a:ext cx="8153400" cy="4876800"/>
          </a:xfrm>
        </p:spPr>
        <p:txBody>
          <a:bodyPr>
            <a:normAutofit/>
          </a:bodyPr>
          <a:lstStyle/>
          <a:p>
            <a:r>
              <a:rPr lang="en-US" b="1" dirty="0" smtClean="0">
                <a:solidFill>
                  <a:schemeClr val="bg1">
                    <a:lumMod val="65000"/>
                  </a:schemeClr>
                </a:solidFill>
              </a:rPr>
              <a:t>Plan for Phase </a:t>
            </a:r>
            <a:r>
              <a:rPr lang="en-US" b="1" dirty="0" smtClean="0">
                <a:solidFill>
                  <a:schemeClr val="bg1">
                    <a:lumMod val="65000"/>
                  </a:schemeClr>
                </a:solidFill>
              </a:rPr>
              <a:t>II</a:t>
            </a:r>
            <a:endParaRPr lang="en-US" b="1" dirty="0" smtClean="0">
              <a:solidFill>
                <a:schemeClr val="bg1">
                  <a:lumMod val="65000"/>
                </a:schemeClr>
              </a:solidFill>
            </a:endParaRPr>
          </a:p>
          <a:p>
            <a:r>
              <a:rPr lang="en-US" b="1" dirty="0" smtClean="0"/>
              <a:t>Recruit for Phase </a:t>
            </a:r>
            <a:r>
              <a:rPr lang="en-US" b="1" dirty="0" smtClean="0"/>
              <a:t>II </a:t>
            </a:r>
            <a:r>
              <a:rPr lang="en-US" b="1" dirty="0" smtClean="0"/>
              <a:t>Advisory Board</a:t>
            </a:r>
          </a:p>
          <a:p>
            <a:r>
              <a:rPr lang="en-US" b="1" dirty="0" smtClean="0"/>
              <a:t>Survey</a:t>
            </a:r>
            <a:r>
              <a:rPr lang="en-US" dirty="0" smtClean="0"/>
              <a:t> of faculty, staff, students</a:t>
            </a:r>
          </a:p>
          <a:p>
            <a:r>
              <a:rPr lang="en-US" b="1" dirty="0" smtClean="0"/>
              <a:t>User group meetings </a:t>
            </a:r>
            <a:r>
              <a:rPr lang="en-US" dirty="0" smtClean="0"/>
              <a:t>launching for advanced features</a:t>
            </a:r>
          </a:p>
          <a:p>
            <a:r>
              <a:rPr lang="en-US" b="1" dirty="0" smtClean="0"/>
              <a:t>Web writer </a:t>
            </a:r>
            <a:r>
              <a:rPr lang="en-US" dirty="0" smtClean="0"/>
              <a:t>to continue with search engine optimization</a:t>
            </a:r>
          </a:p>
          <a:p>
            <a:r>
              <a:rPr lang="en-US" b="1" dirty="0" smtClean="0"/>
              <a:t>Add-On Modules</a:t>
            </a:r>
            <a:r>
              <a:rPr lang="en-US" dirty="0" smtClean="0"/>
              <a:t> need </a:t>
            </a:r>
            <a:r>
              <a:rPr lang="en-US" dirty="0" smtClean="0"/>
              <a:t>to be fully </a:t>
            </a:r>
            <a:r>
              <a:rPr lang="en-US" dirty="0" smtClean="0"/>
              <a:t>implemented</a:t>
            </a:r>
            <a:endParaRPr lang="en-US" dirty="0" smtClean="0"/>
          </a:p>
          <a:p>
            <a:pPr lvl="1"/>
            <a:r>
              <a:rPr lang="en-US" dirty="0" smtClean="0"/>
              <a:t>Directory</a:t>
            </a:r>
          </a:p>
          <a:p>
            <a:pPr lvl="1"/>
            <a:r>
              <a:rPr lang="en-US" dirty="0" smtClean="0"/>
              <a:t>3D </a:t>
            </a:r>
            <a:r>
              <a:rPr lang="en-US" dirty="0" smtClean="0"/>
              <a:t>Map </a:t>
            </a:r>
            <a:r>
              <a:rPr lang="en-US" dirty="0" smtClean="0"/>
              <a:t>and </a:t>
            </a:r>
            <a:r>
              <a:rPr lang="en-US" dirty="0" smtClean="0"/>
              <a:t>Tour </a:t>
            </a:r>
            <a:r>
              <a:rPr lang="en-US" dirty="0" smtClean="0"/>
              <a:t>(Facilities)</a:t>
            </a:r>
          </a:p>
          <a:p>
            <a:pPr lvl="1"/>
            <a:r>
              <a:rPr lang="en-US" dirty="0" smtClean="0"/>
              <a:t>CourseLeaf </a:t>
            </a:r>
            <a:r>
              <a:rPr lang="en-US" dirty="0" smtClean="0"/>
              <a:t>Catalog (Instruction-led Initiative</a:t>
            </a:r>
            <a:r>
              <a:rPr lang="en-US" dirty="0" smtClean="0"/>
              <a:t>)</a:t>
            </a:r>
            <a:endParaRPr lang="en-US" dirty="0" smtClean="0"/>
          </a:p>
        </p:txBody>
      </p:sp>
    </p:spTree>
    <p:extLst>
      <p:ext uri="{BB962C8B-B14F-4D97-AF65-F5344CB8AC3E}">
        <p14:creationId xmlns:p14="http://schemas.microsoft.com/office/powerpoint/2010/main" val="2264462757"/>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Hands-On Training</a:t>
            </a:r>
            <a:endParaRPr lang="en-US" dirty="0"/>
          </a:p>
        </p:txBody>
      </p:sp>
      <p:sp>
        <p:nvSpPr>
          <p:cNvPr id="3" name="Content Placeholder 2"/>
          <p:cNvSpPr>
            <a:spLocks noGrp="1"/>
          </p:cNvSpPr>
          <p:nvPr>
            <p:ph idx="1"/>
          </p:nvPr>
        </p:nvSpPr>
        <p:spPr/>
        <p:txBody>
          <a:bodyPr/>
          <a:lstStyle/>
          <a:p>
            <a:pPr marL="233363" indent="-233363"/>
            <a:r>
              <a:rPr lang="en-US" b="1" dirty="0"/>
              <a:t>10:30 </a:t>
            </a:r>
            <a:r>
              <a:rPr lang="en-US" b="1" dirty="0" smtClean="0"/>
              <a:t>A.M. </a:t>
            </a:r>
            <a:r>
              <a:rPr lang="en-US" dirty="0"/>
              <a:t>-  Hands-on Practice with Pre-designed Web Features, Building 17-1 </a:t>
            </a:r>
            <a:r>
              <a:rPr lang="en-US" dirty="0" smtClean="0"/>
              <a:t/>
            </a:r>
            <a:br>
              <a:rPr lang="en-US" dirty="0" smtClean="0"/>
            </a:br>
            <a:endParaRPr lang="en-US" dirty="0"/>
          </a:p>
          <a:p>
            <a:pPr marL="233363" indent="-233363"/>
            <a:r>
              <a:rPr lang="en-US" b="1" dirty="0"/>
              <a:t>1 </a:t>
            </a:r>
            <a:r>
              <a:rPr lang="en-US" b="1" dirty="0" smtClean="0"/>
              <a:t>P.M.</a:t>
            </a:r>
            <a:r>
              <a:rPr lang="en-US" dirty="0" smtClean="0"/>
              <a:t> </a:t>
            </a:r>
            <a:r>
              <a:rPr lang="en-US" dirty="0"/>
              <a:t>-  Hands-on Practice with Pre-designed Web Features, Building 17-1 </a:t>
            </a:r>
            <a:r>
              <a:rPr lang="en-US" dirty="0" smtClean="0"/>
              <a:t/>
            </a:r>
            <a:br>
              <a:rPr lang="en-US" dirty="0" smtClean="0"/>
            </a:br>
            <a:endParaRPr lang="en-US" dirty="0"/>
          </a:p>
          <a:p>
            <a:pPr marL="233363" indent="-233363"/>
            <a:r>
              <a:rPr lang="en-US" b="1" dirty="0"/>
              <a:t>3 </a:t>
            </a:r>
            <a:r>
              <a:rPr lang="en-US" b="1" dirty="0" smtClean="0"/>
              <a:t>P.M. </a:t>
            </a:r>
            <a:r>
              <a:rPr lang="en-US" dirty="0"/>
              <a:t> -  Hands-on Practice with Pre-designed Web Features, Building 17-1</a:t>
            </a:r>
          </a:p>
        </p:txBody>
      </p:sp>
    </p:spTree>
    <p:extLst>
      <p:ext uri="{BB962C8B-B14F-4D97-AF65-F5344CB8AC3E}">
        <p14:creationId xmlns:p14="http://schemas.microsoft.com/office/powerpoint/2010/main" val="3264456320"/>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231934015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6416" y="1370666"/>
            <a:ext cx="9616832" cy="5487334"/>
          </a:xfrm>
          <a:prstGeom prst="rect">
            <a:avLst/>
          </a:prstGeom>
        </p:spPr>
      </p:pic>
      <p:sp>
        <p:nvSpPr>
          <p:cNvPr id="3" name="Content Placeholder 2"/>
          <p:cNvSpPr>
            <a:spLocks noGrp="1"/>
          </p:cNvSpPr>
          <p:nvPr>
            <p:ph idx="1"/>
          </p:nvPr>
        </p:nvSpPr>
        <p:spPr>
          <a:xfrm>
            <a:off x="0" y="578186"/>
            <a:ext cx="9144000" cy="686734"/>
          </a:xfrm>
        </p:spPr>
        <p:txBody>
          <a:bodyPr>
            <a:normAutofit/>
          </a:bodyPr>
          <a:lstStyle/>
          <a:p>
            <a:pPr marL="0" indent="0" algn="ctr">
              <a:buNone/>
            </a:pPr>
            <a:r>
              <a:rPr lang="en-US" sz="3600" dirty="0">
                <a:effectLst>
                  <a:outerShdw blurRad="38100" dist="38100" dir="2700000" algn="tl">
                    <a:srgbClr val="000000">
                      <a:alpha val="43137"/>
                    </a:srgbClr>
                  </a:outerShdw>
                </a:effectLst>
              </a:rPr>
              <a:t>What is your website saying in Beijing?</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24929573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21771"/>
            <a:ext cx="9176657" cy="7343221"/>
            <a:chOff x="-32658" y="-1"/>
            <a:chExt cx="9176657" cy="7343221"/>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8" y="-1"/>
              <a:ext cx="9176657" cy="73432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921849"/>
              <a:ext cx="3142708" cy="1749760"/>
            </a:xfrm>
            <a:prstGeom prst="rect">
              <a:avLst/>
            </a:prstGeom>
          </p:spPr>
        </p:pic>
      </p:grpSp>
      <p:sp>
        <p:nvSpPr>
          <p:cNvPr id="2" name="Title 1"/>
          <p:cNvSpPr>
            <a:spLocks noGrp="1"/>
          </p:cNvSpPr>
          <p:nvPr>
            <p:ph type="title"/>
          </p:nvPr>
        </p:nvSpPr>
        <p:spPr/>
        <p:txBody>
          <a:bodyPr>
            <a:normAutofit/>
          </a:bodyPr>
          <a:lstStyle/>
          <a:p>
            <a:r>
              <a:rPr lang="en-US" dirty="0" smtClean="0"/>
              <a:t>Give Your Audience What They Need</a:t>
            </a:r>
            <a:endParaRPr lang="en-US" dirty="0"/>
          </a:p>
        </p:txBody>
      </p:sp>
      <p:sp>
        <p:nvSpPr>
          <p:cNvPr id="3" name="Content Placeholder 2"/>
          <p:cNvSpPr>
            <a:spLocks noGrp="1"/>
          </p:cNvSpPr>
          <p:nvPr>
            <p:ph idx="1"/>
          </p:nvPr>
        </p:nvSpPr>
        <p:spPr/>
        <p:txBody>
          <a:bodyPr/>
          <a:lstStyle/>
          <a:p>
            <a:r>
              <a:rPr lang="en-US" dirty="0" smtClean="0"/>
              <a:t>Give Viewers What </a:t>
            </a:r>
            <a:r>
              <a:rPr lang="en-US" dirty="0"/>
              <a:t>T</a:t>
            </a:r>
            <a:r>
              <a:rPr lang="en-US" dirty="0" smtClean="0"/>
              <a:t>hey Expect to Find</a:t>
            </a:r>
          </a:p>
        </p:txBody>
      </p:sp>
    </p:spTree>
    <p:extLst>
      <p:ext uri="{BB962C8B-B14F-4D97-AF65-F5344CB8AC3E}">
        <p14:creationId xmlns:p14="http://schemas.microsoft.com/office/powerpoint/2010/main" val="201904733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Give Your Audience What They Need</a:t>
            </a:r>
            <a:endParaRPr lang="en-US" dirty="0"/>
          </a:p>
        </p:txBody>
      </p:sp>
      <p:sp>
        <p:nvSpPr>
          <p:cNvPr id="3" name="Content Placeholder 2"/>
          <p:cNvSpPr>
            <a:spLocks noGrp="1"/>
          </p:cNvSpPr>
          <p:nvPr>
            <p:ph idx="1"/>
          </p:nvPr>
        </p:nvSpPr>
        <p:spPr/>
        <p:txBody>
          <a:bodyPr/>
          <a:lstStyle/>
          <a:p>
            <a:r>
              <a:rPr lang="en-US" dirty="0" smtClean="0">
                <a:solidFill>
                  <a:schemeClr val="bg1">
                    <a:lumMod val="65000"/>
                  </a:schemeClr>
                </a:solidFill>
              </a:rPr>
              <a:t>Give Viewers What </a:t>
            </a:r>
            <a:r>
              <a:rPr lang="en-US" dirty="0">
                <a:solidFill>
                  <a:schemeClr val="bg1">
                    <a:lumMod val="65000"/>
                  </a:schemeClr>
                </a:solidFill>
              </a:rPr>
              <a:t>T</a:t>
            </a:r>
            <a:r>
              <a:rPr lang="en-US" dirty="0" smtClean="0">
                <a:solidFill>
                  <a:schemeClr val="bg1">
                    <a:lumMod val="65000"/>
                  </a:schemeClr>
                </a:solidFill>
              </a:rPr>
              <a:t>hey Expect to Find</a:t>
            </a:r>
          </a:p>
          <a:p>
            <a:pPr lvl="1"/>
            <a:r>
              <a:rPr lang="en-US" dirty="0" smtClean="0">
                <a:solidFill>
                  <a:schemeClr val="bg1">
                    <a:lumMod val="65000"/>
                  </a:schemeClr>
                </a:solidFill>
              </a:rPr>
              <a:t>Don’t Make Me Think</a:t>
            </a:r>
          </a:p>
          <a:p>
            <a:r>
              <a:rPr lang="en-US" dirty="0" smtClean="0"/>
              <a:t>Engage Your Viewers</a:t>
            </a:r>
          </a:p>
        </p:txBody>
      </p:sp>
    </p:spTree>
    <p:extLst>
      <p:ext uri="{BB962C8B-B14F-4D97-AF65-F5344CB8AC3E}">
        <p14:creationId xmlns:p14="http://schemas.microsoft.com/office/powerpoint/2010/main" val="113602642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 Your Audience</a:t>
            </a:r>
            <a:endParaRPr lang="en-US" dirty="0"/>
          </a:p>
        </p:txBody>
      </p:sp>
      <p:sp>
        <p:nvSpPr>
          <p:cNvPr id="3" name="Content Placeholder 2"/>
          <p:cNvSpPr>
            <a:spLocks noGrp="1"/>
          </p:cNvSpPr>
          <p:nvPr>
            <p:ph idx="1"/>
          </p:nvPr>
        </p:nvSpPr>
        <p:spPr/>
        <p:txBody>
          <a:bodyPr/>
          <a:lstStyle/>
          <a:p>
            <a:r>
              <a:rPr lang="en-US" dirty="0" smtClean="0"/>
              <a:t>Encourage Viewers to Explore</a:t>
            </a:r>
            <a:endParaRPr lang="en-US" dirty="0"/>
          </a:p>
        </p:txBody>
      </p:sp>
      <p:pic>
        <p:nvPicPr>
          <p:cNvPr id="4" name="Picture 3"/>
          <p:cNvPicPr>
            <a:picLocks noChangeAspect="1"/>
          </p:cNvPicPr>
          <p:nvPr/>
        </p:nvPicPr>
        <p:blipFill>
          <a:blip r:embed="rId2"/>
          <a:stretch>
            <a:fillRect/>
          </a:stretch>
        </p:blipFill>
        <p:spPr>
          <a:xfrm>
            <a:off x="228601" y="2438400"/>
            <a:ext cx="8686798" cy="10795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9144000" cy="5935449"/>
          </a:xfrm>
          <a:prstGeom prst="rect">
            <a:avLst/>
          </a:prstGeom>
        </p:spPr>
      </p:pic>
    </p:spTree>
    <p:extLst>
      <p:ext uri="{BB962C8B-B14F-4D97-AF65-F5344CB8AC3E}">
        <p14:creationId xmlns:p14="http://schemas.microsoft.com/office/powerpoint/2010/main" val="265430308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Give Your Audience What They Need</a:t>
            </a:r>
            <a:endParaRPr lang="en-US" dirty="0"/>
          </a:p>
        </p:txBody>
      </p:sp>
      <p:sp>
        <p:nvSpPr>
          <p:cNvPr id="3" name="Content Placeholder 2"/>
          <p:cNvSpPr>
            <a:spLocks noGrp="1"/>
          </p:cNvSpPr>
          <p:nvPr>
            <p:ph idx="1"/>
          </p:nvPr>
        </p:nvSpPr>
        <p:spPr/>
        <p:txBody>
          <a:bodyPr/>
          <a:lstStyle/>
          <a:p>
            <a:r>
              <a:rPr lang="en-US" dirty="0" smtClean="0">
                <a:solidFill>
                  <a:schemeClr val="bg1">
                    <a:lumMod val="65000"/>
                  </a:schemeClr>
                </a:solidFill>
              </a:rPr>
              <a:t>Give Viewers What </a:t>
            </a:r>
            <a:r>
              <a:rPr lang="en-US" dirty="0">
                <a:solidFill>
                  <a:schemeClr val="bg1">
                    <a:lumMod val="65000"/>
                  </a:schemeClr>
                </a:solidFill>
              </a:rPr>
              <a:t>T</a:t>
            </a:r>
            <a:r>
              <a:rPr lang="en-US" dirty="0" smtClean="0">
                <a:solidFill>
                  <a:schemeClr val="bg1">
                    <a:lumMod val="65000"/>
                  </a:schemeClr>
                </a:solidFill>
              </a:rPr>
              <a:t>hey Expect to Find</a:t>
            </a:r>
          </a:p>
          <a:p>
            <a:pPr lvl="1"/>
            <a:r>
              <a:rPr lang="en-US" dirty="0" smtClean="0">
                <a:solidFill>
                  <a:schemeClr val="bg1">
                    <a:lumMod val="65000"/>
                  </a:schemeClr>
                </a:solidFill>
              </a:rPr>
              <a:t>Don’t Make Me Think</a:t>
            </a:r>
          </a:p>
          <a:p>
            <a:r>
              <a:rPr lang="en-US" dirty="0" smtClean="0">
                <a:solidFill>
                  <a:schemeClr val="bg1">
                    <a:lumMod val="65000"/>
                  </a:schemeClr>
                </a:solidFill>
              </a:rPr>
              <a:t>Engage Your Viewers</a:t>
            </a:r>
          </a:p>
          <a:p>
            <a:pPr lvl="1"/>
            <a:r>
              <a:rPr lang="en-US" dirty="0" smtClean="0">
                <a:solidFill>
                  <a:schemeClr val="bg1">
                    <a:lumMod val="65000"/>
                  </a:schemeClr>
                </a:solidFill>
              </a:rPr>
              <a:t>Encourage Viewers to Explore</a:t>
            </a:r>
          </a:p>
          <a:p>
            <a:r>
              <a:rPr lang="en-US" dirty="0"/>
              <a:t>Your Audience is Expecting More</a:t>
            </a:r>
          </a:p>
          <a:p>
            <a:pPr lvl="1"/>
            <a:endParaRPr lang="en-US" dirty="0" smtClean="0"/>
          </a:p>
        </p:txBody>
      </p:sp>
    </p:spTree>
    <p:extLst>
      <p:ext uri="{BB962C8B-B14F-4D97-AF65-F5344CB8AC3E}">
        <p14:creationId xmlns:p14="http://schemas.microsoft.com/office/powerpoint/2010/main" val="198790047"/>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15959</TotalTime>
  <Words>1012</Words>
  <Application>Microsoft Office PowerPoint</Application>
  <PresentationFormat>On-screen Show (4:3)</PresentationFormat>
  <Paragraphs>215</Paragraphs>
  <Slides>45</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Cambria</vt:lpstr>
      <vt:lpstr>Clarity</vt:lpstr>
      <vt:lpstr>Website  New Features </vt:lpstr>
      <vt:lpstr>Agenda</vt:lpstr>
      <vt:lpstr>State of the Union </vt:lpstr>
      <vt:lpstr>Who Is Your Audience?</vt:lpstr>
      <vt:lpstr>PowerPoint Presentation</vt:lpstr>
      <vt:lpstr>Give Your Audience What They Need</vt:lpstr>
      <vt:lpstr>Give Your Audience What They Need</vt:lpstr>
      <vt:lpstr>Engage Your Audience</vt:lpstr>
      <vt:lpstr>Give Your Audience What They Need</vt:lpstr>
      <vt:lpstr>Viewers are comparing us to the best websites in the world  </vt:lpstr>
      <vt:lpstr>Write It for the Web</vt:lpstr>
      <vt:lpstr>Are You Smarter Than a Fifth Grader?</vt:lpstr>
      <vt:lpstr>Write It for the Web</vt:lpstr>
      <vt:lpstr>PowerPoint Presentation</vt:lpstr>
      <vt:lpstr>Write It for the Web</vt:lpstr>
      <vt:lpstr>Write It for the Web</vt:lpstr>
      <vt:lpstr>Lynda.com</vt:lpstr>
      <vt:lpstr>Best Practices</vt:lpstr>
      <vt:lpstr>Best Practices (Continued)</vt:lpstr>
      <vt:lpstr>Naming Conventions </vt:lpstr>
      <vt:lpstr>New Feature Set: Let’s Look at It…</vt:lpstr>
      <vt:lpstr>Tips</vt:lpstr>
      <vt:lpstr>What Does This Symbol Mean in OmniUpdate?</vt:lpstr>
      <vt:lpstr>Bookmarks</vt:lpstr>
      <vt:lpstr>Notes</vt:lpstr>
      <vt:lpstr>URL Shortner</vt:lpstr>
      <vt:lpstr>Images</vt:lpstr>
      <vt:lpstr>Link Check</vt:lpstr>
      <vt:lpstr>New Snippets</vt:lpstr>
      <vt:lpstr>Accordion</vt:lpstr>
      <vt:lpstr>News Feeds (RSS)</vt:lpstr>
      <vt:lpstr>A to Z (Folder Level) List</vt:lpstr>
      <vt:lpstr>Master Calendar</vt:lpstr>
      <vt:lpstr>Google Translate</vt:lpstr>
      <vt:lpstr>Search with Best Match</vt:lpstr>
      <vt:lpstr>Request a Best Match for Your Page</vt:lpstr>
      <vt:lpstr>Sitecues for Accessibility</vt:lpstr>
      <vt:lpstr>Online Campus Catalog (Coming Summer 2016)</vt:lpstr>
      <vt:lpstr>Online Campus Catalog (Continued)</vt:lpstr>
      <vt:lpstr>3-D Campus Map</vt:lpstr>
      <vt:lpstr>What’s next?</vt:lpstr>
      <vt:lpstr>Phase II – We do it all again</vt:lpstr>
      <vt:lpstr>What’s next?</vt:lpstr>
      <vt:lpstr>Hands-On Training</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T. Mai</dc:creator>
  <cp:lastModifiedBy>Turner, Eric P.</cp:lastModifiedBy>
  <cp:revision>355</cp:revision>
  <cp:lastPrinted>2015-03-18T21:08:16Z</cp:lastPrinted>
  <dcterms:created xsi:type="dcterms:W3CDTF">2012-08-21T14:55:12Z</dcterms:created>
  <dcterms:modified xsi:type="dcterms:W3CDTF">2016-03-21T22:03:25Z</dcterms:modified>
</cp:coreProperties>
</file>