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9" r:id="rId2"/>
    <p:sldId id="261" r:id="rId3"/>
    <p:sldId id="262" r:id="rId4"/>
    <p:sldId id="263" r:id="rId5"/>
    <p:sldId id="266" r:id="rId6"/>
    <p:sldId id="265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D9D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357" autoAdjust="0"/>
  </p:normalViewPr>
  <p:slideViewPr>
    <p:cSldViewPr snapToGrid="0">
      <p:cViewPr varScale="1">
        <p:scale>
          <a:sx n="99" d="100"/>
          <a:sy n="99" d="100"/>
        </p:scale>
        <p:origin x="90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8E5A8B-7FBD-4A1B-A91E-DFE0DABB4C8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92E194-20A9-4364-8690-5957018A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0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A8D7B1-6C49-4175-8E74-0823F584EBB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77201A-7A0D-4EBB-84F3-F63BE7DD8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Eric welcomes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3DE-D03D-43F0-8FF6-454E1AC08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102108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85800" y="2477029"/>
            <a:ext cx="7772399" cy="3150554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732" y="2664579"/>
            <a:ext cx="7315201" cy="190468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34880"/>
            <a:ext cx="6858000" cy="10817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4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48079"/>
            <a:ext cx="1971675" cy="502888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48079"/>
            <a:ext cx="5800725" cy="5028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3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4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53469"/>
            <a:ext cx="3886200" cy="38234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53469"/>
            <a:ext cx="3886200" cy="382349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255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5172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5475"/>
            <a:ext cx="3868340" cy="3036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415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5475"/>
            <a:ext cx="3887391" cy="3036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4328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7350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4348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4488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7510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4508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79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53470"/>
            <a:ext cx="7886700" cy="3823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9"/>
            <a:ext cx="9144000" cy="236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24"/>
            <a:ext cx="9144000" cy="10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You%20are%20cordially%20invited%20to%20experience%20Khora.%20For%20more%20information,%20click%20here." TargetMode="External"/><Relationship Id="rId2" Type="http://schemas.openxmlformats.org/officeDocument/2006/relationships/hyperlink" Target="http://www.mtsac.edu/artgallery/exhibi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You%20are%20cordially%20invited%20to%20experience%20Khor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732" y="2346961"/>
            <a:ext cx="7315201" cy="201167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itchFamily="18" charset="0"/>
              </a:rPr>
              <a:t>Web Accessibility </a:t>
            </a:r>
            <a:br>
              <a:rPr lang="en-US" b="1" dirty="0" smtClean="0">
                <a:latin typeface="Cambria" pitchFamily="18" charset="0"/>
              </a:rPr>
            </a:br>
            <a:r>
              <a:rPr lang="en-US" b="1" dirty="0" smtClean="0">
                <a:latin typeface="Cambria" pitchFamily="18" charset="0"/>
              </a:rPr>
              <a:t>Quiz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30040"/>
            <a:ext cx="8458200" cy="2499360"/>
          </a:xfrm>
        </p:spPr>
        <p:txBody>
          <a:bodyPr>
            <a:normAutofit/>
          </a:bodyPr>
          <a:lstStyle/>
          <a:p>
            <a:r>
              <a:rPr lang="en-US" sz="1100" dirty="0" smtClean="0"/>
              <a:t/>
            </a:r>
            <a:br>
              <a:rPr lang="en-US" sz="1100" dirty="0" smtClean="0"/>
            </a:br>
            <a:endParaRPr lang="en-US" dirty="0"/>
          </a:p>
          <a:p>
            <a:r>
              <a:rPr lang="en-US" sz="2400" dirty="0" smtClean="0"/>
              <a:t>Presented by Eric Turner, Web and Portal Services</a:t>
            </a:r>
          </a:p>
          <a:p>
            <a:r>
              <a:rPr lang="en-US" i="1" dirty="0" smtClean="0"/>
              <a:t>November 2, 2017</a:t>
            </a:r>
          </a:p>
        </p:txBody>
      </p:sp>
    </p:spTree>
    <p:extLst>
      <p:ext uri="{BB962C8B-B14F-4D97-AF65-F5344CB8AC3E}">
        <p14:creationId xmlns:p14="http://schemas.microsoft.com/office/powerpoint/2010/main" val="3491061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82403"/>
            <a:ext cx="7886700" cy="190757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dirty="0"/>
              <a:t> Which is the best alternative text for this </a:t>
            </a:r>
            <a:r>
              <a:rPr lang="en-US" dirty="0" smtClean="0"/>
              <a:t>image?</a:t>
            </a:r>
            <a:endParaRPr lang="en-US" dirty="0"/>
          </a:p>
          <a:p>
            <a:pPr lvl="1" indent="-342900">
              <a:buFont typeface="+mj-lt"/>
              <a:buAutoNum type="alphaUcPeriod"/>
            </a:pPr>
            <a:r>
              <a:rPr lang="en-US" dirty="0"/>
              <a:t>“Image”</a:t>
            </a:r>
          </a:p>
          <a:p>
            <a:pPr lvl="1" indent="-342900">
              <a:buFont typeface="+mj-lt"/>
              <a:buAutoNum type="alphaUcPeriod"/>
            </a:pPr>
            <a:r>
              <a:rPr lang="en-US" dirty="0"/>
              <a:t>“Two girls and a boy leaning over</a:t>
            </a:r>
            <a:r>
              <a:rPr lang="en-US" dirty="0" smtClean="0"/>
              <a:t>”</a:t>
            </a:r>
          </a:p>
          <a:p>
            <a:pPr lvl="1" indent="-342900">
              <a:buFont typeface="+mj-lt"/>
              <a:buAutoNum type="alphaUcPeriod"/>
            </a:pPr>
            <a:r>
              <a:rPr lang="en-US" dirty="0" smtClean="0"/>
              <a:t>“Three smiling students”</a:t>
            </a:r>
            <a:endParaRPr lang="en-US" dirty="0"/>
          </a:p>
          <a:p>
            <a:pPr lvl="1" indent="-342900">
              <a:buFont typeface="+mj-lt"/>
              <a:buAutoNum type="alphaUcPeriod"/>
            </a:pPr>
            <a:r>
              <a:rPr lang="en-US" dirty="0" smtClean="0"/>
              <a:t>“Image of three </a:t>
            </a:r>
            <a:r>
              <a:rPr lang="en-US" dirty="0"/>
              <a:t>smiling students</a:t>
            </a:r>
            <a:r>
              <a:rPr lang="en-US" dirty="0" smtClean="0"/>
              <a:t>”</a:t>
            </a:r>
            <a:endParaRPr lang="en-US" dirty="0"/>
          </a:p>
          <a:p>
            <a:pPr lvl="1" indent="-342900">
              <a:buFont typeface="+mj-lt"/>
              <a:buAutoNum type="alphaUcPeriod"/>
            </a:pPr>
            <a:r>
              <a:rPr lang="en-US" dirty="0"/>
              <a:t>“Girl with blue shirt and shell necklace, next to girl with black shirt and hoop earrings, boy with plaid shirt in second row</a:t>
            </a:r>
            <a:r>
              <a:rPr lang="en-US" dirty="0" smtClean="0"/>
              <a:t>.”</a:t>
            </a:r>
            <a:endParaRPr lang="en-US" dirty="0"/>
          </a:p>
          <a:p>
            <a:pPr marL="385763" indent="-385763">
              <a:buFont typeface="+mj-lt"/>
              <a:buAutoNum type="alphaU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220" y="5671903"/>
            <a:ext cx="881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Would your answer change if I told you this was for the Fashion Design page</a:t>
            </a:r>
            <a:r>
              <a:rPr lang="en-US" sz="2000" dirty="0" smtClean="0"/>
              <a:t>? </a:t>
            </a:r>
            <a:r>
              <a:rPr lang="en-US" sz="2000" b="1" dirty="0" smtClean="0"/>
              <a:t>Yes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036" y="1082121"/>
            <a:ext cx="2948060" cy="232811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95150" y="4456496"/>
            <a:ext cx="3070458" cy="269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258476" y="5737204"/>
            <a:ext cx="510140" cy="269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3508744"/>
            <a:ext cx="8591106" cy="279992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Art Gallery wants to add a link to their webpage for their new exhibition. </a:t>
            </a:r>
            <a:r>
              <a:rPr lang="en-US" dirty="0" smtClean="0"/>
              <a:t>What is the best link description? 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 smtClean="0"/>
              <a:t>You are cordially invited to experience </a:t>
            </a:r>
            <a:r>
              <a:rPr lang="en-US" sz="1900" dirty="0" err="1" smtClean="0"/>
              <a:t>Khôra</a:t>
            </a:r>
            <a:r>
              <a:rPr lang="en-US" sz="1900" dirty="0" smtClean="0"/>
              <a:t>. For more information, </a:t>
            </a:r>
            <a:r>
              <a:rPr lang="en-US" sz="1900" dirty="0" smtClean="0">
                <a:hlinkClick r:id="rId2"/>
              </a:rPr>
              <a:t>click here</a:t>
            </a:r>
            <a:r>
              <a:rPr lang="en-US" sz="1900" dirty="0" smtClean="0"/>
              <a:t>.</a:t>
            </a:r>
            <a:endParaRPr lang="en-US" sz="1900" dirty="0"/>
          </a:p>
          <a:p>
            <a:pPr lvl="1" indent="-342900">
              <a:buFont typeface="+mj-lt"/>
              <a:buAutoNum type="alphaUcPeriod"/>
            </a:pPr>
            <a:r>
              <a:rPr lang="en-US" sz="1900" dirty="0" smtClean="0"/>
              <a:t>You are cordially invited to experience </a:t>
            </a:r>
            <a:r>
              <a:rPr lang="en-US" sz="1900" dirty="0" err="1" smtClean="0"/>
              <a:t>Khôra</a:t>
            </a:r>
            <a:r>
              <a:rPr lang="en-US" sz="1900" dirty="0" smtClean="0"/>
              <a:t>. </a:t>
            </a:r>
            <a:r>
              <a:rPr lang="en-US" sz="1900" dirty="0" smtClean="0">
                <a:hlinkClick r:id="rId3"/>
              </a:rPr>
              <a:t>For more information, click here</a:t>
            </a:r>
            <a:r>
              <a:rPr lang="en-US" sz="1900" dirty="0" smtClean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 smtClean="0"/>
              <a:t>You are cordially invited to experience </a:t>
            </a:r>
            <a:r>
              <a:rPr lang="en-US" sz="1900" dirty="0" err="1" smtClean="0">
                <a:hlinkClick r:id="rId4"/>
              </a:rPr>
              <a:t>Khôra</a:t>
            </a:r>
            <a:r>
              <a:rPr lang="en-US" sz="1900" dirty="0" smtClean="0"/>
              <a:t>.</a:t>
            </a:r>
          </a:p>
          <a:p>
            <a:pPr lvl="1" indent="-342900">
              <a:buFont typeface="+mj-lt"/>
              <a:buAutoNum type="alphaUcPeriod"/>
            </a:pPr>
            <a:r>
              <a:rPr lang="en-US" sz="1900" dirty="0" smtClean="0"/>
              <a:t>You are cordially invited to experience </a:t>
            </a:r>
            <a:r>
              <a:rPr lang="en-US" sz="1900" dirty="0" err="1" smtClean="0">
                <a:hlinkClick r:id="rId2"/>
              </a:rPr>
              <a:t>Khôra</a:t>
            </a:r>
            <a:r>
              <a:rPr lang="en-US" sz="1900" dirty="0" smtClean="0">
                <a:hlinkClick r:id="rId2"/>
              </a:rPr>
              <a:t>, the Art Gallery’s latest exhibition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141" y="1265274"/>
            <a:ext cx="5137718" cy="22434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912" y="5409398"/>
            <a:ext cx="7424804" cy="6063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17" y="3760073"/>
            <a:ext cx="7886700" cy="263328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Culinary Arts department wants to add a new Frequently Asked </a:t>
            </a:r>
            <a:r>
              <a:rPr lang="en-US" dirty="0" smtClean="0"/>
              <a:t>Questions page. What is the best page title? </a:t>
            </a:r>
          </a:p>
          <a:p>
            <a:pPr lvl="1" indent="-342900">
              <a:buFont typeface="+mj-lt"/>
              <a:buAutoNum type="alphaUcPeriod"/>
            </a:pPr>
            <a:r>
              <a:rPr lang="en-US" dirty="0" smtClean="0"/>
              <a:t>FAQ</a:t>
            </a:r>
          </a:p>
          <a:p>
            <a:pPr lvl="1" indent="-342900">
              <a:buFont typeface="+mj-lt"/>
              <a:buAutoNum type="alphaUcPeriod"/>
            </a:pPr>
            <a:r>
              <a:rPr lang="en-US" dirty="0" smtClean="0"/>
              <a:t>FAQs</a:t>
            </a:r>
          </a:p>
          <a:p>
            <a:pPr lvl="1" indent="-342900">
              <a:buFont typeface="+mj-lt"/>
              <a:buAutoNum type="alphaUcPeriod"/>
            </a:pPr>
            <a:r>
              <a:rPr lang="en-US" dirty="0" smtClean="0"/>
              <a:t>Frequently Asked Questions</a:t>
            </a:r>
          </a:p>
          <a:p>
            <a:pPr lvl="1" indent="-342900">
              <a:buFont typeface="+mj-lt"/>
              <a:buAutoNum type="alphaUcPeriod"/>
            </a:pPr>
            <a:r>
              <a:rPr lang="en-US" dirty="0" smtClean="0"/>
              <a:t>Culinary Arts Frequently Asked Questions</a:t>
            </a:r>
          </a:p>
          <a:p>
            <a:pPr lvl="1" indent="-342900">
              <a:buFont typeface="+mj-lt"/>
              <a:buAutoNum type="alphaUcPeriod"/>
            </a:pPr>
            <a:r>
              <a:rPr lang="en-US" dirty="0" smtClean="0"/>
              <a:t>Culinary Arts Frequently </a:t>
            </a:r>
            <a:r>
              <a:rPr lang="en-US" dirty="0" smtClean="0"/>
              <a:t>Asked </a:t>
            </a:r>
            <a:r>
              <a:rPr lang="en-US" dirty="0" smtClean="0"/>
              <a:t>Questions | Mt. SAC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069" y="3430850"/>
            <a:ext cx="7886700" cy="6653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900"/>
              </a:spcAft>
              <a:buNone/>
            </a:pP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72" y="1354770"/>
            <a:ext cx="5784112" cy="22406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3275" y="5919537"/>
            <a:ext cx="6595209" cy="4042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972" y="-101991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Page Titles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52" y="1223572"/>
            <a:ext cx="8501702" cy="4672584"/>
          </a:xfrm>
        </p:spPr>
        <p:txBody>
          <a:bodyPr>
            <a:normAutofit/>
          </a:bodyPr>
          <a:lstStyle/>
          <a:p>
            <a:r>
              <a:rPr lang="en-US" dirty="0" smtClean="0"/>
              <a:t>Our Accessibility consultant says the best answer is: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For Homepages (e.g., index.html or Department Pages)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Culinary Arts Frequently Asked Questions| </a:t>
            </a:r>
            <a:r>
              <a:rPr lang="en-US" dirty="0"/>
              <a:t>Mt. </a:t>
            </a:r>
            <a:r>
              <a:rPr lang="en-US" dirty="0" smtClean="0"/>
              <a:t>SAC</a:t>
            </a:r>
          </a:p>
          <a:p>
            <a:pPr marL="914400" lvl="2" indent="0">
              <a:spcAft>
                <a:spcPts val="1200"/>
              </a:spcAft>
              <a:buNone/>
            </a:pPr>
            <a:r>
              <a:rPr lang="en-US" sz="1800" dirty="0"/>
              <a:t>Note: the ‘|’ (pipe) can be replaced by - or 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This </a:t>
            </a:r>
            <a:r>
              <a:rPr lang="en-US" sz="1800" dirty="0"/>
              <a:t>separates the branding from the page title </a:t>
            </a:r>
            <a:r>
              <a:rPr lang="en-US" sz="1800" dirty="0" smtClean="0"/>
              <a:t>phrase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dirty="0" smtClean="0"/>
              <a:t>For Lower-Level Pages (i.e., non-Homepages):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Culinary </a:t>
            </a:r>
            <a:r>
              <a:rPr lang="en-US" dirty="0"/>
              <a:t>Arts Frequently Asked </a:t>
            </a:r>
            <a:r>
              <a:rPr lang="en-US" dirty="0" smtClean="0"/>
              <a:t>Questions</a:t>
            </a:r>
          </a:p>
          <a:p>
            <a:pPr lvl="2"/>
            <a:r>
              <a:rPr lang="en-US" dirty="0"/>
              <a:t>Page titles should be descriptive and </a:t>
            </a:r>
            <a:r>
              <a:rPr lang="en-US" dirty="0" smtClean="0"/>
              <a:t>concise</a:t>
            </a:r>
          </a:p>
          <a:p>
            <a:pPr lvl="2"/>
            <a:r>
              <a:rPr lang="en-US" dirty="0" smtClean="0"/>
              <a:t>Keep </a:t>
            </a:r>
            <a:r>
              <a:rPr lang="en-US" dirty="0"/>
              <a:t>it to 7-8 words and less than 64 </a:t>
            </a:r>
            <a:r>
              <a:rPr lang="en-US" dirty="0" smtClean="0"/>
              <a:t>characters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rand can be omitted for </a:t>
            </a:r>
            <a:r>
              <a:rPr lang="en-US" dirty="0"/>
              <a:t>lower </a:t>
            </a:r>
            <a:r>
              <a:rPr lang="en-US" dirty="0" smtClean="0"/>
              <a:t>non-homepages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91" y="847877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/>
              <a:t>Is this a good email?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842" y="1213538"/>
            <a:ext cx="4996268" cy="4234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509" y="5447898"/>
            <a:ext cx="785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generally not a good idea to scan a flyer and send it via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 should be text and not in graphic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Graphics must have meaningful alternative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images waste storage space and data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2522</TotalTime>
  <Words>226</Words>
  <Application>Microsoft Office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Web Accessibility  Quiz</vt:lpstr>
      <vt:lpstr>PowerPoint Presentation</vt:lpstr>
      <vt:lpstr>PowerPoint Presentation</vt:lpstr>
      <vt:lpstr>PowerPoint Presentation</vt:lpstr>
      <vt:lpstr>Page Titles</vt:lpstr>
      <vt:lpstr>Is this a good email?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Turner, Eric P.</cp:lastModifiedBy>
  <cp:revision>69</cp:revision>
  <cp:lastPrinted>2017-09-19T00:42:17Z</cp:lastPrinted>
  <dcterms:created xsi:type="dcterms:W3CDTF">2017-04-26T23:53:16Z</dcterms:created>
  <dcterms:modified xsi:type="dcterms:W3CDTF">2017-11-03T00:32:27Z</dcterms:modified>
</cp:coreProperties>
</file>