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44" r:id="rId2"/>
    <p:sldId id="450" r:id="rId3"/>
    <p:sldId id="442" r:id="rId4"/>
    <p:sldId id="443" r:id="rId5"/>
    <p:sldId id="459" r:id="rId6"/>
    <p:sldId id="478" r:id="rId7"/>
    <p:sldId id="479" r:id="rId8"/>
    <p:sldId id="474" r:id="rId9"/>
    <p:sldId id="461" r:id="rId10"/>
    <p:sldId id="472" r:id="rId11"/>
    <p:sldId id="471" r:id="rId12"/>
    <p:sldId id="484" r:id="rId13"/>
    <p:sldId id="480" r:id="rId14"/>
    <p:sldId id="486" r:id="rId15"/>
    <p:sldId id="476" r:id="rId16"/>
    <p:sldId id="481" r:id="rId17"/>
    <p:sldId id="482" r:id="rId18"/>
    <p:sldId id="483" r:id="rId19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Samantha Robertson" initials="SR" lastIdx="1" clrIdx="2">
    <p:extLst/>
  </p:cmAuthor>
  <p:cmAuthor id="4" name="Suarez, Pedro L." initials="SPL" lastIdx="2" clrIdx="3">
    <p:extLst>
      <p:ext uri="{19B8F6BF-5375-455C-9EA6-DF929625EA0E}">
        <p15:presenceInfo xmlns:p15="http://schemas.microsoft.com/office/powerpoint/2012/main" userId="S-1-5-21-3103666036-478339142-1459999382-567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8CF"/>
    <a:srgbClr val="FAF7D2"/>
    <a:srgbClr val="FABE00"/>
    <a:srgbClr val="E2AC00"/>
    <a:srgbClr val="84282C"/>
    <a:srgbClr val="D7D7D7"/>
    <a:srgbClr val="B83B1D"/>
    <a:srgbClr val="D83B01"/>
    <a:srgbClr val="C8C8C8"/>
    <a:srgbClr val="DD4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E3FDE45-AF77-4B5C-9715-49D594BDF05E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 autoAdjust="0"/>
    <p:restoredTop sz="94314" autoAdjust="0"/>
  </p:normalViewPr>
  <p:slideViewPr>
    <p:cSldViewPr snapToGrid="0">
      <p:cViewPr varScale="1">
        <p:scale>
          <a:sx n="115" d="100"/>
          <a:sy n="115" d="100"/>
        </p:scale>
        <p:origin x="50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230" y="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8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85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74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87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55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49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47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45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44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35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87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23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71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33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00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52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11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41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ide view of the Mt. San Antonio College campus with snowy hills in the background.&#10;" title="Landscape of Mt. San Antonio Colle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251312" y="4459349"/>
            <a:ext cx="10940687" cy="200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0" y="4742044"/>
            <a:ext cx="8080373" cy="1111495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The logo features the words Mt. San Antonio College, Mt. SAC, hills and a torch." title="Mt. San Antonio Colleg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3" y="4814416"/>
            <a:ext cx="1940560" cy="137587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566160" y="5427663"/>
            <a:ext cx="808037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A907-BFD3-49E2-B4CA-D28C3110B17D}" type="datetime1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5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2256" y="365125"/>
            <a:ext cx="64008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65125"/>
            <a:ext cx="916305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C126-60B3-47F8-9743-CD99BBC2BA6F}" type="datetime1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5815-345B-450C-ABB0-59F17AAF06BC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09738"/>
            <a:ext cx="10079736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589463"/>
            <a:ext cx="10079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8DCE-CE00-4BC2-B083-F4E4A6089851}" type="datetime1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8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F327-DBFE-4B63-A290-64463BB06941}" type="datetime1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1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414463"/>
            <a:ext cx="4702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238375"/>
            <a:ext cx="470217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04" y="1414463"/>
            <a:ext cx="4725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04" y="2238375"/>
            <a:ext cx="472533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CBA-18A7-4B26-BCA3-F0C93DBD0D04}" type="datetime1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4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904886-E09C-4E54-888E-9996D0E331DD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7ED-3705-4549-9B84-F88C7ADFA4D2}" type="datetime1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457200"/>
            <a:ext cx="39433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987425"/>
            <a:ext cx="56220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1650" y="2171700"/>
            <a:ext cx="3943350" cy="3697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612A-A686-42DD-A66E-EE246F29E575}" type="datetime1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6" y="457200"/>
            <a:ext cx="39410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08776" y="987425"/>
            <a:ext cx="56235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3936" y="2176272"/>
            <a:ext cx="3941064" cy="3694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8963-C911-433D-8DB7-892202FAB7E8}" type="datetime1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8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ekaboo view of the Mt. SAC campus with rolling hills and snowcapped mountain in the background" title="Landscape of Campus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-136" r="49163" b="7881"/>
          <a:stretch/>
        </p:blipFill>
        <p:spPr>
          <a:xfrm>
            <a:off x="-8636" y="-10160"/>
            <a:ext cx="1503680" cy="68986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549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648" y="1447800"/>
            <a:ext cx="10076688" cy="438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5648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D0403EA6-EB48-4390-B870-7D8E4A85664A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19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  <p:sldLayoutId id="2147483678" r:id="rId5"/>
    <p:sldLayoutId id="2147483672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773978" y="4927251"/>
            <a:ext cx="8418022" cy="137503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Creating Proposals – Credit Courses </a:t>
            </a:r>
            <a:r>
              <a:rPr lang="en-US" sz="6000" b="1" dirty="0" smtClean="0">
                <a:latin typeface="+mn-lt"/>
              </a:rPr>
              <a:t/>
            </a:r>
            <a:br>
              <a:rPr lang="en-US" sz="6000" b="1" dirty="0" smtClean="0">
                <a:latin typeface="+mn-lt"/>
              </a:rPr>
            </a:br>
            <a:r>
              <a:rPr lang="en-US" sz="6000" b="1" dirty="0" smtClean="0">
                <a:latin typeface="+mn-lt"/>
              </a:rPr>
              <a:t>WebCMS 10.0 </a:t>
            </a:r>
            <a:r>
              <a:rPr lang="en-US" sz="6000" b="1" dirty="0" smtClean="0">
                <a:latin typeface="Calibri" panose="020F0502020204030204" pitchFamily="34" charset="0"/>
              </a:rPr>
              <a:t/>
            </a:r>
            <a:br>
              <a:rPr lang="en-US" sz="6000" b="1" dirty="0" smtClean="0">
                <a:latin typeface="Calibri" panose="020F0502020204030204" pitchFamily="34" charset="0"/>
              </a:rPr>
            </a:br>
            <a:endParaRPr lang="en-US" sz="3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1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669" y="1228725"/>
            <a:ext cx="7972425" cy="5629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1. Create Proposal </a:t>
            </a:r>
            <a:r>
              <a:rPr lang="en-US" sz="3200" b="1" dirty="0" smtClean="0"/>
              <a:t>– Course (Section 5 – Credit Courses Certifications)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81937" y="1642218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9301942" y="4006943"/>
            <a:ext cx="1005840" cy="16712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9361230" y="4384985"/>
            <a:ext cx="950422" cy="25071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10194036" y="3330666"/>
            <a:ext cx="1895302" cy="221105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Enter detailed information for the new course proposal.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068389" y="2704102"/>
            <a:ext cx="2320544" cy="37873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7240385" y="2024742"/>
            <a:ext cx="2687386" cy="124567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New CB 25, 26 and 27 selections available.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937" y="1398876"/>
            <a:ext cx="8953500" cy="5057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/>
              <a:t>1. Create Proposal </a:t>
            </a:r>
            <a:r>
              <a:rPr lang="en-US" sz="3200" b="1" dirty="0" smtClean="0"/>
              <a:t>– Course (Section 6 – Course Outline)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81937" y="1642218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9361230" y="4033842"/>
            <a:ext cx="1005840" cy="16712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9361230" y="4384985"/>
            <a:ext cx="950422" cy="25071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10194036" y="3330666"/>
            <a:ext cx="1895302" cy="221105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Enter detailed information for the new course proposal.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648" y="2200275"/>
            <a:ext cx="7534275" cy="4657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/>
              <a:t>1. Create Proposal </a:t>
            </a:r>
            <a:r>
              <a:rPr lang="en-US" sz="3200" b="1" dirty="0" smtClean="0"/>
              <a:t>– Course (Section 6 – Text Entry #1)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81937" y="1683783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556289" y="3504256"/>
            <a:ext cx="1340402" cy="18581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773978" y="3288129"/>
            <a:ext cx="569254" cy="54448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2541098" y="3757731"/>
            <a:ext cx="1982077" cy="38782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1. Select Add.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75372" y="1494398"/>
            <a:ext cx="3169166" cy="141175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*There are fields that require for the author to “add” text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346676" y="2497550"/>
            <a:ext cx="1107996" cy="54173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18"/>
          <p:cNvSpPr/>
          <p:nvPr/>
        </p:nvSpPr>
        <p:spPr>
          <a:xfrm>
            <a:off x="7748139" y="2991566"/>
            <a:ext cx="3033067" cy="116939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2. Add Description.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*to add more, simply select add again. 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160947" y="3504256"/>
            <a:ext cx="1660928" cy="65670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ular Callout 27"/>
          <p:cNvSpPr/>
          <p:nvPr/>
        </p:nvSpPr>
        <p:spPr>
          <a:xfrm>
            <a:off x="6174733" y="2250355"/>
            <a:ext cx="1982077" cy="38782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3. Select Save.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2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010" y="1088136"/>
            <a:ext cx="5883357" cy="5748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/>
              <a:t>1. Create Proposal </a:t>
            </a:r>
            <a:r>
              <a:rPr lang="en-US" sz="3200" b="1" dirty="0" smtClean="0"/>
              <a:t>– Course (Section 6 – Text Entry #2)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81937" y="1642218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8090506" y="2115567"/>
            <a:ext cx="808709" cy="58605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256116" y="1895303"/>
            <a:ext cx="996435" cy="75645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3176716" y="2345538"/>
            <a:ext cx="1895302" cy="44402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1. Select add.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14385" y="2774405"/>
            <a:ext cx="2743636" cy="161357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*There are other fields that contain additional text boxes.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7955215" y="1767979"/>
            <a:ext cx="2033512" cy="44402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2. Make entry.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9571332" y="3661838"/>
            <a:ext cx="528632" cy="75222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9098930" y="4284477"/>
            <a:ext cx="2752805" cy="79459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3. Select checkmark to save.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0" name="Picture 2" descr="Image result for reminde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873" y="5197775"/>
            <a:ext cx="845582" cy="55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ular Callout 20"/>
          <p:cNvSpPr/>
          <p:nvPr/>
        </p:nvSpPr>
        <p:spPr>
          <a:xfrm>
            <a:off x="1058580" y="5753356"/>
            <a:ext cx="1895302" cy="82369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Make sure to </a:t>
            </a:r>
            <a:r>
              <a:rPr lang="en-US" sz="2400" b="1" dirty="0" smtClean="0">
                <a:solidFill>
                  <a:schemeClr val="tx1"/>
                </a:solidFill>
              </a:rPr>
              <a:t>save!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5623353" y="5494634"/>
            <a:ext cx="2965367" cy="134113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*Repeat this process as necessary for additional entries.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8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54233" y="2560320"/>
            <a:ext cx="10615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Submit for Approval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4314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394" y="1970253"/>
            <a:ext cx="10464845" cy="3339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Submitting for Approval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70062" y="2270919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407374" y="2660036"/>
            <a:ext cx="550672" cy="29391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899208" y="4485928"/>
            <a:ext cx="741707" cy="56649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3958046" y="2168156"/>
            <a:ext cx="2599508" cy="78579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2. Submit for approval.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89411" y="4769173"/>
            <a:ext cx="2263530" cy="109111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1. Locate proposal on dashboard.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8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915" y="2156505"/>
            <a:ext cx="7968574" cy="4157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Submitting for Approval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70062" y="2270919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848964" y="1820709"/>
            <a:ext cx="866727" cy="47984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899208" y="4485928"/>
            <a:ext cx="741707" cy="56649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4493623" y="970569"/>
            <a:ext cx="4062113" cy="152443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3. New Window will populate.  If any issues are found, the proposal cannot be submitted to next stage.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89411" y="4769173"/>
            <a:ext cx="2263530" cy="109111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4. Ability to add comments.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415601" y="6095488"/>
            <a:ext cx="1927108" cy="7493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5115829" y="5630358"/>
            <a:ext cx="2016491" cy="109111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5. Select submit.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011" y="1142259"/>
            <a:ext cx="10456545" cy="5396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Select Stages - Author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70062" y="2270919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641146" y="1620932"/>
            <a:ext cx="1244800" cy="54690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0" y="1778710"/>
            <a:ext cx="4062113" cy="152443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*Authors will have access to Stages 1, 5 and 9 in the WebCMS process.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377616" y="1588733"/>
            <a:ext cx="2263530" cy="87613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1. Select Configurations.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256083" y="6043399"/>
            <a:ext cx="770125" cy="34168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5115829" y="5538652"/>
            <a:ext cx="3152960" cy="11828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3. Bottom of page will identify what stage you are currently in.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9679383" y="2394887"/>
            <a:ext cx="335774" cy="67179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8681985" y="2723798"/>
            <a:ext cx="2263530" cy="58750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2. Select </a:t>
            </a: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tage.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5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102" y="2113893"/>
            <a:ext cx="10715897" cy="2886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Select Stages - Author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70062" y="2270919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823268" y="2709942"/>
            <a:ext cx="1350482" cy="93161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7056101" y="1805589"/>
            <a:ext cx="3152960" cy="11828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4. Select the checkmark to be able to work in that </a:t>
            </a: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tage.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5457" y="6346128"/>
            <a:ext cx="4019550" cy="333375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6175882" y="6026212"/>
            <a:ext cx="702299" cy="43806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3226526" y="5211679"/>
            <a:ext cx="3128350" cy="125260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5. Bottom of page will update the new stage you selected.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04" y="2642952"/>
            <a:ext cx="10687396" cy="3113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Dashboard – 1. Create Proposal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160625" y="2512264"/>
            <a:ext cx="817418" cy="105381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6567055" y="1730452"/>
            <a:ext cx="3701934" cy="91250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1. Create Proposal – </a:t>
            </a:r>
            <a:r>
              <a:rPr lang="en-US" sz="2400" dirty="0" smtClean="0">
                <a:solidFill>
                  <a:schemeClr val="tx1"/>
                </a:solidFill>
              </a:rPr>
              <a:t>create a new program or course.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9978043" y="3608139"/>
            <a:ext cx="290946" cy="3665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203" y="1374145"/>
            <a:ext cx="10388166" cy="5209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1. Creating a Proposal - Course 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916061" y="4162106"/>
            <a:ext cx="222986" cy="164236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138839" y="1661228"/>
            <a:ext cx="880151" cy="153588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7730836" y="2140925"/>
            <a:ext cx="1191461" cy="104764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7667901" y="1405718"/>
            <a:ext cx="2869069" cy="40636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Add </a:t>
            </a:r>
            <a:r>
              <a:rPr lang="en-US" sz="2400" dirty="0" smtClean="0">
                <a:solidFill>
                  <a:schemeClr val="tx1"/>
                </a:solidFill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new course.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8635200" y="1901590"/>
            <a:ext cx="2869069" cy="43228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Modify </a:t>
            </a:r>
            <a:r>
              <a:rPr lang="en-US" sz="2400" dirty="0" smtClean="0">
                <a:solidFill>
                  <a:schemeClr val="tx1"/>
                </a:solidFill>
              </a:rPr>
              <a:t>a course.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4817819" y="5737970"/>
            <a:ext cx="3396343" cy="108244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*Filter by course prefix, title, and number.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3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315" y="1769321"/>
            <a:ext cx="9853979" cy="4984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/>
              <a:t>1. </a:t>
            </a:r>
            <a:r>
              <a:rPr lang="en-US" sz="3200" b="1" dirty="0" smtClean="0"/>
              <a:t>Create Proposal – Course (Section 1 - Basis)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81937" y="1642218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9475311" y="5123881"/>
            <a:ext cx="1005840" cy="16712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9507746" y="5291005"/>
            <a:ext cx="950422" cy="25071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10250903" y="4145300"/>
            <a:ext cx="1895302" cy="221105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Enter detailed information for the new course proposal.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514705" y="3097758"/>
            <a:ext cx="825852" cy="31046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7988531" y="1255260"/>
            <a:ext cx="4147385" cy="260549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*You will notice comment bubbles next to required fields.  These bubbles will enable you view comments from Curriculum Office and will be highlighted when there is a comment available.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2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473" y="1147155"/>
            <a:ext cx="7735677" cy="5702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/>
              <a:t>1. </a:t>
            </a:r>
            <a:r>
              <a:rPr lang="en-US" sz="3200" b="1" dirty="0" smtClean="0"/>
              <a:t>Create Proposal – Course (Section 2 – Course Identification)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81937" y="1642218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9301942" y="4006943"/>
            <a:ext cx="1005840" cy="16712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9361230" y="4384985"/>
            <a:ext cx="950422" cy="25071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10194036" y="3330666"/>
            <a:ext cx="1895302" cy="221105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Enter detailed information for the new course proposal.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582213" y="2721155"/>
            <a:ext cx="766567" cy="39862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1905285" y="2243735"/>
            <a:ext cx="2060212" cy="56961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Select </a:t>
            </a:r>
            <a:r>
              <a:rPr lang="en-US" sz="2400" b="1" dirty="0" smtClean="0">
                <a:solidFill>
                  <a:schemeClr val="tx1"/>
                </a:solidFill>
              </a:rPr>
              <a:t>Credit.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7502434" y="1511269"/>
            <a:ext cx="3717592" cy="121792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*If </a:t>
            </a:r>
            <a:r>
              <a:rPr lang="en-US" sz="2400" b="1" dirty="0" smtClean="0">
                <a:solidFill>
                  <a:schemeClr val="tx1"/>
                </a:solidFill>
              </a:rPr>
              <a:t>credit</a:t>
            </a:r>
            <a:r>
              <a:rPr lang="en-US" sz="2400" dirty="0" smtClean="0">
                <a:solidFill>
                  <a:schemeClr val="tx1"/>
                </a:solidFill>
              </a:rPr>
              <a:t> is selected, only fields necessary for </a:t>
            </a:r>
            <a:r>
              <a:rPr lang="en-US" sz="2400" b="1" dirty="0" smtClean="0">
                <a:solidFill>
                  <a:schemeClr val="tx1"/>
                </a:solidFill>
              </a:rPr>
              <a:t>credit</a:t>
            </a:r>
            <a:r>
              <a:rPr lang="en-US" sz="2400" dirty="0" smtClean="0">
                <a:solidFill>
                  <a:schemeClr val="tx1"/>
                </a:solidFill>
              </a:rPr>
              <a:t> will appear.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6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185" y="1207486"/>
            <a:ext cx="9048754" cy="5331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/>
              <a:t>1. Create Proposal </a:t>
            </a:r>
            <a:r>
              <a:rPr lang="en-US" sz="3200" b="1" dirty="0" smtClean="0"/>
              <a:t>– Course (Section 3 – Course Attributes)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81937" y="1642218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9355000" y="2848490"/>
            <a:ext cx="1202102" cy="43075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9464986" y="2717719"/>
            <a:ext cx="1088431" cy="112305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10180288" y="2068474"/>
            <a:ext cx="1895302" cy="221105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Enter detailed information for the new course proposal.</a:t>
            </a:r>
          </a:p>
        </p:txBody>
      </p:sp>
    </p:spTree>
    <p:extLst>
      <p:ext uri="{BB962C8B-B14F-4D97-AF65-F5344CB8AC3E}">
        <p14:creationId xmlns:p14="http://schemas.microsoft.com/office/powerpoint/2010/main" val="233663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421" y="1169586"/>
            <a:ext cx="9048750" cy="2676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1. Create Proposal </a:t>
            </a:r>
            <a:r>
              <a:rPr lang="en-US" sz="3200" b="1" dirty="0" smtClean="0"/>
              <a:t>– Course (Section 3 </a:t>
            </a:r>
            <a:r>
              <a:rPr lang="en-US" sz="3200" b="1" dirty="0"/>
              <a:t>– Preconditions for </a:t>
            </a:r>
            <a:r>
              <a:rPr lang="en-US" sz="3200" b="1" dirty="0" smtClean="0"/>
              <a:t>Enrollment)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81937" y="1642218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7119257" y="3591968"/>
            <a:ext cx="1272722" cy="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446" y="5110366"/>
            <a:ext cx="8848725" cy="1781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8574" y="2720430"/>
            <a:ext cx="5181600" cy="1743075"/>
          </a:xfrm>
          <a:prstGeom prst="rect">
            <a:avLst/>
          </a:prstGeom>
        </p:spPr>
      </p:pic>
      <p:sp>
        <p:nvSpPr>
          <p:cNvPr id="23" name="Rounded Rectangular Callout 22"/>
          <p:cNvSpPr/>
          <p:nvPr/>
        </p:nvSpPr>
        <p:spPr>
          <a:xfrm>
            <a:off x="7941603" y="2507848"/>
            <a:ext cx="4254099" cy="245176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 </a:t>
            </a:r>
            <a:r>
              <a:rPr lang="en-US" sz="2400" b="1" dirty="0">
                <a:solidFill>
                  <a:schemeClr val="tx1"/>
                </a:solidFill>
              </a:rPr>
              <a:t>Prerequisites, Co-Requisites or Advisories for </a:t>
            </a:r>
            <a:r>
              <a:rPr lang="en-US" sz="2400" b="1" dirty="0" smtClean="0">
                <a:solidFill>
                  <a:schemeClr val="tx1"/>
                </a:solidFill>
              </a:rPr>
              <a:t>Enrollment: </a:t>
            </a:r>
            <a:r>
              <a:rPr lang="en-US" sz="2400" dirty="0" smtClean="0">
                <a:solidFill>
                  <a:schemeClr val="tx1"/>
                </a:solidFill>
              </a:rPr>
              <a:t>if </a:t>
            </a:r>
            <a:r>
              <a:rPr lang="en-US" sz="2400" b="1" dirty="0" smtClean="0">
                <a:solidFill>
                  <a:schemeClr val="tx1"/>
                </a:solidFill>
              </a:rPr>
              <a:t>Adding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</a:rPr>
              <a:t>Maintaining</a:t>
            </a:r>
            <a:r>
              <a:rPr lang="en-US" sz="2400" dirty="0" smtClean="0">
                <a:solidFill>
                  <a:schemeClr val="tx1"/>
                </a:solidFill>
              </a:rPr>
              <a:t> or </a:t>
            </a:r>
            <a:r>
              <a:rPr lang="en-US" sz="2400" b="1" dirty="0" smtClean="0">
                <a:solidFill>
                  <a:schemeClr val="tx1"/>
                </a:solidFill>
              </a:rPr>
              <a:t>Removing</a:t>
            </a:r>
            <a:r>
              <a:rPr lang="en-US" sz="2400" dirty="0" smtClean="0">
                <a:solidFill>
                  <a:schemeClr val="tx1"/>
                </a:solidFill>
              </a:rPr>
              <a:t> is selected.  A new section will appear for entry. 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341326" y="4521022"/>
            <a:ext cx="905633" cy="128205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3" idx="1"/>
          </p:cNvCxnSpPr>
          <p:nvPr/>
        </p:nvCxnSpPr>
        <p:spPr>
          <a:xfrm flipH="1" flipV="1">
            <a:off x="6841062" y="3733731"/>
            <a:ext cx="1100541" cy="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4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079" y="1124121"/>
            <a:ext cx="6187603" cy="56300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1. Create Proposal </a:t>
            </a:r>
            <a:r>
              <a:rPr lang="en-US" sz="3200" b="1" dirty="0" smtClean="0"/>
              <a:t>– Course (Section 3 – Preconditions for Enrollment)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81937" y="1642218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0" y="1893098"/>
            <a:ext cx="4010025" cy="1809750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V="1">
            <a:off x="4384584" y="6323456"/>
            <a:ext cx="765952" cy="14404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200400" y="3148150"/>
            <a:ext cx="2020679" cy="135966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37860" y="1412247"/>
            <a:ext cx="1681117" cy="45994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Example: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317910" y="4010985"/>
            <a:ext cx="3449923" cy="76265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1. Simply filter or sort for Subject.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4674071" y="2568002"/>
            <a:ext cx="507820" cy="45994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4744919" y="5734829"/>
            <a:ext cx="507820" cy="45994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11322736" y="3021603"/>
            <a:ext cx="507820" cy="45994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1184559" y="5844429"/>
            <a:ext cx="3449923" cy="90977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2.Drag and </a:t>
            </a:r>
            <a:r>
              <a:rPr lang="en-US" sz="2400" dirty="0">
                <a:solidFill>
                  <a:schemeClr val="tx1"/>
                </a:solidFill>
              </a:rPr>
              <a:t>drop course into the right </a:t>
            </a:r>
            <a:r>
              <a:rPr lang="en-US" sz="2400" dirty="0" smtClean="0">
                <a:solidFill>
                  <a:schemeClr val="tx1"/>
                </a:solidFill>
              </a:rPr>
              <a:t>box.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7549987" y="2011408"/>
            <a:ext cx="507820" cy="45994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4.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8280789" y="3775620"/>
            <a:ext cx="1239457" cy="31540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9416204" y="3717126"/>
            <a:ext cx="183843" cy="63291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9466767" y="3737121"/>
            <a:ext cx="795158" cy="39754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ular Callout 31"/>
          <p:cNvSpPr/>
          <p:nvPr/>
        </p:nvSpPr>
        <p:spPr>
          <a:xfrm>
            <a:off x="8707151" y="4010984"/>
            <a:ext cx="3449923" cy="120109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3. Add And/ Or, Type and Requisite is being criteria.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8688314" y="1779507"/>
            <a:ext cx="1335705" cy="48956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ular Callout 33"/>
          <p:cNvSpPr/>
          <p:nvPr/>
        </p:nvSpPr>
        <p:spPr>
          <a:xfrm>
            <a:off x="7958759" y="1406903"/>
            <a:ext cx="3449923" cy="46243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4. Make sure to Save.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3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959" y="1617400"/>
            <a:ext cx="8858250" cy="485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/>
              <a:t>1. Create Proposal </a:t>
            </a:r>
            <a:r>
              <a:rPr lang="en-US" sz="3200" b="1" dirty="0" smtClean="0"/>
              <a:t>– Course (Section 4 – Workload Values)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81937" y="1642218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9604645" y="4436192"/>
            <a:ext cx="1005840" cy="16712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9604645" y="4665670"/>
            <a:ext cx="950422" cy="25071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10194036" y="3591968"/>
            <a:ext cx="1895302" cy="221105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Enter detailed information for the new course proposal.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319393" y="2442953"/>
            <a:ext cx="1002384" cy="75869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7853519" y="1641468"/>
            <a:ext cx="2969651" cy="108431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*Matrix will calculate Units based off of hours.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5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king Templates Accessible">
  <a:themeElements>
    <a:clrScheme name="Mt. SAC 2018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4F81BD"/>
      </a:accent1>
      <a:accent2>
        <a:srgbClr val="C33D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ility guide.potx" id="{709F6ED1-91B4-42EB-B205-04CA5CDF84DF}" vid="{41E99566-B948-45A3-A3EF-0F5CFCE3D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Accessibility guide</Template>
  <TotalTime>64594</TotalTime>
  <Words>635</Words>
  <Application>Microsoft Office PowerPoint</Application>
  <PresentationFormat>Widescreen</PresentationFormat>
  <Paragraphs>100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Making Templates Accessible</vt:lpstr>
      <vt:lpstr>Creating Proposals – Credit Courses  WebCMS 10.0  </vt:lpstr>
      <vt:lpstr>The Dashboard – 1. Create Proposal</vt:lpstr>
      <vt:lpstr>1. Creating a Proposal - Course </vt:lpstr>
      <vt:lpstr>1. Create Proposal – Course (Section 1 - Basis)</vt:lpstr>
      <vt:lpstr>1. Create Proposal – Course (Section 2 – Course Identification)</vt:lpstr>
      <vt:lpstr>1. Create Proposal – Course (Section 3 – Course Attributes)</vt:lpstr>
      <vt:lpstr>1. Create Proposal – Course (Section 3 – Preconditions for Enrollment)</vt:lpstr>
      <vt:lpstr>1. Create Proposal – Course (Section 3 – Preconditions for Enrollment)</vt:lpstr>
      <vt:lpstr>1. Create Proposal – Course (Section 4 – Workload Values)</vt:lpstr>
      <vt:lpstr>1. Create Proposal – Course (Section 5 – Credit Courses Certifications)</vt:lpstr>
      <vt:lpstr>1. Create Proposal – Course (Section 6 – Course Outline)</vt:lpstr>
      <vt:lpstr>1. Create Proposal – Course (Section 6 – Text Entry #1)</vt:lpstr>
      <vt:lpstr>1. Create Proposal – Course (Section 6 – Text Entry #2)</vt:lpstr>
      <vt:lpstr>PowerPoint Presentation</vt:lpstr>
      <vt:lpstr>Submitting for Approval</vt:lpstr>
      <vt:lpstr>Submitting for Approval</vt:lpstr>
      <vt:lpstr>Select Stages - Author</vt:lpstr>
      <vt:lpstr>Select Stages - Author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Templates Accessible</dc:title>
  <dc:creator>Mai, Uyen</dc:creator>
  <cp:lastModifiedBy>Suarez, Pedro</cp:lastModifiedBy>
  <cp:revision>949</cp:revision>
  <dcterms:created xsi:type="dcterms:W3CDTF">2018-01-26T20:40:34Z</dcterms:created>
  <dcterms:modified xsi:type="dcterms:W3CDTF">2019-10-09T23:04:45Z</dcterms:modified>
  <cp:version/>
</cp:coreProperties>
</file>