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76" r:id="rId3"/>
    <p:sldId id="287" r:id="rId4"/>
    <p:sldId id="277" r:id="rId5"/>
    <p:sldId id="289" r:id="rId6"/>
    <p:sldId id="279" r:id="rId7"/>
    <p:sldId id="257" r:id="rId8"/>
    <p:sldId id="290" r:id="rId9"/>
    <p:sldId id="268" r:id="rId10"/>
    <p:sldId id="259" r:id="rId11"/>
    <p:sldId id="273" r:id="rId12"/>
    <p:sldId id="294" r:id="rId13"/>
    <p:sldId id="274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84" charset="0"/>
        <a:ea typeface="ＭＳ Ｐゴシック" pitchFamily="84" charset="-128"/>
        <a:cs typeface="ＭＳ Ｐゴシック" pitchFamily="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78" autoAdjust="0"/>
    <p:restoredTop sz="96404" autoAdjust="0"/>
  </p:normalViewPr>
  <p:slideViewPr>
    <p:cSldViewPr>
      <p:cViewPr varScale="1">
        <p:scale>
          <a:sx n="69" d="100"/>
          <a:sy n="69" d="100"/>
        </p:scale>
        <p:origin x="123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2F7DB2-CA25-4609-8817-92A98645C21C}" type="datetime1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14340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ABCA04-5D5B-49FE-AE39-D18563252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838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ＭＳ Ｐゴシック" pitchFamily="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84" charset="0"/>
        <a:ea typeface="ＭＳ Ｐゴシック" pitchFamily="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28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87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12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48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0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740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24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36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C22C51-79F1-4295-954F-3ACE280DAF3A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1FB8107-C77C-4B1A-BC28-6FB66F5A6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76FE-9D3C-4F0D-8B16-F4E3EECAD7D0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7917-43EE-4335-9CC9-457F18BC9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F971F-C13A-43A1-ADCD-E8525C6D4F0C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B6CC4-344C-4F20-9193-08487BD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1B89-AF65-4444-86FB-F82A0A2F2DA5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8892E-A656-4B13-810A-01AC34FAA8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E64F9-76B1-4EAB-AFFA-71F11D96A768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78EAE-B493-4973-A613-D47F12AE4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949E8-80DD-49D5-9623-97651AB6605F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A586D4-A392-4E8D-AB2F-1FA333539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C723DD-F112-49DF-B2EC-459B834FDDCE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E39945-8054-43EA-946D-29CE6ABB2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FCCBD29-698B-486C-AE98-87068A1B724E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BCDD00-D0FF-487E-84FC-277B147C0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279CE-2A2F-443F-980D-672E0EA03A4F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9816E-9F0C-420C-A111-9103F2633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B31AF-1220-42F3-9620-8AF1E23E8ED6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6C7E8E-F049-4453-AB62-B2A603FE6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E1335-B477-4F84-9452-A953DA0B83E4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8695-F179-424F-BDDF-9B1F3A808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78D7EBF-E7DF-4E75-AD64-69DB8C16658A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123A12FC-FD0C-4669-98B9-373EB1E65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6656268-D635-4B79-8F27-018B9DA1AF89}" type="datetimeFigureOut">
              <a:rPr lang="en-US"/>
              <a:pPr>
                <a:defRPr/>
              </a:pPr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05048CD-171E-4EE2-A60A-897B66320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10" r:id="rId3"/>
    <p:sldLayoutId id="2147483711" r:id="rId4"/>
    <p:sldLayoutId id="2147483712" r:id="rId5"/>
    <p:sldLayoutId id="2147483707" r:id="rId6"/>
    <p:sldLayoutId id="2147483713" r:id="rId7"/>
    <p:sldLayoutId id="2147483706" r:id="rId8"/>
    <p:sldLayoutId id="2147483714" r:id="rId9"/>
    <p:sldLayoutId id="2147483705" r:id="rId10"/>
    <p:sldLayoutId id="2147483715" r:id="rId11"/>
    <p:sldLayoutId id="214748370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84" charset="-128"/>
          <a:cs typeface="ＭＳ Ｐゴシック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pitchFamily="84" charset="-128"/>
          <a:cs typeface="ＭＳ Ｐゴシック" pitchFamily="84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84" charset="2"/>
        <a:buChar char=""/>
        <a:defRPr sz="2900" kern="1200">
          <a:solidFill>
            <a:schemeClr val="tx1"/>
          </a:solidFill>
          <a:latin typeface="+mn-lt"/>
          <a:ea typeface="ＭＳ Ｐゴシック" pitchFamily="84" charset="-128"/>
          <a:cs typeface="ＭＳ Ｐゴシック" pitchFamily="84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84" charset="2"/>
        <a:buChar char=""/>
        <a:defRPr sz="26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84" charset="2"/>
        <a:buChar char=""/>
        <a:defRPr sz="23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84" charset="2"/>
        <a:buChar char="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84" charset="2"/>
        <a:buChar char=""/>
        <a:defRPr sz="2000" kern="1200">
          <a:solidFill>
            <a:schemeClr val="tx1"/>
          </a:solidFill>
          <a:latin typeface="+mn-lt"/>
          <a:ea typeface="ＭＳ Ｐゴシック" pitchFamily="84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tsac.edu/transfe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tsac.edu/counseling" TargetMode="External"/><Relationship Id="rId4" Type="http://schemas.openxmlformats.org/officeDocument/2006/relationships/hyperlink" Target="http://www.mtsac.edu/transfer/listserv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2.calstate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lstate.edu/apply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versityofcalifornia.edu/appl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Transfer 101: UC/CSU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Mt. San Antonio College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Upper Division Transfer</a:t>
            </a:r>
            <a:endParaRPr lang="en-US" dirty="0"/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609600" y="2667744"/>
            <a:ext cx="335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/>
            <a:r>
              <a:rPr lang="en-US" sz="3200" dirty="0">
                <a:latin typeface="Tw Cen MT" charset="0"/>
              </a:rPr>
              <a:t>60 </a:t>
            </a:r>
            <a:r>
              <a:rPr lang="en-US" sz="3200" u="sng" dirty="0">
                <a:latin typeface="Tw Cen MT" charset="0"/>
              </a:rPr>
              <a:t>transferable</a:t>
            </a:r>
            <a:r>
              <a:rPr lang="en-US" sz="3200" dirty="0">
                <a:latin typeface="Tw Cen MT" charset="0"/>
              </a:rPr>
              <a:t> </a:t>
            </a:r>
          </a:p>
          <a:p>
            <a:pPr marL="342900" indent="-342900" algn="ctr"/>
            <a:r>
              <a:rPr lang="en-US" sz="3200" dirty="0">
                <a:latin typeface="Tw Cen MT" charset="0"/>
              </a:rPr>
              <a:t>units</a:t>
            </a:r>
          </a:p>
        </p:txBody>
      </p:sp>
      <p:sp>
        <p:nvSpPr>
          <p:cNvPr id="7174" name="AutoShape 6"/>
          <p:cNvSpPr>
            <a:spLocks/>
          </p:cNvSpPr>
          <p:nvPr/>
        </p:nvSpPr>
        <p:spPr bwMode="auto">
          <a:xfrm>
            <a:off x="3810000" y="1753344"/>
            <a:ext cx="457200" cy="2971800"/>
          </a:xfrm>
          <a:prstGeom prst="leftBrace">
            <a:avLst>
              <a:gd name="adj1" fmla="val 54167"/>
              <a:gd name="adj2" fmla="val 50000"/>
            </a:avLst>
          </a:prstGeom>
          <a:noFill/>
          <a:ln w="38100">
            <a:solidFill>
              <a:schemeClr val="accent3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4267200" y="2058144"/>
            <a:ext cx="4265240" cy="23622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General Education courses</a:t>
            </a:r>
            <a:b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prerequisites or preparation courses</a:t>
            </a:r>
            <a:b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Elective courses (if needed)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7544" y="5085184"/>
            <a:ext cx="82089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j-lt"/>
              </a:rPr>
              <a:t>WARNING: </a:t>
            </a:r>
            <a:r>
              <a:rPr lang="en-US" sz="2200" dirty="0" smtClean="0">
                <a:latin typeface="+mj-lt"/>
              </a:rPr>
              <a:t>Transfer </a:t>
            </a:r>
            <a:r>
              <a:rPr lang="en-US" sz="2200" dirty="0">
                <a:latin typeface="+mj-lt"/>
              </a:rPr>
              <a:t>requirements are subject to change.  Please meet regularly with a </a:t>
            </a:r>
            <a:r>
              <a:rPr lang="en-US" sz="2200" dirty="0" smtClean="0">
                <a:latin typeface="+mj-lt"/>
              </a:rPr>
              <a:t>counselor and </a:t>
            </a:r>
            <a:r>
              <a:rPr lang="en-US" sz="2200" dirty="0">
                <a:latin typeface="+mj-lt"/>
              </a:rPr>
              <a:t>view campus admissions </a:t>
            </a:r>
            <a:r>
              <a:rPr lang="en-US" sz="2200" dirty="0" smtClean="0">
                <a:latin typeface="+mj-lt"/>
              </a:rPr>
              <a:t>websites regularly </a:t>
            </a:r>
            <a:r>
              <a:rPr lang="en-US" sz="2200" dirty="0">
                <a:latin typeface="+mj-lt"/>
              </a:rPr>
              <a:t>to stay updated.  Do not rely on your friend who transferred last year!</a:t>
            </a:r>
          </a:p>
          <a:p>
            <a:endParaRPr lang="en-US" sz="2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dirty="0" smtClean="0"/>
              <a:t>How can Transfer Services help you?</a:t>
            </a:r>
            <a:endParaRPr lang="en-US" dirty="0"/>
          </a:p>
        </p:txBody>
      </p:sp>
      <p:sp>
        <p:nvSpPr>
          <p:cNvPr id="41986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en-US" sz="2500" dirty="0" smtClean="0"/>
              <a:t>Meet with University representatives.</a:t>
            </a:r>
          </a:p>
          <a:p>
            <a:r>
              <a:rPr lang="en-US" sz="2500" dirty="0" smtClean="0"/>
              <a:t>Attend one of our university tours.</a:t>
            </a:r>
            <a:endParaRPr lang="en-US" sz="2500" dirty="0"/>
          </a:p>
          <a:p>
            <a:r>
              <a:rPr lang="en-US" sz="2500" dirty="0" smtClean="0"/>
              <a:t>Take part in our University Transfer Fairs in fall &amp; spring.</a:t>
            </a:r>
            <a:endParaRPr lang="en-US" sz="2500" dirty="0"/>
          </a:p>
          <a:p>
            <a:r>
              <a:rPr lang="en-US" sz="2500" dirty="0" smtClean="0"/>
              <a:t>Attend our transfer workshops</a:t>
            </a:r>
          </a:p>
          <a:p>
            <a:pPr lvl="1"/>
            <a:r>
              <a:rPr lang="en-US" sz="2200" dirty="0" smtClean="0"/>
              <a:t>Transfer application, financial aid, and many more.</a:t>
            </a:r>
          </a:p>
          <a:p>
            <a:r>
              <a:rPr lang="en-US" sz="2500" dirty="0" smtClean="0"/>
              <a:t>Sign up to Transfer List serve.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can I get help?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Workshops</a:t>
            </a:r>
          </a:p>
          <a:p>
            <a:r>
              <a:rPr lang="en-US" dirty="0" smtClean="0"/>
              <a:t>Transfer fairs</a:t>
            </a:r>
          </a:p>
          <a:p>
            <a:r>
              <a:rPr lang="en-US" dirty="0" smtClean="0"/>
              <a:t>University tours</a:t>
            </a:r>
          </a:p>
          <a:p>
            <a:r>
              <a:rPr lang="en-US" dirty="0" smtClean="0"/>
              <a:t>Transfer conference</a:t>
            </a:r>
          </a:p>
          <a:p>
            <a:r>
              <a:rPr lang="en-US" dirty="0" smtClean="0"/>
              <a:t>Meet with university </a:t>
            </a:r>
            <a:r>
              <a:rPr lang="en-US" dirty="0"/>
              <a:t>r</a:t>
            </a:r>
            <a:r>
              <a:rPr lang="en-US" dirty="0" smtClean="0"/>
              <a:t>epresentatives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Undecided </a:t>
            </a:r>
            <a:r>
              <a:rPr lang="en-US" dirty="0"/>
              <a:t>m</a:t>
            </a:r>
            <a:r>
              <a:rPr lang="en-US" dirty="0" smtClean="0"/>
              <a:t>ajor workshops</a:t>
            </a:r>
          </a:p>
          <a:p>
            <a:r>
              <a:rPr lang="en-US" dirty="0" smtClean="0"/>
              <a:t>Appointments to make an education plan</a:t>
            </a:r>
          </a:p>
          <a:p>
            <a:r>
              <a:rPr lang="en-US" dirty="0" smtClean="0"/>
              <a:t>Learn about transfer requirements for specific college/universities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Transfer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Counseling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96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>
          <a:xfrm>
            <a:off x="626059" y="1124744"/>
            <a:ext cx="8150225" cy="547260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84" charset="2"/>
              <a:buNone/>
            </a:pPr>
            <a:endParaRPr lang="en-US" sz="2500" dirty="0"/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r>
              <a:rPr lang="en-US" sz="2500" b="1" dirty="0" smtClean="0"/>
              <a:t>Career </a:t>
            </a:r>
            <a:r>
              <a:rPr lang="en-US" sz="2500" b="1" dirty="0"/>
              <a:t>&amp; Transfer </a:t>
            </a:r>
            <a:r>
              <a:rPr lang="en-US" sz="2500" b="1" dirty="0" smtClean="0"/>
              <a:t>Services</a:t>
            </a:r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r>
              <a:rPr lang="en-US" sz="2500" dirty="0" smtClean="0"/>
              <a:t>Bldg. 9B, Second Floor</a:t>
            </a:r>
            <a:endParaRPr lang="en-US" sz="2500" dirty="0"/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r>
              <a:rPr lang="en-US" sz="2500" dirty="0"/>
              <a:t>(909) 274 - 6388</a:t>
            </a:r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r>
              <a:rPr lang="en-US" sz="2500" dirty="0" smtClean="0">
                <a:hlinkClick r:id="rId3"/>
              </a:rPr>
              <a:t>www.mtsac.edu/transfer</a:t>
            </a:r>
            <a:endParaRPr lang="en-US" sz="2500" dirty="0" smtClean="0"/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endParaRPr lang="en-US" sz="2500" dirty="0"/>
          </a:p>
          <a:p>
            <a:pPr algn="ctr">
              <a:spcBef>
                <a:spcPts val="0"/>
              </a:spcBef>
              <a:buFont typeface="Wingdings" pitchFamily="84" charset="2"/>
              <a:buNone/>
            </a:pPr>
            <a:r>
              <a:rPr lang="en-US" sz="2500" dirty="0" smtClean="0"/>
              <a:t>Join our Transfer List-Serve to find out about upcoming events:</a:t>
            </a:r>
            <a:endParaRPr lang="en-US" sz="2500" dirty="0"/>
          </a:p>
          <a:p>
            <a:pPr algn="ctr">
              <a:spcBef>
                <a:spcPts val="0"/>
              </a:spcBef>
              <a:buNone/>
            </a:pPr>
            <a:r>
              <a:rPr lang="en-US" sz="2500" dirty="0">
                <a:hlinkClick r:id="rId4"/>
              </a:rPr>
              <a:t>http://</a:t>
            </a:r>
            <a:r>
              <a:rPr lang="en-US" sz="2500" dirty="0" smtClean="0">
                <a:hlinkClick r:id="rId4"/>
              </a:rPr>
              <a:t>www.mtsac.edu/transfer/listserv.html</a:t>
            </a:r>
            <a:endParaRPr lang="en-US" sz="2500" dirty="0" smtClean="0"/>
          </a:p>
          <a:p>
            <a:pPr algn="ctr">
              <a:spcBef>
                <a:spcPts val="0"/>
              </a:spcBef>
              <a:buNone/>
            </a:pPr>
            <a:endParaRPr lang="en-US" sz="2500" dirty="0" smtClean="0"/>
          </a:p>
          <a:p>
            <a:pPr algn="ctr">
              <a:spcBef>
                <a:spcPts val="0"/>
              </a:spcBef>
              <a:buNone/>
            </a:pPr>
            <a:endParaRPr lang="en-US" sz="2500" dirty="0" smtClean="0"/>
          </a:p>
          <a:p>
            <a:pPr algn="ctr">
              <a:spcBef>
                <a:spcPts val="0"/>
              </a:spcBef>
              <a:buNone/>
            </a:pPr>
            <a:r>
              <a:rPr lang="en-US" sz="2500" dirty="0" smtClean="0"/>
              <a:t>To </a:t>
            </a:r>
            <a:r>
              <a:rPr lang="en-US" sz="2500" dirty="0"/>
              <a:t>schedule </a:t>
            </a:r>
            <a:r>
              <a:rPr lang="en-US" sz="2500" dirty="0" smtClean="0"/>
              <a:t>a counseling appointment</a:t>
            </a:r>
            <a:r>
              <a:rPr lang="en-US" sz="2500" dirty="0"/>
              <a:t> </a:t>
            </a:r>
            <a:r>
              <a:rPr lang="en-US" sz="2500" dirty="0" smtClean="0"/>
              <a:t>call: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500" dirty="0" smtClean="0"/>
              <a:t>Bldg. 9B, Second Floor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500" dirty="0" smtClean="0"/>
              <a:t>(909) 274 – 4380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500" dirty="0" smtClean="0">
                <a:hlinkClick r:id="rId5"/>
              </a:rPr>
              <a:t>www.mtsac.edu/counseling</a:t>
            </a:r>
            <a:endParaRPr lang="en-US" sz="2500" dirty="0" smtClean="0"/>
          </a:p>
          <a:p>
            <a:pPr algn="ctr">
              <a:spcBef>
                <a:spcPts val="0"/>
              </a:spcBef>
              <a:buNone/>
            </a:pPr>
            <a:endParaRPr lang="en-US" sz="2500" dirty="0"/>
          </a:p>
          <a:p>
            <a:pPr algn="ctr">
              <a:lnSpc>
                <a:spcPct val="90000"/>
              </a:lnSpc>
              <a:buFont typeface="Wingdings" pitchFamily="84" charset="2"/>
              <a:buNone/>
            </a:pP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500" dirty="0" smtClean="0"/>
              <a:t>What is transfer?</a:t>
            </a:r>
          </a:p>
          <a:p>
            <a:r>
              <a:rPr lang="en-US" sz="2500" dirty="0"/>
              <a:t>California State University (CSU) system</a:t>
            </a:r>
          </a:p>
          <a:p>
            <a:r>
              <a:rPr lang="en-US" sz="2500" dirty="0" smtClean="0"/>
              <a:t>University of California (UC) system</a:t>
            </a:r>
          </a:p>
          <a:p>
            <a:r>
              <a:rPr lang="en-US" sz="2500" dirty="0" smtClean="0"/>
              <a:t>How can the transfer center help you?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41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19792" cy="4205064"/>
          </a:xfrm>
        </p:spPr>
        <p:txBody>
          <a:bodyPr/>
          <a:lstStyle/>
          <a:p>
            <a:r>
              <a:rPr lang="en-US" dirty="0" smtClean="0"/>
              <a:t>Transfer </a:t>
            </a:r>
            <a:endParaRPr lang="en-US" dirty="0"/>
          </a:p>
          <a:p>
            <a:pPr lvl="1"/>
            <a:r>
              <a:rPr lang="en-US" dirty="0" smtClean="0"/>
              <a:t>If you want to earn a bachelor’s degree you can do up-to the first half of your degree at Mt. SAC.</a:t>
            </a:r>
          </a:p>
          <a:p>
            <a:pPr lvl="1"/>
            <a:r>
              <a:rPr lang="en-US" dirty="0" smtClean="0"/>
              <a:t>Then you must apply to transfer to a four-year university or college.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76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California State University (CSU)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865176"/>
            <a:ext cx="4248473" cy="20678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23 campuses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Offer bachelors, </a:t>
            </a:r>
            <a:br>
              <a:rPr lang="en-US" sz="2500" dirty="0" smtClean="0"/>
            </a:br>
            <a:r>
              <a:rPr lang="en-US" sz="2500" dirty="0" smtClean="0"/>
              <a:t>masters, some doctoral </a:t>
            </a:r>
            <a:br>
              <a:rPr lang="en-US" sz="2500" dirty="0" smtClean="0"/>
            </a:br>
            <a:r>
              <a:rPr lang="en-US" sz="2500" dirty="0" smtClean="0"/>
              <a:t>degrees, teaching credentials.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 smtClean="0"/>
          </a:p>
          <a:p>
            <a:pPr eaLnBrk="1" hangingPunct="1">
              <a:lnSpc>
                <a:spcPct val="90000"/>
              </a:lnSpc>
            </a:pPr>
            <a:endParaRPr lang="en-US" sz="2500" dirty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endParaRPr lang="en-US" sz="2500" dirty="0" smtClean="0">
              <a:hlinkClick r:id="rId3"/>
            </a:endParaRPr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2050" name="Picture 2" descr="Image result for csu m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9" y="1412716"/>
            <a:ext cx="4093960" cy="525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021288"/>
            <a:ext cx="417646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en-US" dirty="0">
                <a:hlinkClick r:id="rId5"/>
              </a:rPr>
              <a:t>www.calstate.edu/apply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CSU: What is required to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r>
              <a:rPr lang="en-US" dirty="0" smtClean="0"/>
              <a:t>60 + CSU transferrable units*</a:t>
            </a:r>
          </a:p>
          <a:p>
            <a:r>
              <a:rPr lang="en-US" dirty="0" smtClean="0"/>
              <a:t>30 units of general education</a:t>
            </a:r>
          </a:p>
          <a:p>
            <a:r>
              <a:rPr lang="en-US" dirty="0" smtClean="0"/>
              <a:t>Golden 4 (“C” grade or better)</a:t>
            </a:r>
          </a:p>
          <a:p>
            <a:pPr lvl="1"/>
            <a:r>
              <a:rPr lang="en-US" dirty="0" smtClean="0"/>
              <a:t>Freshman composition, College math, Critical thinking, and Oral communication</a:t>
            </a:r>
          </a:p>
          <a:p>
            <a:r>
              <a:rPr lang="en-US" dirty="0" smtClean="0"/>
              <a:t>Minimum </a:t>
            </a:r>
            <a:r>
              <a:rPr lang="en-US" dirty="0"/>
              <a:t>2.0 GPA</a:t>
            </a:r>
            <a:r>
              <a:rPr lang="en-US" dirty="0" smtClean="0"/>
              <a:t>**</a:t>
            </a:r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 smtClean="0"/>
              <a:t>*Impacted majors may have additional requirements.  See a counselor for more information.</a:t>
            </a:r>
          </a:p>
          <a:p>
            <a:pPr marL="0" indent="0">
              <a:buNone/>
            </a:pPr>
            <a:r>
              <a:rPr lang="en-US" sz="2000" i="1" u="sng" dirty="0"/>
              <a:t>*2.0 GPA does not guarantee admissions, especially competitive majors.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6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When to apply for admission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1612776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SzPct val="70000"/>
              <a:buFont typeface="Wingdings"/>
              <a:buChar char=""/>
              <a:defRPr/>
            </a:pPr>
            <a:r>
              <a:rPr lang="en-US" sz="2500" dirty="0" smtClean="0">
                <a:ea typeface="+mn-ea"/>
                <a:cs typeface="+mn-cs"/>
              </a:rPr>
              <a:t>Not all CSUs accept mid-year transfers.</a:t>
            </a:r>
          </a:p>
          <a:p>
            <a:pPr marL="320040" indent="-320040" eaLnBrk="1" fontAlgn="auto" hangingPunct="1">
              <a:spcAft>
                <a:spcPts val="0"/>
              </a:spcAft>
              <a:buSzPct val="70000"/>
              <a:buFont typeface="Wingdings"/>
              <a:buChar char=""/>
              <a:defRPr/>
            </a:pPr>
            <a:r>
              <a:rPr lang="en-US" sz="2500" dirty="0" smtClean="0">
                <a:ea typeface="+mn-ea"/>
                <a:cs typeface="+mn-cs"/>
              </a:rPr>
              <a:t>Complete all admission requirements by the end of spring prior to transfer. </a:t>
            </a:r>
          </a:p>
          <a:p>
            <a:pPr marL="320040" indent="-320040" eaLnBrk="1" fontAlgn="auto" hangingPunct="1">
              <a:spcAft>
                <a:spcPts val="0"/>
              </a:spcAft>
              <a:buSzPct val="70000"/>
              <a:buFont typeface="Wingdings"/>
              <a:buChar char=""/>
              <a:defRPr/>
            </a:pPr>
            <a:endParaRPr lang="en-US" sz="2300" dirty="0" smtClean="0">
              <a:ea typeface="+mn-ea"/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300" u="sng" dirty="0" smtClean="0">
              <a:solidFill>
                <a:schemeClr val="accent2">
                  <a:lumMod val="75000"/>
                </a:schemeClr>
              </a:solidFill>
              <a:ea typeface="+mn-ea"/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300" dirty="0">
              <a:ea typeface="+mn-ea"/>
              <a:cs typeface="+mn-cs"/>
            </a:endParaRPr>
          </a:p>
        </p:txBody>
      </p:sp>
      <p:graphicFrame>
        <p:nvGraphicFramePr>
          <p:cNvPr id="21531" name="Group 1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332671"/>
              </p:ext>
            </p:extLst>
          </p:nvPr>
        </p:nvGraphicFramePr>
        <p:xfrm>
          <a:off x="506120" y="3429000"/>
          <a:ext cx="8229600" cy="2701465"/>
        </p:xfrm>
        <a:graphic>
          <a:graphicData uri="http://schemas.openxmlformats.org/drawingml/2006/table">
            <a:tbl>
              <a:tblPr/>
              <a:tblGrid>
                <a:gridCol w="317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8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To be accepted for: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C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You must apply: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CB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FALL semester or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October 1 - November 30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WINTER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June 1 – 30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 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SPRING semester or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August 1 – 31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1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SUMMER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February 1 – 28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of the same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44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University of California (UC)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937184"/>
            <a:ext cx="4752528" cy="24279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9</a:t>
            </a:r>
            <a:r>
              <a:rPr lang="en-US" sz="2500" dirty="0" smtClean="0"/>
              <a:t> undergraduate campuses:</a:t>
            </a:r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Offer bachelors, masters, doctorate (PhD, </a:t>
            </a:r>
            <a:r>
              <a:rPr lang="en-US" sz="2500" dirty="0" err="1" smtClean="0"/>
              <a:t>EdD</a:t>
            </a:r>
            <a:r>
              <a:rPr lang="en-US" sz="2500" dirty="0" smtClean="0"/>
              <a:t>), professional degrees (MD, law, dentistry), teaching credentials.</a:t>
            </a:r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500" dirty="0" smtClean="0"/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500" dirty="0"/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500" dirty="0" smtClean="0"/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500" dirty="0" smtClean="0"/>
          </a:p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endParaRPr lang="en-US" sz="2500" dirty="0" smtClean="0"/>
          </a:p>
        </p:txBody>
      </p:sp>
      <p:pic>
        <p:nvPicPr>
          <p:cNvPr id="1026" name="Picture 2" descr="Image result for uc m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266" y="1464432"/>
            <a:ext cx="455450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9392" y="5877272"/>
            <a:ext cx="5328639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84" charset="2"/>
              <a:buNone/>
            </a:pPr>
            <a:r>
              <a:rPr lang="en-US" dirty="0">
                <a:hlinkClick r:id="rId4"/>
              </a:rPr>
              <a:t>www.universityofcalifornia.edu/apply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UC: What is required to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r>
              <a:rPr lang="en-US" dirty="0" smtClean="0"/>
              <a:t>60 + UC transferrable units*</a:t>
            </a:r>
          </a:p>
          <a:p>
            <a:r>
              <a:rPr lang="en-US" dirty="0" smtClean="0"/>
              <a:t>7 core GE classes</a:t>
            </a:r>
          </a:p>
          <a:p>
            <a:r>
              <a:rPr lang="en-US" dirty="0" smtClean="0"/>
              <a:t>Minimum 2.4 GPA**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i="1" dirty="0" smtClean="0"/>
              <a:t>*Select </a:t>
            </a:r>
            <a:r>
              <a:rPr lang="en-US" sz="2000" i="1" dirty="0"/>
              <a:t>majors may have additional requirements.  See a counselor for more information</a:t>
            </a:r>
            <a:r>
              <a:rPr lang="en-US" sz="2000" i="1" dirty="0" smtClean="0"/>
              <a:t>.</a:t>
            </a:r>
          </a:p>
          <a:p>
            <a:pPr marL="0" indent="0">
              <a:buNone/>
            </a:pPr>
            <a:r>
              <a:rPr lang="en-US" sz="2000" i="1" u="sng" dirty="0" smtClean="0"/>
              <a:t>**2.4 GPA does not guarantee admissions, especially competitive majors.</a:t>
            </a:r>
          </a:p>
        </p:txBody>
      </p:sp>
    </p:spTree>
    <p:extLst>
      <p:ext uri="{BB962C8B-B14F-4D97-AF65-F5344CB8AC3E}">
        <p14:creationId xmlns:p14="http://schemas.microsoft.com/office/powerpoint/2010/main" val="23097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/>
              <a:t>When to apply for admission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2404864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SzPct val="70000"/>
              <a:buFont typeface="Wingdings"/>
              <a:buChar char=""/>
              <a:defRPr/>
            </a:pPr>
            <a:r>
              <a:rPr lang="en-US" sz="2500" u="sng" dirty="0" smtClean="0">
                <a:ea typeface="+mn-ea"/>
                <a:cs typeface="+mn-cs"/>
              </a:rPr>
              <a:t>All Currently, most UCs accept Fall applications only!</a:t>
            </a:r>
          </a:p>
          <a:p>
            <a:pPr marL="320040" indent="-320040" eaLnBrk="1" fontAlgn="auto" hangingPunct="1">
              <a:spcAft>
                <a:spcPts val="0"/>
              </a:spcAft>
              <a:buSzPct val="70000"/>
              <a:buFont typeface="Wingdings"/>
              <a:buChar char=""/>
              <a:defRPr/>
            </a:pPr>
            <a:r>
              <a:rPr lang="en-US" sz="2500" dirty="0" smtClean="0">
                <a:ea typeface="+mn-ea"/>
                <a:cs typeface="+mn-cs"/>
              </a:rPr>
              <a:t>Complete all admission requirements by the end of spring prior to transfer for Fall transfer.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u="sng" dirty="0" smtClean="0">
              <a:solidFill>
                <a:schemeClr val="accent2">
                  <a:lumMod val="75000"/>
                </a:schemeClr>
              </a:solidFill>
              <a:ea typeface="+mn-ea"/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dirty="0">
              <a:ea typeface="+mn-ea"/>
              <a:cs typeface="+mn-cs"/>
            </a:endParaRPr>
          </a:p>
        </p:txBody>
      </p:sp>
      <p:graphicFrame>
        <p:nvGraphicFramePr>
          <p:cNvPr id="5" name="Group 10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765035"/>
              </p:ext>
            </p:extLst>
          </p:nvPr>
        </p:nvGraphicFramePr>
        <p:xfrm>
          <a:off x="467544" y="3334403"/>
          <a:ext cx="8229600" cy="2103321"/>
        </p:xfrm>
        <a:graphic>
          <a:graphicData uri="http://schemas.openxmlformats.org/drawingml/2006/table">
            <a:tbl>
              <a:tblPr/>
              <a:tblGrid>
                <a:gridCol w="317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0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8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To be accepted for: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CB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You must apply: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CB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FALL semester or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November 1 - November 30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WINTER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July 1 – 31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 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SPRING semester or quarter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October 1 – 31 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charset="0"/>
                          <a:ea typeface="ＭＳ Ｐゴシック" pitchFamily="84" charset="-128"/>
                          <a:cs typeface="ＭＳ Ｐゴシック" pitchFamily="84" charset="-128"/>
                        </a:rPr>
                        <a:t>of the previous year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8692</TotalTime>
  <Words>585</Words>
  <Application>Microsoft Office PowerPoint</Application>
  <PresentationFormat>On-screen Show (4:3)</PresentationFormat>
  <Paragraphs>109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Tw Cen MT</vt:lpstr>
      <vt:lpstr>Wingdings</vt:lpstr>
      <vt:lpstr>Wingdings 2</vt:lpstr>
      <vt:lpstr>Median</vt:lpstr>
      <vt:lpstr>Transfer 101: UC/CSU</vt:lpstr>
      <vt:lpstr>Presentation Agenda</vt:lpstr>
      <vt:lpstr>What is transfer?</vt:lpstr>
      <vt:lpstr>California State University (CSU)</vt:lpstr>
      <vt:lpstr>CSU: What is required to transfer?</vt:lpstr>
      <vt:lpstr>When to apply for admission</vt:lpstr>
      <vt:lpstr>University of California (UC)</vt:lpstr>
      <vt:lpstr>UC: What is required to transfer?</vt:lpstr>
      <vt:lpstr>When to apply for admission</vt:lpstr>
      <vt:lpstr>Upper Division Transfer</vt:lpstr>
      <vt:lpstr>How can Transfer Services help you?</vt:lpstr>
      <vt:lpstr>Where can I get help?</vt:lpstr>
      <vt:lpstr>Questions?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101</dc:title>
  <dc:creator>kbybee</dc:creator>
  <cp:lastModifiedBy>Turner, Eric P.</cp:lastModifiedBy>
  <cp:revision>93</cp:revision>
  <dcterms:created xsi:type="dcterms:W3CDTF">2012-08-14T16:57:01Z</dcterms:created>
  <dcterms:modified xsi:type="dcterms:W3CDTF">2018-11-20T00:47:24Z</dcterms:modified>
</cp:coreProperties>
</file>