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3" r:id="rId9"/>
    <p:sldId id="261" r:id="rId10"/>
    <p:sldId id="262" r:id="rId11"/>
    <p:sldId id="268" r:id="rId1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-86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12/8/2015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85688-DC40-48F1-92A0-478AC03F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737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12/8/2015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B26F-45DA-4F49-B9E6-81C9E8B7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3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B26F-45DA-4F49-B9E6-81C9E8B73B3E}" type="slidenum">
              <a:rPr lang="en-US" smtClean="0"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12/8/2015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7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8D2B26F-45DA-4F49-B9E6-81C9E8B73B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8D2B26F-45DA-4F49-B9E6-81C9E8B73B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6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B26F-45DA-4F49-B9E6-81C9E8B73B3E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12/8/2015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8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E79D70-3C66-45B1-8B4B-6AAB2D13A17F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6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D0DC-607E-4B78-BDAB-233D683D9D11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D1EC-3640-4B6B-87D0-8697B546F099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7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0A87-664B-41EF-96DA-76B91F087AF2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4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09EF-6081-4B7C-A54C-DCF5AA70136F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2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140-69DD-41B8-9926-83762449465F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565D-2A5E-4CCB-B4C0-5AD7FBA0D924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0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1B27-7EDF-428A-85C5-3DBE5B7E557C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A2C-41D2-451B-A86B-36FB0F665EC5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8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EA40-6D86-4ACE-B4E3-CA5A204F3C82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5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9CC0-E379-4BEF-B0D9-09F521EA8D6B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936D14-6061-4F74-B009-A13EB7F1DE79}" type="datetime1">
              <a:rPr lang="en-US" smtClean="0"/>
              <a:t>8/17/16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2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4" Type="http://schemas.openxmlformats.org/officeDocument/2006/relationships/hyperlink" Target="https://dream.csac.ca.gov/" TargetMode="External"/><Relationship Id="rId5" Type="http://schemas.openxmlformats.org/officeDocument/2006/relationships/hyperlink" Target="http://www.mtsac.edu/financialaid/" TargetMode="External"/><Relationship Id="rId6" Type="http://schemas.openxmlformats.org/officeDocument/2006/relationships/hyperlink" Target="http://www.mtsac.edu/scholarship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eam.csac.ca.gov/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fsa.ed.gov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Aid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pay for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5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the Financial Aid Office for more information!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000" b="1" dirty="0" smtClean="0"/>
              <a:t>For example you could learn more about:</a:t>
            </a:r>
          </a:p>
          <a:p>
            <a:pPr lvl="1"/>
            <a:r>
              <a:rPr lang="en-US" sz="3000" dirty="0" smtClean="0"/>
              <a:t>The Chafee Grant</a:t>
            </a:r>
          </a:p>
          <a:p>
            <a:pPr lvl="1"/>
            <a:r>
              <a:rPr lang="en-US" sz="3000" dirty="0" smtClean="0"/>
              <a:t>The Dream Application</a:t>
            </a:r>
          </a:p>
          <a:p>
            <a:pPr lvl="1"/>
            <a:r>
              <a:rPr lang="en-US" sz="3000" dirty="0" smtClean="0"/>
              <a:t>Eligibility Requirements</a:t>
            </a:r>
          </a:p>
          <a:p>
            <a:pPr lvl="1"/>
            <a:r>
              <a:rPr lang="en-US" sz="3000" dirty="0" smtClean="0"/>
              <a:t>Unit Limits</a:t>
            </a:r>
          </a:p>
          <a:p>
            <a:pPr lvl="1"/>
            <a:r>
              <a:rPr lang="en-US" sz="3000" dirty="0" smtClean="0"/>
              <a:t>Appealing Termination from Financial </a:t>
            </a:r>
            <a:r>
              <a:rPr lang="en-US" sz="3000" dirty="0"/>
              <a:t>A</a:t>
            </a:r>
            <a:r>
              <a:rPr lang="en-US" sz="3000" dirty="0" smtClean="0"/>
              <a:t>id</a:t>
            </a:r>
          </a:p>
          <a:p>
            <a:pPr lvl="1"/>
            <a:r>
              <a:rPr lang="en-US" sz="3000" dirty="0" smtClean="0"/>
              <a:t>Regaining Eligibility for </a:t>
            </a:r>
            <a:r>
              <a:rPr lang="en-US" sz="3000" dirty="0"/>
              <a:t>F</a:t>
            </a:r>
            <a:r>
              <a:rPr lang="en-US" sz="3000" dirty="0" smtClean="0"/>
              <a:t>inancial Aid</a:t>
            </a:r>
          </a:p>
          <a:p>
            <a:pPr lvl="1"/>
            <a:r>
              <a:rPr lang="en-US" sz="3000" dirty="0" smtClean="0"/>
              <a:t>Cash for College application workshops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5113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FAFSA Application Website: </a:t>
            </a:r>
            <a:r>
              <a:rPr lang="en-US" sz="2500" dirty="0" smtClean="0">
                <a:hlinkClick r:id="rId3"/>
              </a:rPr>
              <a:t>www.fafsa.ed.gov</a:t>
            </a:r>
            <a:r>
              <a:rPr lang="en-US" sz="2500" dirty="0" smtClean="0"/>
              <a:t> </a:t>
            </a:r>
          </a:p>
          <a:p>
            <a:pPr marL="228600" lvl="1">
              <a:spcBef>
                <a:spcPts val="1400"/>
              </a:spcBef>
              <a:spcAft>
                <a:spcPts val="0"/>
              </a:spcAft>
            </a:pPr>
            <a:r>
              <a:rPr lang="en-US" sz="2500" dirty="0" smtClean="0"/>
              <a:t>Dream Application Website: </a:t>
            </a:r>
            <a:r>
              <a:rPr lang="en-US" sz="2500" dirty="0" smtClean="0">
                <a:hlinkClick r:id="rId4"/>
              </a:rPr>
              <a:t>https</a:t>
            </a:r>
            <a:r>
              <a:rPr lang="en-US" sz="2500" dirty="0">
                <a:hlinkClick r:id="rId4"/>
              </a:rPr>
              <a:t>://</a:t>
            </a:r>
            <a:r>
              <a:rPr lang="en-US" sz="2500" b="1" dirty="0" smtClean="0">
                <a:hlinkClick r:id="rId4"/>
              </a:rPr>
              <a:t>dream</a:t>
            </a:r>
            <a:r>
              <a:rPr lang="en-US" sz="2500" dirty="0" smtClean="0">
                <a:hlinkClick r:id="rId4"/>
              </a:rPr>
              <a:t>.csac.ca.gov</a:t>
            </a:r>
            <a:r>
              <a:rPr lang="en-US" sz="2500" dirty="0" smtClean="0"/>
              <a:t> </a:t>
            </a:r>
          </a:p>
          <a:p>
            <a:pPr marL="228600" lvl="1">
              <a:spcBef>
                <a:spcPts val="1400"/>
              </a:spcBef>
              <a:spcAft>
                <a:spcPts val="0"/>
              </a:spcAft>
            </a:pPr>
            <a:r>
              <a:rPr lang="en-US" sz="2500" dirty="0" smtClean="0"/>
              <a:t>Mt. SAC Financial Aid Website: </a:t>
            </a:r>
            <a:r>
              <a:rPr lang="en-US" sz="2500" dirty="0" smtClean="0">
                <a:hlinkClick r:id="rId5"/>
              </a:rPr>
              <a:t>http</a:t>
            </a:r>
            <a:r>
              <a:rPr lang="en-US" sz="2500" dirty="0">
                <a:hlinkClick r:id="rId5"/>
              </a:rPr>
              <a:t>://www.mtsac.edu/financialaid</a:t>
            </a:r>
            <a:r>
              <a:rPr lang="en-US" sz="2500" dirty="0" smtClean="0">
                <a:hlinkClick r:id="rId5"/>
              </a:rPr>
              <a:t>/</a:t>
            </a:r>
            <a:r>
              <a:rPr lang="en-US" sz="2500" dirty="0" smtClean="0"/>
              <a:t> </a:t>
            </a:r>
          </a:p>
          <a:p>
            <a:pPr marL="228600" lvl="1">
              <a:spcBef>
                <a:spcPts val="1400"/>
              </a:spcBef>
              <a:spcAft>
                <a:spcPts val="0"/>
              </a:spcAft>
            </a:pPr>
            <a:r>
              <a:rPr lang="en-US" sz="2500" dirty="0" smtClean="0"/>
              <a:t>Mt. SAC Scholarship Website: </a:t>
            </a:r>
            <a:r>
              <a:rPr lang="en-US" sz="2500" dirty="0" smtClean="0">
                <a:hlinkClick r:id="rId6"/>
              </a:rPr>
              <a:t>http</a:t>
            </a:r>
            <a:r>
              <a:rPr lang="en-US" sz="2500" dirty="0">
                <a:hlinkClick r:id="rId6"/>
              </a:rPr>
              <a:t>://www.mtsac.edu/scholarships</a:t>
            </a:r>
            <a:r>
              <a:rPr lang="en-US" sz="2500" dirty="0" smtClean="0">
                <a:hlinkClick r:id="rId6"/>
              </a:rPr>
              <a:t>/</a:t>
            </a:r>
            <a:r>
              <a:rPr lang="en-US" sz="2500" dirty="0" smtClean="0"/>
              <a:t> </a:t>
            </a:r>
          </a:p>
          <a:p>
            <a:pPr marL="228600" lvl="1">
              <a:spcBef>
                <a:spcPts val="1400"/>
              </a:spcBef>
              <a:spcAft>
                <a:spcPts val="0"/>
              </a:spcAft>
            </a:pPr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7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would want money to help get through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If you apply for financial aid and qualify, you may get money you don’t have to pay back </a:t>
            </a:r>
            <a:r>
              <a:rPr lang="en-US" sz="2800" dirty="0" smtClean="0"/>
              <a:t>to help you with school!</a:t>
            </a:r>
            <a:endParaRPr lang="en-US" sz="2800" dirty="0"/>
          </a:p>
        </p:txBody>
      </p:sp>
      <p:pic>
        <p:nvPicPr>
          <p:cNvPr id="1026" name="Picture 2" descr="http://jaronsummers.com/wp-content/uploads/money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79" y="3130133"/>
            <a:ext cx="3252865" cy="32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3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aid is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35" y="1665171"/>
            <a:ext cx="11542426" cy="48703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500" b="1" u="sng" dirty="0" smtClean="0"/>
              <a:t>Fee Waiver:</a:t>
            </a:r>
          </a:p>
          <a:p>
            <a:r>
              <a:rPr lang="en-US" sz="2500" dirty="0" smtClean="0"/>
              <a:t>Board of Governors Fee Waiver (BOG) = Free tuition and reduced fees</a:t>
            </a:r>
          </a:p>
          <a:p>
            <a:pPr marL="45720" indent="0">
              <a:buNone/>
            </a:pPr>
            <a:r>
              <a:rPr lang="en-US" sz="2500" b="1" u="sng" dirty="0" smtClean="0"/>
              <a:t>Grants: As </a:t>
            </a:r>
            <a:r>
              <a:rPr lang="en-US" sz="2500" b="1" u="sng" dirty="0"/>
              <a:t>long as you complete your classes, grants do not need to be paid back</a:t>
            </a:r>
            <a:r>
              <a:rPr lang="en-US" sz="2500" b="1" u="sng" dirty="0" smtClean="0"/>
              <a:t>!</a:t>
            </a:r>
          </a:p>
          <a:p>
            <a:r>
              <a:rPr lang="en-US" sz="2500" dirty="0" smtClean="0"/>
              <a:t>Cal Grant = </a:t>
            </a:r>
            <a:r>
              <a:rPr lang="en-US" sz="2500" dirty="0"/>
              <a:t>M</a:t>
            </a:r>
            <a:r>
              <a:rPr lang="en-US" sz="2500" dirty="0" smtClean="0"/>
              <a:t>oney from the California Government</a:t>
            </a:r>
          </a:p>
          <a:p>
            <a:r>
              <a:rPr lang="en-US" sz="2500" dirty="0" smtClean="0"/>
              <a:t>Pell Grant = Money from the Federal Government</a:t>
            </a:r>
          </a:p>
          <a:p>
            <a:r>
              <a:rPr lang="en-US" sz="2500" dirty="0" smtClean="0"/>
              <a:t>Federal Supplemental Educational Opportunity Grant (FSEOG) = Money from the Federal Government</a:t>
            </a:r>
          </a:p>
          <a:p>
            <a:r>
              <a:rPr lang="en-US" sz="2500" dirty="0" smtClean="0"/>
              <a:t>Chaffee Grant = Money for former foster youth </a:t>
            </a:r>
          </a:p>
          <a:p>
            <a:pPr marL="274320" lvl="1" indent="0">
              <a:buNone/>
            </a:pPr>
            <a:r>
              <a:rPr lang="en-US" sz="1700" dirty="0"/>
              <a:t>	</a:t>
            </a:r>
            <a:r>
              <a:rPr lang="en-US" sz="1700" dirty="0" smtClean="0"/>
              <a:t>(The Chaffee grant requires an additional application)</a:t>
            </a:r>
          </a:p>
        </p:txBody>
      </p:sp>
      <p:pic>
        <p:nvPicPr>
          <p:cNvPr id="2050" name="Picture 2" descr="http://mediad.publicbroadcasting.net/p/wnpr/files/201401/College_financial_aid_tu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02" y="387450"/>
            <a:ext cx="2708190" cy="180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2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aid is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14" y="2057400"/>
            <a:ext cx="11136428" cy="40386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2700" b="1" u="sng" dirty="0" smtClean="0"/>
              <a:t>Work Study:</a:t>
            </a:r>
          </a:p>
          <a:p>
            <a:r>
              <a:rPr lang="en-US" sz="2700" dirty="0" smtClean="0"/>
              <a:t>Work Study= Money earned by working in specific work study funded jobs</a:t>
            </a:r>
          </a:p>
          <a:p>
            <a:pPr marL="548640" lvl="2" indent="0">
              <a:buNone/>
            </a:pPr>
            <a:r>
              <a:rPr lang="en-US" sz="2400" dirty="0" smtClean="0"/>
              <a:t>	(Jobs are not guaranteed, students must apply and be selected)</a:t>
            </a:r>
          </a:p>
          <a:p>
            <a:pPr marL="45720" indent="0">
              <a:buNone/>
            </a:pPr>
            <a:r>
              <a:rPr lang="en-US" sz="2700" b="1" u="sng" dirty="0" smtClean="0"/>
              <a:t>Loans:</a:t>
            </a:r>
          </a:p>
          <a:p>
            <a:r>
              <a:rPr lang="en-US" sz="2700" dirty="0"/>
              <a:t>Mt SAC Emergency Loans= Short-term loans to buy books. MUST PAY BACK within 30 days to avoid paying interest.</a:t>
            </a:r>
          </a:p>
          <a:p>
            <a:r>
              <a:rPr lang="en-US" sz="2700" dirty="0" smtClean="0"/>
              <a:t>Federal Perkins and Direct Loans </a:t>
            </a:r>
            <a:r>
              <a:rPr lang="en-US" sz="2700" dirty="0"/>
              <a:t>= </a:t>
            </a:r>
            <a:r>
              <a:rPr lang="en-US" sz="2700" u="sng" dirty="0" smtClean="0"/>
              <a:t>MUST </a:t>
            </a:r>
            <a:r>
              <a:rPr lang="en-US" sz="2700" u="sng" dirty="0"/>
              <a:t>PAY BACK</a:t>
            </a:r>
            <a:r>
              <a:rPr lang="en-US" sz="2700" dirty="0"/>
              <a:t>, better to use after transfer</a:t>
            </a:r>
          </a:p>
          <a:p>
            <a:pPr marL="45720" indent="0">
              <a:buNone/>
            </a:pPr>
            <a:r>
              <a:rPr lang="en-US" sz="2700" b="1" u="sng" dirty="0" smtClean="0"/>
              <a:t>Scholarships:</a:t>
            </a:r>
          </a:p>
          <a:p>
            <a:r>
              <a:rPr lang="en-US" sz="2700" dirty="0" smtClean="0"/>
              <a:t>Scholarships </a:t>
            </a:r>
            <a:r>
              <a:rPr lang="en-US" sz="2700" dirty="0"/>
              <a:t>= </a:t>
            </a:r>
            <a:r>
              <a:rPr lang="en-US" sz="2700" dirty="0" smtClean="0"/>
              <a:t>Money from </a:t>
            </a:r>
            <a:r>
              <a:rPr lang="en-US" sz="2700" dirty="0"/>
              <a:t>organizations or donors </a:t>
            </a:r>
            <a:r>
              <a:rPr lang="en-US" sz="2700" dirty="0" smtClean="0"/>
              <a:t>you do not need to pay back!</a:t>
            </a:r>
          </a:p>
          <a:p>
            <a:pPr marL="274320" lvl="1" indent="0">
              <a:buNone/>
            </a:pPr>
            <a:r>
              <a:rPr lang="en-US" sz="2400" dirty="0" smtClean="0"/>
              <a:t>	</a:t>
            </a:r>
            <a:r>
              <a:rPr lang="en-US" sz="2400" u="sng" dirty="0" smtClean="0"/>
              <a:t>(</a:t>
            </a:r>
            <a:r>
              <a:rPr lang="en-US" sz="2400" u="sng" dirty="0"/>
              <a:t>You need to apply for scholarships separately from the other kinds of financial aid listed here)</a:t>
            </a:r>
          </a:p>
          <a:p>
            <a:endParaRPr lang="en-US" dirty="0"/>
          </a:p>
        </p:txBody>
      </p:sp>
      <p:pic>
        <p:nvPicPr>
          <p:cNvPr id="3074" name="Picture 2" descr="http://www.wkvi.com/wp-content/uploads/2014/12/College-financial-a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84" y="609600"/>
            <a:ext cx="2098399" cy="20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8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55545"/>
            <a:ext cx="9872871" cy="5202455"/>
          </a:xfrm>
        </p:spPr>
        <p:txBody>
          <a:bodyPr>
            <a:normAutofit lnSpcReduction="10000"/>
          </a:bodyPr>
          <a:lstStyle/>
          <a:p>
            <a:r>
              <a:rPr lang="en-US" sz="2500" b="1" u="sng" dirty="0" smtClean="0"/>
              <a:t>US Citizens and Permanent Residents </a:t>
            </a:r>
            <a:r>
              <a:rPr lang="en-US" sz="2500" dirty="0" smtClean="0"/>
              <a:t>should apply online using the:</a:t>
            </a:r>
          </a:p>
          <a:p>
            <a:pPr marL="4572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Free Application for Federal Student Aid (FAFSA)</a:t>
            </a:r>
          </a:p>
          <a:p>
            <a:pPr marL="274320" lvl="1" indent="0"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hlinkClick r:id="rId2"/>
              </a:rPr>
              <a:t>www.</a:t>
            </a:r>
            <a:r>
              <a:rPr lang="en-US" sz="2500" i="1" dirty="0" smtClean="0">
                <a:hlinkClick r:id="rId2"/>
              </a:rPr>
              <a:t>FAFSA.ed.gov</a:t>
            </a:r>
            <a:r>
              <a:rPr lang="en-US" sz="2500" i="1" dirty="0" smtClean="0"/>
              <a:t>   </a:t>
            </a:r>
            <a:r>
              <a:rPr lang="en-US" sz="2500" dirty="0" smtClean="0"/>
              <a:t> </a:t>
            </a:r>
          </a:p>
          <a:p>
            <a:pPr marL="27432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(watch out for fake sites, this application is free!)</a:t>
            </a:r>
          </a:p>
          <a:p>
            <a:r>
              <a:rPr lang="en-US" sz="2500" b="1" dirty="0" smtClean="0"/>
              <a:t>Dreamers</a:t>
            </a:r>
            <a:r>
              <a:rPr lang="en-US" sz="2500" dirty="0" smtClean="0"/>
              <a:t>, students who don’t meet the FAFSA requirements, but qualify for AB540 because they have a high school diploma or the equivalent from California, and attended a California High School, Middle school or Elementary School for a combined 3 years or more, should apply using the:</a:t>
            </a:r>
          </a:p>
          <a:p>
            <a:pPr marL="274320" lvl="1" indent="0">
              <a:buNone/>
            </a:pPr>
            <a:r>
              <a:rPr lang="en-US" sz="2500" dirty="0" smtClean="0"/>
              <a:t>	</a:t>
            </a:r>
          </a:p>
          <a:p>
            <a:pPr marL="27432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Dream Application – For state based aid only</a:t>
            </a:r>
          </a:p>
          <a:p>
            <a:pPr marL="274320" lvl="1" indent="0">
              <a:buNone/>
            </a:pPr>
            <a:r>
              <a:rPr lang="en-US" sz="2500" i="1" dirty="0" smtClean="0"/>
              <a:t>	</a:t>
            </a:r>
            <a:r>
              <a:rPr lang="en-US" sz="2500" i="1" dirty="0" smtClean="0">
                <a:hlinkClick r:id="rId3"/>
              </a:rPr>
              <a:t>https</a:t>
            </a:r>
            <a:r>
              <a:rPr lang="en-US" sz="2500" i="1" dirty="0">
                <a:hlinkClick r:id="rId3"/>
              </a:rPr>
              <a:t>://</a:t>
            </a:r>
            <a:r>
              <a:rPr lang="en-US" sz="2500" b="1" i="1" dirty="0" smtClean="0">
                <a:hlinkClick r:id="rId3"/>
              </a:rPr>
              <a:t>dream</a:t>
            </a:r>
            <a:r>
              <a:rPr lang="en-US" sz="2500" i="1" dirty="0" smtClean="0">
                <a:hlinkClick r:id="rId3"/>
              </a:rPr>
              <a:t>.csac.ca.gov</a:t>
            </a:r>
            <a:r>
              <a:rPr lang="en-US" sz="2500" i="1" dirty="0" smtClean="0"/>
              <a:t> </a:t>
            </a:r>
          </a:p>
          <a:p>
            <a:pPr marL="274320" lvl="1" indent="0">
              <a:buNone/>
            </a:pPr>
            <a:r>
              <a:rPr lang="en-US" sz="2500" i="1" dirty="0" smtClean="0"/>
              <a:t>	Go to the Dream Center for assistance!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4098" name="Picture 2" descr="http://www.brewerhs.org/wp-content/uploads/2015/01/faf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20" y="2055901"/>
            <a:ext cx="2293547" cy="11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rigin.ih.constantcontact.com/fs142/1108085358279/img/2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82" y="4976735"/>
            <a:ext cx="3151054" cy="126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3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 government is providing aid because they want to invest in your future and make college possible for all students regardless of income.</a:t>
            </a:r>
          </a:p>
          <a:p>
            <a:r>
              <a:rPr lang="en-US" dirty="0" smtClean="0"/>
              <a:t>However, you must do your part!</a:t>
            </a:r>
          </a:p>
          <a:p>
            <a:r>
              <a:rPr lang="en-US" dirty="0" smtClean="0"/>
              <a:t>Study, attend class, and do your best to pass your classes.</a:t>
            </a:r>
          </a:p>
          <a:p>
            <a:r>
              <a:rPr lang="en-US" dirty="0" smtClean="0"/>
              <a:t>If you withdraw from too many classes, or </a:t>
            </a:r>
            <a:r>
              <a:rPr lang="en-US" smtClean="0"/>
              <a:t>get too </a:t>
            </a:r>
            <a:r>
              <a:rPr lang="en-US" dirty="0" smtClean="0"/>
              <a:t>many “F” and “D” grades you could lose your financial aid.</a:t>
            </a:r>
          </a:p>
          <a:p>
            <a:r>
              <a:rPr lang="en-US" dirty="0" smtClean="0"/>
              <a:t>There is also a limit to how many units you can get financial aid for, so make sure you are meeting with a counselor to get an educational plan (MAP).</a:t>
            </a:r>
          </a:p>
        </p:txBody>
      </p:sp>
    </p:spTree>
    <p:extLst>
      <p:ext uri="{BB962C8B-B14F-4D97-AF65-F5344CB8AC3E}">
        <p14:creationId xmlns:p14="http://schemas.microsoft.com/office/powerpoint/2010/main" val="401381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89" y="609600"/>
            <a:ext cx="11261557" cy="1356360"/>
          </a:xfrm>
        </p:spPr>
        <p:txBody>
          <a:bodyPr/>
          <a:lstStyle/>
          <a:p>
            <a:r>
              <a:rPr lang="en-US" dirty="0" smtClean="0"/>
              <a:t>How do you keep getting Grant money?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2057400"/>
            <a:ext cx="11165305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500" b="1" dirty="0" smtClean="0"/>
              <a:t>Maintain Satisfactory Academic Progress (SAP):</a:t>
            </a:r>
          </a:p>
          <a:p>
            <a:r>
              <a:rPr lang="en-US" sz="2500" dirty="0" smtClean="0"/>
              <a:t>Stay in good standing! 2.0 GPA or higher</a:t>
            </a:r>
          </a:p>
          <a:p>
            <a:r>
              <a:rPr lang="en-US" sz="2500" dirty="0" smtClean="0"/>
              <a:t>Complete at least 67% of your units. (W grades count against you here)</a:t>
            </a:r>
          </a:p>
          <a:p>
            <a:r>
              <a:rPr lang="en-US" sz="2500" dirty="0" smtClean="0"/>
              <a:t>Don’t go over the unit limit for your goal (make sure you have a comprehensive educational plan so you don’t take too many units)</a:t>
            </a:r>
          </a:p>
          <a:p>
            <a:r>
              <a:rPr lang="en-US" sz="2500" dirty="0" smtClean="0"/>
              <a:t>Continue to meet income eligibility requirements</a:t>
            </a:r>
          </a:p>
          <a:p>
            <a:r>
              <a:rPr lang="en-US" sz="2500" dirty="0" smtClean="0"/>
              <a:t>Apply for financial aid every year!!!!</a:t>
            </a:r>
          </a:p>
          <a:p>
            <a:pPr marL="45720" indent="0" algn="ctr">
              <a:buNone/>
            </a:pPr>
            <a:r>
              <a:rPr lang="en-US" sz="2500" b="1" dirty="0" smtClean="0"/>
              <a:t>If you don’t meet these requirements you could be put on warning or be disqualified from getting grants. </a:t>
            </a:r>
            <a:endParaRPr lang="en-US" sz="2500" b="1" dirty="0"/>
          </a:p>
        </p:txBody>
      </p:sp>
      <p:pic>
        <p:nvPicPr>
          <p:cNvPr id="5128" name="Picture 8" descr="http://www.blog.thesietch.org/wp-content/uploads/2008/03/report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84" y="1614813"/>
            <a:ext cx="1811989" cy="14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644" y="609600"/>
            <a:ext cx="10838046" cy="1356360"/>
          </a:xfrm>
        </p:spPr>
        <p:txBody>
          <a:bodyPr/>
          <a:lstStyle/>
          <a:p>
            <a:r>
              <a:rPr lang="en-US" dirty="0" smtClean="0"/>
              <a:t>How do you keep getting free tuition (BOG)?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402" y="2057400"/>
            <a:ext cx="10024469" cy="4038600"/>
          </a:xfrm>
        </p:spPr>
        <p:txBody>
          <a:bodyPr/>
          <a:lstStyle/>
          <a:p>
            <a:r>
              <a:rPr lang="en-US" sz="2500" dirty="0"/>
              <a:t>Stay in good standing! 2.0 GPA or higher</a:t>
            </a:r>
          </a:p>
          <a:p>
            <a:r>
              <a:rPr lang="en-US" sz="2500" dirty="0" smtClean="0"/>
              <a:t>Complete at least 50% </a:t>
            </a:r>
            <a:r>
              <a:rPr lang="en-US" sz="2500" dirty="0"/>
              <a:t>your </a:t>
            </a:r>
            <a:r>
              <a:rPr lang="en-US" sz="2500" dirty="0" smtClean="0"/>
              <a:t>units! (</a:t>
            </a:r>
            <a:r>
              <a:rPr lang="en-US" sz="2500" dirty="0"/>
              <a:t>W grades count against you here)</a:t>
            </a:r>
          </a:p>
          <a:p>
            <a:r>
              <a:rPr lang="en-US" sz="2500" dirty="0" smtClean="0"/>
              <a:t>Continue </a:t>
            </a:r>
            <a:r>
              <a:rPr lang="en-US" sz="2500" dirty="0"/>
              <a:t>to meet income eligibility requirements</a:t>
            </a:r>
          </a:p>
          <a:p>
            <a:r>
              <a:rPr lang="en-US" sz="2500" dirty="0"/>
              <a:t>Apply </a:t>
            </a:r>
            <a:r>
              <a:rPr lang="en-US" sz="2500" dirty="0" smtClean="0"/>
              <a:t>every </a:t>
            </a:r>
            <a:r>
              <a:rPr lang="en-US" sz="2500" dirty="0"/>
              <a:t>year!!!!</a:t>
            </a:r>
          </a:p>
          <a:p>
            <a:pPr marL="45720" indent="0" algn="ctr">
              <a:buNone/>
            </a:pPr>
            <a:r>
              <a:rPr lang="en-US" sz="2500" b="1" dirty="0"/>
              <a:t>If you don’t meet these requirements you could be put on warning or be </a:t>
            </a:r>
            <a:r>
              <a:rPr lang="en-US" sz="2500" b="1" dirty="0" smtClean="0"/>
              <a:t>disqualified </a:t>
            </a:r>
            <a:r>
              <a:rPr lang="en-US" sz="2500" b="1" dirty="0"/>
              <a:t>from getting </a:t>
            </a:r>
            <a:r>
              <a:rPr lang="en-US" sz="2500" b="1" dirty="0" smtClean="0"/>
              <a:t>the BOG.*</a:t>
            </a:r>
          </a:p>
          <a:p>
            <a:pPr marL="45720" indent="0">
              <a:buNone/>
            </a:pPr>
            <a:r>
              <a:rPr lang="en-US" sz="2500" dirty="0" smtClean="0"/>
              <a:t>*These requirements do not apply to eligible former foster youth. </a:t>
            </a:r>
            <a:endParaRPr lang="en-US" sz="2500" dirty="0"/>
          </a:p>
          <a:p>
            <a:endParaRPr lang="en-US" dirty="0"/>
          </a:p>
        </p:txBody>
      </p:sp>
      <p:pic>
        <p:nvPicPr>
          <p:cNvPr id="6146" name="Picture 2" descr="http://www.clipartbest.com/cliparts/dT8/p6y/dT8p6yxT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71" y="4736891"/>
            <a:ext cx="1955045" cy="16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3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059" y="364155"/>
            <a:ext cx="9875520" cy="1356360"/>
          </a:xfrm>
        </p:spPr>
        <p:txBody>
          <a:bodyPr/>
          <a:lstStyle/>
          <a:p>
            <a:r>
              <a:rPr lang="en-US" dirty="0" smtClean="0"/>
              <a:t>When should you submit the FAFSA or California Dream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86" y="1963134"/>
            <a:ext cx="11126804" cy="4464555"/>
          </a:xfrm>
        </p:spPr>
        <p:txBody>
          <a:bodyPr/>
          <a:lstStyle/>
          <a:p>
            <a:r>
              <a:rPr lang="en-US" sz="2500" dirty="0" smtClean="0"/>
              <a:t>The priority deadline for the Cal Grant is March 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  </a:t>
            </a:r>
          </a:p>
          <a:p>
            <a:r>
              <a:rPr lang="en-US" sz="2500" dirty="0" smtClean="0"/>
              <a:t>However if you miss the </a:t>
            </a:r>
            <a:r>
              <a:rPr lang="en-US" sz="2500" dirty="0"/>
              <a:t>March </a:t>
            </a:r>
            <a:r>
              <a:rPr lang="en-US" sz="2500" dirty="0" smtClean="0"/>
              <a:t>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 deadline, still apply! There may be aid you are still eligible for.</a:t>
            </a:r>
          </a:p>
          <a:p>
            <a:r>
              <a:rPr lang="en-US" sz="2500" dirty="0" smtClean="0"/>
              <a:t>But don’t wait until the last day, apply sooner!</a:t>
            </a:r>
          </a:p>
          <a:p>
            <a:pPr marL="45720" indent="0">
              <a:buNone/>
            </a:pPr>
            <a:r>
              <a:rPr lang="en-US" sz="2500" dirty="0" smtClean="0"/>
              <a:t>One way to always meet the </a:t>
            </a:r>
            <a:r>
              <a:rPr lang="en-US" sz="2500" b="1" dirty="0" smtClean="0"/>
              <a:t>March 2 </a:t>
            </a:r>
            <a:r>
              <a:rPr lang="en-US" sz="2500" dirty="0" smtClean="0"/>
              <a:t>priority deadline is to apply by </a:t>
            </a:r>
            <a:r>
              <a:rPr lang="en-US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Valentine’s day</a:t>
            </a:r>
            <a:r>
              <a:rPr lang="en-US" sz="2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45720" indent="0">
              <a:buNone/>
            </a:pPr>
            <a:r>
              <a:rPr lang="en-US" sz="2500" dirty="0" smtClean="0"/>
              <a:t>	</a:t>
            </a:r>
          </a:p>
          <a:p>
            <a:pPr marL="45720" indent="0">
              <a:buNone/>
            </a:pPr>
            <a:r>
              <a:rPr lang="en-US" sz="2500" dirty="0" smtClean="0"/>
              <a:t>Just think:                                                                                                                                                                         If you </a:t>
            </a:r>
            <a:r>
              <a:rPr lang="en-US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LOVE</a:t>
            </a:r>
            <a:r>
              <a:rPr lang="en-US" sz="2500" dirty="0" smtClean="0"/>
              <a:t> </a:t>
            </a:r>
            <a:r>
              <a:rPr lang="en-US" sz="2500" b="1" dirty="0" smtClean="0"/>
              <a:t>MONEY for school</a:t>
            </a:r>
            <a:r>
              <a:rPr lang="en-US" sz="2500" dirty="0" smtClean="0"/>
              <a:t>,                                                                                                                          Then </a:t>
            </a:r>
            <a:r>
              <a:rPr lang="en-US" sz="2500" dirty="0"/>
              <a:t>a</a:t>
            </a:r>
            <a:r>
              <a:rPr lang="en-US" sz="2500" dirty="0" smtClean="0"/>
              <a:t>pply for financial aid by </a:t>
            </a:r>
            <a:r>
              <a:rPr lang="en-US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Valentine’s day</a:t>
            </a:r>
            <a:r>
              <a:rPr lang="en-US" sz="2500" dirty="0" smtClean="0"/>
              <a:t>, the day of </a:t>
            </a:r>
            <a:r>
              <a:rPr lang="en-US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Love</a:t>
            </a:r>
            <a:r>
              <a:rPr lang="en-US" sz="2500" dirty="0" smtClean="0"/>
              <a:t>!</a:t>
            </a:r>
          </a:p>
        </p:txBody>
      </p:sp>
      <p:sp>
        <p:nvSpPr>
          <p:cNvPr id="4" name="Heart 3"/>
          <p:cNvSpPr/>
          <p:nvPr/>
        </p:nvSpPr>
        <p:spPr>
          <a:xfrm>
            <a:off x="8793760" y="4195411"/>
            <a:ext cx="2573676" cy="1732548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45656" y="3938301"/>
            <a:ext cx="1269884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$</a:t>
            </a:r>
            <a:endParaRPr lang="en-US" sz="1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15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Custom 2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7C891D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514</TotalTime>
  <Words>649</Words>
  <Application>Microsoft Macintosh PowerPoint</Application>
  <PresentationFormat>Custom</PresentationFormat>
  <Paragraphs>93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Basis</vt:lpstr>
      <vt:lpstr>Financial Aid Basics</vt:lpstr>
      <vt:lpstr>Who would want money to help get through college?</vt:lpstr>
      <vt:lpstr>What type of aid is available?</vt:lpstr>
      <vt:lpstr>What type of aid is available?</vt:lpstr>
      <vt:lpstr>How do you apply?</vt:lpstr>
      <vt:lpstr>Personal Responsibility</vt:lpstr>
      <vt:lpstr>How do you keep getting Grant money?</vt:lpstr>
      <vt:lpstr>How do you keep getting free tuition (BOG)?</vt:lpstr>
      <vt:lpstr>When should you submit the FAFSA or California Dream Application?</vt:lpstr>
      <vt:lpstr>Go to the Financial Aid Office for more information!</vt:lpstr>
      <vt:lpstr>Links</vt:lpstr>
    </vt:vector>
  </TitlesOfParts>
  <Company>Mt. San Antonio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Basics</dc:title>
  <dc:creator>Versace, Emily J.</dc:creator>
  <cp:lastModifiedBy>Mt. SAC</cp:lastModifiedBy>
  <cp:revision>43</cp:revision>
  <cp:lastPrinted>2016-01-15T18:04:09Z</cp:lastPrinted>
  <dcterms:created xsi:type="dcterms:W3CDTF">2015-07-08T18:09:56Z</dcterms:created>
  <dcterms:modified xsi:type="dcterms:W3CDTF">2016-08-18T05:28:29Z</dcterms:modified>
</cp:coreProperties>
</file>