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3" r:id="rId1"/>
  </p:sldMasterIdLst>
  <p:notesMasterIdLst>
    <p:notesMasterId r:id="rId20"/>
  </p:notesMasterIdLst>
  <p:handoutMasterIdLst>
    <p:handoutMasterId r:id="rId21"/>
  </p:handoutMasterIdLst>
  <p:sldIdLst>
    <p:sldId id="256" r:id="rId2"/>
    <p:sldId id="257" r:id="rId3"/>
    <p:sldId id="266" r:id="rId4"/>
    <p:sldId id="258" r:id="rId5"/>
    <p:sldId id="259" r:id="rId6"/>
    <p:sldId id="278" r:id="rId7"/>
    <p:sldId id="267" r:id="rId8"/>
    <p:sldId id="260" r:id="rId9"/>
    <p:sldId id="277" r:id="rId10"/>
    <p:sldId id="268" r:id="rId11"/>
    <p:sldId id="265" r:id="rId12"/>
    <p:sldId id="272" r:id="rId13"/>
    <p:sldId id="273" r:id="rId14"/>
    <p:sldId id="274" r:id="rId15"/>
    <p:sldId id="275" r:id="rId16"/>
    <p:sldId id="264" r:id="rId17"/>
    <p:sldId id="276" r:id="rId18"/>
    <p:sldId id="279" r:id="rId19"/>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4" d="100"/>
          <a:sy n="64" d="100"/>
        </p:scale>
        <p:origin x="66" y="5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r>
              <a:rPr lang="en-US" smtClean="0"/>
              <a:t>12/8/2015 DRAFT</a:t>
            </a:r>
            <a:endParaRPr lang="en-US"/>
          </a:p>
        </p:txBody>
      </p:sp>
      <p:sp>
        <p:nvSpPr>
          <p:cNvPr id="4" name="Footer Placeholder 3"/>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81A37CCD-6EF4-4457-8F11-272479DD750D}" type="slidenum">
              <a:rPr lang="en-US" smtClean="0"/>
              <a:t>‹#›</a:t>
            </a:fld>
            <a:endParaRPr lang="en-US"/>
          </a:p>
        </p:txBody>
      </p:sp>
    </p:spTree>
    <p:extLst>
      <p:ext uri="{BB962C8B-B14F-4D97-AF65-F5344CB8AC3E}">
        <p14:creationId xmlns:p14="http://schemas.microsoft.com/office/powerpoint/2010/main" val="3497123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r>
              <a:rPr lang="en-US" smtClean="0"/>
              <a:t>12/8/2015 DRAFT</a:t>
            </a:r>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6EF0A522-A94D-4705-8916-50605DBC5DFE}" type="slidenum">
              <a:rPr lang="en-US" smtClean="0"/>
              <a:t>‹#›</a:t>
            </a:fld>
            <a:endParaRPr lang="en-US"/>
          </a:p>
        </p:txBody>
      </p:sp>
    </p:spTree>
    <p:extLst>
      <p:ext uri="{BB962C8B-B14F-4D97-AF65-F5344CB8AC3E}">
        <p14:creationId xmlns:p14="http://schemas.microsoft.com/office/powerpoint/2010/main" val="204075221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F0A522-A94D-4705-8916-50605DBC5DFE}" type="slidenum">
              <a:rPr lang="en-US" smtClean="0"/>
              <a:t>3</a:t>
            </a:fld>
            <a:endParaRPr lang="en-US"/>
          </a:p>
        </p:txBody>
      </p:sp>
      <p:sp>
        <p:nvSpPr>
          <p:cNvPr id="5" name="Date Placeholder 4"/>
          <p:cNvSpPr>
            <a:spLocks noGrp="1"/>
          </p:cNvSpPr>
          <p:nvPr>
            <p:ph type="dt" idx="11"/>
          </p:nvPr>
        </p:nvSpPr>
        <p:spPr/>
        <p:txBody>
          <a:bodyPr/>
          <a:lstStyle/>
          <a:p>
            <a:r>
              <a:rPr lang="en-US" smtClean="0"/>
              <a:t>12/8/2015 DRAFT</a:t>
            </a:r>
            <a:endParaRPr lang="en-US"/>
          </a:p>
        </p:txBody>
      </p:sp>
    </p:spTree>
    <p:extLst>
      <p:ext uri="{BB962C8B-B14F-4D97-AF65-F5344CB8AC3E}">
        <p14:creationId xmlns:p14="http://schemas.microsoft.com/office/powerpoint/2010/main" val="178328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F0A522-A94D-4705-8916-50605DBC5DFE}" type="slidenum">
              <a:rPr lang="en-US" smtClean="0"/>
              <a:t>18</a:t>
            </a:fld>
            <a:endParaRPr lang="en-US"/>
          </a:p>
        </p:txBody>
      </p:sp>
      <p:sp>
        <p:nvSpPr>
          <p:cNvPr id="5" name="Date Placeholder 4"/>
          <p:cNvSpPr>
            <a:spLocks noGrp="1"/>
          </p:cNvSpPr>
          <p:nvPr>
            <p:ph type="dt" idx="11"/>
          </p:nvPr>
        </p:nvSpPr>
        <p:spPr/>
        <p:txBody>
          <a:bodyPr/>
          <a:lstStyle/>
          <a:p>
            <a:r>
              <a:rPr lang="en-US" smtClean="0"/>
              <a:t>12/8/2015 DRAFT</a:t>
            </a:r>
            <a:endParaRPr lang="en-US"/>
          </a:p>
        </p:txBody>
      </p:sp>
    </p:spTree>
    <p:extLst>
      <p:ext uri="{BB962C8B-B14F-4D97-AF65-F5344CB8AC3E}">
        <p14:creationId xmlns:p14="http://schemas.microsoft.com/office/powerpoint/2010/main" val="2181093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C8989668-9B4E-4D58-A83B-03D35A702C3E}" type="datetime1">
              <a:rPr lang="en-US" smtClean="0"/>
              <a:t>3/8/2016</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smtClean="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8058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2FE631-C03C-4D8F-9D4A-8E6E97F802D1}" type="datetime1">
              <a:rPr lang="en-US" smtClean="0"/>
              <a:t>3/8/2016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00533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323B18-D701-489B-B8DF-F9F62AB582EC}" type="datetime1">
              <a:rPr lang="en-US" smtClean="0"/>
              <a:t>3/8/2016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67038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FAEF2D-8414-4B5B-BBDB-06950363D386}" type="datetime1">
              <a:rPr lang="en-US" smtClean="0"/>
              <a:t>3/8/2016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50776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D14E4D-1437-4413-9962-55D1F1DA6F02}" type="datetime1">
              <a:rPr lang="en-US" smtClean="0"/>
              <a:t>3/8/2016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880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D72173B-7E16-411B-850B-191D0DB9DA8F}" type="datetime1">
              <a:rPr lang="en-US" smtClean="0"/>
              <a:t>3/8/2016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95483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7DF69A-3956-49DB-8256-BC05B5D3763E}" type="datetime1">
              <a:rPr lang="en-US" smtClean="0"/>
              <a:t>3/8/2016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14647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AEAE14-4278-4233-A641-F01D44956D7C}" type="datetime1">
              <a:rPr lang="en-US" smtClean="0"/>
              <a:t>3/8/2016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2019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FE499C-9A85-48D3-B471-4879F826C01C}" type="datetime1">
              <a:rPr lang="en-US" smtClean="0"/>
              <a:t>3/8/2016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5993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D2BC8F-BF44-4F40-8DD2-6C02037EE693}" type="datetime1">
              <a:rPr lang="en-US" smtClean="0"/>
              <a:t>3/8/2016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67568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8529A0-B0D0-414F-995C-71CF2D21CD9D}" type="datetime1">
              <a:rPr lang="en-US" smtClean="0"/>
              <a:t>3/8/2016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1226275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5FCFDA8-21CB-481A-86DE-5EE4F6C3C3B9}" type="datetime1">
              <a:rPr lang="en-US" smtClean="0"/>
              <a:t>3/8/2016</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5892218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o327KoThMqk"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mtsac.edu/counseli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lpp5auth.mtsac.edu/cas/login?service=https://inside.mtsac.edu/c/portal/login" TargetMode="External"/><Relationship Id="rId4" Type="http://schemas.openxmlformats.org/officeDocument/2006/relationships/hyperlink" Target="https://esars2012.mtsac.edu/appointments/counseling/eSARS.asp?WCI=Init&amp;WCE=Setting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esars2012.mtsac.edu/appointments/counseling/eSARS.asp?WCI=Init&amp;WCE=Setting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Make a Plan!!!!</a:t>
            </a:r>
            <a:endParaRPr lang="en-US" dirty="0"/>
          </a:p>
        </p:txBody>
      </p:sp>
      <p:sp>
        <p:nvSpPr>
          <p:cNvPr id="3" name="Subtitle 2"/>
          <p:cNvSpPr>
            <a:spLocks noGrp="1"/>
          </p:cNvSpPr>
          <p:nvPr>
            <p:ph type="subTitle" idx="1"/>
          </p:nvPr>
        </p:nvSpPr>
        <p:spPr/>
        <p:txBody>
          <a:bodyPr/>
          <a:lstStyle/>
          <a:p>
            <a:r>
              <a:rPr lang="en-US" dirty="0" smtClean="0"/>
              <a:t>The What, Why and How of Educational Planning</a:t>
            </a:r>
            <a:endParaRPr lang="en-US" dirty="0"/>
          </a:p>
        </p:txBody>
      </p:sp>
    </p:spTree>
    <p:extLst>
      <p:ext uri="{BB962C8B-B14F-4D97-AF65-F5344CB8AC3E}">
        <p14:creationId xmlns:p14="http://schemas.microsoft.com/office/powerpoint/2010/main" val="22371582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911" y="0"/>
            <a:ext cx="9875520" cy="1356360"/>
          </a:xfrm>
        </p:spPr>
        <p:txBody>
          <a:bodyPr/>
          <a:lstStyle/>
          <a:p>
            <a:r>
              <a:rPr lang="en-US" sz="3500" dirty="0" smtClean="0"/>
              <a:t>Log on to My Mt. SAC</a:t>
            </a:r>
            <a:endParaRPr lang="en-US" sz="3500" dirty="0"/>
          </a:p>
        </p:txBody>
      </p:sp>
      <p:sp>
        <p:nvSpPr>
          <p:cNvPr id="4" name="Content Placeholder 3"/>
          <p:cNvSpPr>
            <a:spLocks noGrp="1"/>
          </p:cNvSpPr>
          <p:nvPr>
            <p:ph idx="1"/>
          </p:nvPr>
        </p:nvSpPr>
        <p:spPr>
          <a:xfrm>
            <a:off x="918147" y="1023078"/>
            <a:ext cx="9872871" cy="4038600"/>
          </a:xfrm>
        </p:spPr>
        <p:txBody>
          <a:bodyPr/>
          <a:lstStyle/>
          <a:p>
            <a:r>
              <a:rPr lang="en-US" dirty="0" smtClean="0"/>
              <a:t>Click on Get Started Now</a:t>
            </a:r>
            <a:endParaRPr lang="en-US" dirty="0"/>
          </a:p>
        </p:txBody>
      </p:sp>
      <p:pic>
        <p:nvPicPr>
          <p:cNvPr id="3" name="Picture 2"/>
          <p:cNvPicPr>
            <a:picLocks noChangeAspect="1"/>
          </p:cNvPicPr>
          <p:nvPr/>
        </p:nvPicPr>
        <p:blipFill>
          <a:blip r:embed="rId2"/>
          <a:stretch>
            <a:fillRect/>
          </a:stretch>
        </p:blipFill>
        <p:spPr>
          <a:xfrm>
            <a:off x="548179" y="1356360"/>
            <a:ext cx="11005200" cy="5132385"/>
          </a:xfrm>
          <a:prstGeom prst="rect">
            <a:avLst/>
          </a:prstGeom>
        </p:spPr>
      </p:pic>
    </p:spTree>
    <p:extLst>
      <p:ext uri="{BB962C8B-B14F-4D97-AF65-F5344CB8AC3E}">
        <p14:creationId xmlns:p14="http://schemas.microsoft.com/office/powerpoint/2010/main" val="1248319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351" y="382499"/>
            <a:ext cx="9875520" cy="1356360"/>
          </a:xfrm>
        </p:spPr>
        <p:txBody>
          <a:bodyPr/>
          <a:lstStyle/>
          <a:p>
            <a:r>
              <a:rPr lang="en-US" dirty="0" smtClean="0"/>
              <a:t>Click on Planner</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471" y="1622472"/>
            <a:ext cx="10058400" cy="4860537"/>
          </a:xfrm>
          <a:prstGeom prst="rect">
            <a:avLst/>
          </a:prstGeom>
        </p:spPr>
      </p:pic>
    </p:spTree>
    <p:extLst>
      <p:ext uri="{BB962C8B-B14F-4D97-AF65-F5344CB8AC3E}">
        <p14:creationId xmlns:p14="http://schemas.microsoft.com/office/powerpoint/2010/main" val="498884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942" y="263611"/>
            <a:ext cx="9875520" cy="1356360"/>
          </a:xfrm>
        </p:spPr>
        <p:txBody>
          <a:bodyPr/>
          <a:lstStyle/>
          <a:p>
            <a:r>
              <a:rPr lang="en-US" dirty="0" smtClean="0"/>
              <a:t>Switch to Calendar Mode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489" y="1225331"/>
            <a:ext cx="9532003" cy="5184710"/>
          </a:xfrm>
          <a:prstGeom prst="rect">
            <a:avLst/>
          </a:prstGeom>
        </p:spPr>
      </p:pic>
    </p:spTree>
    <p:extLst>
      <p:ext uri="{BB962C8B-B14F-4D97-AF65-F5344CB8AC3E}">
        <p14:creationId xmlns:p14="http://schemas.microsoft.com/office/powerpoint/2010/main" val="2591875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678180"/>
          </a:xfrm>
        </p:spPr>
        <p:txBody>
          <a:bodyPr>
            <a:normAutofit fontScale="90000"/>
          </a:bodyPr>
          <a:lstStyle/>
          <a:p>
            <a:r>
              <a:rPr lang="en-US" dirty="0" smtClean="0"/>
              <a:t>Click on Print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548" y="1287780"/>
            <a:ext cx="10058400" cy="5290656"/>
          </a:xfrm>
          <a:prstGeom prst="rect">
            <a:avLst/>
          </a:prstGeom>
        </p:spPr>
      </p:pic>
      <p:sp>
        <p:nvSpPr>
          <p:cNvPr id="4" name="Oval 3"/>
          <p:cNvSpPr/>
          <p:nvPr/>
        </p:nvSpPr>
        <p:spPr>
          <a:xfrm>
            <a:off x="10177947" y="2713221"/>
            <a:ext cx="705287" cy="4197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9398833" y="2278505"/>
            <a:ext cx="779114" cy="434716"/>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445026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599"/>
            <a:ext cx="3458980" cy="2403423"/>
          </a:xfrm>
        </p:spPr>
        <p:txBody>
          <a:bodyPr>
            <a:normAutofit fontScale="90000"/>
          </a:bodyPr>
          <a:lstStyle/>
          <a:p>
            <a:r>
              <a:rPr lang="en-US" dirty="0" smtClean="0"/>
              <a:t>Your Education Plan is easy to view!</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7880" y="295764"/>
            <a:ext cx="5410441" cy="6292921"/>
          </a:xfrm>
          <a:prstGeom prst="rect">
            <a:avLst/>
          </a:prstGeom>
        </p:spPr>
      </p:pic>
    </p:spTree>
    <p:extLst>
      <p:ext uri="{BB962C8B-B14F-4D97-AF65-F5344CB8AC3E}">
        <p14:creationId xmlns:p14="http://schemas.microsoft.com/office/powerpoint/2010/main" val="14913705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the second page for notes!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9114" y="2127119"/>
            <a:ext cx="8184629" cy="3578770"/>
          </a:xfrm>
          <a:prstGeom prst="rect">
            <a:avLst/>
          </a:prstGeom>
        </p:spPr>
      </p:pic>
      <p:sp>
        <p:nvSpPr>
          <p:cNvPr id="4" name="Oval 3"/>
          <p:cNvSpPr/>
          <p:nvPr/>
        </p:nvSpPr>
        <p:spPr>
          <a:xfrm>
            <a:off x="903158" y="4772766"/>
            <a:ext cx="6382062" cy="10942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39563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do other students have to say?</a:t>
            </a:r>
            <a:endParaRPr lang="en-US" dirty="0"/>
          </a:p>
        </p:txBody>
      </p:sp>
      <p:pic>
        <p:nvPicPr>
          <p:cNvPr id="4" name="o327KoThMqk"/>
          <p:cNvPicPr>
            <a:picLocks noGrp="1" noRot="1" noChangeAspect="1"/>
          </p:cNvPicPr>
          <p:nvPr>
            <p:ph idx="1"/>
            <a:videoFile r:link="rId1"/>
          </p:nvPr>
        </p:nvPicPr>
        <p:blipFill>
          <a:blip r:embed="rId3"/>
          <a:stretch>
            <a:fillRect/>
          </a:stretch>
        </p:blipFill>
        <p:spPr>
          <a:xfrm>
            <a:off x="1960563" y="1758950"/>
            <a:ext cx="7446962" cy="4189413"/>
          </a:xfrm>
          <a:prstGeom prst="rect">
            <a:avLst/>
          </a:prstGeom>
        </p:spPr>
      </p:pic>
    </p:spTree>
    <p:extLst>
      <p:ext uri="{BB962C8B-B14F-4D97-AF65-F5344CB8AC3E}">
        <p14:creationId xmlns:p14="http://schemas.microsoft.com/office/powerpoint/2010/main" val="35641381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your Appointment Today</a:t>
            </a:r>
            <a:endParaRPr lang="en-US" dirty="0"/>
          </a:p>
        </p:txBody>
      </p:sp>
      <p:sp>
        <p:nvSpPr>
          <p:cNvPr id="3" name="Text Placeholder 2"/>
          <p:cNvSpPr>
            <a:spLocks noGrp="1"/>
          </p:cNvSpPr>
          <p:nvPr>
            <p:ph type="body" idx="1"/>
          </p:nvPr>
        </p:nvSpPr>
        <p:spPr>
          <a:xfrm>
            <a:off x="1763121" y="4099655"/>
            <a:ext cx="8769096" cy="1363806"/>
          </a:xfrm>
        </p:spPr>
        <p:txBody>
          <a:bodyPr>
            <a:normAutofit/>
          </a:bodyPr>
          <a:lstStyle/>
          <a:p>
            <a:r>
              <a:rPr lang="en-US" sz="4000" dirty="0" smtClean="0"/>
              <a:t>To </a:t>
            </a:r>
            <a:r>
              <a:rPr lang="en-US" sz="4000" dirty="0"/>
              <a:t>begin </a:t>
            </a:r>
            <a:r>
              <a:rPr lang="en-US" sz="4000" dirty="0" smtClean="0"/>
              <a:t>your education </a:t>
            </a:r>
            <a:r>
              <a:rPr lang="en-US" sz="4000" dirty="0"/>
              <a:t>planning process!</a:t>
            </a:r>
          </a:p>
        </p:txBody>
      </p:sp>
      <p:pic>
        <p:nvPicPr>
          <p:cNvPr id="6146" name="Picture 2" descr="https://mernalaw.com/wp-content/uploads/2013/07/appointment-schedul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1635" y="4646951"/>
            <a:ext cx="1374125" cy="1821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9536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a:t>
            </a:r>
            <a:endParaRPr lang="en-US" dirty="0"/>
          </a:p>
        </p:txBody>
      </p:sp>
      <p:sp>
        <p:nvSpPr>
          <p:cNvPr id="3" name="Content Placeholder 2"/>
          <p:cNvSpPr>
            <a:spLocks noGrp="1"/>
          </p:cNvSpPr>
          <p:nvPr>
            <p:ph idx="1"/>
          </p:nvPr>
        </p:nvSpPr>
        <p:spPr/>
        <p:txBody>
          <a:bodyPr/>
          <a:lstStyle/>
          <a:p>
            <a:r>
              <a:rPr lang="en-US" dirty="0" smtClean="0"/>
              <a:t>Counseling:                                                                                 </a:t>
            </a:r>
            <a:r>
              <a:rPr lang="en-US" dirty="0" smtClean="0">
                <a:hlinkClick r:id="rId3"/>
              </a:rPr>
              <a:t>http</a:t>
            </a:r>
            <a:r>
              <a:rPr lang="en-US" dirty="0">
                <a:hlinkClick r:id="rId3"/>
              </a:rPr>
              <a:t>://www.mtsac.edu/counseling</a:t>
            </a:r>
            <a:r>
              <a:rPr lang="en-US" dirty="0" smtClean="0">
                <a:hlinkClick r:id="rId3"/>
              </a:rPr>
              <a:t>/</a:t>
            </a:r>
            <a:r>
              <a:rPr lang="en-US" dirty="0" smtClean="0"/>
              <a:t> </a:t>
            </a:r>
          </a:p>
          <a:p>
            <a:r>
              <a:rPr lang="en-US" dirty="0" smtClean="0"/>
              <a:t>Online Counseling Appointments: </a:t>
            </a:r>
            <a:r>
              <a:rPr lang="en-US" dirty="0" smtClean="0">
                <a:hlinkClick r:id="rId4"/>
              </a:rPr>
              <a:t>https</a:t>
            </a:r>
            <a:r>
              <a:rPr lang="en-US" dirty="0">
                <a:hlinkClick r:id="rId4"/>
              </a:rPr>
              <a:t>://</a:t>
            </a:r>
            <a:r>
              <a:rPr lang="en-US" dirty="0" smtClean="0">
                <a:hlinkClick r:id="rId4"/>
              </a:rPr>
              <a:t>esars2012.mtsac.edu/appointments/counseling/eSARS.asp?WCI=Init&amp;WCE=Settings</a:t>
            </a:r>
            <a:r>
              <a:rPr lang="en-US" dirty="0" smtClean="0"/>
              <a:t> </a:t>
            </a:r>
          </a:p>
          <a:p>
            <a:r>
              <a:rPr lang="en-US" dirty="0" smtClean="0"/>
              <a:t>My Mt. SAC Portal Log In: </a:t>
            </a:r>
            <a:r>
              <a:rPr lang="en-US" dirty="0" smtClean="0">
                <a:hlinkClick r:id="rId5"/>
              </a:rPr>
              <a:t>https</a:t>
            </a:r>
            <a:r>
              <a:rPr lang="en-US" dirty="0">
                <a:hlinkClick r:id="rId5"/>
              </a:rPr>
              <a:t>://</a:t>
            </a:r>
            <a:r>
              <a:rPr lang="en-US" dirty="0" smtClean="0">
                <a:hlinkClick r:id="rId5"/>
              </a:rPr>
              <a:t>lpp5auth.mtsac.edu/cas/login?service=https%3A%2F%2Finside.mtsac.edu%2Fc%2Fportal%2Flogin</a:t>
            </a:r>
            <a:r>
              <a:rPr lang="en-US" dirty="0" smtClean="0"/>
              <a:t> </a:t>
            </a:r>
          </a:p>
          <a:p>
            <a:endParaRPr lang="en-US" dirty="0"/>
          </a:p>
        </p:txBody>
      </p:sp>
    </p:spTree>
    <p:extLst>
      <p:ext uri="{BB962C8B-B14F-4D97-AF65-F5344CB8AC3E}">
        <p14:creationId xmlns:p14="http://schemas.microsoft.com/office/powerpoint/2010/main" val="4165051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here has an education plan?</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http://penningtonhennessy.com/Portals/31360/images/figure_building_plan_from_bloc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0794" y="1885949"/>
            <a:ext cx="4381500" cy="438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131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Mountie Academic Plan (MAP)</a:t>
            </a:r>
            <a:endParaRPr lang="en-US" dirty="0"/>
          </a:p>
        </p:txBody>
      </p:sp>
      <p:sp>
        <p:nvSpPr>
          <p:cNvPr id="3" name="Content Placeholder 2"/>
          <p:cNvSpPr>
            <a:spLocks noGrp="1"/>
          </p:cNvSpPr>
          <p:nvPr>
            <p:ph idx="1"/>
          </p:nvPr>
        </p:nvSpPr>
        <p:spPr/>
        <p:txBody>
          <a:bodyPr/>
          <a:lstStyle/>
          <a:p>
            <a:r>
              <a:rPr lang="en-US" dirty="0" smtClean="0"/>
              <a:t>Includes the courses you need for your goal including major classes, general education classes and elective classes</a:t>
            </a:r>
          </a:p>
          <a:p>
            <a:r>
              <a:rPr lang="en-US" dirty="0" smtClean="0"/>
              <a:t>Puts your classes in order because some classes have prerequisites.</a:t>
            </a:r>
          </a:p>
          <a:p>
            <a:r>
              <a:rPr lang="en-US" dirty="0" smtClean="0"/>
              <a:t>Shows you how long you will be at Mt SAC before you complete your goal!</a:t>
            </a:r>
          </a:p>
          <a:p>
            <a:r>
              <a:rPr lang="en-US" dirty="0" smtClean="0"/>
              <a:t>May choose to incorporate multiple goals (i.e. If you want to earn an associate’s degree and transfer to a university or if you want to earn both a certificate and associates degree, or if you want to do all three!.)</a:t>
            </a:r>
            <a:endParaRPr lang="en-US" dirty="0"/>
          </a:p>
        </p:txBody>
      </p:sp>
      <p:sp>
        <p:nvSpPr>
          <p:cNvPr id="4" name="AutoShape 2" descr="https://encrypted-tbn3.gstatic.com/images?q=tbn:ANd9GcRPUbSIjOmyhUen7ACQTuedbcpYIzgknoBOAzfrGH3rzH-X_iw0"/>
          <p:cNvSpPr>
            <a:spLocks noChangeAspect="1" noChangeArrowheads="1"/>
          </p:cNvSpPr>
          <p:nvPr/>
        </p:nvSpPr>
        <p:spPr bwMode="auto">
          <a:xfrm>
            <a:off x="155575" y="-144463"/>
            <a:ext cx="2467704" cy="246771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6" name="Picture 4" descr="http://cdn.listguy.com/wp-content/uploads/2013/06/ind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7364" y="4823861"/>
            <a:ext cx="3365324" cy="1711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487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kinds of Education Plans are there?</a:t>
            </a:r>
            <a:endParaRPr lang="en-US" dirty="0"/>
          </a:p>
        </p:txBody>
      </p:sp>
      <p:sp>
        <p:nvSpPr>
          <p:cNvPr id="3" name="Content Placeholder 2"/>
          <p:cNvSpPr>
            <a:spLocks noGrp="1"/>
          </p:cNvSpPr>
          <p:nvPr>
            <p:ph idx="1"/>
          </p:nvPr>
        </p:nvSpPr>
        <p:spPr/>
        <p:txBody>
          <a:bodyPr>
            <a:normAutofit/>
          </a:bodyPr>
          <a:lstStyle/>
          <a:p>
            <a:r>
              <a:rPr lang="en-US" sz="3200" dirty="0" smtClean="0"/>
              <a:t>Abbreviated Education Plan</a:t>
            </a:r>
          </a:p>
          <a:p>
            <a:pPr lvl="1"/>
            <a:r>
              <a:rPr lang="en-US" dirty="0" smtClean="0"/>
              <a:t>Short term </a:t>
            </a:r>
            <a:r>
              <a:rPr lang="en-US" dirty="0"/>
              <a:t>p</a:t>
            </a:r>
            <a:r>
              <a:rPr lang="en-US" dirty="0" smtClean="0"/>
              <a:t>lan</a:t>
            </a:r>
          </a:p>
          <a:p>
            <a:pPr lvl="1"/>
            <a:r>
              <a:rPr lang="en-US" dirty="0" smtClean="0"/>
              <a:t>Includes one or two semesters</a:t>
            </a:r>
          </a:p>
          <a:p>
            <a:r>
              <a:rPr lang="en-US" sz="3200" dirty="0" smtClean="0"/>
              <a:t>Comprehensive Education Plan</a:t>
            </a:r>
          </a:p>
          <a:p>
            <a:pPr lvl="1"/>
            <a:r>
              <a:rPr lang="en-US" dirty="0"/>
              <a:t>Plan shows all </a:t>
            </a:r>
            <a:r>
              <a:rPr lang="en-US" dirty="0" smtClean="0"/>
              <a:t>classes needed for </a:t>
            </a:r>
            <a:r>
              <a:rPr lang="en-US" dirty="0"/>
              <a:t>completion</a:t>
            </a:r>
          </a:p>
          <a:p>
            <a:pPr lvl="1"/>
            <a:r>
              <a:rPr lang="en-US" dirty="0"/>
              <a:t>You must have chosen a major and goal to create this </a:t>
            </a:r>
            <a:r>
              <a:rPr lang="en-US" dirty="0" smtClean="0"/>
              <a:t>plan*</a:t>
            </a:r>
          </a:p>
          <a:p>
            <a:pPr marL="45720" indent="0">
              <a:buNone/>
            </a:pPr>
            <a:r>
              <a:rPr lang="en-US" dirty="0" smtClean="0"/>
              <a:t>*If you are unsure about your major or goal a counselor can help you choose!</a:t>
            </a:r>
          </a:p>
        </p:txBody>
      </p:sp>
      <p:pic>
        <p:nvPicPr>
          <p:cNvPr id="2050" name="Picture 2" descr="https://iqoffice.ca/wp-content/uploads/2013/07/anti-plan-1024x1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4138" y="1628254"/>
            <a:ext cx="2703904" cy="2703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52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it Important to Have a Comprehensive Education </a:t>
            </a:r>
            <a:r>
              <a:rPr lang="en-US" dirty="0"/>
              <a:t>P</a:t>
            </a:r>
            <a:r>
              <a:rPr lang="en-US" dirty="0" smtClean="0"/>
              <a:t>lan?</a:t>
            </a:r>
            <a:endParaRPr lang="en-US" dirty="0"/>
          </a:p>
        </p:txBody>
      </p:sp>
      <p:sp>
        <p:nvSpPr>
          <p:cNvPr id="3" name="Content Placeholder 2"/>
          <p:cNvSpPr>
            <a:spLocks noGrp="1"/>
          </p:cNvSpPr>
          <p:nvPr>
            <p:ph idx="1"/>
          </p:nvPr>
        </p:nvSpPr>
        <p:spPr/>
        <p:txBody>
          <a:bodyPr>
            <a:normAutofit/>
          </a:bodyPr>
          <a:lstStyle/>
          <a:p>
            <a:r>
              <a:rPr lang="en-US" sz="2500" dirty="0" smtClean="0"/>
              <a:t>Make better decisions about how many classes to take each semester</a:t>
            </a:r>
          </a:p>
          <a:p>
            <a:r>
              <a:rPr lang="en-US" sz="2500" dirty="0" smtClean="0"/>
              <a:t>Understand how sequenced classes and prerequisites can affect you</a:t>
            </a:r>
          </a:p>
          <a:p>
            <a:r>
              <a:rPr lang="en-US" sz="2500" dirty="0" smtClean="0"/>
              <a:t>It is often a requirement for financial aid</a:t>
            </a:r>
          </a:p>
          <a:p>
            <a:r>
              <a:rPr lang="en-US" sz="2500" smtClean="0"/>
              <a:t>Saves </a:t>
            </a:r>
            <a:r>
              <a:rPr lang="en-US" sz="2500" dirty="0" smtClean="0"/>
              <a:t>you time and money $$$$</a:t>
            </a:r>
          </a:p>
          <a:p>
            <a:r>
              <a:rPr lang="en-US" sz="2500" b="1" u="sng" dirty="0" smtClean="0"/>
              <a:t>It is required to get the best possible registration date</a:t>
            </a:r>
          </a:p>
          <a:p>
            <a:endParaRPr lang="en-US" sz="2500" dirty="0" smtClean="0"/>
          </a:p>
          <a:p>
            <a:pPr marL="274320" lvl="1" indent="0">
              <a:buNone/>
            </a:pPr>
            <a:endParaRPr lang="en-US" dirty="0" smtClean="0"/>
          </a:p>
        </p:txBody>
      </p:sp>
      <p:pic>
        <p:nvPicPr>
          <p:cNvPr id="3076" name="Picture 4" descr="http://kidsministrycollective.com/wp-content/uploads/2013/11/why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9656" y="3522689"/>
            <a:ext cx="2664751" cy="2664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3312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Remember: </a:t>
            </a:r>
            <a:r>
              <a:rPr lang="en-US" b="1" u="sng" dirty="0" smtClean="0"/>
              <a:t>Only Counselors and Advisors </a:t>
            </a:r>
            <a:r>
              <a:rPr lang="en-US" dirty="0" smtClean="0"/>
              <a:t>can Make an </a:t>
            </a:r>
            <a:r>
              <a:rPr lang="en-US" b="1" u="sng" dirty="0" smtClean="0"/>
              <a:t>Official</a:t>
            </a:r>
            <a:r>
              <a:rPr lang="en-US" dirty="0" smtClean="0"/>
              <a:t> Education Plan</a:t>
            </a:r>
            <a:endParaRPr lang="en-US" dirty="0"/>
          </a:p>
        </p:txBody>
      </p:sp>
      <p:sp>
        <p:nvSpPr>
          <p:cNvPr id="3" name="Content Placeholder 2"/>
          <p:cNvSpPr>
            <a:spLocks noGrp="1"/>
          </p:cNvSpPr>
          <p:nvPr>
            <p:ph idx="1"/>
          </p:nvPr>
        </p:nvSpPr>
        <p:spPr>
          <a:xfrm>
            <a:off x="7704944" y="2083634"/>
            <a:ext cx="3310927" cy="4012366"/>
          </a:xfrm>
        </p:spPr>
        <p:txBody>
          <a:bodyPr/>
          <a:lstStyle/>
          <a:p>
            <a:r>
              <a:rPr lang="en-US" dirty="0"/>
              <a:t>M</a:t>
            </a:r>
            <a:r>
              <a:rPr lang="en-US" dirty="0" smtClean="0"/>
              <a:t>ake an appointment to develop an education plan so you can clear your MAP requirement in the My </a:t>
            </a:r>
            <a:r>
              <a:rPr lang="en-US" dirty="0" err="1" smtClean="0"/>
              <a:t>Mt.SAC</a:t>
            </a:r>
            <a:r>
              <a:rPr lang="en-US" dirty="0" smtClean="0"/>
              <a:t> portal and get the best possible registration date.</a:t>
            </a:r>
            <a:endParaRPr lang="en-US" dirty="0"/>
          </a:p>
        </p:txBody>
      </p:sp>
      <p:pic>
        <p:nvPicPr>
          <p:cNvPr id="4" name="Picture 3"/>
          <p:cNvPicPr>
            <a:picLocks noChangeAspect="1"/>
          </p:cNvPicPr>
          <p:nvPr/>
        </p:nvPicPr>
        <p:blipFill>
          <a:blip r:embed="rId2"/>
          <a:stretch>
            <a:fillRect/>
          </a:stretch>
        </p:blipFill>
        <p:spPr>
          <a:xfrm>
            <a:off x="840774" y="1861751"/>
            <a:ext cx="7119875" cy="4445704"/>
          </a:xfrm>
          <a:prstGeom prst="rect">
            <a:avLst/>
          </a:prstGeom>
        </p:spPr>
      </p:pic>
    </p:spTree>
    <p:extLst>
      <p:ext uri="{BB962C8B-B14F-4D97-AF65-F5344CB8AC3E}">
        <p14:creationId xmlns:p14="http://schemas.microsoft.com/office/powerpoint/2010/main" val="2359392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351" y="330361"/>
            <a:ext cx="9875520" cy="1356360"/>
          </a:xfrm>
        </p:spPr>
        <p:txBody>
          <a:bodyPr/>
          <a:lstStyle/>
          <a:p>
            <a:r>
              <a:rPr lang="en-US" dirty="0" smtClean="0"/>
              <a:t>What do you need to create a Comprehensive Education </a:t>
            </a:r>
            <a:r>
              <a:rPr lang="en-US" dirty="0"/>
              <a:t>P</a:t>
            </a:r>
            <a:r>
              <a:rPr lang="en-US" dirty="0" smtClean="0"/>
              <a:t>lan?</a:t>
            </a:r>
            <a:endParaRPr lang="en-US" dirty="0"/>
          </a:p>
        </p:txBody>
      </p:sp>
      <p:sp>
        <p:nvSpPr>
          <p:cNvPr id="3" name="Content Placeholder 2"/>
          <p:cNvSpPr>
            <a:spLocks noGrp="1"/>
          </p:cNvSpPr>
          <p:nvPr>
            <p:ph idx="1"/>
          </p:nvPr>
        </p:nvSpPr>
        <p:spPr>
          <a:xfrm>
            <a:off x="1143000" y="1713124"/>
            <a:ext cx="9872871" cy="4382876"/>
          </a:xfrm>
        </p:spPr>
        <p:txBody>
          <a:bodyPr/>
          <a:lstStyle/>
          <a:p>
            <a:r>
              <a:rPr lang="en-US" dirty="0" smtClean="0"/>
              <a:t>A goal!</a:t>
            </a:r>
          </a:p>
          <a:p>
            <a:r>
              <a:rPr lang="en-US" dirty="0" smtClean="0"/>
              <a:t>A major!*</a:t>
            </a:r>
          </a:p>
          <a:p>
            <a:r>
              <a:rPr lang="en-US" dirty="0" smtClean="0"/>
              <a:t>A counseling or advising appointment.</a:t>
            </a:r>
          </a:p>
          <a:p>
            <a:r>
              <a:rPr lang="en-US" dirty="0" smtClean="0"/>
              <a:t>Your assessment tests for English, Reading and Math completed.</a:t>
            </a:r>
          </a:p>
          <a:p>
            <a:r>
              <a:rPr lang="en-US" dirty="0" smtClean="0"/>
              <a:t>Any transcripts from other colleges turned in to admissions and records.</a:t>
            </a:r>
            <a:endParaRPr lang="en-US" dirty="0"/>
          </a:p>
          <a:p>
            <a:pPr marL="45720" indent="0">
              <a:buNone/>
            </a:pPr>
            <a:r>
              <a:rPr lang="en-US" dirty="0" smtClean="0"/>
              <a:t>*Remember if </a:t>
            </a:r>
            <a:r>
              <a:rPr lang="en-US" dirty="0"/>
              <a:t>you are unsure about your major or goal </a:t>
            </a:r>
            <a:r>
              <a:rPr lang="en-US" dirty="0" smtClean="0"/>
              <a:t>you can make an appointment with a </a:t>
            </a:r>
            <a:r>
              <a:rPr lang="en-US" dirty="0"/>
              <a:t>counselor </a:t>
            </a:r>
            <a:r>
              <a:rPr lang="en-US" dirty="0" smtClean="0"/>
              <a:t>to help you choose!</a:t>
            </a:r>
            <a:endParaRPr lang="en-US" dirty="0"/>
          </a:p>
          <a:p>
            <a:endParaRPr lang="en-US" dirty="0"/>
          </a:p>
        </p:txBody>
      </p:sp>
      <p:sp>
        <p:nvSpPr>
          <p:cNvPr id="5" name="AutoShape 4" descr="data:image/jpeg;base64,/9j/4AAQSkZJRgABAQAAAQABAAD/2wCEAAkGBxIQDxUQEBAPEA8WEBYVDxUQEhAQEA8WFRUWFhUVFRUZHSggGBolGxgVITEhJSkrLy4uFx8zODMsNygtLisBCgoKDg0OGxAQGy0lICYtLi0tLzAtLS0tLS0vLS8tLS0tLS0vLS0tLS0tLS0tLS0tLS0tLS0tLS0tLS0tLS0tLf/AABEIAMsA+QMBEQACEQEDEQH/xAAcAAEAAQUBAQAAAAAAAAAAAAAABgEDBAUHAgj/xABKEAABAwICBgcEBQcJCQAAAAABAAIDBBEFEgYTITFBUQciYXGBkaEyUrHBFEJystEkQ1NigpLCFRYjM0RUY5PhJWSDlKKz0vDx/8QAGwEBAAIDAQEAAAAAAAAAAAAAAAMEAQIFBgf/xAA3EQEAAgECAwMKBQQCAwAAAAAAAQIDBBESITEFQVETIjJhcYGRobHRFEJSweEGM1PwFSMWQ5L/2gAMAwEAAhEDEQA/AO4oCAgICAgICAgICAgICAgICAgICAgICAgICAgICAgICAgICAgICAgICAgICAgICAgICAgIKBwO4g239iCqAgICAgICAgICAgICAgICAgICAgICAgICAgICAgtyzNYLuc1o5uIAQc50w6Qm6mVlIXNs4sM2wXtcPMY32HvdhtzQY2J4C6iZ9LoZZGTsbnu57nx1ItctkaTYhwvt4XuujTDjyV4Yjae6XK/E5KX3t08E+wnH4KiBkwljGaBsrmF7c8bS3Mcw3i21c51UfqNPw0mRlHPLRtcQ6Zpbc5TZzmxb3NG1TUwXvG9YQ3z46W4bSl1DWMniZNE4Pie0OY5u5wO4qFMvoCAgICAgICAgICAgICAgICAgICAgICAgIMesqMjCRv3BByDTzHnmrMWY2bGC0DiSTc+iCDUUcjrsIOUEkE+zlJJJJ3C21BtIdK5oqZ1MJ9dHlyNFrmNo2ZRIRy2cVNTPanRDfT0vO8ozJWyudlZ1HAbSBbLwUKZ0vQbSaFtGKSpcWyMLtW8jqSNJzbTwcCSPJWtPk4Z5yoarTzbnEbp10YwuZQbQ5sbqmZ8AdcERvkLhYcrlxHeos9q2yTNem61hrauOIt12S1RJRAQEBAQEBAQEBAQEBAQEBAQEBAQEBAQYldVZBbiUEdxLEDlLr7t3eUHMMaoZZ6oyWGUhouTwHA8d5O5BpdIqGpaWMiD3wZeuIYz7V978u0tta19m9BR+CS0pb9Ip5Wl4BjLm2a+/I7vDfzCDPwnDWTyi8brbACQLf6oOy4JodS07RdjZ5L3zytZs2CwaAAAB23O3egkQCCqAgICAgICAgICAgICAgICAgICAgICAgIIzpHMRMG82i3mUEdxWoHsg7B6oNUbFBvtCYr1Vxwjdfu2D4kIJxWU8ckbmSta+MjrB4BbbxQc70bw1stUGsB1LXFw+w09UH0CDpaAgICAgICAgICAgICAgICAgICAgICAgICAg0OltJeHXjY+MHxadhHrfzQc91jpG9UXN0FmSYskjic1wdK4MjNhq8xNsrnfV57eF+SCf4J9HoYznnjdK6xeWHPbk0AcAgxNIdIhNEYoQ4Bxs9zrNu3iAO34IM7QqiyxOlI9s2b9lvHz+CCSICAgICAgICAgICAgICAgICAgICAgICAgICC3PCHscxwu1zS1w5gixQcz/AJKfTTvjO0A9X9Zp2g+SCxpVTE0Ze0EPieyVh5FjgTfstcINnT4dJUta6nY0tc1ri5xDWNzAGx4nfwCDdYdoc0EOqJDIfcZ1Y/E7z6IJQxgAAAAAFgALADkAg9ICAgICAgICAgICAgICAgICAgICAgICAgICAg0GPNaZRsFwwX8yg0uJU4kgkj96NzR3lpA9UHvotr89IIzvaS09hbbZ5FvkgmyAgICAgICAgICAgICAgICAgICAgICAgICAgICAgjOMXMrvAeQCDSS1BYbFBtNGZc0+zdlcT2k//UEtQEBAQEBAQEBAQEBAQEBAQEBAQEBAQEBAQEBAQEEarPbcf1j8UET0oe67CARGSQXW2ZhY5b9xug2+jVYG5SOG/wCaCcgoKoCAgICAgICAgICAgICAgICAgICAgICAgICAgoSgidZUtF7m20lBs2YOyaj1Mg9oZ78WOO1pHaNiCExRPpZjDLsLTv4OHBw7Cg6BglUJYQQb2OU+G70QbBAQEBAQEBAQEBAQEBAQEBAQEBAQEBAQEBAQEGFi8+SI8zsHzQRXCKP6TUXcLxM6z+R91vifQIJugg3SHBaSKQcWlp/ZNx94oNzoQ38lvzkd8AgkCAgICAgICAgICAgICAgINPjGk9LSNzTTNHY3rOJ5ADeexR2y1r1lbwaHPnnalUFxTpcG0UtKTydO7L/0N/FVrav9MO3h/p6euW/w+8/ZpH9KWIHcKVv2Yn/N5Uf4q/qXI7B0sfq+P8Kx9KNeN4pXd8T/AJPCfir+onsHSz+r4/w2dF0szC2upYnDiYnuYfBrr/Fbxq574Vsn9PY59C8x7Y3+m30TPRzTikrSGNcYpjujms1zvsEEh3cDfsVjHnpfk4+r7Lz6eOKY3r4x+/gkymc4QLoMapxCGIXklijHEve1o9StZtEdZSUw5LztWsz7IaiXTWgb/aWu+w17x5gLSc9PFcr2Xqp/J8doI9M6Fw2VDAeTg5nqRZIzUnva27M1VfyT7uZVVUdSNkjS22zIQ71UkTE9FO1bVna0bSv4Lq4W6sX2uJLjbaTuv4WCy1blBFtLnxylsRO1hzE8iRu8kHnBK3VM1bLZb3279qDf0VbnNja9r7OKDMQEBAQEBAQEBAQEBB5keGgucQGgXJO4AIzETM7Q55pjpnkYS24YTZjQbOlP63IdiqZc20O9oOzeK3Pr3+pySurZJ3mSRxc7hyaOTRwCozMzO8vVY8dcdeGsLAWG70EHoIw9hZYe2HjtB4EbCLcQjDsfRppW6rjNNO7NURtu1x3zR7Bc83A2B53B5roafLxRwz1eR7Y7PjBbyuOPNn5T9p7kix7HmUwy+3KRdreAHN3IfFS3vFXO02ltmnfpDnuP6Vy26zy559lou1g7SAquTLLv6TQUnpHLxQ+epfI7M9xce3cO4cFXmZnq7NKVpG1YeQVhl7BWWF2Cocw5mOLT2Gy2peazvCDPgpmrw3jf/e5MNGMZnqXiDJndbaQWtsOLjc7QOxX8eWL8u95TXdn303PrXx+7qfBSue4xpBjkktTK5rsrNY4MsB7LTlafEAFVpzTvydmnZ+Phibb77NR/KEzTcTSeYt8FHfPaJX9P2Vp71nePnLJpdIquJ2Zk7wbW3NOzxBUc6i8961j7I0tetd/bMp50d6SzVUksNRJneGh8ZytabA5XDYBzb5qfT5ZtMxZyu19BjwVrfFG0dJ/Zq6zpRla9zW0sYyuc27pHG9iRewaOS2nNPghr2bWYiZt8mGzpNqyf6qmA5ZZCfPMo76i0Lun7Hw5N95n5fZkDpNnA208B2cHPb+K1/FW8E3/j+GZ5Xn5OoMNwD2K88rPKXpAQEBAQEBBEtNMStanaeAdJ/C35+Shy27nS0OL/ANk+5xTH8Q185IN2N6sfKw3nxO3yXOvbil7HS4fJ44jvnq1wWiyv0lM+WRscbS+R7g1jW73E7gsxEzO0Nb3rSs2tO0Q6/gfRZTsiH0pzpZyLuyuLY2Hk0fW7z6K/TS1iPO5vJartzNe22Hza/P8A32NFpNolHSPAMTTG6+re3M29uB27HLNsNPBrh7S1FucXn380LxKh1Ru0ksO6+8dhVTJj4J5PQ6LWeXrtblaP93YrNpsNp5DafJRLs8o3SDRplVS1EdW2nqNXG67yY3sY5juq4ZiLbj8FNii1bRbZz9bbBlxWxWvG89OcTzbavxF0j3yyG7iS5x+Q7LbFPae+XKxUiNqVRaaYvcXHefTkFUmd53egpSKVisKAoy2sGCzug+kastgJsHuByk7uG219l9ylpitaN+5Q1HaGLDbg628IYzqdw909x/FZnDMdEePtLHadrRMLd1E6HVkUNY+CVk0ZtIx2Zp+IPYRcHsJWazNZ3hplxVyUmlukuyYvjbf5MdVRmwfD/R8w54ygd4J9F0Zv5nFDxdNPNdR5K3dPP3OMqq76047VXtO8uthrw0iHm6wmbnQ3ENRXwvvZpfq3/Zk6vxIPgt8NuG8Sp9o4fK6a9fVvHu5tJiYtPKOU0n33Kaerm0nzY9kLdOd6iyOhousrknsnuKil0K9X0RSm8bT+oPgF146PnN+Vp9q6stRAQEBAQEHIdKsRJ181/ey+eVnyVPJblMvSaLFvalP98ZcyCovUPSMOidC+GCSqlqHC+pjAZfg6XMLjtytI/aVvS13tM+Dg9v55rirjj808/ZH8uyq+8kw8Tw2KpYGTNztDg4C5FiARe47ysTG7at5rO8MD+aNDaxpY3C9+vd48iVrNKz1hNTVZqTvW0x7GxpMOhhFooYYhyjjYwegWYrEdIR3zZMk73tM+2d0Z6Sqotp2Rj68t3doYCfiW+S0yzy2WdDXz5nwhyzE3nJsNttiOaq5fRd/Q13y+xqwVWdpm4RSa+oig3ayVrDbeA4gE+V1tWvFMQiz5PJY7X8ImX0GKOPVanI3VZMmW3Vy2ta3curERts8BN7TbimebheNUZp6iWG5OSQtBO8je0nwIUE8p2dfH51Yt4te5Vcsc93d0F98fDPcpdRLzfyYzmwyKkvtbUSOd9kWLfV7v3VZpbemzianBw6qcnjEfb9mmcVi07Q2xV4rRCxdV3aYrqj+nDOGQ+d7/AAC2283dBOXbNFPUygbbRv4LRYWamQue5zvac4ud2lxufirMTvG7iZKeTtNfB5p39ct/Vv6qPIuaLvZD9x7ionQjq+hMNN4Iz/hM+6F1q9IfPM3LJb2z9WStkYgICAgILVU6zHHkwn0KSzXnMOHaUO/JXdrmfeB+SoZfRer0H9+PehSqO+qFkdi6EWD6LO7iagA+EbbfEq9pPRl5P+oZ/wC6ker92Zp/iEsdQxscskY1QJDHuaCcztuxTXmd3O01KzWZmO9zjHMeq2zWbV1bRkGxs8oG93Jyp5r2i3KZel7O02G2He1KzznrEepgDSGs/vtZ/wAxN/5KLyl/Gfiv/hNP/jr/APMfZcGkdZ/fav8Az5fxTyl/GWv4PT/46/CFupxeoltraieS3s55Hutffa5TjtPezXS4K9KR8IYYrXvOVzrgbdwHYpMkztCnoqxF7bLgKhdJItAG3xSmB/SOPlFIQpcH9yHP7UnbSZPZH1h3hdN4hxnT9v8AtKfvj/7TFWv6Uuzpf7Nff9UZm4Kvl7nZ7P629y3dQukuxHYpsXRztd6VSRyZJ5bMaKu9pt4Ld1C6jUYg7JKJAduYXHZuv5Kxw+Zs485d9TNvCfo291WdhamCnxTy2c3XV2tFvFiYfJeZ/cAPA2WuRJo+TZHd4KNeh9A4Mb00J/wI/uBdWnow+f6j+9f2z9WYtkIgICAgILdQy7HDm0jzCSzE7S4bpQ38ld2Obf8AeA+ao5Y816ns+f8Avj3/AEQpVHoFUHXug+cGCpj+s2Zjz3PZYfcKvaSeUw8t/UNZ8pS3qmPhP8s7T3D5palro4ZZGiIC7GOcL5nG2xTXid3M016xTaZc2x3BqozEilqiAwXIglIFr3+qqWWlpt0en7P1GGuHabxHOe+GmFO/3H/uu/BRcNvBf/EYv1x8YeAVqlegVlhQR5JC07wp8scnK0N97z614FQOo3ehdQI8Spnk2GuDT+2Cz+JSYp2vEqfaFOPS5I9X05/s+gF1HhHFNMJtZXzuG0azKP2GtZ/Cqt586Xd09dsVY9SPVR3BV8rs6CvK0rN1EvvRlDWlx3D17FNi6TLl67nkrX1LNM8kZjvcb9w4BR3neV3TU4ca7darDXS4aXXu8XPYVL5T1OdGinffi+TYRAhoBNyAATzsN6idCsbRspUmzCeQv5Lek7Sr6qnHj9jWYGeu77PzCzfoi0s+dLdKNdd90edejgP+7x/cC6mP0YeC1cbZ7+2fq2C3VxAQEBAQEHJNLsNyyTwcHXLO53Wb62Hgq2Su+8O3o8/DNb+Dly5716oQSvo30ibQ1oMptBK3JKfc4tf4Hf2EqbBk4Lc+jmdq6OdTh830o5x+8O/MeHAOaQQRcEG4IO4g8V03iJiYnaWrxzF4oY3Nc8GQtIa1ti65BG3kO9a2tEJcWK1p37nFayrERLXhwO7cDfZvG3cq1rxWObt4NPbLbzIRpu5UXqZnm9rLDZ1lOHdbc4DzHIq7krvV5nSZ/J5Y36bsAFUnpXtjiCCCQQQQRvBG0EdqMTG/KXWqPpGjkpBuZW5crg+zYwR+cBJ2jjbfz5q/XURNfW8pm7HvTLO3Onq6+xBp5IhcmVrjvNjmJP4qKbRHeu0w5LTtFWmnlzOJ3Dh3Kvad53dnDjjHXheLrCVhYlKSWxjvPed3/varEcquPefKZpmPZDOYLADkLKu61Y2jZW6NlQg9IBFxY7iLFGJ5xs02DjLO5h4NIPg4KS/RR00bXmJb0KNdSaj05rIo2RMdEGMYGtuy5s0WFzdTRnvEbOZfsrT3tNrRO88+q+OkGu96H/K/1WfxF2n/AA+l8J+Kd6BY1LWU75JywvbMWDI3KMuRhGy/MlWsF5vXeXD7T0uPT5Yrj6TG/wA5SVTOaICDzdAzII1plhBmjEsYvIwbQN72ch2jf5rS9d1jBl4Z2no4hpFQ6uXOPYeb9zuI+a5+am07vY9namMmPgnrH0apQugqg2uHaSVdOzVxVErY+DM12DuB3eC3rktXlEquXRYMs8V6xv4965LpLUuG17RzLWNB81t5W7SvZ+nju+bWSyuecz3Oc47y4klR779VutYrG1Y2hQIyzcKw2WqlEMDDJIdtuDRxc47g3tK2rWbTtCHPnx4aceSdoTXTHRt1LJnjF6dx6pG3Vk/Ud8jxXRmuzxmLLxxz6oTVxZXdh9FRy4+Gd46PUaDVxlpwz6UfOFoFRL6t0FQVkeroLsLL7eHxUmOm87qer1Hk68MdZ+TWN61Q48nE+WwLfJPJV0dN7R6mxuoHVT3osw+J5nlmjjkaMjIxI1rwD1nOIBHLIrWmpE7zLg9uai1OClJmJ5zO3wj90Z6QKQQYhKGWbG7LJGG7AA5ouABuGYOUlqxE9FLT5r3xxPFPxlH6Sbr2vvChyx5rpaG8xk2mesM0FV3YYLI8tWXcHRE+IIB+S3/KrxG2bfxhsQ5aLG0vQcstZe2AnYASewErPDKOctI62j4w6l0WtdHTSh7XMJnu3MC241bBcX3jYrumiYrO7zPbV6Xy1msxPLu598pqHhWHHVzIK5kGMZkHk1CDwaoc0EU0l0bhqQ4sLWOd7TT7Dzz2eye0LS+OLRstafVXw2i0dzlmM6KVNMSdW6SP3mDPbvt8VQyYLV6dHq9J2thzRtaeG3r6e5ouxQunuqgqCg9MBOwAk8gCT6LMRM9Gtr1pG9p2j18khwXRnWkOqJWQR8QC10ru4bm+PkrFNNafS5ONqu28OPli86fl/Pu+LpODz01JHq6drWt+sRdznnm528lXaUikbQ8zqNTkz348k7/t7GTPjQc0tLXPaRYjIXAjtFlsgRHF8Ggl9iKpjPDKzM3ycfmtJpErGPU3pMTHVG5tGJ79Rj3DhmYWn4lVr6X9Mu5g7ejbbNX3x9lv+bVX+gd5t+ZUU6fJ4L9e19JP5vlK7HopWH8yB9p7B80jT5PBi3bGkr+aZ9kT/Da4bobIHB07Q4e615aD3kC/lZTU0sfmc3U9u2mNsNdvXP26fVtqjRUPN2tbF2NzEDuHBT+Tq5P43L3zu1jOjxwc5wm9o39nco7aeLd67h7XyYo5Vj5sqPQA8Zie5qx+Fr4y3nt3PPStfn929wrR91OzVxyODS7MdguSbD5BTUpFI2hzdTqsmovx369F+owHW/1hc/7WX8Fvsgi0x0lg/wAxaYm+r29hstZpWesJaanLSd62lfj0Kph+bJ73OWvkqeCWdfqZ65J+LIj0Qph+YYT25vxW3BXwRzqc085vPxllR6MUw/MR+V1naEc5Lz1mfiyY8BgG6GP91qy0ZMeFxDdGwfshGNoZUdK0bgB3bEZXmsQXAEHragsOjKCy+Anj6IMeSicfruHdZBiy4QXb5JfB1kGJJo01298x/wCIUGHLoNTON3MLjzJufNazSs9YT49TmxeheY98vA0Ao/0I/ef+K08hj8Fj/lNX/kn5L0ehFIP7PGe8X+KzGGkdzS3aOqt1yT8dvozIdGYGbGwxNHYxo+S3iIjoq3va872mZ9s7slmDMG5jR3ABZarrcNHJB7FAEHoUI5IKihHJB6FEOSD0KMckHoUg5IKimHJB6FMEFRAg9CBBXUoK6pBURIK6tBXVoK6tBXIgrlQVyoGVBXKgZUFMiBkQU1aBq0DVoGrQNWgatA1aBq0DVoGRAyIK5EDIgZUFcqBlQMqBlQVyoGVAyoK2QLIFkCyBZBWyBZAsgrZAsgpZAsgWQLIFkCyBZAsgWQLIFkCyBZBWyBZAsgWQLIFkCyBZAsgWQVsgWQLIFkCyBZAQEBAQEBAQEBAQEBAQEBAQEBAQEBAQEBAQVQUQVQEBAQEBB//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IQDxUQEBAPEA8WEBYVDxUQEhAQEA8WFRUWFhUVFRUZHSggGBolGxgVITEhJSkrLy4uFx8zODMsNygtLisBCgoKDg0OGxAQGy0lICYtLi0tLzAtLS0tLS0vLS8tLS0tLS0vLS0tLS0tLS0tLS0tLS0tLS0tLS0tLS0tLS0tLf/AABEIAMsA+QMBEQACEQEDEQH/xAAcAAEAAQUBAQAAAAAAAAAAAAAABgEDBAUHAgj/xABKEAABAwICBgcEBQcJCQAAAAABAAIDBBEFEgYTITFBUQciYXGBkaEyUrHBFEJystEkQ1NigpLCFRYjM0RUY5PhJWSDlKKz0vDx/8QAGwEBAAIDAQEAAAAAAAAAAAAAAAMEAQIFBgf/xAA3EQEAAgECAwMKBQQCAwAAAAAAAQIDBBESITEFQVETIjJhcYGRobHRFEJSweEGM1PwFSMWQ5L/2gAMAwEAAhEDEQA/AO4oCAgICAgICAgICAgICAgICAgICAgICAgICAgICAgICAgICAgICAgICAgICAgICAgICAgIKBwO4g239iCqAgICAgICAgICAgICAgICAgICAgICAgICAgICAgtyzNYLuc1o5uIAQc50w6Qm6mVlIXNs4sM2wXtcPMY32HvdhtzQY2J4C6iZ9LoZZGTsbnu57nx1ItctkaTYhwvt4XuujTDjyV4Yjae6XK/E5KX3t08E+wnH4KiBkwljGaBsrmF7c8bS3Mcw3i21c51UfqNPw0mRlHPLRtcQ6Zpbc5TZzmxb3NG1TUwXvG9YQ3z46W4bSl1DWMniZNE4Pie0OY5u5wO4qFMvoCAgICAgICAgICAgICAgICAgICAgICAgIMesqMjCRv3BByDTzHnmrMWY2bGC0DiSTc+iCDUUcjrsIOUEkE+zlJJJJ3C21BtIdK5oqZ1MJ9dHlyNFrmNo2ZRIRy2cVNTPanRDfT0vO8ozJWyudlZ1HAbSBbLwUKZ0vQbSaFtGKSpcWyMLtW8jqSNJzbTwcCSPJWtPk4Z5yoarTzbnEbp10YwuZQbQ5sbqmZ8AdcERvkLhYcrlxHeos9q2yTNem61hrauOIt12S1RJRAQEBAQEBAQEBAQEBAQEBAQEBAQEBAQYldVZBbiUEdxLEDlLr7t3eUHMMaoZZ6oyWGUhouTwHA8d5O5BpdIqGpaWMiD3wZeuIYz7V978u0tta19m9BR+CS0pb9Ip5Wl4BjLm2a+/I7vDfzCDPwnDWTyi8brbACQLf6oOy4JodS07RdjZ5L3zytZs2CwaAAAB23O3egkQCCqAgICAgICAgICAgICAgICAgICAgICAgIIzpHMRMG82i3mUEdxWoHsg7B6oNUbFBvtCYr1Vxwjdfu2D4kIJxWU8ckbmSta+MjrB4BbbxQc70bw1stUGsB1LXFw+w09UH0CDpaAgICAgICAgICAgICAgICAgICAgICAgICAg0OltJeHXjY+MHxadhHrfzQc91jpG9UXN0FmSYskjic1wdK4MjNhq8xNsrnfV57eF+SCf4J9HoYznnjdK6xeWHPbk0AcAgxNIdIhNEYoQ4Bxs9zrNu3iAO34IM7QqiyxOlI9s2b9lvHz+CCSICAgICAgICAgICAgICAgICAgICAgICAgICC3PCHscxwu1zS1w5gixQcz/AJKfTTvjO0A9X9Zp2g+SCxpVTE0Ze0EPieyVh5FjgTfstcINnT4dJUta6nY0tc1ri5xDWNzAGx4nfwCDdYdoc0EOqJDIfcZ1Y/E7z6IJQxgAAAAAFgALADkAg9ICAgICAgICAgICAgICAgICAgICAgICAgICAg0GPNaZRsFwwX8yg0uJU4kgkj96NzR3lpA9UHvotr89IIzvaS09hbbZ5FvkgmyAgICAgICAgICAgICAgICAgICAgICAgICAgICAgjOMXMrvAeQCDSS1BYbFBtNGZc0+zdlcT2k//UEtQEBAQEBAQEBAQEBAQEBAQEBAQEBAQEBAQEBAQEEarPbcf1j8UET0oe67CARGSQXW2ZhY5b9xug2+jVYG5SOG/wCaCcgoKoCAgICAgICAgICAgICAgICAgICAgICAgICAgoSgidZUtF7m20lBs2YOyaj1Mg9oZ78WOO1pHaNiCExRPpZjDLsLTv4OHBw7Cg6BglUJYQQb2OU+G70QbBAQEBAQEBAQEBAQEBAQEBAQEBAQEBAQEBAQEGFi8+SI8zsHzQRXCKP6TUXcLxM6z+R91vifQIJugg3SHBaSKQcWlp/ZNx94oNzoQ38lvzkd8AgkCAgICAgICAgICAgICAgINPjGk9LSNzTTNHY3rOJ5ADeexR2y1r1lbwaHPnnalUFxTpcG0UtKTydO7L/0N/FVrav9MO3h/p6euW/w+8/ZpH9KWIHcKVv2Yn/N5Uf4q/qXI7B0sfq+P8Kx9KNeN4pXd8T/AJPCfir+onsHSz+r4/w2dF0szC2upYnDiYnuYfBrr/Fbxq574Vsn9PY59C8x7Y3+m30TPRzTikrSGNcYpjujms1zvsEEh3cDfsVjHnpfk4+r7Lz6eOKY3r4x+/gkymc4QLoMapxCGIXklijHEve1o9StZtEdZSUw5LztWsz7IaiXTWgb/aWu+w17x5gLSc9PFcr2Xqp/J8doI9M6Fw2VDAeTg5nqRZIzUnva27M1VfyT7uZVVUdSNkjS22zIQ71UkTE9FO1bVna0bSv4Lq4W6sX2uJLjbaTuv4WCy1blBFtLnxylsRO1hzE8iRu8kHnBK3VM1bLZb3279qDf0VbnNja9r7OKDMQEBAQEBAQEBAQEBB5keGgucQGgXJO4AIzETM7Q55pjpnkYS24YTZjQbOlP63IdiqZc20O9oOzeK3Pr3+pySurZJ3mSRxc7hyaOTRwCozMzO8vVY8dcdeGsLAWG70EHoIw9hZYe2HjtB4EbCLcQjDsfRppW6rjNNO7NURtu1x3zR7Bc83A2B53B5roafLxRwz1eR7Y7PjBbyuOPNn5T9p7kix7HmUwy+3KRdreAHN3IfFS3vFXO02ltmnfpDnuP6Vy26zy559lou1g7SAquTLLv6TQUnpHLxQ+epfI7M9xce3cO4cFXmZnq7NKVpG1YeQVhl7BWWF2Cocw5mOLT2Gy2peazvCDPgpmrw3jf/e5MNGMZnqXiDJndbaQWtsOLjc7QOxX8eWL8u95TXdn303PrXx+7qfBSue4xpBjkktTK5rsrNY4MsB7LTlafEAFVpzTvydmnZ+Phibb77NR/KEzTcTSeYt8FHfPaJX9P2Vp71nePnLJpdIquJ2Zk7wbW3NOzxBUc6i8961j7I0tetd/bMp50d6SzVUksNRJneGh8ZytabA5XDYBzb5qfT5ZtMxZyu19BjwVrfFG0dJ/Zq6zpRla9zW0sYyuc27pHG9iRewaOS2nNPghr2bWYiZt8mGzpNqyf6qmA5ZZCfPMo76i0Lun7Hw5N95n5fZkDpNnA208B2cHPb+K1/FW8E3/j+GZ5Xn5OoMNwD2K88rPKXpAQEBAQEBBEtNMStanaeAdJ/C35+Shy27nS0OL/ANk+5xTH8Q185IN2N6sfKw3nxO3yXOvbil7HS4fJ44jvnq1wWiyv0lM+WRscbS+R7g1jW73E7gsxEzO0Nb3rSs2tO0Q6/gfRZTsiH0pzpZyLuyuLY2Hk0fW7z6K/TS1iPO5vJartzNe22Hza/P8A32NFpNolHSPAMTTG6+re3M29uB27HLNsNPBrh7S1FucXn380LxKh1Ru0ksO6+8dhVTJj4J5PQ6LWeXrtblaP93YrNpsNp5DafJRLs8o3SDRplVS1EdW2nqNXG67yY3sY5juq4ZiLbj8FNii1bRbZz9bbBlxWxWvG89OcTzbavxF0j3yyG7iS5x+Q7LbFPae+XKxUiNqVRaaYvcXHefTkFUmd53egpSKVisKAoy2sGCzug+kastgJsHuByk7uG219l9ylpitaN+5Q1HaGLDbg628IYzqdw909x/FZnDMdEePtLHadrRMLd1E6HVkUNY+CVk0ZtIx2Zp+IPYRcHsJWazNZ3hplxVyUmlukuyYvjbf5MdVRmwfD/R8w54ygd4J9F0Zv5nFDxdNPNdR5K3dPP3OMqq76047VXtO8uthrw0iHm6wmbnQ3ENRXwvvZpfq3/Zk6vxIPgt8NuG8Sp9o4fK6a9fVvHu5tJiYtPKOU0n33Kaerm0nzY9kLdOd6iyOhousrknsnuKil0K9X0RSm8bT+oPgF146PnN+Vp9q6stRAQEBAQEHIdKsRJ181/ey+eVnyVPJblMvSaLFvalP98ZcyCovUPSMOidC+GCSqlqHC+pjAZfg6XMLjtytI/aVvS13tM+Dg9v55rirjj808/ZH8uyq+8kw8Tw2KpYGTNztDg4C5FiARe47ysTG7at5rO8MD+aNDaxpY3C9+vd48iVrNKz1hNTVZqTvW0x7GxpMOhhFooYYhyjjYwegWYrEdIR3zZMk73tM+2d0Z6Sqotp2Rj68t3doYCfiW+S0yzy2WdDXz5nwhyzE3nJsNttiOaq5fRd/Q13y+xqwVWdpm4RSa+oig3ayVrDbeA4gE+V1tWvFMQiz5PJY7X8ImX0GKOPVanI3VZMmW3Vy2ta3curERts8BN7TbimebheNUZp6iWG5OSQtBO8je0nwIUE8p2dfH51Yt4te5Vcsc93d0F98fDPcpdRLzfyYzmwyKkvtbUSOd9kWLfV7v3VZpbemzianBw6qcnjEfb9mmcVi07Q2xV4rRCxdV3aYrqj+nDOGQ+d7/AAC2283dBOXbNFPUygbbRv4LRYWamQue5zvac4ud2lxufirMTvG7iZKeTtNfB5p39ct/Vv6qPIuaLvZD9x7ionQjq+hMNN4Iz/hM+6F1q9IfPM3LJb2z9WStkYgICAgILVU6zHHkwn0KSzXnMOHaUO/JXdrmfeB+SoZfRer0H9+PehSqO+qFkdi6EWD6LO7iagA+EbbfEq9pPRl5P+oZ/wC6ker92Zp/iEsdQxscskY1QJDHuaCcztuxTXmd3O01KzWZmO9zjHMeq2zWbV1bRkGxs8oG93Jyp5r2i3KZel7O02G2He1KzznrEepgDSGs/vtZ/wAxN/5KLyl/Gfiv/hNP/jr/APMfZcGkdZ/fav8Az5fxTyl/GWv4PT/46/CFupxeoltraieS3s55Hutffa5TjtPezXS4K9KR8IYYrXvOVzrgbdwHYpMkztCnoqxF7bLgKhdJItAG3xSmB/SOPlFIQpcH9yHP7UnbSZPZH1h3hdN4hxnT9v8AtKfvj/7TFWv6Uuzpf7Nff9UZm4Kvl7nZ7P629y3dQukuxHYpsXRztd6VSRyZJ5bMaKu9pt4Ld1C6jUYg7JKJAduYXHZuv5Kxw+Zs485d9TNvCfo291WdhamCnxTy2c3XV2tFvFiYfJeZ/cAPA2WuRJo+TZHd4KNeh9A4Mb00J/wI/uBdWnow+f6j+9f2z9WYtkIgICAgILdQy7HDm0jzCSzE7S4bpQ38ld2Obf8AeA+ao5Y816ns+f8Avj3/AEQpVHoFUHXug+cGCpj+s2Zjz3PZYfcKvaSeUw8t/UNZ8pS3qmPhP8s7T3D5palro4ZZGiIC7GOcL5nG2xTXid3M016xTaZc2x3BqozEilqiAwXIglIFr3+qqWWlpt0en7P1GGuHabxHOe+GmFO/3H/uu/BRcNvBf/EYv1x8YeAVqlegVlhQR5JC07wp8scnK0N97z614FQOo3ehdQI8Spnk2GuDT+2Cz+JSYp2vEqfaFOPS5I9X05/s+gF1HhHFNMJtZXzuG0azKP2GtZ/Cqt586Xd09dsVY9SPVR3BV8rs6CvK0rN1EvvRlDWlx3D17FNi6TLl67nkrX1LNM8kZjvcb9w4BR3neV3TU4ca7darDXS4aXXu8XPYVL5T1OdGinffi+TYRAhoBNyAATzsN6idCsbRspUmzCeQv5Lek7Sr6qnHj9jWYGeu77PzCzfoi0s+dLdKNdd90edejgP+7x/cC6mP0YeC1cbZ7+2fq2C3VxAQEBAQEHJNLsNyyTwcHXLO53Wb62Hgq2Su+8O3o8/DNb+Dly5716oQSvo30ibQ1oMptBK3JKfc4tf4Hf2EqbBk4Lc+jmdq6OdTh830o5x+8O/MeHAOaQQRcEG4IO4g8V03iJiYnaWrxzF4oY3Nc8GQtIa1ti65BG3kO9a2tEJcWK1p37nFayrERLXhwO7cDfZvG3cq1rxWObt4NPbLbzIRpu5UXqZnm9rLDZ1lOHdbc4DzHIq7krvV5nSZ/J5Y36bsAFUnpXtjiCCCQQQQRvBG0EdqMTG/KXWqPpGjkpBuZW5crg+zYwR+cBJ2jjbfz5q/XURNfW8pm7HvTLO3Onq6+xBp5IhcmVrjvNjmJP4qKbRHeu0w5LTtFWmnlzOJ3Dh3Kvad53dnDjjHXheLrCVhYlKSWxjvPed3/varEcquPefKZpmPZDOYLADkLKu61Y2jZW6NlQg9IBFxY7iLFGJ5xs02DjLO5h4NIPg4KS/RR00bXmJb0KNdSaj05rIo2RMdEGMYGtuy5s0WFzdTRnvEbOZfsrT3tNrRO88+q+OkGu96H/K/1WfxF2n/AA+l8J+Kd6BY1LWU75JywvbMWDI3KMuRhGy/MlWsF5vXeXD7T0uPT5Yrj6TG/wA5SVTOaICDzdAzII1plhBmjEsYvIwbQN72ch2jf5rS9d1jBl4Z2no4hpFQ6uXOPYeb9zuI+a5+am07vY9namMmPgnrH0apQugqg2uHaSVdOzVxVErY+DM12DuB3eC3rktXlEquXRYMs8V6xv4965LpLUuG17RzLWNB81t5W7SvZ+nju+bWSyuecz3Oc47y4klR779VutYrG1Y2hQIyzcKw2WqlEMDDJIdtuDRxc47g3tK2rWbTtCHPnx4aceSdoTXTHRt1LJnjF6dx6pG3Vk/Ud8jxXRmuzxmLLxxz6oTVxZXdh9FRy4+Gd46PUaDVxlpwz6UfOFoFRL6t0FQVkeroLsLL7eHxUmOm87qer1Hk68MdZ+TWN61Q48nE+WwLfJPJV0dN7R6mxuoHVT3osw+J5nlmjjkaMjIxI1rwD1nOIBHLIrWmpE7zLg9uai1OClJmJ5zO3wj90Z6QKQQYhKGWbG7LJGG7AA5ouABuGYOUlqxE9FLT5r3xxPFPxlH6Sbr2vvChyx5rpaG8xk2mesM0FV3YYLI8tWXcHRE+IIB+S3/KrxG2bfxhsQ5aLG0vQcstZe2AnYASewErPDKOctI62j4w6l0WtdHTSh7XMJnu3MC241bBcX3jYrumiYrO7zPbV6Xy1msxPLu598pqHhWHHVzIK5kGMZkHk1CDwaoc0EU0l0bhqQ4sLWOd7TT7Dzz2eye0LS+OLRstafVXw2i0dzlmM6KVNMSdW6SP3mDPbvt8VQyYLV6dHq9J2thzRtaeG3r6e5ouxQunuqgqCg9MBOwAk8gCT6LMRM9Gtr1pG9p2j18khwXRnWkOqJWQR8QC10ru4bm+PkrFNNafS5ONqu28OPli86fl/Pu+LpODz01JHq6drWt+sRdznnm528lXaUikbQ8zqNTkz348k7/t7GTPjQc0tLXPaRYjIXAjtFlsgRHF8Ggl9iKpjPDKzM3ycfmtJpErGPU3pMTHVG5tGJ79Rj3DhmYWn4lVr6X9Mu5g7ejbbNX3x9lv+bVX+gd5t+ZUU6fJ4L9e19JP5vlK7HopWH8yB9p7B80jT5PBi3bGkr+aZ9kT/Da4bobIHB07Q4e615aD3kC/lZTU0sfmc3U9u2mNsNdvXP26fVtqjRUPN2tbF2NzEDuHBT+Tq5P43L3zu1jOjxwc5wm9o39nco7aeLd67h7XyYo5Vj5sqPQA8Zie5qx+Fr4y3nt3PPStfn929wrR91OzVxyODS7MdguSbD5BTUpFI2hzdTqsmovx369F+owHW/1hc/7WX8Fvsgi0x0lg/wAxaYm+r29hstZpWesJaanLSd62lfj0Kph+bJ73OWvkqeCWdfqZ65J+LIj0Qph+YYT25vxW3BXwRzqc085vPxllR6MUw/MR+V1naEc5Lz1mfiyY8BgG6GP91qy0ZMeFxDdGwfshGNoZUdK0bgB3bEZXmsQXAEHragsOjKCy+Anj6IMeSicfruHdZBiy4QXb5JfB1kGJJo01298x/wCIUGHLoNTON3MLjzJufNazSs9YT49TmxeheY98vA0Ao/0I/ef+K08hj8Fj/lNX/kn5L0ehFIP7PGe8X+KzGGkdzS3aOqt1yT8dvozIdGYGbGwxNHYxo+S3iIjoq3va872mZ9s7slmDMG5jR3ABZarrcNHJB7FAEHoUI5IKihHJB6FEOSD0KMckHoUg5IKimHJB6FMEFRAg9CBBXUoK6pBURIK6tBXVoK6tBXIgrlQVyoGVBXKgZUFMiBkQU1aBq0DVoGrQNWgatA1aBq0DVoGRAyIK5EDIgZUFcqBlQMqBlQVyoGVAyoK2QLIFkCyBZBWyBZAsgrZAsgpZAsgWQLIFkCyBZAsgWQLIFkCyBZBWyBZAsgWQLIFkCyBZAsgWQVsgWQLIFkCyBZAQEBAQEBAQEBAQEBAQEBAQEBAQEBAQEBAQVQUQVQEBAQEBB//Z"/>
          <p:cNvSpPr>
            <a:spLocks noChangeAspect="1" noChangeArrowheads="1"/>
          </p:cNvSpPr>
          <p:nvPr/>
        </p:nvSpPr>
        <p:spPr bwMode="auto">
          <a:xfrm>
            <a:off x="307975" y="7937"/>
            <a:ext cx="1745906" cy="174591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4" name="Picture 8" descr="http://businessmixers.com/wp-content/uploads/2015/03/goal-setting-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4235" y="303958"/>
            <a:ext cx="2935001" cy="2899781"/>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https://i.kinja-img.com/gawker-media/image/upload/s--EYTvWz7r--/c_fill,fl_progressive,g_north,h_358,q_80,w_636/k54v9hraig7aab9xky7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2138" y="4909524"/>
            <a:ext cx="2863121" cy="1611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303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351" y="339775"/>
            <a:ext cx="9875520" cy="995095"/>
          </a:xfrm>
        </p:spPr>
        <p:txBody>
          <a:bodyPr>
            <a:normAutofit fontScale="90000"/>
          </a:bodyPr>
          <a:lstStyle/>
          <a:p>
            <a:pPr algn="ctr"/>
            <a:r>
              <a:rPr lang="en-US" dirty="0" smtClean="0"/>
              <a:t>How can you make an appointment to create an education plan?</a:t>
            </a:r>
            <a:endParaRPr lang="en-US" dirty="0"/>
          </a:p>
        </p:txBody>
      </p:sp>
      <p:sp>
        <p:nvSpPr>
          <p:cNvPr id="3" name="Content Placeholder 2"/>
          <p:cNvSpPr>
            <a:spLocks noGrp="1"/>
          </p:cNvSpPr>
          <p:nvPr>
            <p:ph idx="1"/>
          </p:nvPr>
        </p:nvSpPr>
        <p:spPr>
          <a:xfrm>
            <a:off x="1143000" y="1456292"/>
            <a:ext cx="9872871" cy="4399865"/>
          </a:xfrm>
        </p:spPr>
        <p:txBody>
          <a:bodyPr/>
          <a:lstStyle/>
          <a:p>
            <a:r>
              <a:rPr lang="en-US" b="1" dirty="0"/>
              <a:t>1) Call </a:t>
            </a:r>
            <a:r>
              <a:rPr lang="en-US" dirty="0"/>
              <a:t>909-274-4380 to make an appointment over the phone.  </a:t>
            </a:r>
          </a:p>
          <a:p>
            <a:r>
              <a:rPr lang="en-US" b="1" dirty="0"/>
              <a:t>2) Go online </a:t>
            </a:r>
            <a:r>
              <a:rPr lang="en-US" dirty="0"/>
              <a:t>to make an </a:t>
            </a:r>
            <a:r>
              <a:rPr lang="en-US" dirty="0" smtClean="0"/>
              <a:t>appointment (not all appointments are available online) </a:t>
            </a:r>
            <a:r>
              <a:rPr lang="en-US" dirty="0" smtClean="0">
                <a:hlinkClick r:id="rId2"/>
              </a:rPr>
              <a:t>https</a:t>
            </a:r>
            <a:r>
              <a:rPr lang="en-US" dirty="0">
                <a:hlinkClick r:id="rId2"/>
              </a:rPr>
              <a:t>://esars2012.mtsac.edu/appointments/counseling/eSARS.asp?WCI=Init&amp;WCE=Settings </a:t>
            </a:r>
          </a:p>
          <a:p>
            <a:r>
              <a:rPr lang="en-US" b="1" dirty="0"/>
              <a:t>3) Come in person </a:t>
            </a:r>
            <a:r>
              <a:rPr lang="en-US" dirty="0"/>
              <a:t>to the Counseling Center upstairs in Building 9B.</a:t>
            </a:r>
          </a:p>
          <a:p>
            <a:pPr marL="45720" indent="0">
              <a:buNone/>
            </a:pPr>
            <a:r>
              <a:rPr lang="en-US" dirty="0" smtClean="0"/>
              <a:t>Typically </a:t>
            </a:r>
            <a:r>
              <a:rPr lang="en-US" dirty="0"/>
              <a:t>appointments are made two weeks in advance, although sometimes sooner appointments may become available. The earlier in the day that you make the appointment the better (because appointment times can fill up fast.) </a:t>
            </a:r>
            <a:endParaRPr lang="en-US" dirty="0" smtClean="0"/>
          </a:p>
          <a:p>
            <a:pPr marL="45720" indent="0">
              <a:buNone/>
            </a:pPr>
            <a:endParaRPr lang="en-US" dirty="0"/>
          </a:p>
        </p:txBody>
      </p:sp>
      <p:pic>
        <p:nvPicPr>
          <p:cNvPr id="5122" name="Picture 2" descr="https://encrypted-tbn0.gstatic.com/images?q=tbn:ANd9GcToeV2sORHM3TD4_aH_vd1fR-Xz_7qCv6mqvkkPY3A0M3SRwKb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1330" y="4449584"/>
            <a:ext cx="1514007" cy="2069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541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find your Education Plan</a:t>
            </a:r>
            <a:endParaRPr lang="en-US" dirty="0"/>
          </a:p>
        </p:txBody>
      </p:sp>
      <p:sp>
        <p:nvSpPr>
          <p:cNvPr id="3" name="Text Placeholder 2"/>
          <p:cNvSpPr>
            <a:spLocks noGrp="1"/>
          </p:cNvSpPr>
          <p:nvPr>
            <p:ph type="body" idx="1"/>
          </p:nvPr>
        </p:nvSpPr>
        <p:spPr/>
        <p:txBody>
          <a:bodyPr/>
          <a:lstStyle/>
          <a:p>
            <a:r>
              <a:rPr lang="en-US" dirty="0" smtClean="0"/>
              <a:t>After your appointment</a:t>
            </a:r>
            <a:endParaRPr lang="en-US" dirty="0"/>
          </a:p>
        </p:txBody>
      </p:sp>
    </p:spTree>
    <p:extLst>
      <p:ext uri="{BB962C8B-B14F-4D97-AF65-F5344CB8AC3E}">
        <p14:creationId xmlns:p14="http://schemas.microsoft.com/office/powerpoint/2010/main" val="1393863153"/>
      </p:ext>
    </p:extLst>
  </p:cSld>
  <p:clrMapOvr>
    <a:masterClrMapping/>
  </p:clrMapOvr>
</p:sld>
</file>

<file path=ppt/theme/theme1.xml><?xml version="1.0" encoding="utf-8"?>
<a:theme xmlns:a="http://schemas.openxmlformats.org/drawingml/2006/main" name="Basis">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939</TotalTime>
  <Words>531</Words>
  <Application>Microsoft Office PowerPoint</Application>
  <PresentationFormat>Widescreen</PresentationFormat>
  <Paragraphs>56</Paragraphs>
  <Slides>18</Slides>
  <Notes>2</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Calibri</vt:lpstr>
      <vt:lpstr>Corbel</vt:lpstr>
      <vt:lpstr>Basis</vt:lpstr>
      <vt:lpstr>Make a Plan!!!!</vt:lpstr>
      <vt:lpstr>Who here has an education plan?</vt:lpstr>
      <vt:lpstr>Mountie Academic Plan (MAP)</vt:lpstr>
      <vt:lpstr>What kinds of Education Plans are there?</vt:lpstr>
      <vt:lpstr>Why is it Important to Have a Comprehensive Education Plan?</vt:lpstr>
      <vt:lpstr>Remember: Only Counselors and Advisors can Make an Official Education Plan</vt:lpstr>
      <vt:lpstr>What do you need to create a Comprehensive Education Plan?</vt:lpstr>
      <vt:lpstr>How can you make an appointment to create an education plan?</vt:lpstr>
      <vt:lpstr>How to find your Education Plan</vt:lpstr>
      <vt:lpstr>Log on to My Mt. SAC</vt:lpstr>
      <vt:lpstr>Click on Planner</vt:lpstr>
      <vt:lpstr>Switch to Calendar Mode</vt:lpstr>
      <vt:lpstr>Click on Print</vt:lpstr>
      <vt:lpstr>Your Education Plan is easy to view!</vt:lpstr>
      <vt:lpstr>Check the second page for notes!</vt:lpstr>
      <vt:lpstr>What do other students have to say?</vt:lpstr>
      <vt:lpstr>Make your Appointment Today</vt:lpstr>
      <vt:lpstr>Links:</vt:lpstr>
    </vt:vector>
  </TitlesOfParts>
  <Company>Mt. San Antonio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Aid Basics</dc:title>
  <dc:creator>Versace, Emily J.</dc:creator>
  <cp:lastModifiedBy>Versace, Emily J.</cp:lastModifiedBy>
  <cp:revision>59</cp:revision>
  <cp:lastPrinted>2016-03-08T22:06:02Z</cp:lastPrinted>
  <dcterms:created xsi:type="dcterms:W3CDTF">2015-07-08T18:09:56Z</dcterms:created>
  <dcterms:modified xsi:type="dcterms:W3CDTF">2016-03-09T03:02:03Z</dcterms:modified>
</cp:coreProperties>
</file>