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1" r:id="rId2"/>
    <p:sldId id="256" r:id="rId3"/>
    <p:sldId id="262" r:id="rId4"/>
    <p:sldId id="263" r:id="rId5"/>
    <p:sldId id="265" r:id="rId6"/>
    <p:sldId id="258" r:id="rId7"/>
    <p:sldId id="264" r:id="rId8"/>
    <p:sldId id="259" r:id="rId9"/>
    <p:sldId id="260" r:id="rId10"/>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7" d="100"/>
          <a:sy n="67" d="100"/>
        </p:scale>
        <p:origin x="-608"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92E04349-3CB9-4E22-B24B-829AAEF29A19}" type="datetimeFigureOut">
              <a:rPr lang="en-US" smtClean="0"/>
              <a:t>2/19/18</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4A2D262F-587E-453B-8878-20628B801E96}" type="slidenum">
              <a:rPr lang="en-US" smtClean="0"/>
              <a:t>‹#›</a:t>
            </a:fld>
            <a:endParaRPr lang="en-US"/>
          </a:p>
        </p:txBody>
      </p:sp>
    </p:spTree>
    <p:extLst>
      <p:ext uri="{BB962C8B-B14F-4D97-AF65-F5344CB8AC3E}">
        <p14:creationId xmlns:p14="http://schemas.microsoft.com/office/powerpoint/2010/main" val="3597847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64CCA4C4-B962-47BD-96DC-316B10A2F078}" type="datetimeFigureOut">
              <a:rPr lang="en-US" smtClean="0"/>
              <a:t>2/19/18</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3B458ECF-FA31-4F1C-BAD7-1F261B9DFBD7}" type="slidenum">
              <a:rPr lang="en-US" smtClean="0"/>
              <a:t>‹#›</a:t>
            </a:fld>
            <a:endParaRPr lang="en-US"/>
          </a:p>
        </p:txBody>
      </p:sp>
    </p:spTree>
    <p:extLst>
      <p:ext uri="{BB962C8B-B14F-4D97-AF65-F5344CB8AC3E}">
        <p14:creationId xmlns:p14="http://schemas.microsoft.com/office/powerpoint/2010/main" val="2388802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C53A46-230E-418D-8147-4E782073F704}" type="slidenum">
              <a:rPr lang="en-US" smtClean="0"/>
              <a:t>1</a:t>
            </a:fld>
            <a:endParaRPr lang="en-US"/>
          </a:p>
        </p:txBody>
      </p:sp>
    </p:spTree>
    <p:extLst>
      <p:ext uri="{BB962C8B-B14F-4D97-AF65-F5344CB8AC3E}">
        <p14:creationId xmlns:p14="http://schemas.microsoft.com/office/powerpoint/2010/main" val="930144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458ECF-FA31-4F1C-BAD7-1F261B9DFBD7}" type="slidenum">
              <a:rPr lang="en-US" smtClean="0"/>
              <a:t>7</a:t>
            </a:fld>
            <a:endParaRPr lang="en-US"/>
          </a:p>
        </p:txBody>
      </p:sp>
    </p:spTree>
    <p:extLst>
      <p:ext uri="{BB962C8B-B14F-4D97-AF65-F5344CB8AC3E}">
        <p14:creationId xmlns:p14="http://schemas.microsoft.com/office/powerpoint/2010/main" val="307736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3447140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55759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01293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B56D-7E26-466A-9D38-90A3DB1D00C6}"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1803888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5B56D-7E26-466A-9D38-90A3DB1D00C6}"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678263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75B56D-7E26-466A-9D38-90A3DB1D00C6}"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17475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5B56D-7E26-466A-9D38-90A3DB1D00C6}" type="datetimeFigureOut">
              <a:rPr lang="en-US" smtClean="0"/>
              <a:t>2/19/18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047460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75B56D-7E26-466A-9D38-90A3DB1D00C6}" type="datetimeFigureOut">
              <a:rPr lang="en-US" smtClean="0"/>
              <a:t>2/19/18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07446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5B56D-7E26-466A-9D38-90A3DB1D00C6}" type="datetimeFigureOut">
              <a:rPr lang="en-US" smtClean="0"/>
              <a:t>2/19/18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1794954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5B56D-7E26-466A-9D38-90A3DB1D00C6}"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253558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5B56D-7E26-466A-9D38-90A3DB1D00C6}"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FB1A-63CF-4F9F-9213-C10EBEFF3B81}" type="slidenum">
              <a:rPr lang="en-US" smtClean="0"/>
              <a:t>‹#›</a:t>
            </a:fld>
            <a:endParaRPr lang="en-US"/>
          </a:p>
        </p:txBody>
      </p:sp>
    </p:spTree>
    <p:extLst>
      <p:ext uri="{BB962C8B-B14F-4D97-AF65-F5344CB8AC3E}">
        <p14:creationId xmlns:p14="http://schemas.microsoft.com/office/powerpoint/2010/main" val="5760252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5B56D-7E26-466A-9D38-90A3DB1D00C6}" type="datetimeFigureOut">
              <a:rPr lang="en-US" smtClean="0"/>
              <a:t>2/19/18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BFB1A-63CF-4F9F-9213-C10EBEFF3B81}" type="slidenum">
              <a:rPr lang="en-US" smtClean="0"/>
              <a:t>‹#›</a:t>
            </a:fld>
            <a:endParaRPr lang="en-US"/>
          </a:p>
        </p:txBody>
      </p:sp>
    </p:spTree>
    <p:extLst>
      <p:ext uri="{BB962C8B-B14F-4D97-AF65-F5344CB8AC3E}">
        <p14:creationId xmlns:p14="http://schemas.microsoft.com/office/powerpoint/2010/main" val="1033007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tsac.edu/dsps/" TargetMode="Externa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2414955"/>
            <a:ext cx="10515600" cy="3008922"/>
          </a:xfrm>
        </p:spPr>
        <p:txBody>
          <a:bodyPr>
            <a:normAutofit fontScale="90000"/>
            <a:scene3d>
              <a:camera prst="isometricOffAxis1Right"/>
              <a:lightRig rig="threePt" dir="t"/>
            </a:scene3d>
            <a:sp3d extrusionH="57150">
              <a:bevelT w="38100" h="38100"/>
            </a:sp3d>
          </a:bodyPr>
          <a:lstStyle/>
          <a:p>
            <a:pPr algn="ctr"/>
            <a:r>
              <a:rPr lang="en-US" sz="5600" b="1" dirty="0"/>
              <a:t>Accessibility Resource Center for </a:t>
            </a:r>
            <a:r>
              <a:rPr lang="en-US" sz="5600" b="1" dirty="0" smtClean="0"/>
              <a:t>Students</a:t>
            </a:r>
            <a:br>
              <a:rPr lang="en-US" sz="5600" b="1" dirty="0" smtClean="0"/>
            </a:br>
            <a:r>
              <a:rPr lang="en-US" sz="5600" b="1" dirty="0" smtClean="0"/>
              <a:t>(Formerly DSPS)</a:t>
            </a:r>
            <a:r>
              <a:rPr lang="en-US" sz="7200" b="1" dirty="0" smtClean="0"/>
              <a:t/>
            </a:r>
            <a:br>
              <a:rPr lang="en-US" sz="7200" b="1" dirty="0" smtClean="0"/>
            </a:br>
            <a:r>
              <a:rPr lang="en-US" sz="4000" b="1" dirty="0"/>
              <a:t/>
            </a:r>
            <a:br>
              <a:rPr lang="en-US" sz="4000" b="1" dirty="0"/>
            </a:br>
            <a:r>
              <a:rPr lang="en-US" sz="4900" dirty="0" smtClean="0"/>
              <a:t>Programs and support services for students who have disabilities and medical conditions</a:t>
            </a:r>
            <a:br>
              <a:rPr lang="en-US" sz="4900" dirty="0" smtClean="0"/>
            </a:br>
            <a:r>
              <a:rPr lang="en-US" sz="4000" dirty="0"/>
              <a:t/>
            </a:r>
            <a:br>
              <a:rPr lang="en-US" sz="4000" dirty="0"/>
            </a:br>
            <a:r>
              <a:rPr lang="en-US" sz="2700" dirty="0" smtClean="0"/>
              <a:t>Located in the Student Services Building (9B), 1</a:t>
            </a:r>
            <a:r>
              <a:rPr lang="en-US" sz="2700" baseline="30000" dirty="0" smtClean="0"/>
              <a:t>st</a:t>
            </a:r>
            <a:r>
              <a:rPr lang="en-US" sz="2700" dirty="0" smtClean="0"/>
              <a:t> floor</a:t>
            </a:r>
            <a:br>
              <a:rPr lang="en-US" sz="2700" dirty="0" smtClean="0"/>
            </a:br>
            <a:endParaRPr lang="en-US" sz="2700" dirty="0"/>
          </a:p>
        </p:txBody>
      </p:sp>
      <p:sp>
        <p:nvSpPr>
          <p:cNvPr id="3" name="Text Placeholder 2"/>
          <p:cNvSpPr>
            <a:spLocks noGrp="1"/>
          </p:cNvSpPr>
          <p:nvPr>
            <p:ph type="body" idx="1"/>
          </p:nvPr>
        </p:nvSpPr>
        <p:spPr>
          <a:xfrm>
            <a:off x="831850" y="5533292"/>
            <a:ext cx="10515600" cy="898770"/>
          </a:xfrm>
        </p:spPr>
        <p:txBody>
          <a:bodyPr>
            <a:normAutofit/>
          </a:bodyPr>
          <a:lstStyle/>
          <a:p>
            <a:r>
              <a:rPr lang="en-US" sz="2000" dirty="0" smtClean="0">
                <a:solidFill>
                  <a:schemeClr val="accent1">
                    <a:lumMod val="50000"/>
                  </a:schemeClr>
                </a:solidFill>
              </a:rPr>
              <a:t>MT. SAN ANTONIO COLLEGE</a:t>
            </a:r>
          </a:p>
          <a:p>
            <a:r>
              <a:rPr lang="en-US" sz="2000" dirty="0" smtClean="0">
                <a:solidFill>
                  <a:schemeClr val="accent1">
                    <a:lumMod val="50000"/>
                  </a:schemeClr>
                </a:solidFill>
              </a:rPr>
              <a:t>ADVISING TOOLKIT</a:t>
            </a:r>
            <a:endParaRPr lang="en-US" sz="2000" dirty="0">
              <a:solidFill>
                <a:schemeClr val="accent1">
                  <a:lumMod val="50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35746391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99255" cy="1325563"/>
          </a:xfrm>
        </p:spPr>
        <p:txBody>
          <a:bodyPr>
            <a:scene3d>
              <a:camera prst="orthographicFront"/>
              <a:lightRig rig="threePt" dir="t"/>
            </a:scene3d>
            <a:sp3d extrusionH="57150">
              <a:bevelT w="38100" h="38100"/>
            </a:sp3d>
          </a:bodyPr>
          <a:lstStyle/>
          <a:p>
            <a:r>
              <a:rPr lang="en-US" dirty="0" smtClean="0">
                <a:solidFill>
                  <a:schemeClr val="accent2"/>
                </a:solidFill>
              </a:rPr>
              <a:t>Who uses </a:t>
            </a:r>
            <a:r>
              <a:rPr lang="en-US" b="1" dirty="0">
                <a:solidFill>
                  <a:schemeClr val="accent2"/>
                </a:solidFill>
              </a:rPr>
              <a:t>Accessibility Resource Center for </a:t>
            </a:r>
            <a:r>
              <a:rPr lang="en-US" b="1" dirty="0" smtClean="0">
                <a:solidFill>
                  <a:schemeClr val="accent2"/>
                </a:solidFill>
              </a:rPr>
              <a:t>Students </a:t>
            </a:r>
            <a:r>
              <a:rPr lang="en-US" b="1" dirty="0" err="1" smtClean="0">
                <a:solidFill>
                  <a:schemeClr val="accent2"/>
                </a:solidFill>
              </a:rPr>
              <a:t>a.k.a</a:t>
            </a:r>
            <a:r>
              <a:rPr lang="en-US" b="1" dirty="0" smtClean="0">
                <a:solidFill>
                  <a:schemeClr val="accent2"/>
                </a:solidFill>
              </a:rPr>
              <a:t> Access Center</a:t>
            </a:r>
            <a:r>
              <a:rPr lang="en-US" dirty="0" smtClean="0">
                <a:solidFill>
                  <a:schemeClr val="accent2"/>
                </a:solidFill>
              </a:rPr>
              <a:t>?</a:t>
            </a:r>
            <a:endParaRPr lang="en-US" dirty="0">
              <a:solidFill>
                <a:schemeClr val="accent2"/>
              </a:solidFill>
            </a:endParaRPr>
          </a:p>
        </p:txBody>
      </p:sp>
      <p:sp>
        <p:nvSpPr>
          <p:cNvPr id="3" name="Subtitle 2"/>
          <p:cNvSpPr>
            <a:spLocks noGrp="1"/>
          </p:cNvSpPr>
          <p:nvPr>
            <p:ph idx="1"/>
          </p:nvPr>
        </p:nvSpPr>
        <p:spPr>
          <a:xfrm>
            <a:off x="838200" y="1902691"/>
            <a:ext cx="10515600" cy="4590472"/>
          </a:xfrm>
        </p:spPr>
        <p:txBody>
          <a:bodyPr>
            <a:normAutofit lnSpcReduction="10000"/>
          </a:bodyPr>
          <a:lstStyle/>
          <a:p>
            <a:r>
              <a:rPr lang="en-US" dirty="0" smtClean="0"/>
              <a:t>Mt. SAC Students who have various health and learning problems may seek services and academic accommodations so that they have access to the courses and programs at the College.</a:t>
            </a:r>
          </a:p>
          <a:p>
            <a:r>
              <a:rPr lang="en-US" dirty="0" smtClean="0"/>
              <a:t>Some students who have chronic or permanent conditions may need to use services ongoing.</a:t>
            </a:r>
          </a:p>
          <a:p>
            <a:r>
              <a:rPr lang="en-US" dirty="0" smtClean="0"/>
              <a:t>Other students need the services temporarily, such as while they are recovering from an injury or from surgery. </a:t>
            </a:r>
            <a:endParaRPr lang="en-US" dirty="0"/>
          </a:p>
          <a:p>
            <a:pPr marL="0" indent="0">
              <a:buNone/>
            </a:pPr>
            <a:endParaRPr lang="en-US" dirty="0" smtClean="0">
              <a:solidFill>
                <a:schemeClr val="accent1">
                  <a:lumMod val="75000"/>
                </a:schemeClr>
              </a:solidFill>
            </a:endParaRPr>
          </a:p>
          <a:p>
            <a:pPr marL="0" indent="0">
              <a:buNone/>
            </a:pPr>
            <a:r>
              <a:rPr lang="en-US" dirty="0" smtClean="0">
                <a:solidFill>
                  <a:schemeClr val="accent1">
                    <a:lumMod val="75000"/>
                  </a:schemeClr>
                </a:solidFill>
              </a:rPr>
              <a:t>If you’ve had support services in high school, such as an IEP or 504 Accommodation Plan, apply at the DSPS Office today to see if you’re eligible for services at Mt. SAC.</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17985654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80782" cy="1197668"/>
          </a:xfrm>
        </p:spPr>
        <p:txBody>
          <a:bodyPr>
            <a:normAutofit fontScale="90000"/>
          </a:bodyPr>
          <a:lstStyle/>
          <a:p>
            <a:r>
              <a:rPr lang="en-US" dirty="0" smtClean="0">
                <a:solidFill>
                  <a:schemeClr val="accent2"/>
                </a:solidFill>
              </a:rPr>
              <a:t>Some disabilities and medical conditions that may create barriers in college</a:t>
            </a:r>
            <a:endParaRPr lang="en-US" dirty="0">
              <a:solidFill>
                <a:schemeClr val="accent2"/>
              </a:solidFill>
            </a:endParaRPr>
          </a:p>
        </p:txBody>
      </p:sp>
      <p:sp>
        <p:nvSpPr>
          <p:cNvPr id="3" name="Content Placeholder 2"/>
          <p:cNvSpPr>
            <a:spLocks noGrp="1"/>
          </p:cNvSpPr>
          <p:nvPr>
            <p:ph idx="1"/>
          </p:nvPr>
        </p:nvSpPr>
        <p:spPr>
          <a:xfrm>
            <a:off x="683633" y="1656862"/>
            <a:ext cx="10638905" cy="5025291"/>
          </a:xfrm>
        </p:spPr>
        <p:txBody>
          <a:bodyPr>
            <a:normAutofit/>
          </a:bodyPr>
          <a:lstStyle/>
          <a:p>
            <a:r>
              <a:rPr lang="en-US" dirty="0" smtClean="0">
                <a:solidFill>
                  <a:schemeClr val="accent1">
                    <a:lumMod val="75000"/>
                  </a:schemeClr>
                </a:solidFill>
              </a:rPr>
              <a:t>Conditions include but are not limited to:</a:t>
            </a:r>
          </a:p>
          <a:p>
            <a:pPr lvl="1"/>
            <a:r>
              <a:rPr lang="en-US" sz="2800" dirty="0" smtClean="0"/>
              <a:t>Chronic medical/health conditions</a:t>
            </a:r>
          </a:p>
          <a:p>
            <a:pPr lvl="1"/>
            <a:r>
              <a:rPr lang="en-US" sz="2800" dirty="0" smtClean="0"/>
              <a:t>Learning disabilities</a:t>
            </a:r>
          </a:p>
          <a:p>
            <a:pPr lvl="1"/>
            <a:r>
              <a:rPr lang="en-US" sz="2800" dirty="0" smtClean="0"/>
              <a:t>Physical disabilities</a:t>
            </a:r>
          </a:p>
          <a:p>
            <a:pPr lvl="1"/>
            <a:r>
              <a:rPr lang="en-US" sz="2800" dirty="0" smtClean="0"/>
              <a:t>Acquired brain injuries</a:t>
            </a:r>
          </a:p>
          <a:p>
            <a:pPr lvl="1"/>
            <a:r>
              <a:rPr lang="en-US" sz="2800" dirty="0" smtClean="0"/>
              <a:t>Deaf and Hard of Hearing</a:t>
            </a:r>
          </a:p>
          <a:p>
            <a:pPr lvl="1"/>
            <a:r>
              <a:rPr lang="en-US" sz="2800" dirty="0" smtClean="0"/>
              <a:t>Mental health/psychological conditions</a:t>
            </a:r>
          </a:p>
          <a:p>
            <a:pPr lvl="1"/>
            <a:r>
              <a:rPr lang="en-US" sz="2800" dirty="0" smtClean="0"/>
              <a:t>ADHD</a:t>
            </a:r>
          </a:p>
          <a:p>
            <a:pPr lvl="1"/>
            <a:r>
              <a:rPr lang="en-US" sz="2800" dirty="0" smtClean="0"/>
              <a:t>Autism Spectrum</a:t>
            </a:r>
          </a:p>
          <a:p>
            <a:pPr lvl="1"/>
            <a:r>
              <a:rPr lang="en-US" sz="2800" dirty="0" smtClean="0"/>
              <a:t>Blind/low vision</a:t>
            </a:r>
          </a:p>
          <a:p>
            <a:pPr lvl="1"/>
            <a:r>
              <a:rPr lang="en-US" sz="2800" dirty="0" smtClean="0"/>
              <a:t>Speech and language disorders</a:t>
            </a:r>
          </a:p>
          <a:p>
            <a:pPr marL="0" indent="0">
              <a:buNone/>
            </a:pP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22563752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What support services and instruction does </a:t>
            </a:r>
            <a:r>
              <a:rPr lang="en-US" dirty="0" smtClean="0">
                <a:solidFill>
                  <a:schemeClr val="accent2"/>
                </a:solidFill>
              </a:rPr>
              <a:t>the Access Center </a:t>
            </a:r>
            <a:r>
              <a:rPr lang="en-US" dirty="0" smtClean="0">
                <a:solidFill>
                  <a:schemeClr val="accent2"/>
                </a:solidFill>
              </a:rPr>
              <a:t>offer?</a:t>
            </a:r>
            <a:endParaRPr lang="en-US" dirty="0">
              <a:solidFill>
                <a:schemeClr val="accent2"/>
              </a:solidFill>
            </a:endParaRPr>
          </a:p>
        </p:txBody>
      </p:sp>
      <p:sp>
        <p:nvSpPr>
          <p:cNvPr id="3" name="Content Placeholder 2"/>
          <p:cNvSpPr>
            <a:spLocks noGrp="1"/>
          </p:cNvSpPr>
          <p:nvPr>
            <p:ph idx="1"/>
          </p:nvPr>
        </p:nvSpPr>
        <p:spPr>
          <a:xfrm>
            <a:off x="838200" y="1690688"/>
            <a:ext cx="10515600" cy="4883107"/>
          </a:xfrm>
        </p:spPr>
        <p:txBody>
          <a:bodyPr>
            <a:normAutofit fontScale="70000" lnSpcReduction="20000"/>
          </a:bodyPr>
          <a:lstStyle/>
          <a:p>
            <a:pPr marL="397764" indent="-342900"/>
            <a:r>
              <a:rPr lang="en-US" sz="4000" dirty="0" smtClean="0"/>
              <a:t>Academic, career, and personal counseling to assist you in exploring and deciding on a major and career goal. Counselors also address your personal concerns that are having an impact on your experiences in college.</a:t>
            </a:r>
          </a:p>
          <a:p>
            <a:pPr marL="1083564" lvl="1" indent="-571500">
              <a:buFont typeface="Wingdings" panose="05000000000000000000" pitchFamily="2" charset="2"/>
              <a:buChar char="Ø"/>
            </a:pPr>
            <a:r>
              <a:rPr lang="en-US" sz="3700" dirty="0" smtClean="0">
                <a:solidFill>
                  <a:schemeClr val="accent1">
                    <a:lumMod val="75000"/>
                  </a:schemeClr>
                </a:solidFill>
              </a:rPr>
              <a:t>The counselors in </a:t>
            </a:r>
            <a:r>
              <a:rPr lang="en-US" sz="3700" dirty="0" smtClean="0">
                <a:solidFill>
                  <a:schemeClr val="accent1">
                    <a:lumMod val="75000"/>
                  </a:schemeClr>
                </a:solidFill>
              </a:rPr>
              <a:t>the Access Center </a:t>
            </a:r>
            <a:r>
              <a:rPr lang="en-US" sz="3700" dirty="0" smtClean="0">
                <a:solidFill>
                  <a:schemeClr val="accent1">
                    <a:lumMod val="75000"/>
                  </a:schemeClr>
                </a:solidFill>
              </a:rPr>
              <a:t>are knowledgeable about how disabilities may affect students in college. They are able to assist you in considering disability factors as you are pursuing a college education and making important life decisions.</a:t>
            </a:r>
          </a:p>
          <a:p>
            <a:pPr marL="512064" lvl="1" indent="0">
              <a:buNone/>
            </a:pPr>
            <a:endParaRPr lang="en-US" sz="3600" dirty="0" smtClean="0"/>
          </a:p>
          <a:p>
            <a:pPr marL="397764" indent="-342900"/>
            <a:r>
              <a:rPr lang="en-US" sz="4000" dirty="0" smtClean="0"/>
              <a:t>Assistance </a:t>
            </a:r>
            <a:r>
              <a:rPr lang="en-US" sz="4000" dirty="0"/>
              <a:t>in determining and arranging </a:t>
            </a:r>
            <a:r>
              <a:rPr lang="en-US" sz="4000" dirty="0" smtClean="0"/>
              <a:t>for reasonable </a:t>
            </a:r>
            <a:r>
              <a:rPr lang="en-US" sz="4000" dirty="0"/>
              <a:t>academic </a:t>
            </a:r>
            <a:r>
              <a:rPr lang="en-US" sz="4000" dirty="0" smtClean="0"/>
              <a:t>accommodations.</a:t>
            </a:r>
          </a:p>
          <a:p>
            <a:pPr marL="54864" indent="0">
              <a:buNone/>
            </a:pPr>
            <a:endParaRPr lang="en-US" sz="4000" dirty="0"/>
          </a:p>
          <a:p>
            <a:pPr marL="397764" indent="-342900"/>
            <a:r>
              <a:rPr lang="en-US" sz="4000" dirty="0" smtClean="0"/>
              <a:t>Tram service is available to help you get to classes if you have a disability that limits your mobility. </a:t>
            </a:r>
            <a:endParaRPr lang="en-US" sz="40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37659153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What support services and instruction does </a:t>
            </a:r>
            <a:r>
              <a:rPr lang="en-US" dirty="0" smtClean="0">
                <a:solidFill>
                  <a:schemeClr val="accent2"/>
                </a:solidFill>
              </a:rPr>
              <a:t>the Access Center</a:t>
            </a:r>
            <a:r>
              <a:rPr lang="en-US" dirty="0" smtClean="0">
                <a:solidFill>
                  <a:schemeClr val="accent2"/>
                </a:solidFill>
              </a:rPr>
              <a:t> </a:t>
            </a:r>
            <a:r>
              <a:rPr lang="en-US" dirty="0">
                <a:solidFill>
                  <a:schemeClr val="accent2"/>
                </a:solidFill>
              </a:rPr>
              <a:t>offer?</a:t>
            </a:r>
            <a:endParaRPr lang="en-US" dirty="0"/>
          </a:p>
        </p:txBody>
      </p:sp>
      <p:sp>
        <p:nvSpPr>
          <p:cNvPr id="3" name="Content Placeholder 2"/>
          <p:cNvSpPr>
            <a:spLocks noGrp="1"/>
          </p:cNvSpPr>
          <p:nvPr>
            <p:ph idx="1"/>
          </p:nvPr>
        </p:nvSpPr>
        <p:spPr>
          <a:xfrm>
            <a:off x="838200" y="1690688"/>
            <a:ext cx="10515600" cy="4928943"/>
          </a:xfrm>
        </p:spPr>
        <p:txBody>
          <a:bodyPr>
            <a:normAutofit/>
          </a:bodyPr>
          <a:lstStyle/>
          <a:p>
            <a:r>
              <a:rPr lang="en-US" dirty="0" smtClean="0"/>
              <a:t>Classes to </a:t>
            </a:r>
            <a:r>
              <a:rPr lang="en-US" dirty="0"/>
              <a:t>help you learn and apply academic strategies while you take certain general education </a:t>
            </a:r>
            <a:r>
              <a:rPr lang="en-US" dirty="0" smtClean="0"/>
              <a:t>courses.</a:t>
            </a:r>
          </a:p>
          <a:p>
            <a:pPr lvl="1">
              <a:buFont typeface="Wingdings" panose="05000000000000000000" pitchFamily="2" charset="2"/>
              <a:buChar char="Ø"/>
            </a:pPr>
            <a:r>
              <a:rPr lang="en-US" dirty="0" smtClean="0"/>
              <a:t>Math and writing strategies support </a:t>
            </a:r>
          </a:p>
          <a:p>
            <a:pPr lvl="1">
              <a:buFont typeface="Wingdings" panose="05000000000000000000" pitchFamily="2" charset="2"/>
              <a:buChar char="Ø"/>
            </a:pPr>
            <a:r>
              <a:rPr lang="en-US" dirty="0" smtClean="0"/>
              <a:t>Memory strategies</a:t>
            </a:r>
          </a:p>
          <a:p>
            <a:pPr marL="457200" lvl="1" indent="0">
              <a:buNone/>
            </a:pPr>
            <a:endParaRPr lang="en-US" dirty="0" smtClean="0"/>
          </a:p>
          <a:p>
            <a:r>
              <a:rPr lang="en-US" dirty="0" smtClean="0"/>
              <a:t>Classes to help new students become oriented to college and explore career and educational options.</a:t>
            </a:r>
          </a:p>
          <a:p>
            <a:pPr marL="0" indent="0">
              <a:buNone/>
            </a:pPr>
            <a:endParaRPr lang="en-US" dirty="0" smtClean="0"/>
          </a:p>
          <a:p>
            <a:r>
              <a:rPr lang="en-US" dirty="0"/>
              <a:t>The Accessible Technology Center (ATC) is a welcoming instructional lab with accessible computer stations and software, as well as a separate space for you to study and work on class assignments.</a:t>
            </a:r>
          </a:p>
          <a:p>
            <a:endParaRPr lang="en-US" dirty="0"/>
          </a:p>
        </p:txBody>
      </p:sp>
    </p:spTree>
    <p:extLst>
      <p:ext uri="{BB962C8B-B14F-4D97-AF65-F5344CB8AC3E}">
        <p14:creationId xmlns:p14="http://schemas.microsoft.com/office/powerpoint/2010/main" val="405858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What are reasonable academic accommodations? </a:t>
            </a:r>
            <a:endParaRPr lang="en-US" dirty="0">
              <a:solidFill>
                <a:schemeClr val="accent2"/>
              </a:solidFill>
            </a:endParaRPr>
          </a:p>
        </p:txBody>
      </p:sp>
      <p:sp>
        <p:nvSpPr>
          <p:cNvPr id="3" name="Content Placeholder 2"/>
          <p:cNvSpPr>
            <a:spLocks noGrp="1"/>
          </p:cNvSpPr>
          <p:nvPr>
            <p:ph idx="1"/>
          </p:nvPr>
        </p:nvSpPr>
        <p:spPr/>
        <p:txBody>
          <a:bodyPr>
            <a:normAutofit/>
          </a:bodyPr>
          <a:lstStyle/>
          <a:p>
            <a:r>
              <a:rPr lang="en-US" dirty="0" smtClean="0"/>
              <a:t>Reasonable </a:t>
            </a:r>
            <a:r>
              <a:rPr lang="en-US" dirty="0"/>
              <a:t>accommodations are </a:t>
            </a:r>
            <a:r>
              <a:rPr lang="en-US" dirty="0" smtClean="0"/>
              <a:t>adjustments that </a:t>
            </a:r>
            <a:r>
              <a:rPr lang="en-US" dirty="0"/>
              <a:t>enable </a:t>
            </a:r>
            <a:r>
              <a:rPr lang="en-US" dirty="0" smtClean="0"/>
              <a:t>students </a:t>
            </a:r>
            <a:r>
              <a:rPr lang="en-US" dirty="0"/>
              <a:t>with </a:t>
            </a:r>
            <a:r>
              <a:rPr lang="en-US" dirty="0" smtClean="0"/>
              <a:t>disabilities</a:t>
            </a:r>
            <a:r>
              <a:rPr lang="en-US" dirty="0"/>
              <a:t> to have an equal opportunity to </a:t>
            </a:r>
            <a:r>
              <a:rPr lang="en-US" dirty="0" smtClean="0"/>
              <a:t>participate</a:t>
            </a:r>
            <a:r>
              <a:rPr lang="en-US" dirty="0"/>
              <a:t> </a:t>
            </a:r>
            <a:r>
              <a:rPr lang="en-US" dirty="0" smtClean="0"/>
              <a:t>in an academic program.</a:t>
            </a:r>
          </a:p>
          <a:p>
            <a:pPr marL="0" indent="0">
              <a:buNone/>
            </a:pPr>
            <a:endParaRPr lang="en-US" dirty="0" smtClean="0"/>
          </a:p>
          <a:p>
            <a:r>
              <a:rPr lang="en-US" dirty="0" smtClean="0"/>
              <a:t>Accommodations cannot change the essential requirements of a course or program, and approved accommodations must directly relate to disability-related limitations.</a:t>
            </a:r>
          </a:p>
          <a:p>
            <a:endParaRPr lang="en-US" dirty="0"/>
          </a:p>
          <a:p>
            <a:r>
              <a:rPr lang="en-US" dirty="0" smtClean="0"/>
              <a:t>All accommodations are determined on an individual basis.</a:t>
            </a:r>
          </a:p>
          <a:p>
            <a:pPr marL="0" indent="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12827963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933873" cy="1094220"/>
          </a:xfrm>
        </p:spPr>
        <p:txBody>
          <a:bodyPr/>
          <a:lstStyle/>
          <a:p>
            <a:r>
              <a:rPr lang="en-US" dirty="0">
                <a:solidFill>
                  <a:schemeClr val="accent2"/>
                </a:solidFill>
              </a:rPr>
              <a:t>Examples of </a:t>
            </a:r>
            <a:r>
              <a:rPr lang="en-US" dirty="0" smtClean="0">
                <a:solidFill>
                  <a:schemeClr val="accent2"/>
                </a:solidFill>
              </a:rPr>
              <a:t>Accommodations</a:t>
            </a:r>
            <a:endParaRPr lang="en-US" dirty="0">
              <a:solidFill>
                <a:schemeClr val="accent2"/>
              </a:solidFill>
            </a:endParaRPr>
          </a:p>
        </p:txBody>
      </p:sp>
      <p:sp>
        <p:nvSpPr>
          <p:cNvPr id="3" name="Content Placeholder 2"/>
          <p:cNvSpPr>
            <a:spLocks noGrp="1"/>
          </p:cNvSpPr>
          <p:nvPr>
            <p:ph idx="1"/>
          </p:nvPr>
        </p:nvSpPr>
        <p:spPr>
          <a:xfrm>
            <a:off x="838200" y="1330036"/>
            <a:ext cx="10515600" cy="5357091"/>
          </a:xfrm>
        </p:spPr>
        <p:txBody>
          <a:bodyPr>
            <a:normAutofit fontScale="85000" lnSpcReduction="10000"/>
          </a:bodyPr>
          <a:lstStyle/>
          <a:p>
            <a:pPr>
              <a:lnSpc>
                <a:spcPct val="120000"/>
              </a:lnSpc>
            </a:pPr>
            <a:r>
              <a:rPr lang="en-US" sz="3300" dirty="0"/>
              <a:t>Shared notes with </a:t>
            </a:r>
            <a:r>
              <a:rPr lang="en-US" sz="3300" dirty="0" smtClean="0"/>
              <a:t>classmates</a:t>
            </a:r>
          </a:p>
          <a:p>
            <a:pPr>
              <a:lnSpc>
                <a:spcPct val="120000"/>
              </a:lnSpc>
            </a:pPr>
            <a:r>
              <a:rPr lang="en-US" sz="3300" dirty="0" smtClean="0"/>
              <a:t>Preferential seating</a:t>
            </a:r>
          </a:p>
          <a:p>
            <a:pPr>
              <a:lnSpc>
                <a:spcPct val="120000"/>
              </a:lnSpc>
            </a:pPr>
            <a:r>
              <a:rPr lang="en-US" sz="3300" dirty="0" smtClean="0"/>
              <a:t>Audio recording of lectures</a:t>
            </a:r>
          </a:p>
          <a:p>
            <a:pPr>
              <a:lnSpc>
                <a:spcPct val="120000"/>
              </a:lnSpc>
            </a:pPr>
            <a:r>
              <a:rPr lang="en-US" sz="3300" dirty="0" smtClean="0"/>
              <a:t>American Sign Language interpreting</a:t>
            </a:r>
          </a:p>
          <a:p>
            <a:pPr>
              <a:lnSpc>
                <a:spcPct val="120000"/>
              </a:lnSpc>
            </a:pPr>
            <a:r>
              <a:rPr lang="en-US" sz="3300" dirty="0" smtClean="0"/>
              <a:t>Permission to take breaks as needed</a:t>
            </a:r>
          </a:p>
          <a:p>
            <a:pPr>
              <a:lnSpc>
                <a:spcPct val="120000"/>
              </a:lnSpc>
            </a:pPr>
            <a:r>
              <a:rPr lang="en-US" sz="3300" dirty="0" smtClean="0"/>
              <a:t>Enlargement of class handouts and other materials</a:t>
            </a:r>
          </a:p>
          <a:p>
            <a:pPr>
              <a:lnSpc>
                <a:spcPct val="120000"/>
              </a:lnSpc>
            </a:pPr>
            <a:r>
              <a:rPr lang="en-US" sz="3300" dirty="0" smtClean="0"/>
              <a:t>Captioning on videos and movies</a:t>
            </a:r>
          </a:p>
          <a:p>
            <a:pPr>
              <a:lnSpc>
                <a:spcPct val="120000"/>
              </a:lnSpc>
            </a:pPr>
            <a:r>
              <a:rPr lang="en-US" sz="3300" dirty="0" smtClean="0"/>
              <a:t>Testing in a distraction-reduced environment</a:t>
            </a:r>
          </a:p>
          <a:p>
            <a:pPr>
              <a:lnSpc>
                <a:spcPct val="120000"/>
              </a:lnSpc>
            </a:pPr>
            <a:r>
              <a:rPr lang="en-US" sz="3300" dirty="0" smtClean="0"/>
              <a:t>Use of accessible technology</a:t>
            </a:r>
          </a:p>
          <a:p>
            <a:pPr marL="0" indent="0">
              <a:lnSpc>
                <a:spcPct val="120000"/>
              </a:lnSpc>
              <a:buNone/>
            </a:pPr>
            <a:endParaRPr lang="en-US" dirty="0"/>
          </a:p>
          <a:p>
            <a:pPr>
              <a:spcBef>
                <a:spcPts val="0"/>
              </a:spcBef>
            </a:pPr>
            <a:endParaRPr lang="en-US" dirty="0">
              <a:solidFill>
                <a:schemeClr val="accent1">
                  <a:lumMod val="50000"/>
                </a:schemeClr>
              </a:solidFill>
            </a:endParaRPr>
          </a:p>
          <a:p>
            <a:endParaRPr lang="en-US" dirty="0">
              <a:solidFill>
                <a:schemeClr val="accent1">
                  <a:lumMod val="50000"/>
                </a:schemeClr>
              </a:solidFill>
            </a:endParaRP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22842486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7982527" cy="1001857"/>
          </a:xfrm>
        </p:spPr>
        <p:txBody>
          <a:bodyPr/>
          <a:lstStyle/>
          <a:p>
            <a:r>
              <a:rPr lang="en-US" dirty="0" smtClean="0">
                <a:solidFill>
                  <a:schemeClr val="accent2"/>
                </a:solidFill>
              </a:rPr>
              <a:t>How can I get accommodations?</a:t>
            </a:r>
            <a:endParaRPr lang="en-US" dirty="0">
              <a:solidFill>
                <a:schemeClr val="accent2"/>
              </a:solidFill>
            </a:endParaRPr>
          </a:p>
        </p:txBody>
      </p:sp>
      <p:sp>
        <p:nvSpPr>
          <p:cNvPr id="5" name="Content Placeholder 4"/>
          <p:cNvSpPr>
            <a:spLocks noGrp="1"/>
          </p:cNvSpPr>
          <p:nvPr>
            <p:ph idx="1"/>
          </p:nvPr>
        </p:nvSpPr>
        <p:spPr>
          <a:xfrm>
            <a:off x="838200" y="1219200"/>
            <a:ext cx="10515600" cy="5190835"/>
          </a:xfrm>
        </p:spPr>
        <p:txBody>
          <a:bodyPr>
            <a:noAutofit/>
          </a:bodyPr>
          <a:lstStyle/>
          <a:p>
            <a:pPr marL="514350" indent="-514350">
              <a:buFont typeface="+mj-lt"/>
              <a:buAutoNum type="arabicPeriod"/>
            </a:pPr>
            <a:r>
              <a:rPr lang="en-US" sz="2200" dirty="0" smtClean="0">
                <a:solidFill>
                  <a:schemeClr val="accent1">
                    <a:lumMod val="75000"/>
                  </a:schemeClr>
                </a:solidFill>
              </a:rPr>
              <a:t>Determining Eligibility for Services</a:t>
            </a:r>
          </a:p>
          <a:p>
            <a:pPr lvl="1"/>
            <a:r>
              <a:rPr lang="en-US" sz="2200" dirty="0" smtClean="0"/>
              <a:t>Apply to </a:t>
            </a:r>
            <a:r>
              <a:rPr lang="en-US" sz="2200" dirty="0" smtClean="0"/>
              <a:t>Access Center</a:t>
            </a:r>
            <a:endParaRPr lang="en-US" sz="2200" dirty="0" smtClean="0"/>
          </a:p>
          <a:p>
            <a:pPr lvl="2"/>
            <a:r>
              <a:rPr lang="en-US" sz="2200" dirty="0" smtClean="0"/>
              <a:t>Complete an application for services and submit documentation of your disability or medical condition. Forms to apply and to obtain verification of disability are available at the DSPS Office and online at </a:t>
            </a:r>
            <a:r>
              <a:rPr lang="en-US" sz="2200" dirty="0" smtClean="0">
                <a:hlinkClick r:id="rId2"/>
              </a:rPr>
              <a:t>www.mtsac.edu/dsps/</a:t>
            </a:r>
            <a:r>
              <a:rPr lang="en-US" sz="2200" dirty="0" smtClean="0"/>
              <a:t>.</a:t>
            </a:r>
          </a:p>
          <a:p>
            <a:pPr lvl="1"/>
            <a:r>
              <a:rPr lang="en-US" sz="2200" dirty="0" smtClean="0"/>
              <a:t>Schedule an appointment with a counselor at DSPS to discuss your eligibility for services and accommodations.</a:t>
            </a:r>
          </a:p>
          <a:p>
            <a:pPr marL="514350" indent="-514350">
              <a:buFont typeface="+mj-lt"/>
              <a:buAutoNum type="arabicPeriod"/>
            </a:pPr>
            <a:r>
              <a:rPr lang="en-US" sz="2200" dirty="0" smtClean="0">
                <a:solidFill>
                  <a:schemeClr val="accent1">
                    <a:lumMod val="75000"/>
                  </a:schemeClr>
                </a:solidFill>
              </a:rPr>
              <a:t>Requesting Accommodations</a:t>
            </a:r>
          </a:p>
          <a:p>
            <a:pPr lvl="1"/>
            <a:r>
              <a:rPr lang="en-US" sz="2200" dirty="0" smtClean="0"/>
              <a:t>As soon as you’re registered for classes you may request accommodations through the </a:t>
            </a:r>
            <a:r>
              <a:rPr lang="en-US" sz="2200" dirty="0" smtClean="0"/>
              <a:t>Access Center. </a:t>
            </a:r>
            <a:endParaRPr lang="en-US" sz="2200" dirty="0" smtClean="0"/>
          </a:p>
          <a:p>
            <a:pPr marL="514350" indent="-514350">
              <a:buFont typeface="+mj-lt"/>
              <a:buAutoNum type="arabicPeriod"/>
            </a:pPr>
            <a:r>
              <a:rPr lang="en-US" sz="2200" dirty="0" smtClean="0">
                <a:solidFill>
                  <a:schemeClr val="accent1">
                    <a:lumMod val="75000"/>
                  </a:schemeClr>
                </a:solidFill>
              </a:rPr>
              <a:t>Using Accommodations</a:t>
            </a:r>
          </a:p>
          <a:p>
            <a:pPr lvl="1"/>
            <a:r>
              <a:rPr lang="en-US" sz="2200" dirty="0" smtClean="0"/>
              <a:t>Ask your professors when a good time would be for you to discuss your accommodation needs so that your conversation is private. The </a:t>
            </a:r>
            <a:r>
              <a:rPr lang="en-US" sz="2200" dirty="0" smtClean="0"/>
              <a:t>Access Center and </a:t>
            </a:r>
            <a:r>
              <a:rPr lang="en-US" sz="2200" dirty="0" smtClean="0"/>
              <a:t>your professor will keep your accommodation information confidential.</a:t>
            </a:r>
            <a:endParaRPr lang="en-US" sz="22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2182" y="0"/>
            <a:ext cx="969818" cy="969818"/>
          </a:xfrm>
          <a:prstGeom prst="rect">
            <a:avLst/>
          </a:prstGeom>
        </p:spPr>
      </p:pic>
    </p:spTree>
    <p:extLst>
      <p:ext uri="{BB962C8B-B14F-4D97-AF65-F5344CB8AC3E}">
        <p14:creationId xmlns:p14="http://schemas.microsoft.com/office/powerpoint/2010/main" val="39044301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00527"/>
            <a:ext cx="12191999" cy="7571303"/>
          </a:xfrm>
          <a:prstGeom prst="rect">
            <a:avLst/>
          </a:prstGeom>
          <a:noFill/>
        </p:spPr>
        <p:txBody>
          <a:bodyPr wrap="square" lIns="91440" tIns="45720" rIns="91440" bIns="45720">
            <a:spAutoFit/>
          </a:bodyPr>
          <a:lstStyle/>
          <a:p>
            <a:pPr algn="ct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Access Center </a:t>
            </a: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looks forward to supporting</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your educational journey</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Mt. SAC!</a:t>
            </a:r>
          </a:p>
          <a:p>
            <a:pPr algn="ctr"/>
            <a:endPar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Student Services Building (9B), 1st Floor</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909-274-4290</a:t>
            </a:r>
          </a:p>
          <a:p>
            <a:pPr algn="ctr"/>
            <a:endPar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65959509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599</Words>
  <Application>Microsoft Macintosh PowerPoint</Application>
  <PresentationFormat>Custom</PresentationFormat>
  <Paragraphs>72</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Accessibility Resource Center for Students (Formerly DSPS)  Programs and support services for students who have disabilities and medical conditions  Located in the Student Services Building (9B), 1st floor </vt:lpstr>
      <vt:lpstr>Who uses Accessibility Resource Center for Students a.k.a Access Center?</vt:lpstr>
      <vt:lpstr>Some disabilities and medical conditions that may create barriers in college</vt:lpstr>
      <vt:lpstr>What support services and instruction does the Access Center offer?</vt:lpstr>
      <vt:lpstr>What support services and instruction does the Access Center offer?</vt:lpstr>
      <vt:lpstr>What are reasonable academic accommodations? </vt:lpstr>
      <vt:lpstr>Examples of Accommodations</vt:lpstr>
      <vt:lpstr>How can I get accommodations?</vt:lpstr>
      <vt:lpstr>PowerPoint Presentation</vt:lpstr>
    </vt:vector>
  </TitlesOfParts>
  <Company>Mt. San Antonio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DSPS:  Programs and support services for students who have disabilities and medical conditions</dc:title>
  <dc:creator>Greco, Victoria</dc:creator>
  <cp:lastModifiedBy>Emily Versace</cp:lastModifiedBy>
  <cp:revision>40</cp:revision>
  <cp:lastPrinted>2017-04-27T17:44:21Z</cp:lastPrinted>
  <dcterms:created xsi:type="dcterms:W3CDTF">2017-04-27T00:33:51Z</dcterms:created>
  <dcterms:modified xsi:type="dcterms:W3CDTF">2018-02-20T01:57:49Z</dcterms:modified>
</cp:coreProperties>
</file>