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docProps/custom.xml" ContentType="application/vnd.openxmlformats-officedocument.custom-properties+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slideLayouts/slideLayout29.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s/slide1.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 id="2147484437" r:id="rId4"/>
  </p:sldMasterIdLst>
  <p:notesMasterIdLst>
    <p:notesMasterId r:id="rId19"/>
  </p:notesMasterIdLst>
  <p:handoutMasterIdLst>
    <p:handoutMasterId r:id="rId20"/>
  </p:handoutMasterIdLst>
  <p:sldIdLst>
    <p:sldId id="257" r:id="rId5"/>
    <p:sldId id="270" r:id="rId6"/>
    <p:sldId id="278" r:id="rId7"/>
    <p:sldId id="273" r:id="rId8"/>
    <p:sldId id="258" r:id="rId9"/>
    <p:sldId id="269" r:id="rId10"/>
    <p:sldId id="259" r:id="rId11"/>
    <p:sldId id="274" r:id="rId12"/>
    <p:sldId id="275" r:id="rId13"/>
    <p:sldId id="276" r:id="rId14"/>
    <p:sldId id="277" r:id="rId15"/>
    <p:sldId id="271" r:id="rId16"/>
    <p:sldId id="267" r:id="rId17"/>
    <p:sldId id="279" r:id="rId18"/>
  </p:sldIdLst>
  <p:sldSz cx="9144000" cy="6858000" type="screen4x3"/>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99FF"/>
    <a:srgbClr val="CCFF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9" autoAdjust="0"/>
    <p:restoredTop sz="94624" autoAdjust="0"/>
  </p:normalViewPr>
  <p:slideViewPr>
    <p:cSldViewPr>
      <p:cViewPr>
        <p:scale>
          <a:sx n="70" d="100"/>
          <a:sy n="70" d="100"/>
        </p:scale>
        <p:origin x="-510" y="-78"/>
      </p:cViewPr>
      <p:guideLst>
        <p:guide orient="horz" pos="2160"/>
        <p:guide pos="2880"/>
      </p:guideLst>
    </p:cSldViewPr>
  </p:slideViewPr>
  <p:notesTextViewPr>
    <p:cViewPr>
      <p:scale>
        <a:sx n="100" d="100"/>
        <a:sy n="100" d="100"/>
      </p:scale>
      <p:origin x="0" y="0"/>
    </p:cViewPr>
  </p:notesTextViewPr>
  <p:sorterViewPr>
    <p:cViewPr>
      <p:scale>
        <a:sx n="74" d="100"/>
        <a:sy n="74"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slideMaster" Target="slideMasters/slideMaster2.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slideMaster" Target="slideMasters/slideMaster1.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3.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488" cy="46196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37000" y="0"/>
            <a:ext cx="3011488" cy="461963"/>
          </a:xfrm>
          <a:prstGeom prst="rect">
            <a:avLst/>
          </a:prstGeom>
        </p:spPr>
        <p:txBody>
          <a:bodyPr vert="horz" lIns="91440" tIns="45720" rIns="91440" bIns="45720" rtlCol="0"/>
          <a:lstStyle>
            <a:lvl1pPr algn="r">
              <a:defRPr sz="1200"/>
            </a:lvl1pPr>
          </a:lstStyle>
          <a:p>
            <a:fld id="{60CB778F-17A8-423F-A521-C0C683F85952}" type="datetimeFigureOut">
              <a:rPr lang="en-US" smtClean="0"/>
              <a:pPr/>
              <a:t>12/16/2014</a:t>
            </a:fld>
            <a:endParaRPr lang="en-US"/>
          </a:p>
        </p:txBody>
      </p:sp>
      <p:sp>
        <p:nvSpPr>
          <p:cNvPr id="4" name="Footer Placeholder 3"/>
          <p:cNvSpPr>
            <a:spLocks noGrp="1"/>
          </p:cNvSpPr>
          <p:nvPr>
            <p:ph type="ftr" sz="quarter" idx="2"/>
          </p:nvPr>
        </p:nvSpPr>
        <p:spPr>
          <a:xfrm>
            <a:off x="0" y="8772525"/>
            <a:ext cx="3011488" cy="46196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37000" y="8772525"/>
            <a:ext cx="3011488" cy="461963"/>
          </a:xfrm>
          <a:prstGeom prst="rect">
            <a:avLst/>
          </a:prstGeom>
        </p:spPr>
        <p:txBody>
          <a:bodyPr vert="horz" lIns="91440" tIns="45720" rIns="91440" bIns="45720" rtlCol="0" anchor="b"/>
          <a:lstStyle>
            <a:lvl1pPr algn="r">
              <a:defRPr sz="1200"/>
            </a:lvl1pPr>
          </a:lstStyle>
          <a:p>
            <a:fld id="{A668C9D9-BF91-46F4-84F1-1C412123CCF4}"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92" tIns="46246" rIns="92492" bIns="46246" rtlCol="0"/>
          <a:lstStyle>
            <a:lvl1pPr algn="l">
              <a:defRPr sz="1200"/>
            </a:lvl1pPr>
          </a:lstStyle>
          <a:p>
            <a:endParaRPr lang="en-US"/>
          </a:p>
        </p:txBody>
      </p:sp>
      <p:sp>
        <p:nvSpPr>
          <p:cNvPr id="3" name="Date Placeholder 2"/>
          <p:cNvSpPr>
            <a:spLocks noGrp="1"/>
          </p:cNvSpPr>
          <p:nvPr>
            <p:ph type="dt" idx="1"/>
          </p:nvPr>
        </p:nvSpPr>
        <p:spPr>
          <a:xfrm>
            <a:off x="3936768" y="0"/>
            <a:ext cx="3011699" cy="461804"/>
          </a:xfrm>
          <a:prstGeom prst="rect">
            <a:avLst/>
          </a:prstGeom>
        </p:spPr>
        <p:txBody>
          <a:bodyPr vert="horz" lIns="92492" tIns="46246" rIns="92492" bIns="46246" rtlCol="0"/>
          <a:lstStyle>
            <a:lvl1pPr algn="r">
              <a:defRPr sz="1200"/>
            </a:lvl1pPr>
          </a:lstStyle>
          <a:p>
            <a:fld id="{B60F3E1A-F44A-4BDC-BFDE-3CE901F7CC0B}" type="datetimeFigureOut">
              <a:rPr lang="en-US" smtClean="0"/>
              <a:pPr/>
              <a:t>12/16/2014</a:t>
            </a:fld>
            <a:endParaRPr lang="en-US"/>
          </a:p>
        </p:txBody>
      </p:sp>
      <p:sp>
        <p:nvSpPr>
          <p:cNvPr id="4" name="Slide Image Placeholder 3"/>
          <p:cNvSpPr>
            <a:spLocks noGrp="1" noRot="1" noChangeAspect="1"/>
          </p:cNvSpPr>
          <p:nvPr>
            <p:ph type="sldImg" idx="2"/>
          </p:nvPr>
        </p:nvSpPr>
        <p:spPr>
          <a:xfrm>
            <a:off x="1165225" y="692150"/>
            <a:ext cx="4619625" cy="3463925"/>
          </a:xfrm>
          <a:prstGeom prst="rect">
            <a:avLst/>
          </a:prstGeom>
          <a:noFill/>
          <a:ln w="12700">
            <a:solidFill>
              <a:prstClr val="black"/>
            </a:solidFill>
          </a:ln>
        </p:spPr>
        <p:txBody>
          <a:bodyPr vert="horz" lIns="92492" tIns="46246" rIns="92492" bIns="46246" rtlCol="0" anchor="ctr"/>
          <a:lstStyle/>
          <a:p>
            <a:endParaRPr lang="en-US"/>
          </a:p>
        </p:txBody>
      </p:sp>
      <p:sp>
        <p:nvSpPr>
          <p:cNvPr id="5" name="Notes Placeholder 4"/>
          <p:cNvSpPr>
            <a:spLocks noGrp="1"/>
          </p:cNvSpPr>
          <p:nvPr>
            <p:ph type="body" sz="quarter" idx="3"/>
          </p:nvPr>
        </p:nvSpPr>
        <p:spPr>
          <a:xfrm>
            <a:off x="695008" y="4387136"/>
            <a:ext cx="5560060" cy="4156234"/>
          </a:xfrm>
          <a:prstGeom prst="rect">
            <a:avLst/>
          </a:prstGeom>
        </p:spPr>
        <p:txBody>
          <a:bodyPr vert="horz" lIns="92492" tIns="46246" rIns="92492" bIns="46246"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2668"/>
            <a:ext cx="3011699" cy="461804"/>
          </a:xfrm>
          <a:prstGeom prst="rect">
            <a:avLst/>
          </a:prstGeom>
        </p:spPr>
        <p:txBody>
          <a:bodyPr vert="horz" lIns="92492" tIns="46246" rIns="92492" bIns="46246" rtlCol="0" anchor="b"/>
          <a:lstStyle>
            <a:lvl1pPr algn="l">
              <a:defRPr sz="1200"/>
            </a:lvl1pPr>
          </a:lstStyle>
          <a:p>
            <a:endParaRPr lang="en-US"/>
          </a:p>
        </p:txBody>
      </p:sp>
      <p:sp>
        <p:nvSpPr>
          <p:cNvPr id="7" name="Slide Number Placeholder 6"/>
          <p:cNvSpPr>
            <a:spLocks noGrp="1"/>
          </p:cNvSpPr>
          <p:nvPr>
            <p:ph type="sldNum" sz="quarter" idx="5"/>
          </p:nvPr>
        </p:nvSpPr>
        <p:spPr>
          <a:xfrm>
            <a:off x="3936768" y="8772668"/>
            <a:ext cx="3011699" cy="461804"/>
          </a:xfrm>
          <a:prstGeom prst="rect">
            <a:avLst/>
          </a:prstGeom>
        </p:spPr>
        <p:txBody>
          <a:bodyPr vert="horz" lIns="92492" tIns="46246" rIns="92492" bIns="46246" rtlCol="0" anchor="b"/>
          <a:lstStyle>
            <a:lvl1pPr algn="r">
              <a:defRPr sz="1200"/>
            </a:lvl1pPr>
          </a:lstStyle>
          <a:p>
            <a:fld id="{58BE1359-2DA2-4102-8E5F-3C314329F386}"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12/16/2014 1:50 PM</a:t>
            </a:fld>
            <a:endParaRPr lang="en-US" dirty="0"/>
          </a:p>
        </p:txBody>
      </p:sp>
      <p:sp>
        <p:nvSpPr>
          <p:cNvPr id="6" name="Footer Placeholder 5"/>
          <p:cNvSpPr>
            <a:spLocks noGrp="1"/>
          </p:cNvSpPr>
          <p:nvPr>
            <p:ph type="ftr" sz="quarter" idx="12"/>
          </p:nvPr>
        </p:nvSpPr>
        <p:spPr>
          <a:xfrm>
            <a:off x="0" y="8772668"/>
            <a:ext cx="6255068" cy="461804"/>
          </a:xfrm>
        </p:spPr>
        <p:txBody>
          <a:bodyPr/>
          <a:lstStyle/>
          <a:p>
            <a:r>
              <a:rPr lang="en-US" sz="500"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a:p>
            <a:endParaRPr lang="en-US" sz="500" dirty="0"/>
          </a:p>
        </p:txBody>
      </p:sp>
      <p:sp>
        <p:nvSpPr>
          <p:cNvPr id="7" name="Slide Number Placeholder 6"/>
          <p:cNvSpPr>
            <a:spLocks noGrp="1"/>
          </p:cNvSpPr>
          <p:nvPr>
            <p:ph type="sldNum" sz="quarter" idx="13"/>
          </p:nvPr>
        </p:nvSpPr>
        <p:spPr>
          <a:xfrm>
            <a:off x="6255067" y="8772668"/>
            <a:ext cx="693399" cy="461804"/>
          </a:xfrm>
        </p:spPr>
        <p:txBody>
          <a:bodyPr/>
          <a:lstStyle/>
          <a:p>
            <a:fld id="{EC87E0CF-87F6-4B58-B8B8-DCAB2DAAF3CA}"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12/16/2014 10:50 AM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12</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12/16/2014 10:50 AM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13</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12/16/2014 10:50 AM</a:t>
            </a:fld>
            <a:endParaRPr lang="en-US" dirty="0"/>
          </a:p>
        </p:txBody>
      </p:sp>
      <p:sp>
        <p:nvSpPr>
          <p:cNvPr id="6" name="Footer Placeholder 5"/>
          <p:cNvSpPr>
            <a:spLocks noGrp="1"/>
          </p:cNvSpPr>
          <p:nvPr>
            <p:ph type="ftr" sz="quarter" idx="12"/>
          </p:nvPr>
        </p:nvSpPr>
        <p:spPr/>
        <p:txBody>
          <a:bodyPr/>
          <a:lstStyle/>
          <a:p>
            <a:r>
              <a:rPr lang="en-US"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smtClean="0">
                <a:solidFill>
                  <a:srgbClr val="000000"/>
                </a:solidFill>
              </a:rPr>
            </a:br>
            <a:r>
              <a:rPr lang="en-US" dirty="0"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12/16/2014 11:07 AM</a:t>
            </a:fld>
            <a:endParaRPr lang="en-US" dirty="0"/>
          </a:p>
        </p:txBody>
      </p:sp>
      <p:sp>
        <p:nvSpPr>
          <p:cNvPr id="6" name="Footer Placeholder 5"/>
          <p:cNvSpPr>
            <a:spLocks noGrp="1"/>
          </p:cNvSpPr>
          <p:nvPr>
            <p:ph type="ftr" sz="quarter" idx="12"/>
          </p:nvPr>
        </p:nvSpPr>
        <p:spPr/>
        <p:txBody>
          <a:bodyPr/>
          <a:lstStyle/>
          <a:p>
            <a:r>
              <a:rPr lang="en-US"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smtClean="0">
                <a:solidFill>
                  <a:srgbClr val="000000"/>
                </a:solidFill>
              </a:rPr>
            </a:br>
            <a:r>
              <a:rPr lang="en-US" dirty="0"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4</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12/16/2014 10:50 AM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5</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12/16/2014 10:50 AM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7</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12/16/2014 10:50 AM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8</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12/16/2014 10:50 AM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9</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12/16/2014 10:50 AM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10</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12/16/2014 10:50 AM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11</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lvl1pPr>
              <a:defRPr>
                <a:solidFill>
                  <a:srgbClr val="FFFFFF"/>
                </a:solidFill>
              </a:defRPr>
            </a:lvl1p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rgbClr val="FFFFFF"/>
              </a:buClr>
              <a:buSzPct val="70000"/>
              <a:buFont typeface="Wingdings" pitchFamily="2" charset="2"/>
              <a:buChar char="l"/>
              <a:defRPr>
                <a:solidFill>
                  <a:srgbClr val="FFFFFF"/>
                </a:solidFill>
              </a:defRPr>
            </a:lvl1pPr>
            <a:lvl2pPr>
              <a:buClr>
                <a:srgbClr val="FFFFFF"/>
              </a:buClr>
              <a:buSzPct val="70000"/>
              <a:buFont typeface="Wingdings" pitchFamily="2" charset="2"/>
              <a:buChar char="l"/>
              <a:defRPr>
                <a:solidFill>
                  <a:srgbClr val="FFFFFF"/>
                </a:solidFill>
              </a:defRPr>
            </a:lvl2pPr>
            <a:lvl3pPr>
              <a:buClr>
                <a:srgbClr val="FFFFFF"/>
              </a:buClr>
              <a:buSzPct val="70000"/>
              <a:buFont typeface="Wingdings" pitchFamily="2" charset="2"/>
              <a:buChar char="l"/>
              <a:defRPr>
                <a:solidFill>
                  <a:srgbClr val="FFFFFF"/>
                </a:solidFill>
              </a:defRPr>
            </a:lvl3pPr>
            <a:lvl4pPr>
              <a:buClr>
                <a:srgbClr val="FFFFFF"/>
              </a:buClr>
              <a:buSzPct val="70000"/>
              <a:buFont typeface="Wingdings" pitchFamily="2" charset="2"/>
              <a:buChar char="l"/>
              <a:defRPr>
                <a:solidFill>
                  <a:srgbClr val="FFFFFF"/>
                </a:solidFill>
              </a:defRPr>
            </a:lvl4pPr>
            <a:lvl5pPr>
              <a:buClr>
                <a:srgbClr val="FFFFFF"/>
              </a:buClr>
              <a:buSzPct val="70000"/>
              <a:buFont typeface="Wingdings" pitchFamily="2" charset="2"/>
              <a:buChar char="l"/>
              <a:defRPr>
                <a:solidFill>
                  <a:srgbClr val="FFFFFF"/>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lvl1pPr>
              <a:defRPr>
                <a:solidFill>
                  <a:srgbClr val="FFFFFF"/>
                </a:solidFill>
              </a:defRPr>
            </a:lvl1p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rgbClr val="FFFFFF"/>
              </a:buClr>
              <a:buSzPct val="70000"/>
              <a:buFont typeface="Wingdings" pitchFamily="2" charset="2"/>
              <a:buChar char="l"/>
              <a:defRPr>
                <a:solidFill>
                  <a:srgbClr val="FFFFFF"/>
                </a:solidFill>
              </a:defRPr>
            </a:lvl1pPr>
            <a:lvl2pPr>
              <a:buClr>
                <a:srgbClr val="FFFFFF"/>
              </a:buClr>
              <a:buSzPct val="70000"/>
              <a:buFont typeface="Wingdings" pitchFamily="2" charset="2"/>
              <a:buChar char="l"/>
              <a:defRPr>
                <a:solidFill>
                  <a:srgbClr val="FFFFFF"/>
                </a:solidFill>
              </a:defRPr>
            </a:lvl2pPr>
            <a:lvl3pPr>
              <a:buClr>
                <a:srgbClr val="FFFFFF"/>
              </a:buClr>
              <a:buSzPct val="70000"/>
              <a:buFont typeface="Wingdings" pitchFamily="2" charset="2"/>
              <a:buChar char="l"/>
              <a:defRPr>
                <a:solidFill>
                  <a:srgbClr val="FFFFFF"/>
                </a:solidFill>
              </a:defRPr>
            </a:lvl3pPr>
            <a:lvl4pPr>
              <a:buClr>
                <a:srgbClr val="FFFFFF"/>
              </a:buClr>
              <a:buSzPct val="70000"/>
              <a:buFont typeface="Wingdings" pitchFamily="2" charset="2"/>
              <a:buChar char="l"/>
              <a:defRPr>
                <a:solidFill>
                  <a:srgbClr val="FFFFFF"/>
                </a:solidFill>
              </a:defRPr>
            </a:lvl4pPr>
            <a:lvl5pPr>
              <a:buClr>
                <a:srgbClr val="FFFFFF"/>
              </a:buClr>
              <a:buSzPct val="70000"/>
              <a:buFont typeface="Wingdings" pitchFamily="2" charset="2"/>
              <a:buChar char="l"/>
              <a:defRPr>
                <a:solidFill>
                  <a:srgbClr val="FFFFFF"/>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0066FF"/>
                    </a:gs>
                    <a:gs pos="28000">
                      <a:srgbClr val="2E59B0"/>
                    </a:gs>
                    <a:gs pos="62000">
                      <a:srgbClr val="2B395F"/>
                    </a:gs>
                    <a:gs pos="88000">
                      <a:srgbClr val="000000"/>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3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0066FF"/>
                    </a:gs>
                    <a:gs pos="28000">
                      <a:srgbClr val="2E59B0"/>
                    </a:gs>
                    <a:gs pos="62000">
                      <a:srgbClr val="2B395F"/>
                    </a:gs>
                    <a:gs pos="88000">
                      <a:srgbClr val="000000"/>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4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0066FF"/>
                    </a:gs>
                    <a:gs pos="28000">
                      <a:srgbClr val="2E59B0"/>
                    </a:gs>
                    <a:gs pos="62000">
                      <a:srgbClr val="2B395F"/>
                    </a:gs>
                    <a:gs pos="88000">
                      <a:srgbClr val="000000"/>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0066FF"/>
                    </a:gs>
                    <a:gs pos="28000">
                      <a:srgbClr val="2E59B0"/>
                    </a:gs>
                    <a:gs pos="62000">
                      <a:srgbClr val="2B395F"/>
                    </a:gs>
                    <a:gs pos="88000">
                      <a:srgbClr val="000000"/>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0066FF"/>
                    </a:gs>
                    <a:gs pos="28000">
                      <a:srgbClr val="2E59B0"/>
                    </a:gs>
                    <a:gs pos="62000">
                      <a:srgbClr val="2B395F"/>
                    </a:gs>
                    <a:gs pos="88000">
                      <a:srgbClr val="000000"/>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0066FF"/>
                    </a:gs>
                    <a:gs pos="28000">
                      <a:srgbClr val="2E59B0"/>
                    </a:gs>
                    <a:gs pos="62000">
                      <a:srgbClr val="2B395F"/>
                    </a:gs>
                    <a:gs pos="88000">
                      <a:srgbClr val="000000"/>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4E80817D-E455-4D86-9BEC-85B5EC89A949}" type="datetimeFigureOut">
              <a:rPr lang="en-US" smtClean="0"/>
              <a:pPr/>
              <a:t>12/16/2014</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7C9114FD-E2D5-4AA7-A7F2-5E248F02BA01}"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3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0066FF"/>
                    </a:gs>
                    <a:gs pos="28000">
                      <a:srgbClr val="2E59B0"/>
                    </a:gs>
                    <a:gs pos="62000">
                      <a:srgbClr val="2B395F"/>
                    </a:gs>
                    <a:gs pos="88000">
                      <a:srgbClr val="000000"/>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9D21D778-B565-4D7E-94D7-64010A445B68}" type="datetimeFigureOut">
              <a:rPr lang="en-US" smtClean="0"/>
              <a:pPr/>
              <a:t>12/16/2014</a:t>
            </a:fld>
            <a:endParaRPr lang="en-US"/>
          </a:p>
        </p:txBody>
      </p:sp>
      <p:sp>
        <p:nvSpPr>
          <p:cNvPr id="17" name="Footer Placeholder 16"/>
          <p:cNvSpPr>
            <a:spLocks noGrp="1"/>
          </p:cNvSpPr>
          <p:nvPr>
            <p:ph type="ftr" sz="quarter" idx="11"/>
          </p:nvPr>
        </p:nvSpPr>
        <p:spPr/>
        <p:txBody>
          <a:bodyPr/>
          <a:lstStyle/>
          <a:p>
            <a:endParaRPr kumimoji="0"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2C6B1FF6-39B9-40F5-8B67-33C6354A3D4F}" type="slidenum">
              <a:rPr kumimoji="0" lang="en-US" smtClean="0"/>
              <a:pPr/>
              <a:t>‹#›</a:t>
            </a:fld>
            <a:endParaRPr kumimoji="0" lang="en-US" dirty="0">
              <a:solidFill>
                <a:schemeClr val="accent3">
                  <a:shade val="75000"/>
                </a:schemeClr>
              </a:solidFill>
            </a:endParaRPr>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9D21D778-B565-4D7E-94D7-64010A445B68}" type="datetimeFigureOut">
              <a:rPr lang="en-US" smtClean="0"/>
              <a:pPr/>
              <a:t>12/16/2014</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C6B1FF6-39B9-40F5-8B67-33C6354A3D4F}" type="slidenum">
              <a:rPr kumimoji="0" lang="en-US" smtClean="0"/>
              <a:pPr/>
              <a:t>‹#›</a:t>
            </a:fld>
            <a:endParaRPr kumimoji="0" lang="en-US" dirty="0"/>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9D21D778-B565-4D7E-94D7-64010A445B68}" type="datetimeFigureOut">
              <a:rPr lang="en-US" smtClean="0"/>
              <a:pPr/>
              <a:t>12/16/2014</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kumimoji="0"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2C6B1FF6-39B9-40F5-8B67-33C6354A3D4F}" type="slidenum">
              <a:rPr kumimoji="0" lang="en-US" smtClean="0"/>
              <a:pPr/>
              <a:t>‹#›</a:t>
            </a:fld>
            <a:endParaRPr kumimoji="0" lang="en-US" dirty="0">
              <a:solidFill>
                <a:schemeClr val="accent3">
                  <a:shade val="75000"/>
                </a:schemeClr>
              </a:solidFill>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9D21D778-B565-4D7E-94D7-64010A445B68}" type="datetimeFigureOut">
              <a:rPr lang="en-US" smtClean="0"/>
              <a:pPr/>
              <a:t>12/16/2014</a:t>
            </a:fld>
            <a:endParaRPr lang="en-US"/>
          </a:p>
        </p:txBody>
      </p:sp>
      <p:sp>
        <p:nvSpPr>
          <p:cNvPr id="6" name="Footer Placeholder 5"/>
          <p:cNvSpPr>
            <a:spLocks noGrp="1"/>
          </p:cNvSpPr>
          <p:nvPr>
            <p:ph type="ftr" sz="quarter" idx="11"/>
          </p:nvPr>
        </p:nvSpPr>
        <p:spPr/>
        <p:txBody>
          <a:bodyPr/>
          <a:lstStyle/>
          <a:p>
            <a:endParaRPr kumimoji="0" lang="en-US" dirty="0"/>
          </a:p>
        </p:txBody>
      </p:sp>
      <p:sp>
        <p:nvSpPr>
          <p:cNvPr id="7" name="Slide Number Placeholder 6"/>
          <p:cNvSpPr>
            <a:spLocks noGrp="1"/>
          </p:cNvSpPr>
          <p:nvPr>
            <p:ph type="sldNum" sz="quarter" idx="12"/>
          </p:nvPr>
        </p:nvSpPr>
        <p:spPr/>
        <p:txBody>
          <a:bodyPr/>
          <a:lstStyle/>
          <a:p>
            <a:fld id="{2C6B1FF6-39B9-40F5-8B67-33C6354A3D4F}" type="slidenum">
              <a:rPr kumimoji="0" lang="en-US" smtClean="0"/>
              <a:pPr/>
              <a:t>‹#›</a:t>
            </a:fld>
            <a:endParaRPr kumimoji="0"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9D21D778-B565-4D7E-94D7-64010A445B68}" type="datetimeFigureOut">
              <a:rPr lang="en-US" smtClean="0"/>
              <a:pPr/>
              <a:t>12/16/2014</a:t>
            </a:fld>
            <a:endParaRPr lang="en-US"/>
          </a:p>
        </p:txBody>
      </p:sp>
      <p:sp>
        <p:nvSpPr>
          <p:cNvPr id="8" name="Footer Placeholder 7"/>
          <p:cNvSpPr>
            <a:spLocks noGrp="1"/>
          </p:cNvSpPr>
          <p:nvPr>
            <p:ph type="ftr" sz="quarter" idx="11"/>
          </p:nvPr>
        </p:nvSpPr>
        <p:spPr/>
        <p:txBody>
          <a:bodyPr/>
          <a:lstStyle/>
          <a:p>
            <a:endParaRPr kumimoji="0" lang="en-US"/>
          </a:p>
        </p:txBody>
      </p:sp>
      <p:sp>
        <p:nvSpPr>
          <p:cNvPr id="9" name="Slide Number Placeholder 8"/>
          <p:cNvSpPr>
            <a:spLocks noGrp="1"/>
          </p:cNvSpPr>
          <p:nvPr>
            <p:ph type="sldNum" sz="quarter" idx="12"/>
          </p:nvPr>
        </p:nvSpPr>
        <p:spPr/>
        <p:txBody>
          <a:bodyPr/>
          <a:lstStyle/>
          <a:p>
            <a:pPr algn="ctr" eaLnBrk="1" latinLnBrk="0" hangingPunct="1"/>
            <a:fld id="{2C6B1FF6-39B9-40F5-8B67-33C6354A3D4F}" type="slidenum">
              <a:rPr kumimoji="0" lang="en-US" smtClean="0"/>
              <a:pPr algn="ctr" eaLnBrk="1" latinLnBrk="0" hangingPunct="1"/>
              <a:t>‹#›</a:t>
            </a:fld>
            <a:endParaRPr kumimoji="0" lang="en-US" dirty="0"/>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9D21D778-B565-4D7E-94D7-64010A445B68}" type="datetimeFigureOut">
              <a:rPr lang="en-US" smtClean="0"/>
              <a:pPr/>
              <a:t>12/16/2014</a:t>
            </a:fld>
            <a:endParaRPr lang="en-US"/>
          </a:p>
        </p:txBody>
      </p:sp>
      <p:sp>
        <p:nvSpPr>
          <p:cNvPr id="4" name="Footer Placeholder 3"/>
          <p:cNvSpPr>
            <a:spLocks noGrp="1"/>
          </p:cNvSpPr>
          <p:nvPr>
            <p:ph type="ftr" sz="quarter" idx="11"/>
          </p:nvPr>
        </p:nvSpPr>
        <p:spPr/>
        <p:txBody>
          <a:bodyPr/>
          <a:lstStyle/>
          <a:p>
            <a:endParaRPr kumimoji="0" lang="en-US" dirty="0"/>
          </a:p>
        </p:txBody>
      </p:sp>
      <p:sp>
        <p:nvSpPr>
          <p:cNvPr id="5" name="Slide Number Placeholder 4"/>
          <p:cNvSpPr>
            <a:spLocks noGrp="1"/>
          </p:cNvSpPr>
          <p:nvPr>
            <p:ph type="sldNum" sz="quarter" idx="12"/>
          </p:nvPr>
        </p:nvSpPr>
        <p:spPr/>
        <p:txBody>
          <a:bodyPr/>
          <a:lstStyle/>
          <a:p>
            <a:fld id="{2C6B1FF6-39B9-40F5-8B67-33C6354A3D4F}" type="slidenum">
              <a:rPr kumimoji="0" lang="en-US" smtClean="0"/>
              <a:pPr/>
              <a:t>‹#›</a:t>
            </a:fld>
            <a:endParaRPr kumimoji="0" lang="en-US" dirty="0"/>
          </a:p>
        </p:txBody>
      </p:sp>
    </p:spTree>
  </p:cSld>
  <p:clrMapOvr>
    <a:masterClrMapping/>
  </p:clrMapOvr>
  <p:transition>
    <p:fade/>
  </p:transition>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80817D-E455-4D86-9BEC-85B5EC89A949}" type="datetimeFigureOut">
              <a:rPr lang="en-US" smtClean="0"/>
              <a:pPr/>
              <a:t>12/16/2014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C9114FD-E2D5-4AA7-A7F2-5E248F02BA01}"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D21D778-B565-4D7E-94D7-64010A445B68}" type="datetimeFigureOut">
              <a:rPr lang="en-US" smtClean="0"/>
              <a:pPr/>
              <a:t>12/16/2014</a:t>
            </a:fld>
            <a:endParaRPr lang="en-US"/>
          </a:p>
        </p:txBody>
      </p:sp>
      <p:sp>
        <p:nvSpPr>
          <p:cNvPr id="6" name="Footer Placeholder 5"/>
          <p:cNvSpPr>
            <a:spLocks noGrp="1"/>
          </p:cNvSpPr>
          <p:nvPr>
            <p:ph type="ftr" sz="quarter" idx="11"/>
          </p:nvPr>
        </p:nvSpPr>
        <p:spPr/>
        <p:txBody>
          <a:bodyPr/>
          <a:lstStyle/>
          <a:p>
            <a:endParaRPr kumimoji="0" lang="en-US" dirty="0"/>
          </a:p>
        </p:txBody>
      </p:sp>
      <p:sp>
        <p:nvSpPr>
          <p:cNvPr id="7" name="Slide Number Placeholder 6"/>
          <p:cNvSpPr>
            <a:spLocks noGrp="1"/>
          </p:cNvSpPr>
          <p:nvPr>
            <p:ph type="sldNum" sz="quarter" idx="12"/>
          </p:nvPr>
        </p:nvSpPr>
        <p:spPr/>
        <p:txBody>
          <a:bodyPr/>
          <a:lstStyle/>
          <a:p>
            <a:fld id="{2C6B1FF6-39B9-40F5-8B67-33C6354A3D4F}" type="slidenum">
              <a:rPr kumimoji="0" lang="en-US" smtClean="0"/>
              <a:pPr/>
              <a:t>‹#›</a:t>
            </a:fld>
            <a:endParaRPr kumimoji="0" lang="en-US" dirty="0">
              <a:solidFill>
                <a:schemeClr val="accent3">
                  <a:shade val="75000"/>
                </a:schemeClr>
              </a:solidFill>
            </a:endParaRPr>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D21D778-B565-4D7E-94D7-64010A445B68}" type="datetimeFigureOut">
              <a:rPr lang="en-US" smtClean="0"/>
              <a:pPr/>
              <a:t>12/16/2014</a:t>
            </a:fld>
            <a:endParaRPr lang="en-US" dirty="0"/>
          </a:p>
        </p:txBody>
      </p:sp>
      <p:sp>
        <p:nvSpPr>
          <p:cNvPr id="6" name="Footer Placeholder 5"/>
          <p:cNvSpPr>
            <a:spLocks noGrp="1"/>
          </p:cNvSpPr>
          <p:nvPr>
            <p:ph type="ftr" sz="quarter" idx="11"/>
          </p:nvPr>
        </p:nvSpPr>
        <p:spPr>
          <a:xfrm>
            <a:off x="914400" y="6172200"/>
            <a:ext cx="3886200" cy="457200"/>
          </a:xfrm>
        </p:spPr>
        <p:txBody>
          <a:bodyPr/>
          <a:lstStyle/>
          <a:p>
            <a:endParaRPr kumimoji="0" lang="en-US" dirty="0"/>
          </a:p>
        </p:txBody>
      </p:sp>
      <p:sp>
        <p:nvSpPr>
          <p:cNvPr id="7" name="Slide Number Placeholder 6"/>
          <p:cNvSpPr>
            <a:spLocks noGrp="1"/>
          </p:cNvSpPr>
          <p:nvPr>
            <p:ph type="sldNum" sz="quarter" idx="12"/>
          </p:nvPr>
        </p:nvSpPr>
        <p:spPr>
          <a:xfrm>
            <a:off x="146304" y="6208776"/>
            <a:ext cx="457200" cy="457200"/>
          </a:xfrm>
        </p:spPr>
        <p:txBody>
          <a:bodyPr/>
          <a:lstStyle/>
          <a:p>
            <a:fld id="{2C6B1FF6-39B9-40F5-8B67-33C6354A3D4F}" type="slidenum">
              <a:rPr kumimoji="0" lang="en-US" smtClean="0"/>
              <a:pPr/>
              <a:t>‹#›</a:t>
            </a:fld>
            <a:endParaRPr kumimoji="0" lang="en-US" dirty="0"/>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D21D778-B565-4D7E-94D7-64010A445B68}" type="datetimeFigureOut">
              <a:rPr lang="en-US" smtClean="0"/>
              <a:pPr/>
              <a:t>12/16/2014</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C6B1FF6-39B9-40F5-8B67-33C6354A3D4F}" type="slidenum">
              <a:rPr kumimoji="0" lang="en-US" smtClean="0"/>
              <a:pPr/>
              <a:t>‹#›</a:t>
            </a:fld>
            <a:endParaRPr kumimoji="0" lang="en-US"/>
          </a:p>
        </p:txBody>
      </p:sp>
    </p:spTree>
  </p:cSld>
  <p:clrMapOvr>
    <a:masterClrMapping/>
  </p:clrMapOvr>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D21D778-B565-4D7E-94D7-64010A445B68}" type="datetimeFigureOut">
              <a:rPr lang="en-US" smtClean="0"/>
              <a:pPr/>
              <a:t>12/16/2014</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C6B1FF6-39B9-40F5-8B67-33C6354A3D4F}" type="slidenum">
              <a:rPr kumimoji="0" lang="en-US" smtClean="0"/>
              <a:pPr/>
              <a:t>‹#›</a:t>
            </a:fld>
            <a:endParaRPr kumimoji="0" lang="en-US" dirty="0"/>
          </a:p>
        </p:txBody>
      </p:sp>
    </p:spTree>
  </p:cSld>
  <p:clrMapOvr>
    <a:masterClrMapping/>
  </p:clrMapOvr>
  <p:timing>
    <p:tnLst>
      <p:par>
        <p:cTn id="1" dur="indefinite" restart="never" nodeType="tmRoot"/>
      </p:par>
    </p:tn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0066FF"/>
                    </a:gs>
                    <a:gs pos="28000">
                      <a:srgbClr val="2E59B0"/>
                    </a:gs>
                    <a:gs pos="62000">
                      <a:srgbClr val="2B395F"/>
                    </a:gs>
                    <a:gs pos="88000">
                      <a:srgbClr val="000000"/>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jpeg"/><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image" Target="../media/image4.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image" Target="../media/image5.png"/><Relationship Id="rId5" Type="http://schemas.openxmlformats.org/officeDocument/2006/relationships/slideLayout" Target="../slideLayouts/slideLayout19.xml"/><Relationship Id="rId10" Type="http://schemas.openxmlformats.org/officeDocument/2006/relationships/image" Target="../media/image1.jpeg"/><Relationship Id="rId4" Type="http://schemas.openxmlformats.org/officeDocument/2006/relationships/slideLayout" Target="../slideLayouts/slideLayout18.xml"/><Relationship Id="rId9"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slideLayout" Target="../slideLayouts/slideLayout35.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6" cstate="print">
            <a:lum/>
          </a:blip>
          <a:srcRect/>
          <a:stretch>
            <a:fillRect/>
          </a:stretch>
        </a:blipFill>
        <a:effectLst/>
      </p:bgPr>
    </p:bg>
    <p:spTree>
      <p:nvGrpSpPr>
        <p:cNvPr id="1" name=""/>
        <p:cNvGrpSpPr/>
        <p:nvPr/>
      </p:nvGrpSpPr>
      <p:grpSpPr>
        <a:xfrm>
          <a:off x="0" y="0"/>
          <a:ext cx="0" cy="0"/>
          <a:chOff x="0" y="0"/>
          <a:chExt cx="0" cy="0"/>
        </a:xfrm>
      </p:grpSpPr>
      <p:pic>
        <p:nvPicPr>
          <p:cNvPr id="7" name="Picture 25" descr="7-00029_BAK_v03TOP"/>
          <p:cNvPicPr>
            <a:picLocks noChangeAspect="1" noChangeArrowheads="1"/>
          </p:cNvPicPr>
          <p:nvPr/>
        </p:nvPicPr>
        <p:blipFill>
          <a:blip r:embed="rId17" cstate="print"/>
          <a:srcRect/>
          <a:stretch>
            <a:fillRect/>
          </a:stretch>
        </p:blipFill>
        <p:spPr bwMode="auto">
          <a:xfrm>
            <a:off x="-15875" y="6007100"/>
            <a:ext cx="9159875" cy="849313"/>
          </a:xfrm>
          <a:prstGeom prst="rect">
            <a:avLst/>
          </a:prstGeom>
          <a:noFill/>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 id="2147483717" r:id="rId13"/>
    <p:sldLayoutId id="2147483931" r:id="rId14"/>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8"/>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9"/>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9"/>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9"/>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9"/>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0" cstate="print">
            <a:lum/>
          </a:blip>
          <a:srcRect/>
          <a:stretch>
            <a:fillRect/>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11" cstate="print"/>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 id="2147483718" r:id="rId2"/>
    <p:sldLayoutId id="2147483719" r:id="rId3"/>
    <p:sldLayoutId id="2147483720" r:id="rId4"/>
    <p:sldLayoutId id="2147483721" r:id="rId5"/>
    <p:sldLayoutId id="2147483819" r:id="rId6"/>
    <p:sldLayoutId id="2147484170" r:id="rId7"/>
    <p:sldLayoutId id="2147484169" r:id="rId8"/>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pPr algn="r" eaLnBrk="1" latinLnBrk="0" hangingPunct="1"/>
            <a:fld id="{564CF2E0-CCC4-4E1E-9902-C3C36AB3FDA4}" type="datetimeFigureOut">
              <a:rPr lang="en-US" smtClean="0"/>
              <a:pPr algn="r" eaLnBrk="1" latinLnBrk="0" hangingPunct="1"/>
              <a:t>12/16/2014</a:t>
            </a:fld>
            <a:endParaRPr lang="en-US" sz="1400" dirty="0">
              <a:solidFill>
                <a:schemeClr val="tx2"/>
              </a:solidFill>
            </a:endParaRPr>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kumimoji="0" lang="en-US" sz="1400" dirty="0">
              <a:solidFill>
                <a:schemeClr val="tx2"/>
              </a:solidFill>
            </a:endParaRPr>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pPr algn="ctr" eaLnBrk="1" latinLnBrk="0" hangingPunct="1"/>
            <a:fld id="{6F42FDE4-A7DD-41A7-A0A6-9B649FB43336}" type="slidenum">
              <a:rPr kumimoji="0" lang="en-US" smtClean="0"/>
              <a:pPr algn="ctr" eaLnBrk="1" latinLnBrk="0" hangingPunct="1"/>
              <a:t>‹#›</a:t>
            </a:fld>
            <a:endParaRPr kumimoji="0" lang="en-US" sz="1400" dirty="0">
              <a:solidFill>
                <a:srgbClr val="FFFFFF"/>
              </a:solidFill>
              <a:latin typeface="+mj-lt"/>
              <a:ea typeface="+mj-ea"/>
              <a:cs typeface="+mj-cs"/>
            </a:endParaRPr>
          </a:p>
        </p:txBody>
      </p:sp>
    </p:spTree>
  </p:cSld>
  <p:clrMap bg1="lt1" tx1="dk1" bg2="lt2" tx2="dk2" accent1="accent1" accent2="accent2" accent3="accent3" accent4="accent4" accent5="accent5" accent6="accent6" hlink="hlink" folHlink="folHlink"/>
  <p:sldLayoutIdLst>
    <p:sldLayoutId id="2147484438" r:id="rId1"/>
    <p:sldLayoutId id="2147484439" r:id="rId2"/>
    <p:sldLayoutId id="2147484440" r:id="rId3"/>
    <p:sldLayoutId id="2147484441" r:id="rId4"/>
    <p:sldLayoutId id="2147484442" r:id="rId5"/>
    <p:sldLayoutId id="2147484443" r:id="rId6"/>
    <p:sldLayoutId id="2147484444" r:id="rId7"/>
    <p:sldLayoutId id="2147484445" r:id="rId8"/>
    <p:sldLayoutId id="2147484446" r:id="rId9"/>
    <p:sldLayoutId id="2147484447" r:id="rId10"/>
    <p:sldLayoutId id="2147484448" r:id="rId11"/>
    <p:sldLayoutId id="2147484449" r:id="rId12"/>
    <p:sldLayoutId id="2147484450" r:id="rId13"/>
  </p:sldLayoutIdLst>
  <p:transition>
    <p:fade/>
  </p:transition>
  <p:timing>
    <p:tnLst>
      <p:par>
        <p:cTn id="1" dur="indefinite" restart="never" nodeType="tmRoot"/>
      </p:par>
    </p:tnLst>
  </p:timing>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xml"/><Relationship Id="rId1" Type="http://schemas.openxmlformats.org/officeDocument/2006/relationships/slideLayout" Target="../slideLayouts/slideLayout29.xml"/></Relationships>
</file>

<file path=ppt/slides/_rels/slide10.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8.xml"/><Relationship Id="rId1" Type="http://schemas.openxmlformats.org/officeDocument/2006/relationships/slideLayout" Target="../slideLayouts/slideLayout34.xml"/><Relationship Id="rId4" Type="http://schemas.openxmlformats.org/officeDocument/2006/relationships/image" Target="../media/image18.png"/></Relationships>
</file>

<file path=ppt/slides/_rels/slide11.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9.xml"/><Relationship Id="rId1" Type="http://schemas.openxmlformats.org/officeDocument/2006/relationships/slideLayout" Target="../slideLayouts/slideLayout34.xml"/></Relationships>
</file>

<file path=ppt/slides/_rels/slide12.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0.xml"/><Relationship Id="rId1" Type="http://schemas.openxmlformats.org/officeDocument/2006/relationships/slideLayout" Target="../slideLayouts/slideLayout34.xml"/></Relationships>
</file>

<file path=ppt/slides/_rels/slide13.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11.xml"/><Relationship Id="rId1" Type="http://schemas.openxmlformats.org/officeDocument/2006/relationships/slideLayout" Target="../slideLayouts/slideLayout3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xml"/><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s://www.youtube.com/watch?v=zM6LHHKASxY" TargetMode="External"/><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3" Type="http://schemas.openxmlformats.org/officeDocument/2006/relationships/hyperlink" Target="http://www.google.com/url?sa=i&amp;rct=j&amp;q=&amp;esrc=s&amp;frm=1&amp;source=images&amp;cd=&amp;cad=rja&amp;uact=8&amp;ved=0CAcQjRw&amp;url=http://blog.timesunion.com/opinion/disabled-invisible-victims-of-hate/9716/wheelchair/&amp;ei=YutjVNr5GsO_iAK_sIGoBw&amp;bvm=bv.79400599,d.cGU&amp;psig=AFQjCNHJDZPYsfWSFleu561SArikV64RyQ&amp;ust=1415920847959956" TargetMode="External"/><Relationship Id="rId2" Type="http://schemas.openxmlformats.org/officeDocument/2006/relationships/notesSlide" Target="../notesSlides/notesSlide3.xml"/><Relationship Id="rId1" Type="http://schemas.openxmlformats.org/officeDocument/2006/relationships/slideLayout" Target="../slideLayouts/slideLayout29.xml"/><Relationship Id="rId4" Type="http://schemas.openxmlformats.org/officeDocument/2006/relationships/image" Target="../media/image8.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4.xml"/></Relationships>
</file>

<file path=ppt/slides/_rels/slide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5.xml"/><Relationship Id="rId1" Type="http://schemas.openxmlformats.org/officeDocument/2006/relationships/slideLayout" Target="../slideLayouts/slideLayout34.xml"/><Relationship Id="rId5" Type="http://schemas.openxmlformats.org/officeDocument/2006/relationships/image" Target="../media/image12.png"/><Relationship Id="rId4" Type="http://schemas.openxmlformats.org/officeDocument/2006/relationships/image" Target="../media/image11.png"/></Relationships>
</file>

<file path=ppt/slides/_rels/slide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6.xml"/><Relationship Id="rId1" Type="http://schemas.openxmlformats.org/officeDocument/2006/relationships/slideLayout" Target="../slideLayouts/slideLayout34.xml"/><Relationship Id="rId4" Type="http://schemas.openxmlformats.org/officeDocument/2006/relationships/image" Target="../media/image14.png"/></Relationships>
</file>

<file path=ppt/slides/_rels/slide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7.xml"/><Relationship Id="rId1" Type="http://schemas.openxmlformats.org/officeDocument/2006/relationships/slideLayout" Target="../slideLayouts/slideLayout34.xml"/><Relationship Id="rId4" Type="http://schemas.openxmlformats.org/officeDocument/2006/relationships/image" Target="../media/image1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0" y="533400"/>
            <a:ext cx="9144000" cy="1524000"/>
          </a:xfrm>
        </p:spPr>
        <p:txBody>
          <a:bodyPr>
            <a:normAutofit/>
          </a:bodyPr>
          <a:lstStyle/>
          <a:p>
            <a:pPr algn="ctr"/>
            <a:r>
              <a:rPr lang="en-US" b="1" dirty="0" err="1" smtClean="0">
                <a:solidFill>
                  <a:schemeClr val="tx1"/>
                </a:solidFill>
              </a:rPr>
              <a:t>Garaventa</a:t>
            </a:r>
            <a:r>
              <a:rPr lang="en-US" b="1" dirty="0" smtClean="0">
                <a:solidFill>
                  <a:schemeClr val="tx1"/>
                </a:solidFill>
              </a:rPr>
              <a:t> Evacuation Chair </a:t>
            </a:r>
            <a:br>
              <a:rPr lang="en-US" b="1" dirty="0" smtClean="0">
                <a:solidFill>
                  <a:schemeClr val="tx1"/>
                </a:solidFill>
              </a:rPr>
            </a:br>
            <a:r>
              <a:rPr lang="en-US" sz="3200" b="1" dirty="0" smtClean="0">
                <a:solidFill>
                  <a:schemeClr val="tx1"/>
                </a:solidFill>
              </a:rPr>
              <a:t>Guidelines</a:t>
            </a:r>
            <a:endParaRPr lang="en-US" sz="3200" dirty="0"/>
          </a:p>
        </p:txBody>
      </p:sp>
      <p:sp>
        <p:nvSpPr>
          <p:cNvPr id="3" name="Subtitle 2"/>
          <p:cNvSpPr>
            <a:spLocks noGrp="1"/>
          </p:cNvSpPr>
          <p:nvPr>
            <p:ph type="subTitle" idx="4294967295"/>
          </p:nvPr>
        </p:nvSpPr>
        <p:spPr>
          <a:xfrm>
            <a:off x="0" y="5486400"/>
            <a:ext cx="9144000" cy="838200"/>
          </a:xfrm>
        </p:spPr>
        <p:txBody>
          <a:bodyPr>
            <a:noAutofit/>
          </a:bodyPr>
          <a:lstStyle/>
          <a:p>
            <a:pPr algn="ctr">
              <a:buNone/>
            </a:pPr>
            <a:r>
              <a:rPr lang="en-US" sz="2000" b="1" dirty="0" smtClean="0">
                <a:solidFill>
                  <a:schemeClr val="tx1"/>
                </a:solidFill>
              </a:rPr>
              <a:t>Presented by Risk Management</a:t>
            </a:r>
          </a:p>
          <a:p>
            <a:pPr algn="ctr">
              <a:buNone/>
            </a:pPr>
            <a:r>
              <a:rPr lang="en-US" sz="2000" b="1" dirty="0" smtClean="0">
                <a:solidFill>
                  <a:schemeClr val="tx1"/>
                </a:solidFill>
              </a:rPr>
              <a:t>Mt. SAC</a:t>
            </a:r>
            <a:endParaRPr lang="en-US" sz="2000" b="1" dirty="0">
              <a:solidFill>
                <a:schemeClr val="tx1"/>
              </a:solidFill>
            </a:endParaRPr>
          </a:p>
        </p:txBody>
      </p:sp>
      <p:pic>
        <p:nvPicPr>
          <p:cNvPr id="47106" name="Picture 2" descr="https://encrypted-tbn1.gstatic.com/images?q=tbn:ANd9GcT9S8Z2VM4LfbVSzEtGzkvYxFkJq8Kqig9g-YinN16fnEixYM8Niw"/>
          <p:cNvPicPr>
            <a:picLocks noChangeAspect="1" noChangeArrowheads="1"/>
          </p:cNvPicPr>
          <p:nvPr/>
        </p:nvPicPr>
        <p:blipFill>
          <a:blip r:embed="rId3" cstate="print"/>
          <a:srcRect/>
          <a:stretch>
            <a:fillRect/>
          </a:stretch>
        </p:blipFill>
        <p:spPr bwMode="auto">
          <a:xfrm>
            <a:off x="2819400" y="3048000"/>
            <a:ext cx="2895600" cy="1821262"/>
          </a:xfrm>
          <a:prstGeom prst="rect">
            <a:avLst/>
          </a:prstGeom>
          <a:noFill/>
        </p:spPr>
      </p:pic>
      <p:sp>
        <p:nvSpPr>
          <p:cNvPr id="5" name="Rectangle 4"/>
          <p:cNvSpPr/>
          <p:nvPr/>
        </p:nvSpPr>
        <p:spPr>
          <a:xfrm>
            <a:off x="6629400" y="3733800"/>
            <a:ext cx="1650324" cy="646331"/>
          </a:xfrm>
          <a:prstGeom prst="rect">
            <a:avLst/>
          </a:prstGeom>
        </p:spPr>
        <p:txBody>
          <a:bodyPr wrap="none">
            <a:spAutoFit/>
          </a:bodyPr>
          <a:lstStyle/>
          <a:p>
            <a:pPr algn="ctr"/>
            <a:r>
              <a:rPr lang="en-US" b="1" dirty="0" err="1" smtClean="0"/>
              <a:t>Garaventa</a:t>
            </a:r>
            <a:r>
              <a:rPr lang="en-US" b="1" dirty="0" smtClean="0"/>
              <a:t> </a:t>
            </a:r>
            <a:endParaRPr lang="en-US" b="1" dirty="0" smtClean="0"/>
          </a:p>
          <a:p>
            <a:pPr algn="ctr"/>
            <a:r>
              <a:rPr lang="en-US" b="1" dirty="0" err="1" smtClean="0"/>
              <a:t>Evac-Trac</a:t>
            </a:r>
            <a:r>
              <a:rPr lang="en-US" b="1" dirty="0" smtClean="0"/>
              <a:t> CD7 </a:t>
            </a:r>
            <a:endParaRPr lang="en-US" dirty="0"/>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382000" cy="990600"/>
          </a:xfrm>
        </p:spPr>
        <p:txBody>
          <a:bodyPr>
            <a:normAutofit/>
          </a:bodyPr>
          <a:lstStyle/>
          <a:p>
            <a:pPr algn="ctr"/>
            <a:r>
              <a:rPr lang="en-US" b="1" dirty="0" smtClean="0">
                <a:solidFill>
                  <a:srgbClr val="FF0000"/>
                </a:solidFill>
                <a:effectLst>
                  <a:outerShdw blurRad="38100" dist="38100" dir="2700000" algn="tl">
                    <a:srgbClr val="000000">
                      <a:alpha val="43137"/>
                    </a:srgbClr>
                  </a:outerShdw>
                </a:effectLst>
              </a:rPr>
              <a:t>Descending the Stairs</a:t>
            </a:r>
          </a:p>
        </p:txBody>
      </p:sp>
      <p:sp>
        <p:nvSpPr>
          <p:cNvPr id="3" name="Text Placeholder 2"/>
          <p:cNvSpPr>
            <a:spLocks noGrp="1"/>
          </p:cNvSpPr>
          <p:nvPr>
            <p:ph type="body" sz="quarter" idx="10"/>
          </p:nvPr>
        </p:nvSpPr>
        <p:spPr>
          <a:xfrm>
            <a:off x="304800" y="914400"/>
            <a:ext cx="6096000" cy="5562600"/>
          </a:xfrm>
        </p:spPr>
        <p:txBody>
          <a:bodyPr>
            <a:noAutofit/>
          </a:bodyPr>
          <a:lstStyle/>
          <a:p>
            <a:pPr marL="0" indent="0">
              <a:lnSpc>
                <a:spcPct val="100000"/>
              </a:lnSpc>
              <a:spcBef>
                <a:spcPts val="0"/>
              </a:spcBef>
              <a:buNone/>
            </a:pPr>
            <a:r>
              <a:rPr lang="en-US" sz="2800" dirty="0" smtClean="0"/>
              <a:t>5. Approaching the first “nose” of the Stairs</a:t>
            </a:r>
          </a:p>
          <a:p>
            <a:pPr marL="0" indent="0">
              <a:lnSpc>
                <a:spcPct val="100000"/>
              </a:lnSpc>
              <a:spcBef>
                <a:spcPts val="0"/>
              </a:spcBef>
            </a:pPr>
            <a:r>
              <a:rPr lang="en-US" sz="2400" dirty="0" smtClean="0"/>
              <a:t>Push the chair forward until the Front Auxiliary Wheels drop off the top step.</a:t>
            </a:r>
          </a:p>
          <a:p>
            <a:pPr marL="0" indent="0">
              <a:lnSpc>
                <a:spcPct val="100000"/>
              </a:lnSpc>
              <a:spcBef>
                <a:spcPts val="0"/>
              </a:spcBef>
            </a:pPr>
            <a:r>
              <a:rPr lang="en-US" sz="2400" dirty="0" smtClean="0"/>
              <a:t> At this point the chair will stop. </a:t>
            </a:r>
          </a:p>
          <a:p>
            <a:pPr marL="0" indent="0">
              <a:lnSpc>
                <a:spcPct val="100000"/>
              </a:lnSpc>
              <a:spcBef>
                <a:spcPts val="0"/>
              </a:spcBef>
            </a:pPr>
            <a:r>
              <a:rPr lang="en-US" sz="2400" dirty="0" smtClean="0"/>
              <a:t>To prevent chair from immediately descending, release your grip on the Brake Release Bar. </a:t>
            </a:r>
          </a:p>
          <a:p>
            <a:pPr marL="0" indent="0">
              <a:lnSpc>
                <a:spcPct val="100000"/>
              </a:lnSpc>
              <a:spcBef>
                <a:spcPts val="0"/>
              </a:spcBef>
            </a:pPr>
            <a:r>
              <a:rPr lang="en-US" sz="2400" dirty="0" smtClean="0"/>
              <a:t>This will engage the Track Parking Brake until you are ready to descend. </a:t>
            </a:r>
          </a:p>
          <a:p>
            <a:pPr marL="0" indent="0">
              <a:lnSpc>
                <a:spcPct val="100000"/>
              </a:lnSpc>
              <a:spcBef>
                <a:spcPts val="0"/>
              </a:spcBef>
            </a:pPr>
            <a:r>
              <a:rPr lang="en-US" sz="2400" dirty="0" smtClean="0"/>
              <a:t>Lift the handle and tilt chair to the angle of the stairs.</a:t>
            </a:r>
          </a:p>
          <a:p>
            <a:pPr marL="0" indent="0">
              <a:lnSpc>
                <a:spcPct val="100000"/>
              </a:lnSpc>
              <a:spcBef>
                <a:spcPts val="0"/>
              </a:spcBef>
              <a:buNone/>
            </a:pPr>
            <a:r>
              <a:rPr lang="en-US" sz="2800" dirty="0" smtClean="0"/>
              <a:t>6. Descending the Stairs</a:t>
            </a:r>
          </a:p>
          <a:p>
            <a:pPr marL="0" indent="0">
              <a:lnSpc>
                <a:spcPct val="100000"/>
              </a:lnSpc>
              <a:spcBef>
                <a:spcPts val="0"/>
              </a:spcBef>
            </a:pPr>
            <a:r>
              <a:rPr lang="en-US" sz="2400" dirty="0" smtClean="0"/>
              <a:t>To descend the stairs, squeeze the Brake Release Bar. </a:t>
            </a:r>
          </a:p>
          <a:p>
            <a:pPr marL="0" indent="0">
              <a:lnSpc>
                <a:spcPct val="100000"/>
              </a:lnSpc>
              <a:spcBef>
                <a:spcPts val="0"/>
              </a:spcBef>
            </a:pPr>
            <a:r>
              <a:rPr lang="en-US" sz="2400" dirty="0" smtClean="0"/>
              <a:t>To slow the descent speed, if desired, simply loosen your grip on the Release Bar. </a:t>
            </a:r>
          </a:p>
          <a:p>
            <a:pPr marL="0" indent="0">
              <a:lnSpc>
                <a:spcPct val="100000"/>
              </a:lnSpc>
              <a:spcBef>
                <a:spcPts val="0"/>
              </a:spcBef>
            </a:pPr>
            <a:r>
              <a:rPr lang="en-US" sz="2400" dirty="0" smtClean="0"/>
              <a:t>This will partially engage the Brake. </a:t>
            </a:r>
          </a:p>
          <a:p>
            <a:pPr marL="0" indent="0">
              <a:lnSpc>
                <a:spcPct val="120000"/>
              </a:lnSpc>
              <a:spcBef>
                <a:spcPts val="0"/>
              </a:spcBef>
              <a:buNone/>
            </a:pPr>
            <a:endParaRPr lang="en-US" sz="2400" dirty="0" smtClean="0">
              <a:solidFill>
                <a:srgbClr val="FF0000"/>
              </a:solidFill>
              <a:effectLst>
                <a:outerShdw blurRad="38100" dist="38100" dir="2700000" algn="tl">
                  <a:srgbClr val="000000">
                    <a:alpha val="43137"/>
                  </a:srgbClr>
                </a:outerShdw>
              </a:effectLst>
            </a:endParaRPr>
          </a:p>
        </p:txBody>
      </p:sp>
      <p:pic>
        <p:nvPicPr>
          <p:cNvPr id="66562" name="Picture 2"/>
          <p:cNvPicPr>
            <a:picLocks noChangeAspect="1" noChangeArrowheads="1"/>
          </p:cNvPicPr>
          <p:nvPr/>
        </p:nvPicPr>
        <p:blipFill>
          <a:blip r:embed="rId3" cstate="print"/>
          <a:srcRect/>
          <a:stretch>
            <a:fillRect/>
          </a:stretch>
        </p:blipFill>
        <p:spPr bwMode="auto">
          <a:xfrm>
            <a:off x="6427326" y="1066801"/>
            <a:ext cx="2564273" cy="2590800"/>
          </a:xfrm>
          <a:prstGeom prst="rect">
            <a:avLst/>
          </a:prstGeom>
          <a:noFill/>
          <a:ln w="9525">
            <a:noFill/>
            <a:miter lim="800000"/>
            <a:headEnd/>
            <a:tailEnd/>
          </a:ln>
        </p:spPr>
      </p:pic>
      <p:pic>
        <p:nvPicPr>
          <p:cNvPr id="66563" name="Picture 3"/>
          <p:cNvPicPr>
            <a:picLocks noChangeAspect="1" noChangeArrowheads="1"/>
          </p:cNvPicPr>
          <p:nvPr/>
        </p:nvPicPr>
        <p:blipFill>
          <a:blip r:embed="rId4" cstate="print"/>
          <a:srcRect/>
          <a:stretch>
            <a:fillRect/>
          </a:stretch>
        </p:blipFill>
        <p:spPr bwMode="auto">
          <a:xfrm>
            <a:off x="6600825" y="4572000"/>
            <a:ext cx="2009775" cy="1466850"/>
          </a:xfrm>
          <a:prstGeom prst="rect">
            <a:avLst/>
          </a:prstGeom>
          <a:noFill/>
          <a:ln w="9525">
            <a:noFill/>
            <a:miter lim="800000"/>
            <a:headEnd/>
            <a:tailEnd/>
          </a:ln>
        </p:spPr>
      </p:pic>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382000" cy="990600"/>
          </a:xfrm>
        </p:spPr>
        <p:txBody>
          <a:bodyPr>
            <a:normAutofit/>
          </a:bodyPr>
          <a:lstStyle/>
          <a:p>
            <a:pPr algn="ctr"/>
            <a:r>
              <a:rPr lang="en-US" b="1" dirty="0" smtClean="0">
                <a:solidFill>
                  <a:srgbClr val="FF0000"/>
                </a:solidFill>
                <a:effectLst>
                  <a:outerShdw blurRad="38100" dist="38100" dir="2700000" algn="tl">
                    <a:srgbClr val="000000">
                      <a:alpha val="43137"/>
                    </a:srgbClr>
                  </a:outerShdw>
                </a:effectLst>
              </a:rPr>
              <a:t>OPERATING ON STAIRS</a:t>
            </a:r>
          </a:p>
        </p:txBody>
      </p:sp>
      <p:sp>
        <p:nvSpPr>
          <p:cNvPr id="3" name="Text Placeholder 2"/>
          <p:cNvSpPr>
            <a:spLocks noGrp="1"/>
          </p:cNvSpPr>
          <p:nvPr>
            <p:ph type="body" sz="quarter" idx="10"/>
          </p:nvPr>
        </p:nvSpPr>
        <p:spPr>
          <a:xfrm>
            <a:off x="381000" y="1066800"/>
            <a:ext cx="5791200" cy="5562600"/>
          </a:xfrm>
        </p:spPr>
        <p:txBody>
          <a:bodyPr>
            <a:noAutofit/>
          </a:bodyPr>
          <a:lstStyle/>
          <a:p>
            <a:pPr marL="0" indent="0">
              <a:lnSpc>
                <a:spcPct val="100000"/>
              </a:lnSpc>
              <a:spcBef>
                <a:spcPts val="600"/>
              </a:spcBef>
              <a:spcAft>
                <a:spcPts val="600"/>
              </a:spcAft>
              <a:buNone/>
            </a:pPr>
            <a:r>
              <a:rPr lang="en-US" dirty="0" smtClean="0"/>
              <a:t>7.  </a:t>
            </a:r>
            <a:r>
              <a:rPr lang="en-US" dirty="0" smtClean="0">
                <a:solidFill>
                  <a:srgbClr val="FF0000"/>
                </a:solidFill>
              </a:rPr>
              <a:t>Stopping the Chair</a:t>
            </a:r>
          </a:p>
          <a:p>
            <a:pPr marL="0" indent="0">
              <a:lnSpc>
                <a:spcPct val="100000"/>
              </a:lnSpc>
              <a:spcBef>
                <a:spcPts val="600"/>
              </a:spcBef>
              <a:spcAft>
                <a:spcPts val="600"/>
              </a:spcAft>
            </a:pPr>
            <a:r>
              <a:rPr lang="en-US" dirty="0" smtClean="0"/>
              <a:t>To stop </a:t>
            </a:r>
            <a:r>
              <a:rPr lang="en-US" dirty="0" err="1" smtClean="0"/>
              <a:t>Evacu-Trac</a:t>
            </a:r>
            <a:r>
              <a:rPr lang="en-US" dirty="0" smtClean="0"/>
              <a:t> on the stairs, slowly release the Brake Release Bar. </a:t>
            </a:r>
          </a:p>
          <a:p>
            <a:pPr marL="0" indent="0">
              <a:lnSpc>
                <a:spcPct val="100000"/>
              </a:lnSpc>
              <a:spcBef>
                <a:spcPts val="600"/>
              </a:spcBef>
              <a:spcAft>
                <a:spcPts val="600"/>
              </a:spcAft>
              <a:buNone/>
            </a:pPr>
            <a:r>
              <a:rPr lang="en-US" dirty="0" smtClean="0"/>
              <a:t>8. </a:t>
            </a:r>
            <a:r>
              <a:rPr lang="en-US" dirty="0" smtClean="0">
                <a:solidFill>
                  <a:srgbClr val="FF0000"/>
                </a:solidFill>
              </a:rPr>
              <a:t>At the Landings </a:t>
            </a:r>
          </a:p>
          <a:p>
            <a:pPr marL="0" indent="0">
              <a:lnSpc>
                <a:spcPct val="100000"/>
              </a:lnSpc>
              <a:spcBef>
                <a:spcPts val="600"/>
              </a:spcBef>
              <a:spcAft>
                <a:spcPts val="600"/>
              </a:spcAft>
            </a:pPr>
            <a:r>
              <a:rPr lang="en-US" dirty="0" smtClean="0"/>
              <a:t> Push down on the Handle and turn </a:t>
            </a:r>
            <a:r>
              <a:rPr lang="en-US" dirty="0" err="1" smtClean="0"/>
              <a:t>Evacu</a:t>
            </a:r>
            <a:r>
              <a:rPr lang="en-US" dirty="0" smtClean="0"/>
              <a:t>- </a:t>
            </a:r>
            <a:r>
              <a:rPr lang="en-US" dirty="0" err="1" smtClean="0"/>
              <a:t>Trac</a:t>
            </a:r>
            <a:r>
              <a:rPr lang="en-US" dirty="0" smtClean="0"/>
              <a:t> with all the weight on the Rear Auxiliary Wheels. </a:t>
            </a:r>
          </a:p>
          <a:p>
            <a:pPr marL="0" indent="0">
              <a:lnSpc>
                <a:spcPct val="100000"/>
              </a:lnSpc>
              <a:spcBef>
                <a:spcPts val="600"/>
              </a:spcBef>
              <a:spcAft>
                <a:spcPts val="600"/>
              </a:spcAft>
            </a:pPr>
            <a:r>
              <a:rPr lang="en-US" dirty="0" smtClean="0"/>
              <a:t>Keep to the inside of the corner for maximum turning clearance. </a:t>
            </a:r>
          </a:p>
          <a:p>
            <a:pPr marL="0" indent="0">
              <a:lnSpc>
                <a:spcPct val="100000"/>
              </a:lnSpc>
              <a:spcBef>
                <a:spcPts val="600"/>
              </a:spcBef>
              <a:spcAft>
                <a:spcPts val="600"/>
              </a:spcAft>
            </a:pPr>
            <a:r>
              <a:rPr lang="en-US" dirty="0" smtClean="0"/>
              <a:t>Align the  machine at a right angle to the stairs and proceed down the next flight. </a:t>
            </a:r>
            <a:endParaRPr lang="en-US" dirty="0" smtClean="0">
              <a:solidFill>
                <a:srgbClr val="FF0000"/>
              </a:solidFill>
              <a:effectLst>
                <a:outerShdw blurRad="38100" dist="38100" dir="2700000" algn="tl">
                  <a:srgbClr val="000000">
                    <a:alpha val="43137"/>
                  </a:srgbClr>
                </a:outerShdw>
              </a:effectLst>
            </a:endParaRPr>
          </a:p>
        </p:txBody>
      </p:sp>
      <p:pic>
        <p:nvPicPr>
          <p:cNvPr id="67586" name="Picture 2"/>
          <p:cNvPicPr>
            <a:picLocks noChangeAspect="1" noChangeArrowheads="1"/>
          </p:cNvPicPr>
          <p:nvPr/>
        </p:nvPicPr>
        <p:blipFill>
          <a:blip r:embed="rId3" cstate="print"/>
          <a:srcRect/>
          <a:stretch>
            <a:fillRect/>
          </a:stretch>
        </p:blipFill>
        <p:spPr bwMode="auto">
          <a:xfrm>
            <a:off x="6172200" y="1219200"/>
            <a:ext cx="2565816" cy="1981200"/>
          </a:xfrm>
          <a:prstGeom prst="rect">
            <a:avLst/>
          </a:prstGeom>
          <a:noFill/>
          <a:ln w="9525">
            <a:noFill/>
            <a:miter lim="800000"/>
            <a:headEnd/>
            <a:tailEnd/>
          </a:ln>
        </p:spPr>
      </p:pic>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382000" cy="990600"/>
          </a:xfrm>
        </p:spPr>
        <p:txBody>
          <a:bodyPr>
            <a:normAutofit/>
          </a:bodyPr>
          <a:lstStyle/>
          <a:p>
            <a:pPr algn="ctr"/>
            <a:r>
              <a:rPr lang="en-US" b="1" dirty="0" smtClean="0">
                <a:solidFill>
                  <a:srgbClr val="FF0000"/>
                </a:solidFill>
                <a:effectLst>
                  <a:outerShdw blurRad="38100" dist="38100" dir="2700000" algn="tl">
                    <a:srgbClr val="000000">
                      <a:alpha val="43137"/>
                    </a:srgbClr>
                  </a:outerShdw>
                </a:effectLst>
              </a:rPr>
              <a:t>OPERATING ON STAIRS</a:t>
            </a:r>
          </a:p>
        </p:txBody>
      </p:sp>
      <p:sp>
        <p:nvSpPr>
          <p:cNvPr id="3" name="Text Placeholder 2"/>
          <p:cNvSpPr>
            <a:spLocks noGrp="1"/>
          </p:cNvSpPr>
          <p:nvPr>
            <p:ph type="body" sz="quarter" idx="10"/>
          </p:nvPr>
        </p:nvSpPr>
        <p:spPr>
          <a:xfrm>
            <a:off x="381000" y="1066800"/>
            <a:ext cx="5410200" cy="5562600"/>
          </a:xfrm>
        </p:spPr>
        <p:txBody>
          <a:bodyPr>
            <a:noAutofit/>
          </a:bodyPr>
          <a:lstStyle/>
          <a:p>
            <a:pPr marL="0" indent="0">
              <a:lnSpc>
                <a:spcPct val="100000"/>
              </a:lnSpc>
              <a:spcBef>
                <a:spcPts val="600"/>
              </a:spcBef>
              <a:spcAft>
                <a:spcPts val="600"/>
              </a:spcAft>
              <a:buNone/>
            </a:pPr>
            <a:r>
              <a:rPr lang="en-US" dirty="0" smtClean="0"/>
              <a:t>9. </a:t>
            </a:r>
            <a:r>
              <a:rPr lang="en-US" dirty="0" smtClean="0">
                <a:solidFill>
                  <a:srgbClr val="FF0000"/>
                </a:solidFill>
              </a:rPr>
              <a:t>Applying the Breaks </a:t>
            </a:r>
          </a:p>
          <a:p>
            <a:pPr marL="0" indent="0">
              <a:lnSpc>
                <a:spcPct val="100000"/>
              </a:lnSpc>
              <a:spcBef>
                <a:spcPts val="600"/>
              </a:spcBef>
              <a:spcAft>
                <a:spcPts val="600"/>
              </a:spcAft>
            </a:pPr>
            <a:r>
              <a:rPr lang="en-US" dirty="0" smtClean="0"/>
              <a:t>Find a flat surface to park </a:t>
            </a:r>
            <a:r>
              <a:rPr lang="en-US" dirty="0" err="1" smtClean="0"/>
              <a:t>Evacu-Trac</a:t>
            </a:r>
            <a:r>
              <a:rPr lang="en-US" dirty="0" smtClean="0"/>
              <a:t>. Let go of the Brake Release Bar. </a:t>
            </a:r>
          </a:p>
          <a:p>
            <a:pPr marL="0" indent="0">
              <a:lnSpc>
                <a:spcPct val="100000"/>
              </a:lnSpc>
              <a:spcBef>
                <a:spcPts val="600"/>
              </a:spcBef>
              <a:spcAft>
                <a:spcPts val="600"/>
              </a:spcAft>
            </a:pPr>
            <a:r>
              <a:rPr lang="en-US" dirty="0" smtClean="0"/>
              <a:t>This will lower the front section of the Tracks to the floor, preventing the unit from rolling. Remove the passenger.</a:t>
            </a:r>
          </a:p>
          <a:p>
            <a:pPr marL="0" indent="0">
              <a:lnSpc>
                <a:spcPct val="100000"/>
              </a:lnSpc>
              <a:spcBef>
                <a:spcPts val="600"/>
              </a:spcBef>
              <a:spcAft>
                <a:spcPts val="600"/>
              </a:spcAft>
              <a:buNone/>
            </a:pPr>
            <a:r>
              <a:rPr lang="en-US" dirty="0" smtClean="0"/>
              <a:t>10. </a:t>
            </a:r>
            <a:r>
              <a:rPr lang="en-US" dirty="0" smtClean="0">
                <a:solidFill>
                  <a:srgbClr val="FF0000"/>
                </a:solidFill>
              </a:rPr>
              <a:t>Closing the Chair</a:t>
            </a:r>
          </a:p>
          <a:p>
            <a:pPr marL="0" indent="0">
              <a:lnSpc>
                <a:spcPct val="100000"/>
              </a:lnSpc>
              <a:spcBef>
                <a:spcPts val="600"/>
              </a:spcBef>
              <a:spcAft>
                <a:spcPts val="600"/>
              </a:spcAft>
            </a:pPr>
            <a:r>
              <a:rPr lang="en-US" dirty="0" smtClean="0"/>
              <a:t>Unlock the Seat Latch by pushing down on the red Seat Latch Release Bar. </a:t>
            </a:r>
          </a:p>
          <a:p>
            <a:pPr marL="0" indent="0">
              <a:lnSpc>
                <a:spcPct val="100000"/>
              </a:lnSpc>
              <a:spcBef>
                <a:spcPts val="600"/>
              </a:spcBef>
              <a:spcAft>
                <a:spcPts val="600"/>
              </a:spcAft>
            </a:pPr>
            <a:r>
              <a:rPr lang="en-US" dirty="0" smtClean="0"/>
              <a:t>Push down and forward on the Handle to fold </a:t>
            </a:r>
            <a:r>
              <a:rPr lang="en-US" dirty="0" err="1" smtClean="0"/>
              <a:t>Evacu-Trac</a:t>
            </a:r>
            <a:r>
              <a:rPr lang="en-US" dirty="0" smtClean="0"/>
              <a:t> closed.</a:t>
            </a:r>
            <a:endParaRPr lang="en-US" dirty="0" smtClean="0">
              <a:solidFill>
                <a:srgbClr val="FF0000"/>
              </a:solidFill>
              <a:effectLst>
                <a:outerShdw blurRad="38100" dist="38100" dir="2700000" algn="tl">
                  <a:srgbClr val="000000">
                    <a:alpha val="43137"/>
                  </a:srgbClr>
                </a:outerShdw>
              </a:effectLst>
            </a:endParaRPr>
          </a:p>
        </p:txBody>
      </p:sp>
      <p:pic>
        <p:nvPicPr>
          <p:cNvPr id="68610" name="Picture 2"/>
          <p:cNvPicPr>
            <a:picLocks noChangeAspect="1" noChangeArrowheads="1"/>
          </p:cNvPicPr>
          <p:nvPr/>
        </p:nvPicPr>
        <p:blipFill>
          <a:blip r:embed="rId3" cstate="print"/>
          <a:srcRect/>
          <a:stretch>
            <a:fillRect/>
          </a:stretch>
        </p:blipFill>
        <p:spPr bwMode="auto">
          <a:xfrm>
            <a:off x="5791200" y="3657600"/>
            <a:ext cx="3093720" cy="2133600"/>
          </a:xfrm>
          <a:prstGeom prst="rect">
            <a:avLst/>
          </a:prstGeom>
          <a:noFill/>
          <a:ln w="9525">
            <a:noFill/>
            <a:miter lim="800000"/>
            <a:headEnd/>
            <a:tailEnd/>
          </a:ln>
        </p:spPr>
      </p:pic>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1000" y="763588"/>
            <a:ext cx="8305800" cy="1370012"/>
          </a:xfrm>
        </p:spPr>
        <p:txBody>
          <a:bodyPr/>
          <a:lstStyle/>
          <a:p>
            <a:pPr algn="ctr"/>
            <a:r>
              <a:rPr lang="en-US" sz="4000" b="1" dirty="0" smtClean="0">
                <a:solidFill>
                  <a:srgbClr val="FF0000"/>
                </a:solidFill>
                <a:effectLst>
                  <a:outerShdw blurRad="38100" dist="38100" dir="2700000" algn="tl">
                    <a:srgbClr val="000000">
                      <a:alpha val="43137"/>
                    </a:srgbClr>
                  </a:outerShdw>
                </a:effectLst>
              </a:rPr>
              <a:t>Thank you for assisting the College in with our Emergency Response Plan!</a:t>
            </a:r>
            <a:endParaRPr lang="en-US" sz="4000" b="1" dirty="0">
              <a:solidFill>
                <a:srgbClr val="FF0000"/>
              </a:solidFill>
              <a:effectLst>
                <a:outerShdw blurRad="38100" dist="38100" dir="2700000" algn="tl">
                  <a:srgbClr val="000000">
                    <a:alpha val="43137"/>
                  </a:srgbClr>
                </a:outerShdw>
              </a:effectLst>
            </a:endParaRPr>
          </a:p>
        </p:txBody>
      </p:sp>
      <p:pic>
        <p:nvPicPr>
          <p:cNvPr id="27649" name="Picture 1"/>
          <p:cNvPicPr>
            <a:picLocks noChangeAspect="1" noChangeArrowheads="1"/>
          </p:cNvPicPr>
          <p:nvPr/>
        </p:nvPicPr>
        <p:blipFill>
          <a:blip r:embed="rId3" cstate="print"/>
          <a:srcRect/>
          <a:stretch>
            <a:fillRect/>
          </a:stretch>
        </p:blipFill>
        <p:spPr bwMode="auto">
          <a:xfrm>
            <a:off x="5562600" y="2362200"/>
            <a:ext cx="3130237" cy="4261868"/>
          </a:xfrm>
          <a:prstGeom prst="rect">
            <a:avLst/>
          </a:prstGeom>
          <a:noFill/>
          <a:ln w="9525">
            <a:solidFill>
              <a:schemeClr val="tx1"/>
            </a:solidFill>
            <a:miter lim="800000"/>
            <a:headEnd/>
            <a:tailEnd/>
          </a:ln>
        </p:spPr>
      </p:pic>
      <p:sp>
        <p:nvSpPr>
          <p:cNvPr id="9" name="TextBox 8"/>
          <p:cNvSpPr txBox="1"/>
          <p:nvPr/>
        </p:nvSpPr>
        <p:spPr>
          <a:xfrm>
            <a:off x="609600" y="3198674"/>
            <a:ext cx="4572000" cy="1754326"/>
          </a:xfrm>
          <a:prstGeom prst="rect">
            <a:avLst/>
          </a:prstGeom>
          <a:noFill/>
        </p:spPr>
        <p:txBody>
          <a:bodyPr wrap="square" rtlCol="0">
            <a:spAutoFit/>
          </a:bodyPr>
          <a:lstStyle/>
          <a:p>
            <a:pPr algn="ctr"/>
            <a:r>
              <a:rPr lang="en-US" sz="3600" dirty="0" smtClean="0"/>
              <a:t>For additional information please refer to the Owner’s Manual</a:t>
            </a:r>
            <a:endParaRPr lang="en-US" sz="3600" dirty="0"/>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838200" y="3276600"/>
            <a:ext cx="7772400" cy="1143000"/>
          </a:xfrm>
        </p:spPr>
        <p:txBody>
          <a:bodyPr>
            <a:noAutofit/>
          </a:bodyPr>
          <a:lstStyle/>
          <a:p>
            <a:pPr algn="ctr"/>
            <a:r>
              <a:rPr lang="en-US" sz="4800" b="1" dirty="0" smtClean="0">
                <a:solidFill>
                  <a:schemeClr val="tx1"/>
                </a:solidFill>
              </a:rPr>
              <a:t>Hands-on Training at the Stairwell</a:t>
            </a:r>
            <a:br>
              <a:rPr lang="en-US" sz="4800" b="1" dirty="0" smtClean="0">
                <a:solidFill>
                  <a:schemeClr val="tx1"/>
                </a:solidFill>
              </a:rPr>
            </a:br>
            <a:endParaRPr lang="en-US" sz="4800" dirty="0"/>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76200"/>
            <a:ext cx="8382000" cy="990600"/>
          </a:xfrm>
        </p:spPr>
        <p:txBody>
          <a:bodyPr>
            <a:normAutofit/>
          </a:bodyPr>
          <a:lstStyle/>
          <a:p>
            <a:pPr algn="ctr"/>
            <a:r>
              <a:rPr lang="en-US" dirty="0" smtClean="0">
                <a:solidFill>
                  <a:schemeClr val="tx1"/>
                </a:solidFill>
              </a:rPr>
              <a:t>Agenda</a:t>
            </a:r>
            <a:endParaRPr lang="en-US" dirty="0">
              <a:solidFill>
                <a:schemeClr val="tx1"/>
              </a:solidFill>
            </a:endParaRPr>
          </a:p>
        </p:txBody>
      </p:sp>
      <p:sp>
        <p:nvSpPr>
          <p:cNvPr id="3" name="Text Placeholder 2"/>
          <p:cNvSpPr>
            <a:spLocks noGrp="1"/>
          </p:cNvSpPr>
          <p:nvPr>
            <p:ph type="body" sz="quarter" idx="4294967295"/>
          </p:nvPr>
        </p:nvSpPr>
        <p:spPr>
          <a:xfrm>
            <a:off x="533400" y="1066800"/>
            <a:ext cx="8610600" cy="5105400"/>
          </a:xfrm>
        </p:spPr>
        <p:txBody>
          <a:bodyPr>
            <a:normAutofit/>
          </a:bodyPr>
          <a:lstStyle/>
          <a:p>
            <a:pPr marL="0" indent="548640">
              <a:lnSpc>
                <a:spcPct val="110000"/>
              </a:lnSpc>
              <a:spcBef>
                <a:spcPts val="600"/>
              </a:spcBef>
              <a:spcAft>
                <a:spcPts val="600"/>
              </a:spcAft>
              <a:buClrTx/>
              <a:buFont typeface="+mj-lt"/>
              <a:buAutoNum type="arabicPeriod"/>
            </a:pPr>
            <a:r>
              <a:rPr lang="en-US" sz="3200" dirty="0" smtClean="0"/>
              <a:t>Training DVD – </a:t>
            </a:r>
            <a:r>
              <a:rPr lang="en-US" sz="3200" dirty="0" err="1" smtClean="0"/>
              <a:t>Youtube</a:t>
            </a:r>
            <a:r>
              <a:rPr lang="en-US" sz="3200" dirty="0" smtClean="0"/>
              <a:t> demo.</a:t>
            </a:r>
          </a:p>
          <a:p>
            <a:pPr marL="0" indent="548640">
              <a:lnSpc>
                <a:spcPct val="110000"/>
              </a:lnSpc>
              <a:spcBef>
                <a:spcPts val="600"/>
              </a:spcBef>
              <a:spcAft>
                <a:spcPts val="600"/>
              </a:spcAft>
              <a:buClrTx/>
              <a:buFont typeface="+mj-lt"/>
              <a:buAutoNum type="arabicPeriod"/>
            </a:pPr>
            <a:r>
              <a:rPr lang="en-US" sz="3200" dirty="0" smtClean="0"/>
              <a:t>Terminology</a:t>
            </a:r>
          </a:p>
          <a:p>
            <a:pPr marL="0" indent="548640">
              <a:lnSpc>
                <a:spcPct val="110000"/>
              </a:lnSpc>
              <a:spcBef>
                <a:spcPts val="600"/>
              </a:spcBef>
              <a:spcAft>
                <a:spcPts val="600"/>
              </a:spcAft>
              <a:buClrTx/>
              <a:buFont typeface="+mj-lt"/>
              <a:buAutoNum type="arabicPeriod"/>
            </a:pPr>
            <a:r>
              <a:rPr lang="en-US" sz="3200" dirty="0" smtClean="0"/>
              <a:t>Evacuation </a:t>
            </a:r>
            <a:r>
              <a:rPr lang="en-US" sz="3200" dirty="0" smtClean="0"/>
              <a:t>Chair Operating Instructions </a:t>
            </a:r>
            <a:endParaRPr lang="en-US" sz="3200" dirty="0" smtClean="0"/>
          </a:p>
          <a:p>
            <a:pPr marL="0" indent="548640">
              <a:lnSpc>
                <a:spcPct val="110000"/>
              </a:lnSpc>
              <a:spcBef>
                <a:spcPts val="600"/>
              </a:spcBef>
              <a:spcAft>
                <a:spcPts val="600"/>
              </a:spcAft>
              <a:buClrTx/>
              <a:buFont typeface="+mj-lt"/>
              <a:buAutoNum type="arabicPeriod"/>
            </a:pPr>
            <a:r>
              <a:rPr lang="en-US" sz="3200" dirty="0" smtClean="0"/>
              <a:t>Things to Consider</a:t>
            </a:r>
            <a:endParaRPr lang="en-US" sz="3200" dirty="0" smtClean="0"/>
          </a:p>
          <a:p>
            <a:pPr marL="0" indent="548640">
              <a:lnSpc>
                <a:spcPct val="110000"/>
              </a:lnSpc>
              <a:spcBef>
                <a:spcPts val="600"/>
              </a:spcBef>
              <a:spcAft>
                <a:spcPts val="600"/>
              </a:spcAft>
              <a:buClrTx/>
              <a:buFont typeface="+mj-lt"/>
              <a:buAutoNum type="arabicPeriod"/>
            </a:pPr>
            <a:r>
              <a:rPr lang="en-US" sz="3200" dirty="0" smtClean="0"/>
              <a:t>Hands-on Training</a:t>
            </a:r>
          </a:p>
        </p:txBody>
      </p:sp>
      <p:pic>
        <p:nvPicPr>
          <p:cNvPr id="4" name="Picture 2" descr="https://encrypted-tbn1.gstatic.com/images?q=tbn:ANd9GcT9S8Z2VM4LfbVSzEtGzkvYxFkJq8Kqig9g-YinN16fnEixYM8Niw"/>
          <p:cNvPicPr>
            <a:picLocks noChangeAspect="1" noChangeArrowheads="1"/>
          </p:cNvPicPr>
          <p:nvPr/>
        </p:nvPicPr>
        <p:blipFill>
          <a:blip r:embed="rId3" cstate="print"/>
          <a:srcRect/>
          <a:stretch>
            <a:fillRect/>
          </a:stretch>
        </p:blipFill>
        <p:spPr bwMode="auto">
          <a:xfrm>
            <a:off x="2286000" y="4800600"/>
            <a:ext cx="2180688" cy="1371600"/>
          </a:xfrm>
          <a:prstGeom prst="rect">
            <a:avLst/>
          </a:prstGeom>
          <a:noFill/>
        </p:spPr>
      </p:pic>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686306"/>
            <a:ext cx="7650427" cy="1523494"/>
          </a:xfrm>
        </p:spPr>
        <p:txBody>
          <a:bodyPr/>
          <a:lstStyle/>
          <a:p>
            <a:pPr algn="ctr"/>
            <a:r>
              <a:rPr lang="en-US" sz="4800" dirty="0" err="1" smtClean="0"/>
              <a:t>Youtube</a:t>
            </a:r>
            <a:r>
              <a:rPr lang="en-US" sz="4800" dirty="0" smtClean="0"/>
              <a:t> Training Demonstration</a:t>
            </a:r>
            <a:endParaRPr lang="en-US" sz="4800" dirty="0"/>
          </a:p>
        </p:txBody>
      </p:sp>
      <p:sp>
        <p:nvSpPr>
          <p:cNvPr id="3" name="Subtitle 2"/>
          <p:cNvSpPr>
            <a:spLocks noGrp="1"/>
          </p:cNvSpPr>
          <p:nvPr>
            <p:ph type="subTitle" idx="1"/>
          </p:nvPr>
        </p:nvSpPr>
        <p:spPr>
          <a:xfrm>
            <a:off x="1368955" y="4954588"/>
            <a:ext cx="7043208" cy="455612"/>
          </a:xfrm>
        </p:spPr>
        <p:txBody>
          <a:bodyPr/>
          <a:lstStyle/>
          <a:p>
            <a:r>
              <a:rPr lang="en-US" sz="2000" dirty="0" smtClean="0">
                <a:hlinkClick r:id="rId2"/>
              </a:rPr>
              <a:t>https://www.youtube.com/watch?v=zM6LHHKASxY</a:t>
            </a:r>
            <a:endParaRPr lang="en-US" sz="2000" dirty="0" smtClean="0"/>
          </a:p>
          <a:p>
            <a:endParaRPr lang="en-US" dirty="0" smtClean="0"/>
          </a:p>
          <a:p>
            <a:endParaRPr lang="en-US" dirty="0"/>
          </a:p>
        </p:txBody>
      </p:sp>
      <p:pic>
        <p:nvPicPr>
          <p:cNvPr id="7" name="Picture 2" descr="https://encrypted-tbn1.gstatic.com/images?q=tbn:ANd9GcT9S8Z2VM4LfbVSzEtGzkvYxFkJq8Kqig9g-YinN16fnEixYM8Niw">
            <a:hlinkClick r:id="rId2"/>
          </p:cNvPr>
          <p:cNvPicPr>
            <a:picLocks noChangeAspect="1" noChangeArrowheads="1"/>
          </p:cNvPicPr>
          <p:nvPr/>
        </p:nvPicPr>
        <p:blipFill>
          <a:blip r:embed="rId3" cstate="print"/>
          <a:srcRect/>
          <a:stretch>
            <a:fillRect/>
          </a:stretch>
        </p:blipFill>
        <p:spPr bwMode="auto">
          <a:xfrm>
            <a:off x="3048000" y="2819400"/>
            <a:ext cx="2667000" cy="1677478"/>
          </a:xfrm>
          <a:prstGeom prst="rect">
            <a:avLst/>
          </a:prstGeom>
          <a:noFill/>
        </p:spPr>
      </p:pic>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4294967295"/>
          </p:nvPr>
        </p:nvSpPr>
        <p:spPr>
          <a:xfrm>
            <a:off x="304800" y="1066800"/>
            <a:ext cx="8305800" cy="5867400"/>
          </a:xfrm>
        </p:spPr>
        <p:txBody>
          <a:bodyPr>
            <a:normAutofit fontScale="77500" lnSpcReduction="20000"/>
          </a:bodyPr>
          <a:lstStyle/>
          <a:p>
            <a:pPr lvl="0">
              <a:spcBef>
                <a:spcPts val="0"/>
              </a:spcBef>
              <a:spcAft>
                <a:spcPts val="400"/>
              </a:spcAft>
              <a:buNone/>
            </a:pPr>
            <a:r>
              <a:rPr lang="en-US" sz="3600" b="1" dirty="0" smtClean="0"/>
              <a:t>  </a:t>
            </a:r>
            <a:r>
              <a:rPr lang="en-US" sz="3600" b="1" dirty="0" smtClean="0"/>
              <a:t>Communication</a:t>
            </a:r>
            <a:endParaRPr lang="en-US" sz="3600" b="1" dirty="0" smtClean="0"/>
          </a:p>
          <a:p>
            <a:pPr marL="274320" lvl="1" indent="-274320">
              <a:spcBef>
                <a:spcPts val="0"/>
              </a:spcBef>
              <a:spcAft>
                <a:spcPts val="400"/>
              </a:spcAft>
            </a:pPr>
            <a:r>
              <a:rPr lang="en-US" sz="3600" dirty="0" smtClean="0"/>
              <a:t>Always ASK someone with a disability how you can help BEFORE attempting any rescue technique or giving assistance. </a:t>
            </a:r>
          </a:p>
          <a:p>
            <a:pPr marL="274320" lvl="1" indent="-274320">
              <a:spcBef>
                <a:spcPts val="0"/>
              </a:spcBef>
              <a:spcAft>
                <a:spcPts val="400"/>
              </a:spcAft>
            </a:pPr>
            <a:r>
              <a:rPr lang="en-US" sz="3600" dirty="0" smtClean="0"/>
              <a:t>Ask </a:t>
            </a:r>
            <a:r>
              <a:rPr lang="en-US" sz="3600" dirty="0" smtClean="0"/>
              <a:t>how he or she can best be assisted or moved, and whether there are any special considerations or items that need to come with the person. </a:t>
            </a:r>
          </a:p>
          <a:p>
            <a:pPr lvl="0">
              <a:spcBef>
                <a:spcPts val="0"/>
              </a:spcBef>
              <a:spcAft>
                <a:spcPts val="400"/>
              </a:spcAft>
              <a:buFont typeface="Arial" pitchFamily="34" charset="0"/>
              <a:buChar char="•"/>
            </a:pPr>
            <a:endParaRPr lang="en-US" sz="800" dirty="0" smtClean="0"/>
          </a:p>
          <a:p>
            <a:pPr>
              <a:spcBef>
                <a:spcPts val="0"/>
              </a:spcBef>
              <a:spcAft>
                <a:spcPts val="400"/>
              </a:spcAft>
              <a:buNone/>
            </a:pPr>
            <a:r>
              <a:rPr lang="en-US" sz="3600" b="1" dirty="0" smtClean="0"/>
              <a:t>  Varying Abilities</a:t>
            </a:r>
          </a:p>
          <a:p>
            <a:pPr marL="274320" lvl="1" indent="-274320">
              <a:spcBef>
                <a:spcPts val="0"/>
              </a:spcBef>
              <a:spcAft>
                <a:spcPts val="400"/>
              </a:spcAft>
            </a:pPr>
            <a:r>
              <a:rPr lang="en-US" sz="3400" dirty="0" smtClean="0"/>
              <a:t>Persons with disabilities have varying mobility ranges and limitations.</a:t>
            </a:r>
          </a:p>
          <a:p>
            <a:pPr>
              <a:spcBef>
                <a:spcPts val="0"/>
              </a:spcBef>
              <a:spcAft>
                <a:spcPts val="400"/>
              </a:spcAft>
              <a:buFont typeface="Arial" pitchFamily="34" charset="0"/>
              <a:buChar char="•"/>
            </a:pPr>
            <a:endParaRPr lang="en-US" sz="800" b="1" dirty="0" smtClean="0"/>
          </a:p>
          <a:p>
            <a:pPr>
              <a:spcBef>
                <a:spcPts val="0"/>
              </a:spcBef>
              <a:spcAft>
                <a:spcPts val="400"/>
              </a:spcAft>
              <a:buNone/>
            </a:pPr>
            <a:r>
              <a:rPr lang="en-US" sz="3600" b="1" dirty="0" smtClean="0"/>
              <a:t>  Verbal cues  </a:t>
            </a:r>
            <a:r>
              <a:rPr lang="en-US" sz="3600" dirty="0" smtClean="0"/>
              <a:t>- State the following: </a:t>
            </a:r>
          </a:p>
          <a:p>
            <a:pPr marL="274320" lvl="1" indent="-274320">
              <a:spcBef>
                <a:spcPts val="0"/>
              </a:spcBef>
              <a:spcAft>
                <a:spcPts val="400"/>
              </a:spcAft>
            </a:pPr>
            <a:r>
              <a:rPr lang="en-US" sz="3400" dirty="0" smtClean="0"/>
              <a:t>“Tell me how to move you.“</a:t>
            </a:r>
          </a:p>
          <a:p>
            <a:pPr marL="274320" lvl="1" indent="-274320">
              <a:spcBef>
                <a:spcPts val="0"/>
              </a:spcBef>
              <a:spcAft>
                <a:spcPts val="400"/>
              </a:spcAft>
            </a:pPr>
            <a:r>
              <a:rPr lang="en-US" sz="3400" dirty="0" smtClean="0"/>
              <a:t>“Are you able to move”</a:t>
            </a:r>
          </a:p>
          <a:p>
            <a:pPr marL="274320" lvl="1" indent="-274320">
              <a:spcBef>
                <a:spcPts val="0"/>
              </a:spcBef>
              <a:spcAft>
                <a:spcPts val="400"/>
              </a:spcAft>
            </a:pPr>
            <a:r>
              <a:rPr lang="en-US" sz="3400" dirty="0" smtClean="0"/>
              <a:t>“Can you support yourself”</a:t>
            </a:r>
          </a:p>
          <a:p>
            <a:pPr marL="0" indent="548640">
              <a:lnSpc>
                <a:spcPct val="110000"/>
              </a:lnSpc>
              <a:spcBef>
                <a:spcPts val="600"/>
              </a:spcBef>
              <a:spcAft>
                <a:spcPts val="600"/>
              </a:spcAft>
              <a:buAutoNum type="arabicPeriod"/>
            </a:pPr>
            <a:endParaRPr lang="en-US" sz="3600" dirty="0" smtClean="0"/>
          </a:p>
        </p:txBody>
      </p:sp>
      <p:pic>
        <p:nvPicPr>
          <p:cNvPr id="5" name="Picture 2" descr="https://encrypted-tbn0.gstatic.com/images?q=tbn:ANd9GcRve78vT2Oppxk2x5aLJiwc41PHzaUzwRaYT9vHdQdUTtIFXbCt">
            <a:hlinkClick r:id="rId3"/>
          </p:cNvPr>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7924800" y="228600"/>
            <a:ext cx="790711" cy="990600"/>
          </a:xfrm>
          <a:prstGeom prst="rect">
            <a:avLst/>
          </a:prstGeom>
          <a:noFill/>
          <a:extLst>
            <a:ext uri="{909E8E84-426E-40DD-AFC4-6F175D3DCCD1}">
              <a14:hiddenFill xmlns:a14="http://schemas.microsoft.com/office/drawing/2010/main" xmlns="">
                <a:solidFill>
                  <a:srgbClr val="FFFFFF"/>
                </a:solidFill>
              </a14:hiddenFill>
            </a:ext>
          </a:extLst>
        </p:spPr>
      </p:pic>
      <p:sp>
        <p:nvSpPr>
          <p:cNvPr id="7" name="Title 1"/>
          <p:cNvSpPr txBox="1">
            <a:spLocks/>
          </p:cNvSpPr>
          <p:nvPr/>
        </p:nvSpPr>
        <p:spPr>
          <a:xfrm>
            <a:off x="76200" y="0"/>
            <a:ext cx="8991600" cy="685800"/>
          </a:xfrm>
          <a:prstGeom prst="rect">
            <a:avLst/>
          </a:prstGeom>
        </p:spPr>
        <p:txBody>
          <a:bodyP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0" i="0" u="none" strike="noStrike" kern="1200" cap="none" spc="0" normalizeH="0" baseline="0" noProof="0" dirty="0" smtClean="0">
                <a:ln>
                  <a:noFill/>
                </a:ln>
                <a:solidFill>
                  <a:srgbClr val="FF0000"/>
                </a:solidFill>
                <a:effectLst/>
                <a:uLnTx/>
                <a:uFillTx/>
                <a:latin typeface="+mj-lt"/>
                <a:ea typeface="+mj-ea"/>
                <a:cs typeface="+mj-cs"/>
              </a:rPr>
              <a:t/>
            </a:r>
            <a:br>
              <a:rPr kumimoji="0" lang="en-US" sz="2400" b="0" i="0" u="none" strike="noStrike" kern="1200" cap="none" spc="0" normalizeH="0" baseline="0" noProof="0" dirty="0" smtClean="0">
                <a:ln>
                  <a:noFill/>
                </a:ln>
                <a:solidFill>
                  <a:srgbClr val="FF0000"/>
                </a:solidFill>
                <a:effectLst/>
                <a:uLnTx/>
                <a:uFillTx/>
                <a:latin typeface="+mj-lt"/>
                <a:ea typeface="+mj-ea"/>
                <a:cs typeface="+mj-cs"/>
              </a:rPr>
            </a:br>
            <a:r>
              <a:rPr kumimoji="0" lang="en-US" sz="2400" b="0" i="0" u="none" strike="noStrike" kern="1200" cap="none" spc="0" normalizeH="0" baseline="0" noProof="0" dirty="0" smtClean="0">
                <a:ln>
                  <a:noFill/>
                </a:ln>
                <a:solidFill>
                  <a:srgbClr val="FF0000"/>
                </a:solidFill>
                <a:effectLst/>
                <a:uLnTx/>
                <a:uFillTx/>
                <a:latin typeface="+mj-lt"/>
                <a:ea typeface="+mj-ea"/>
                <a:cs typeface="+mj-cs"/>
              </a:rPr>
              <a:t> </a:t>
            </a:r>
            <a:r>
              <a:rPr kumimoji="0" lang="en-US" sz="2800" b="1" i="0" u="none" strike="noStrike" kern="1200" cap="none" spc="0" normalizeH="0" baseline="0" noProof="0" dirty="0" smtClean="0">
                <a:ln>
                  <a:noFill/>
                </a:ln>
                <a:solidFill>
                  <a:srgbClr val="FF0000"/>
                </a:solidFill>
                <a:effectLst/>
                <a:uLnTx/>
                <a:uFillTx/>
                <a:latin typeface="+mj-lt"/>
                <a:ea typeface="+mj-ea"/>
                <a:cs typeface="+mj-cs"/>
              </a:rPr>
              <a:t>Things to Consider</a:t>
            </a:r>
            <a:endParaRPr kumimoji="0" lang="en-US" sz="2800" b="0" i="0" u="none" strike="noStrike" kern="1200" cap="none" spc="0" normalizeH="0" baseline="0" noProof="0" dirty="0">
              <a:ln>
                <a:noFill/>
              </a:ln>
              <a:solidFill>
                <a:srgbClr val="FF0000"/>
              </a:solidFill>
              <a:effectLst/>
              <a:uLnTx/>
              <a:uFillTx/>
              <a:latin typeface="+mj-lt"/>
              <a:ea typeface="+mj-ea"/>
              <a:cs typeface="+mj-cs"/>
            </a:endParaRPr>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06362"/>
            <a:ext cx="7772400" cy="731838"/>
          </a:xfrm>
        </p:spPr>
        <p:txBody>
          <a:bodyPr>
            <a:noAutofit/>
          </a:bodyPr>
          <a:lstStyle/>
          <a:p>
            <a:pPr algn="ctr"/>
            <a:r>
              <a:rPr lang="en-US" b="1" dirty="0" smtClean="0">
                <a:solidFill>
                  <a:schemeClr val="tx1"/>
                </a:solidFill>
              </a:rPr>
              <a:t>Safe Operation of </a:t>
            </a:r>
            <a:r>
              <a:rPr lang="en-US" b="1" dirty="0">
                <a:solidFill>
                  <a:schemeClr val="tx1"/>
                </a:solidFill>
              </a:rPr>
              <a:t>Evacu-Trac:</a:t>
            </a:r>
          </a:p>
        </p:txBody>
      </p:sp>
      <p:sp>
        <p:nvSpPr>
          <p:cNvPr id="3" name="Text Placeholder 2"/>
          <p:cNvSpPr>
            <a:spLocks noGrp="1"/>
          </p:cNvSpPr>
          <p:nvPr>
            <p:ph type="body" sz="quarter" idx="10"/>
          </p:nvPr>
        </p:nvSpPr>
        <p:spPr>
          <a:xfrm>
            <a:off x="152400" y="990600"/>
            <a:ext cx="8686800" cy="5562600"/>
          </a:xfrm>
        </p:spPr>
        <p:txBody>
          <a:bodyPr>
            <a:noAutofit/>
          </a:bodyPr>
          <a:lstStyle/>
          <a:p>
            <a:pPr>
              <a:lnSpc>
                <a:spcPct val="100000"/>
              </a:lnSpc>
              <a:spcBef>
                <a:spcPts val="1200"/>
              </a:spcBef>
              <a:spcAft>
                <a:spcPts val="1200"/>
              </a:spcAft>
              <a:buFont typeface="Wingdings" pitchFamily="2" charset="2"/>
              <a:buChar char="§"/>
            </a:pPr>
            <a:r>
              <a:rPr lang="en-US" sz="2400" b="0"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CHECK THE STAIRWAY-  </a:t>
            </a:r>
            <a:r>
              <a:rPr lang="en-US" sz="2400" b="0" dirty="0" smtClean="0">
                <a:latin typeface="Times New Roman" pitchFamily="18" charset="0"/>
                <a:cs typeface="Times New Roman" pitchFamily="18" charset="0"/>
              </a:rPr>
              <a:t>Do not use on spiral, damaged  or stairs with loose carpeting. Use caution on wet or slippery stairs.</a:t>
            </a:r>
          </a:p>
          <a:p>
            <a:pPr>
              <a:lnSpc>
                <a:spcPct val="100000"/>
              </a:lnSpc>
              <a:spcBef>
                <a:spcPts val="1200"/>
              </a:spcBef>
              <a:spcAft>
                <a:spcPts val="1200"/>
              </a:spcAft>
              <a:buFont typeface="Wingdings" pitchFamily="2" charset="2"/>
              <a:buChar char="§"/>
            </a:pPr>
            <a:r>
              <a:rPr lang="en-US" sz="2400" b="0"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DO NOT OVERLOAD </a:t>
            </a:r>
            <a:r>
              <a:rPr lang="en-US" sz="2400" b="0" dirty="0" smtClean="0">
                <a:latin typeface="Times New Roman" pitchFamily="18" charset="0"/>
                <a:cs typeface="Times New Roman" pitchFamily="18" charset="0"/>
              </a:rPr>
              <a:t>- Do not use with a passenger heavier than (350 lbs).</a:t>
            </a:r>
          </a:p>
          <a:p>
            <a:pPr>
              <a:lnSpc>
                <a:spcPct val="100000"/>
              </a:lnSpc>
              <a:spcBef>
                <a:spcPts val="1200"/>
              </a:spcBef>
              <a:spcAft>
                <a:spcPts val="1200"/>
              </a:spcAft>
              <a:buFont typeface="Wingdings" pitchFamily="2" charset="2"/>
              <a:buChar char="§"/>
            </a:pPr>
            <a:r>
              <a:rPr lang="en-US" sz="2400" b="0"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ENSURE SEAT LATCH IS LOCKED </a:t>
            </a:r>
            <a:r>
              <a:rPr lang="en-US" sz="2400" b="0" dirty="0" smtClean="0">
                <a:latin typeface="Times New Roman" pitchFamily="18" charset="0"/>
                <a:cs typeface="Times New Roman" pitchFamily="18" charset="0"/>
              </a:rPr>
              <a:t>- Do not place a passenger in the chair unless the seat frame is fully opened and locked. Check the indicator window. If it is blue, the seat is properly locked.</a:t>
            </a:r>
          </a:p>
          <a:p>
            <a:pPr>
              <a:lnSpc>
                <a:spcPct val="100000"/>
              </a:lnSpc>
              <a:spcBef>
                <a:spcPts val="1200"/>
              </a:spcBef>
              <a:spcAft>
                <a:spcPts val="1200"/>
              </a:spcAft>
              <a:buFont typeface="Wingdings" pitchFamily="2" charset="2"/>
              <a:buChar char="§"/>
            </a:pPr>
            <a:r>
              <a:rPr lang="en-US" sz="2400" b="0"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SECURE THE PASSENGER </a:t>
            </a:r>
            <a:r>
              <a:rPr lang="en-US" sz="2400" b="0" dirty="0" smtClean="0">
                <a:latin typeface="Times New Roman" pitchFamily="18" charset="0"/>
                <a:cs typeface="Times New Roman" pitchFamily="18" charset="0"/>
              </a:rPr>
              <a:t>- Do not use </a:t>
            </a:r>
            <a:r>
              <a:rPr lang="en-US" sz="2400" b="0" dirty="0" err="1" smtClean="0">
                <a:latin typeface="Times New Roman" pitchFamily="18" charset="0"/>
                <a:cs typeface="Times New Roman" pitchFamily="18" charset="0"/>
              </a:rPr>
              <a:t>Evacu-Trac</a:t>
            </a:r>
            <a:r>
              <a:rPr lang="en-US" sz="2400" b="0" dirty="0" smtClean="0">
                <a:latin typeface="Times New Roman" pitchFamily="18" charset="0"/>
                <a:cs typeface="Times New Roman" pitchFamily="18" charset="0"/>
              </a:rPr>
              <a:t> without securely restraining the passenger using the safety straps provided.</a:t>
            </a:r>
          </a:p>
          <a:p>
            <a:pPr>
              <a:spcBef>
                <a:spcPts val="1200"/>
              </a:spcBef>
              <a:spcAft>
                <a:spcPts val="1200"/>
              </a:spcAft>
              <a:buFont typeface="Wingdings" pitchFamily="2" charset="2"/>
              <a:buChar char="§"/>
            </a:pPr>
            <a:r>
              <a:rPr lang="en-US" sz="2400" b="0"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WEAR APPROPRIATE FOOTWEAR </a:t>
            </a:r>
            <a:r>
              <a:rPr lang="en-US" sz="2400" b="0" dirty="0" smtClean="0">
                <a:latin typeface="Times New Roman" pitchFamily="18" charset="0"/>
                <a:cs typeface="Times New Roman" pitchFamily="18" charset="0"/>
              </a:rPr>
              <a:t>-</a:t>
            </a:r>
            <a:r>
              <a:rPr lang="en-US" sz="2400" dirty="0" smtClean="0">
                <a:latin typeface="Times New Roman" pitchFamily="18" charset="0"/>
                <a:cs typeface="Times New Roman" pitchFamily="18" charset="0"/>
              </a:rPr>
              <a:t> Do not wear high-heeled or slippery shoes when operating </a:t>
            </a:r>
            <a:r>
              <a:rPr lang="en-US" sz="2400" dirty="0" err="1" smtClean="0">
                <a:latin typeface="Times New Roman" pitchFamily="18" charset="0"/>
                <a:cs typeface="Times New Roman" pitchFamily="18" charset="0"/>
              </a:rPr>
              <a:t>Evacu-Trac</a:t>
            </a:r>
            <a:r>
              <a:rPr lang="en-US" sz="2400" dirty="0" smtClean="0">
                <a:latin typeface="Times New Roman" pitchFamily="18" charset="0"/>
                <a:cs typeface="Times New Roman" pitchFamily="18" charset="0"/>
              </a:rPr>
              <a:t>.</a:t>
            </a:r>
            <a:endParaRPr lang="en-US" sz="2400" b="0" dirty="0" smtClean="0">
              <a:latin typeface="Times New Roman" pitchFamily="18" charset="0"/>
              <a:cs typeface="Times New Roman" pitchFamily="18" charset="0"/>
            </a:endParaRPr>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cstate="print"/>
          <a:srcRect/>
          <a:stretch>
            <a:fillRect/>
          </a:stretch>
        </p:blipFill>
        <p:spPr bwMode="auto">
          <a:xfrm>
            <a:off x="838200" y="152400"/>
            <a:ext cx="7479144" cy="6495047"/>
          </a:xfrm>
          <a:prstGeom prst="rect">
            <a:avLst/>
          </a:prstGeom>
          <a:noFill/>
          <a:ln w="9525">
            <a:noFill/>
            <a:miter lim="800000"/>
            <a:headEnd/>
            <a:tailEnd/>
          </a:ln>
        </p:spPr>
      </p:pic>
      <p:sp>
        <p:nvSpPr>
          <p:cNvPr id="14" name="Oval 13"/>
          <p:cNvSpPr/>
          <p:nvPr/>
        </p:nvSpPr>
        <p:spPr>
          <a:xfrm>
            <a:off x="5486400" y="4038600"/>
            <a:ext cx="1981200" cy="533400"/>
          </a:xfrm>
          <a:prstGeom prst="ellipse">
            <a:avLst/>
          </a:prstGeom>
          <a:solidFill>
            <a:srgbClr val="CCFFFF">
              <a:alpha val="29000"/>
            </a:srgbClr>
          </a:solidFill>
          <a:ln w="254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152400" y="224135"/>
            <a:ext cx="2438400" cy="584775"/>
          </a:xfrm>
          <a:prstGeom prst="rect">
            <a:avLst/>
          </a:prstGeom>
          <a:noFill/>
        </p:spPr>
        <p:txBody>
          <a:bodyPr wrap="square" rtlCol="0">
            <a:spAutoFit/>
          </a:bodyPr>
          <a:lstStyle/>
          <a:p>
            <a:pPr algn="ctr"/>
            <a:r>
              <a:rPr lang="en-US" sz="3200" b="1" dirty="0" smtClean="0">
                <a:solidFill>
                  <a:srgbClr val="FF0000"/>
                </a:solidFill>
                <a:effectLst>
                  <a:outerShdw blurRad="38100" dist="38100" dir="2700000" algn="tl">
                    <a:srgbClr val="000000">
                      <a:alpha val="43137"/>
                    </a:srgbClr>
                  </a:outerShdw>
                </a:effectLst>
              </a:rPr>
              <a:t>Terminology</a:t>
            </a:r>
            <a:endParaRPr lang="en-US" sz="3200" b="1" dirty="0">
              <a:solidFill>
                <a:srgbClr val="FF0000"/>
              </a:solidFill>
              <a:effectLst>
                <a:outerShdw blurRad="38100" dist="38100" dir="2700000" algn="tl">
                  <a:srgbClr val="000000">
                    <a:alpha val="43137"/>
                  </a:srgbClr>
                </a:outerShdw>
              </a:effectLst>
            </a:endParaRPr>
          </a:p>
        </p:txBody>
      </p:sp>
      <p:sp>
        <p:nvSpPr>
          <p:cNvPr id="8" name="Oval 7"/>
          <p:cNvSpPr/>
          <p:nvPr/>
        </p:nvSpPr>
        <p:spPr>
          <a:xfrm>
            <a:off x="5486400" y="152400"/>
            <a:ext cx="1600200" cy="304800"/>
          </a:xfrm>
          <a:prstGeom prst="ellipse">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2286000" y="1828800"/>
            <a:ext cx="1981200" cy="381000"/>
          </a:xfrm>
          <a:prstGeom prst="ellipse">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1143000" y="3429000"/>
            <a:ext cx="1981200" cy="381000"/>
          </a:xfrm>
          <a:prstGeom prst="ellipse">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1447800" y="2667000"/>
            <a:ext cx="1981200" cy="381000"/>
          </a:xfrm>
          <a:prstGeom prst="ellipse">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1371600" y="3962400"/>
            <a:ext cx="1219200" cy="304800"/>
          </a:xfrm>
          <a:prstGeom prst="ellipse">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6172200" y="2514600"/>
            <a:ext cx="1371600" cy="609600"/>
          </a:xfrm>
          <a:prstGeom prst="ellipse">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2971800" y="533400"/>
            <a:ext cx="1981200" cy="381000"/>
          </a:xfrm>
          <a:prstGeom prst="ellipse">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1" nodeType="clickEffect">
                                  <p:stCondLst>
                                    <p:cond delay="0"/>
                                  </p:stCondLst>
                                  <p:childTnLst>
                                    <p:set>
                                      <p:cBhvr>
                                        <p:cTn id="30" dur="1" fill="hold">
                                          <p:stCondLst>
                                            <p:cond delay="0"/>
                                          </p:stCondLst>
                                        </p:cTn>
                                        <p:tgtEl>
                                          <p:spTgt spid="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4"/>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7" presetClass="emph" presetSubtype="2" fill="hold" nodeType="clickEffect">
                                  <p:stCondLst>
                                    <p:cond delay="0"/>
                                  </p:stCondLst>
                                  <p:childTnLst>
                                    <p:animClr clrSpc="rgb">
                                      <p:cBhvr>
                                        <p:cTn id="38" dur="2000" fill="hold"/>
                                        <p:tgtEl>
                                          <p:spTgt spid="14"/>
                                        </p:tgtEl>
                                        <p:attrNameLst>
                                          <p:attrName>stroke.color</p:attrName>
                                        </p:attrNameLst>
                                      </p:cBhvr>
                                      <p:to>
                                        <a:srgbClr val="0000FF"/>
                                      </p:to>
                                    </p:animClr>
                                    <p:set>
                                      <p:cBhvr>
                                        <p:cTn id="39" dur="2000" fill="hold"/>
                                        <p:tgtEl>
                                          <p:spTgt spid="14"/>
                                        </p:tgtEl>
                                        <p:attrNameLst>
                                          <p:attrName>stroke.on</p:attrName>
                                        </p:attrNameLst>
                                      </p:cBhvr>
                                      <p:to>
                                        <p:strVal val="true"/>
                                      </p:to>
                                    </p:se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grpId="0" nodeType="clickEffect">
                                  <p:stCondLst>
                                    <p:cond delay="0"/>
                                  </p:stCondLst>
                                  <p:childTnLst>
                                    <p:set>
                                      <p:cBhvr>
                                        <p:cTn id="43"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8" grpId="0" animBg="1"/>
      <p:bldP spid="8" grpId="1" animBg="1"/>
      <p:bldP spid="9" grpId="0" animBg="1"/>
      <p:bldP spid="10" grpId="0" animBg="1"/>
      <p:bldP spid="11" grpId="0" animBg="1"/>
      <p:bldP spid="12" grpId="0" animBg="1"/>
      <p:bldP spid="13" grpId="0" animBg="1"/>
      <p:bldP spid="1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
            <a:ext cx="8382000" cy="990600"/>
          </a:xfrm>
        </p:spPr>
        <p:txBody>
          <a:bodyPr>
            <a:normAutofit/>
          </a:bodyPr>
          <a:lstStyle/>
          <a:p>
            <a:pPr algn="ctr"/>
            <a:r>
              <a:rPr lang="en-US" dirty="0" smtClean="0">
                <a:solidFill>
                  <a:srgbClr val="FF0000"/>
                </a:solidFill>
                <a:effectLst>
                  <a:outerShdw blurRad="38100" dist="38100" dir="2700000" algn="tl">
                    <a:srgbClr val="000000">
                      <a:alpha val="43137"/>
                    </a:srgbClr>
                  </a:outerShdw>
                </a:effectLst>
              </a:rPr>
              <a:t>Instructions for “Set</a:t>
            </a:r>
            <a:r>
              <a:rPr lang="en-US" b="1" dirty="0" smtClean="0">
                <a:solidFill>
                  <a:srgbClr val="FF0000"/>
                </a:solidFill>
                <a:effectLst>
                  <a:outerShdw blurRad="38100" dist="38100" dir="2700000" algn="tl">
                    <a:srgbClr val="000000">
                      <a:alpha val="43137"/>
                    </a:srgbClr>
                  </a:outerShdw>
                </a:effectLst>
              </a:rPr>
              <a:t>-up and  Loading”</a:t>
            </a:r>
            <a:endParaRPr lang="en-US" dirty="0">
              <a:solidFill>
                <a:schemeClr val="tx2"/>
              </a:solidFill>
            </a:endParaRPr>
          </a:p>
        </p:txBody>
      </p:sp>
      <p:sp>
        <p:nvSpPr>
          <p:cNvPr id="3" name="Text Placeholder 2"/>
          <p:cNvSpPr>
            <a:spLocks noGrp="1"/>
          </p:cNvSpPr>
          <p:nvPr>
            <p:ph type="body" sz="quarter" idx="10"/>
          </p:nvPr>
        </p:nvSpPr>
        <p:spPr>
          <a:xfrm>
            <a:off x="152400" y="990600"/>
            <a:ext cx="6400800" cy="5486400"/>
          </a:xfrm>
        </p:spPr>
        <p:txBody>
          <a:bodyPr>
            <a:noAutofit/>
          </a:bodyPr>
          <a:lstStyle/>
          <a:p>
            <a:pPr marL="457200" indent="-457200">
              <a:lnSpc>
                <a:spcPct val="100000"/>
              </a:lnSpc>
              <a:spcBef>
                <a:spcPts val="0"/>
              </a:spcBef>
              <a:buNone/>
            </a:pPr>
            <a:r>
              <a:rPr lang="en-US" sz="2400" dirty="0" smtClean="0">
                <a:solidFill>
                  <a:srgbClr val="0000FF"/>
                </a:solidFill>
              </a:rPr>
              <a:t>The Handle</a:t>
            </a:r>
          </a:p>
          <a:p>
            <a:pPr marL="457200" indent="-457200">
              <a:lnSpc>
                <a:spcPct val="100000"/>
              </a:lnSpc>
              <a:spcBef>
                <a:spcPts val="0"/>
              </a:spcBef>
              <a:buSzPct val="90000"/>
              <a:buFont typeface="Arial" pitchFamily="34" charset="0"/>
              <a:buChar char="•"/>
            </a:pPr>
            <a:r>
              <a:rPr lang="en-US" sz="2400" dirty="0" smtClean="0"/>
              <a:t>Place on a flat surface. Grasp the end of the Handle.</a:t>
            </a:r>
          </a:p>
          <a:p>
            <a:pPr marL="457200" indent="-457200">
              <a:lnSpc>
                <a:spcPct val="100000"/>
              </a:lnSpc>
              <a:spcBef>
                <a:spcPts val="0"/>
              </a:spcBef>
              <a:buSzPct val="90000"/>
              <a:buFont typeface="Arial" pitchFamily="34" charset="0"/>
              <a:buChar char="•"/>
            </a:pPr>
            <a:r>
              <a:rPr lang="en-US" sz="2400" dirty="0" smtClean="0"/>
              <a:t>Pull it out and up in a quick motion. </a:t>
            </a:r>
          </a:p>
          <a:p>
            <a:pPr marL="457200" indent="-457200">
              <a:lnSpc>
                <a:spcPct val="100000"/>
              </a:lnSpc>
              <a:spcBef>
                <a:spcPts val="0"/>
              </a:spcBef>
              <a:buSzPct val="90000"/>
              <a:buFont typeface="Arial" pitchFamily="34" charset="0"/>
              <a:buChar char="•"/>
            </a:pPr>
            <a:r>
              <a:rPr lang="en-US" sz="2400" dirty="0" smtClean="0"/>
              <a:t>The seat will latch into its locked, open  position.</a:t>
            </a:r>
          </a:p>
          <a:p>
            <a:pPr>
              <a:lnSpc>
                <a:spcPct val="100000"/>
              </a:lnSpc>
              <a:spcBef>
                <a:spcPts val="0"/>
              </a:spcBef>
              <a:buSzPct val="90000"/>
              <a:buNone/>
            </a:pPr>
            <a:r>
              <a:rPr lang="en-US" sz="2400" dirty="0" smtClean="0">
                <a:solidFill>
                  <a:srgbClr val="0000FF"/>
                </a:solidFill>
              </a:rPr>
              <a:t>Locked Position</a:t>
            </a:r>
          </a:p>
          <a:p>
            <a:pPr>
              <a:lnSpc>
                <a:spcPct val="100000"/>
              </a:lnSpc>
              <a:spcBef>
                <a:spcPts val="0"/>
              </a:spcBef>
              <a:buSzPct val="90000"/>
              <a:buFont typeface="Arial" pitchFamily="34" charset="0"/>
              <a:buChar char="•"/>
            </a:pPr>
            <a:r>
              <a:rPr lang="en-US" sz="2400" dirty="0" smtClean="0"/>
              <a:t>Ensure chair is properly locked in open position. </a:t>
            </a:r>
          </a:p>
          <a:p>
            <a:pPr>
              <a:lnSpc>
                <a:spcPct val="100000"/>
              </a:lnSpc>
              <a:spcBef>
                <a:spcPts val="0"/>
              </a:spcBef>
              <a:buSzPct val="90000"/>
              <a:buFont typeface="Arial" pitchFamily="34" charset="0"/>
              <a:buChar char="•"/>
            </a:pPr>
            <a:r>
              <a:rPr lang="en-US" sz="2400" dirty="0" smtClean="0"/>
              <a:t>Check the Indicator Window on the side of the frame. </a:t>
            </a:r>
          </a:p>
          <a:p>
            <a:pPr>
              <a:lnSpc>
                <a:spcPct val="100000"/>
              </a:lnSpc>
              <a:spcBef>
                <a:spcPts val="0"/>
              </a:spcBef>
              <a:buSzPct val="90000"/>
              <a:buFont typeface="Arial" pitchFamily="34" charset="0"/>
              <a:buChar char="•"/>
            </a:pPr>
            <a:r>
              <a:rPr lang="en-US" sz="2400" dirty="0" smtClean="0"/>
              <a:t>If it is </a:t>
            </a:r>
            <a:r>
              <a:rPr lang="en-US" sz="2400" b="1" dirty="0" smtClean="0">
                <a:solidFill>
                  <a:srgbClr val="0000FF"/>
                </a:solidFill>
              </a:rPr>
              <a:t>blue the seat is properly </a:t>
            </a:r>
            <a:r>
              <a:rPr lang="en-US" sz="2400" dirty="0" smtClean="0"/>
              <a:t>locked.</a:t>
            </a:r>
          </a:p>
          <a:p>
            <a:pPr>
              <a:lnSpc>
                <a:spcPct val="100000"/>
              </a:lnSpc>
              <a:spcBef>
                <a:spcPts val="0"/>
              </a:spcBef>
              <a:buSzPct val="90000"/>
              <a:buNone/>
            </a:pPr>
            <a:r>
              <a:rPr lang="en-US" sz="2400" dirty="0" smtClean="0">
                <a:solidFill>
                  <a:srgbClr val="0000FF"/>
                </a:solidFill>
              </a:rPr>
              <a:t>Transfer </a:t>
            </a:r>
          </a:p>
          <a:p>
            <a:pPr>
              <a:lnSpc>
                <a:spcPct val="100000"/>
              </a:lnSpc>
              <a:spcBef>
                <a:spcPts val="0"/>
              </a:spcBef>
              <a:buSzPct val="90000"/>
              <a:buFont typeface="Arial" pitchFamily="34" charset="0"/>
              <a:buChar char="•"/>
            </a:pPr>
            <a:r>
              <a:rPr lang="en-US" sz="2400" dirty="0" smtClean="0"/>
              <a:t>Move the passenger into </a:t>
            </a:r>
            <a:r>
              <a:rPr lang="en-US" sz="2400" dirty="0" err="1" smtClean="0"/>
              <a:t>Evacu-Trac</a:t>
            </a:r>
            <a:r>
              <a:rPr lang="en-US" sz="2400" dirty="0" smtClean="0"/>
              <a:t>.</a:t>
            </a:r>
          </a:p>
          <a:p>
            <a:pPr>
              <a:lnSpc>
                <a:spcPct val="100000"/>
              </a:lnSpc>
              <a:spcBef>
                <a:spcPts val="0"/>
              </a:spcBef>
              <a:buSzPct val="90000"/>
              <a:buNone/>
            </a:pPr>
            <a:r>
              <a:rPr lang="en-US" sz="2400" dirty="0" smtClean="0">
                <a:solidFill>
                  <a:srgbClr val="0000FF"/>
                </a:solidFill>
              </a:rPr>
              <a:t>Fasten Safety Straps.</a:t>
            </a:r>
          </a:p>
          <a:p>
            <a:pPr>
              <a:lnSpc>
                <a:spcPct val="100000"/>
              </a:lnSpc>
              <a:spcBef>
                <a:spcPts val="0"/>
              </a:spcBef>
              <a:buSzPct val="90000"/>
              <a:buFont typeface="Arial" pitchFamily="34" charset="0"/>
              <a:buChar char="•"/>
            </a:pPr>
            <a:r>
              <a:rPr lang="en-US" sz="2400" dirty="0" smtClean="0"/>
              <a:t> If you cannot be certain that the passenger’s arms will remain in his or her lap, the arms should be wrapped inside the torso safety straps.</a:t>
            </a:r>
          </a:p>
        </p:txBody>
      </p:sp>
      <p:pic>
        <p:nvPicPr>
          <p:cNvPr id="2055" name="Picture 7"/>
          <p:cNvPicPr>
            <a:picLocks noChangeAspect="1" noChangeArrowheads="1"/>
          </p:cNvPicPr>
          <p:nvPr/>
        </p:nvPicPr>
        <p:blipFill>
          <a:blip r:embed="rId3" cstate="print"/>
          <a:srcRect/>
          <a:stretch>
            <a:fillRect/>
          </a:stretch>
        </p:blipFill>
        <p:spPr bwMode="auto">
          <a:xfrm>
            <a:off x="6465498" y="1295401"/>
            <a:ext cx="2449902" cy="1371600"/>
          </a:xfrm>
          <a:prstGeom prst="rect">
            <a:avLst/>
          </a:prstGeom>
          <a:noFill/>
          <a:ln w="9525">
            <a:noFill/>
            <a:miter lim="800000"/>
            <a:headEnd/>
            <a:tailEnd/>
          </a:ln>
        </p:spPr>
      </p:pic>
      <p:pic>
        <p:nvPicPr>
          <p:cNvPr id="2056" name="Picture 8"/>
          <p:cNvPicPr>
            <a:picLocks noChangeAspect="1" noChangeArrowheads="1"/>
          </p:cNvPicPr>
          <p:nvPr/>
        </p:nvPicPr>
        <p:blipFill>
          <a:blip r:embed="rId4" cstate="print"/>
          <a:srcRect/>
          <a:stretch>
            <a:fillRect/>
          </a:stretch>
        </p:blipFill>
        <p:spPr bwMode="auto">
          <a:xfrm>
            <a:off x="6553200" y="3103716"/>
            <a:ext cx="2362200" cy="1392084"/>
          </a:xfrm>
          <a:prstGeom prst="rect">
            <a:avLst/>
          </a:prstGeom>
          <a:noFill/>
          <a:ln w="9525">
            <a:noFill/>
            <a:miter lim="800000"/>
            <a:headEnd/>
            <a:tailEnd/>
          </a:ln>
        </p:spPr>
      </p:pic>
      <p:pic>
        <p:nvPicPr>
          <p:cNvPr id="2057" name="Picture 9"/>
          <p:cNvPicPr>
            <a:picLocks noChangeAspect="1" noChangeArrowheads="1"/>
          </p:cNvPicPr>
          <p:nvPr/>
        </p:nvPicPr>
        <p:blipFill>
          <a:blip r:embed="rId5" cstate="print"/>
          <a:srcRect/>
          <a:stretch>
            <a:fillRect/>
          </a:stretch>
        </p:blipFill>
        <p:spPr bwMode="auto">
          <a:xfrm>
            <a:off x="6553200" y="4876800"/>
            <a:ext cx="2362200" cy="1533525"/>
          </a:xfrm>
          <a:prstGeom prst="rect">
            <a:avLst/>
          </a:prstGeom>
          <a:noFill/>
          <a:ln w="9525">
            <a:noFill/>
            <a:miter lim="800000"/>
            <a:headEnd/>
            <a:tailEnd/>
          </a:ln>
        </p:spPr>
      </p:pic>
      <p:sp>
        <p:nvSpPr>
          <p:cNvPr id="13" name="Oval 12"/>
          <p:cNvSpPr/>
          <p:nvPr/>
        </p:nvSpPr>
        <p:spPr>
          <a:xfrm>
            <a:off x="7162800" y="3810000"/>
            <a:ext cx="152400" cy="152400"/>
          </a:xfrm>
          <a:prstGeom prst="ellipse">
            <a:avLst/>
          </a:prstGeom>
          <a:solidFill>
            <a:srgbClr val="0099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382000" cy="990600"/>
          </a:xfrm>
        </p:spPr>
        <p:txBody>
          <a:bodyPr>
            <a:normAutofit/>
          </a:bodyPr>
          <a:lstStyle/>
          <a:p>
            <a:pPr algn="ctr"/>
            <a:r>
              <a:rPr lang="en-US" sz="3200" b="1" dirty="0" smtClean="0">
                <a:solidFill>
                  <a:srgbClr val="FF0000"/>
                </a:solidFill>
                <a:effectLst>
                  <a:outerShdw blurRad="38100" dist="38100" dir="2700000" algn="tl">
                    <a:srgbClr val="000000">
                      <a:alpha val="43137"/>
                    </a:srgbClr>
                  </a:outerShdw>
                </a:effectLst>
              </a:rPr>
              <a:t>Rolling the chair:  The handle &amp; Break Release</a:t>
            </a:r>
          </a:p>
        </p:txBody>
      </p:sp>
      <p:sp>
        <p:nvSpPr>
          <p:cNvPr id="3" name="Text Placeholder 2"/>
          <p:cNvSpPr>
            <a:spLocks noGrp="1"/>
          </p:cNvSpPr>
          <p:nvPr>
            <p:ph type="body" sz="quarter" idx="10"/>
          </p:nvPr>
        </p:nvSpPr>
        <p:spPr>
          <a:xfrm>
            <a:off x="381000" y="1219200"/>
            <a:ext cx="6096000" cy="4953000"/>
          </a:xfrm>
        </p:spPr>
        <p:txBody>
          <a:bodyPr>
            <a:noAutofit/>
          </a:bodyPr>
          <a:lstStyle/>
          <a:p>
            <a:pPr marL="0" indent="0">
              <a:lnSpc>
                <a:spcPct val="120000"/>
              </a:lnSpc>
              <a:spcBef>
                <a:spcPts val="0"/>
              </a:spcBef>
              <a:buNone/>
            </a:pPr>
            <a:r>
              <a:rPr lang="en-US" sz="2800" dirty="0" smtClean="0"/>
              <a:t>1. To roll on a flat surface push down on the handle.</a:t>
            </a:r>
          </a:p>
          <a:p>
            <a:pPr marL="0" indent="0">
              <a:lnSpc>
                <a:spcPct val="120000"/>
              </a:lnSpc>
              <a:spcBef>
                <a:spcPts val="0"/>
              </a:spcBef>
              <a:buNone/>
            </a:pPr>
            <a:r>
              <a:rPr lang="en-US" sz="2800" dirty="0" smtClean="0"/>
              <a:t>2. Then squeeze the Brake Release Bar with both hands. </a:t>
            </a:r>
          </a:p>
          <a:p>
            <a:pPr marL="274320" lvl="1" indent="0">
              <a:lnSpc>
                <a:spcPct val="120000"/>
              </a:lnSpc>
              <a:spcBef>
                <a:spcPts val="0"/>
              </a:spcBef>
            </a:pPr>
            <a:r>
              <a:rPr lang="en-US" dirty="0" smtClean="0"/>
              <a:t>This will deploy the Front Auxiliary Wheels, making the chair easier to push. </a:t>
            </a:r>
          </a:p>
          <a:p>
            <a:pPr marL="274320" lvl="1" indent="0">
              <a:lnSpc>
                <a:spcPct val="120000"/>
              </a:lnSpc>
              <a:spcBef>
                <a:spcPts val="0"/>
              </a:spcBef>
            </a:pPr>
            <a:r>
              <a:rPr lang="en-US" dirty="0" smtClean="0"/>
              <a:t>Do not try to lower the Front Auxiliary Wheels by pulling the Brake Release Bar without first pushing down on the Handle. </a:t>
            </a:r>
          </a:p>
          <a:p>
            <a:pPr marL="274320" lvl="1" indent="0">
              <a:lnSpc>
                <a:spcPct val="120000"/>
              </a:lnSpc>
              <a:spcBef>
                <a:spcPts val="0"/>
              </a:spcBef>
            </a:pPr>
            <a:r>
              <a:rPr lang="en-US" dirty="0" smtClean="0"/>
              <a:t>This may stretch the Brake Cable.</a:t>
            </a:r>
          </a:p>
          <a:p>
            <a:pPr marL="0" indent="0">
              <a:lnSpc>
                <a:spcPct val="100000"/>
              </a:lnSpc>
              <a:spcBef>
                <a:spcPts val="0"/>
              </a:spcBef>
              <a:buNone/>
            </a:pPr>
            <a:endParaRPr lang="en-US" sz="2800" dirty="0" smtClean="0">
              <a:solidFill>
                <a:srgbClr val="FF0000"/>
              </a:solidFill>
              <a:effectLst>
                <a:outerShdw blurRad="38100" dist="38100" dir="2700000" algn="tl">
                  <a:srgbClr val="000000">
                    <a:alpha val="43137"/>
                  </a:srgbClr>
                </a:outerShdw>
              </a:effectLst>
            </a:endParaRPr>
          </a:p>
        </p:txBody>
      </p:sp>
      <p:sp>
        <p:nvSpPr>
          <p:cNvPr id="4" name="Rectangle 3"/>
          <p:cNvSpPr/>
          <p:nvPr/>
        </p:nvSpPr>
        <p:spPr>
          <a:xfrm>
            <a:off x="762000" y="6412468"/>
            <a:ext cx="8305800" cy="369332"/>
          </a:xfrm>
          <a:prstGeom prst="rect">
            <a:avLst/>
          </a:prstGeom>
        </p:spPr>
        <p:txBody>
          <a:bodyPr wrap="square">
            <a:spAutoFit/>
          </a:bodyPr>
          <a:lstStyle/>
          <a:p>
            <a:pPr>
              <a:lnSpc>
                <a:spcPct val="100000"/>
              </a:lnSpc>
              <a:buNone/>
            </a:pPr>
            <a:r>
              <a:rPr lang="en-US" b="1" i="1" dirty="0" smtClean="0"/>
              <a:t>Caution:  When operating </a:t>
            </a:r>
            <a:r>
              <a:rPr lang="en-US" b="1" i="1" dirty="0" err="1" smtClean="0"/>
              <a:t>Evacu-Trac</a:t>
            </a:r>
            <a:r>
              <a:rPr lang="en-US" b="1" i="1" dirty="0" smtClean="0"/>
              <a:t> on stairs always wear footwear with flat soles.</a:t>
            </a:r>
          </a:p>
        </p:txBody>
      </p:sp>
      <p:pic>
        <p:nvPicPr>
          <p:cNvPr id="64514" name="Picture 2"/>
          <p:cNvPicPr>
            <a:picLocks noChangeAspect="1" noChangeArrowheads="1"/>
          </p:cNvPicPr>
          <p:nvPr/>
        </p:nvPicPr>
        <p:blipFill>
          <a:blip r:embed="rId3" cstate="print"/>
          <a:srcRect/>
          <a:stretch>
            <a:fillRect/>
          </a:stretch>
        </p:blipFill>
        <p:spPr bwMode="auto">
          <a:xfrm>
            <a:off x="6515100" y="1457325"/>
            <a:ext cx="2476500" cy="1590675"/>
          </a:xfrm>
          <a:prstGeom prst="rect">
            <a:avLst/>
          </a:prstGeom>
          <a:noFill/>
          <a:ln w="9525">
            <a:noFill/>
            <a:miter lim="800000"/>
            <a:headEnd/>
            <a:tailEnd/>
          </a:ln>
        </p:spPr>
      </p:pic>
      <p:pic>
        <p:nvPicPr>
          <p:cNvPr id="64515" name="Picture 3"/>
          <p:cNvPicPr>
            <a:picLocks noChangeAspect="1" noChangeArrowheads="1"/>
          </p:cNvPicPr>
          <p:nvPr/>
        </p:nvPicPr>
        <p:blipFill>
          <a:blip r:embed="rId4" cstate="print"/>
          <a:srcRect/>
          <a:stretch>
            <a:fillRect/>
          </a:stretch>
        </p:blipFill>
        <p:spPr bwMode="auto">
          <a:xfrm>
            <a:off x="6534150" y="3495675"/>
            <a:ext cx="2457450" cy="1685925"/>
          </a:xfrm>
          <a:prstGeom prst="rect">
            <a:avLst/>
          </a:prstGeom>
          <a:noFill/>
          <a:ln w="9525">
            <a:noFill/>
            <a:miter lim="800000"/>
            <a:headEnd/>
            <a:tailEnd/>
          </a:ln>
        </p:spPr>
      </p:pic>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382000" cy="990600"/>
          </a:xfrm>
        </p:spPr>
        <p:txBody>
          <a:bodyPr>
            <a:normAutofit/>
          </a:bodyPr>
          <a:lstStyle/>
          <a:p>
            <a:pPr algn="ctr"/>
            <a:r>
              <a:rPr lang="en-US" b="1" dirty="0" smtClean="0">
                <a:solidFill>
                  <a:srgbClr val="FF0000"/>
                </a:solidFill>
                <a:effectLst>
                  <a:outerShdw blurRad="38100" dist="38100" dir="2700000" algn="tl">
                    <a:srgbClr val="000000">
                      <a:alpha val="43137"/>
                    </a:srgbClr>
                  </a:outerShdw>
                </a:effectLst>
              </a:rPr>
              <a:t>Turning the Chair</a:t>
            </a:r>
          </a:p>
        </p:txBody>
      </p:sp>
      <p:sp>
        <p:nvSpPr>
          <p:cNvPr id="3" name="Text Placeholder 2"/>
          <p:cNvSpPr>
            <a:spLocks noGrp="1"/>
          </p:cNvSpPr>
          <p:nvPr>
            <p:ph type="body" sz="quarter" idx="10"/>
          </p:nvPr>
        </p:nvSpPr>
        <p:spPr>
          <a:xfrm>
            <a:off x="381000" y="1066800"/>
            <a:ext cx="5181600" cy="5562600"/>
          </a:xfrm>
        </p:spPr>
        <p:txBody>
          <a:bodyPr>
            <a:noAutofit/>
          </a:bodyPr>
          <a:lstStyle/>
          <a:p>
            <a:pPr marL="0" indent="0">
              <a:lnSpc>
                <a:spcPct val="100000"/>
              </a:lnSpc>
              <a:spcBef>
                <a:spcPts val="0"/>
              </a:spcBef>
              <a:buNone/>
            </a:pPr>
            <a:r>
              <a:rPr lang="en-US" sz="2400" dirty="0" smtClean="0"/>
              <a:t>3</a:t>
            </a:r>
            <a:r>
              <a:rPr lang="en-US" sz="2800" dirty="0" smtClean="0"/>
              <a:t>. To turn on a flat surface, press down on the Handle and pivot the chair on the Rear Auxiliary Wheels.</a:t>
            </a:r>
          </a:p>
          <a:p>
            <a:pPr marL="0" indent="0">
              <a:lnSpc>
                <a:spcPct val="100000"/>
              </a:lnSpc>
              <a:spcBef>
                <a:spcPts val="0"/>
              </a:spcBef>
              <a:buNone/>
            </a:pPr>
            <a:endParaRPr lang="en-US" sz="2800" dirty="0" smtClean="0"/>
          </a:p>
          <a:p>
            <a:pPr marL="0" indent="0">
              <a:lnSpc>
                <a:spcPct val="100000"/>
              </a:lnSpc>
              <a:spcBef>
                <a:spcPts val="0"/>
              </a:spcBef>
              <a:buNone/>
            </a:pPr>
            <a:r>
              <a:rPr lang="en-US" sz="2800" dirty="0" smtClean="0"/>
              <a:t>4. Position the chair at the top of the stairs, at a right angle (90º) to the stairway, with the passenger facing towards the stairs. </a:t>
            </a:r>
          </a:p>
          <a:p>
            <a:pPr marL="0" indent="0">
              <a:lnSpc>
                <a:spcPct val="100000"/>
              </a:lnSpc>
              <a:spcBef>
                <a:spcPts val="0"/>
              </a:spcBef>
              <a:buNone/>
            </a:pPr>
            <a:r>
              <a:rPr lang="en-US" sz="2800" dirty="0" smtClean="0"/>
              <a:t>Operating the chair near the </a:t>
            </a:r>
            <a:r>
              <a:rPr lang="en-US" sz="2800" b="1" u="sng" dirty="0" smtClean="0">
                <a:solidFill>
                  <a:srgbClr val="0000FF"/>
                </a:solidFill>
              </a:rPr>
              <a:t>inner </a:t>
            </a:r>
            <a:r>
              <a:rPr lang="en-US" sz="2800" dirty="0" smtClean="0"/>
              <a:t>core of a stairway will facilitate turning corners at landings</a:t>
            </a:r>
            <a:r>
              <a:rPr lang="en-US" sz="2400" dirty="0" smtClean="0"/>
              <a:t>.</a:t>
            </a:r>
          </a:p>
          <a:p>
            <a:pPr marL="0" indent="0">
              <a:lnSpc>
                <a:spcPct val="120000"/>
              </a:lnSpc>
              <a:spcBef>
                <a:spcPts val="0"/>
              </a:spcBef>
              <a:buNone/>
            </a:pPr>
            <a:endParaRPr lang="en-US" sz="2400" dirty="0" smtClean="0">
              <a:solidFill>
                <a:srgbClr val="FF0000"/>
              </a:solidFill>
              <a:effectLst>
                <a:outerShdw blurRad="38100" dist="38100" dir="2700000" algn="tl">
                  <a:srgbClr val="000000">
                    <a:alpha val="43137"/>
                  </a:srgbClr>
                </a:outerShdw>
              </a:effectLst>
            </a:endParaRPr>
          </a:p>
        </p:txBody>
      </p:sp>
      <p:pic>
        <p:nvPicPr>
          <p:cNvPr id="65538" name="Picture 2"/>
          <p:cNvPicPr>
            <a:picLocks noChangeAspect="1" noChangeArrowheads="1"/>
          </p:cNvPicPr>
          <p:nvPr/>
        </p:nvPicPr>
        <p:blipFill>
          <a:blip r:embed="rId3" cstate="print"/>
          <a:srcRect/>
          <a:stretch>
            <a:fillRect/>
          </a:stretch>
        </p:blipFill>
        <p:spPr bwMode="auto">
          <a:xfrm>
            <a:off x="5943600" y="3810000"/>
            <a:ext cx="2842779" cy="1839446"/>
          </a:xfrm>
          <a:prstGeom prst="rect">
            <a:avLst/>
          </a:prstGeom>
          <a:noFill/>
          <a:ln w="9525">
            <a:noFill/>
            <a:miter lim="800000"/>
            <a:headEnd/>
            <a:tailEnd/>
          </a:ln>
        </p:spPr>
      </p:pic>
      <p:pic>
        <p:nvPicPr>
          <p:cNvPr id="65542" name="Picture 6"/>
          <p:cNvPicPr>
            <a:picLocks noChangeAspect="1" noChangeArrowheads="1"/>
          </p:cNvPicPr>
          <p:nvPr/>
        </p:nvPicPr>
        <p:blipFill>
          <a:blip r:embed="rId4" cstate="print"/>
          <a:srcRect/>
          <a:stretch>
            <a:fillRect/>
          </a:stretch>
        </p:blipFill>
        <p:spPr bwMode="auto">
          <a:xfrm>
            <a:off x="6019800" y="1143000"/>
            <a:ext cx="2695575" cy="1409700"/>
          </a:xfrm>
          <a:prstGeom prst="rect">
            <a:avLst/>
          </a:prstGeom>
          <a:noFill/>
          <a:ln w="9525">
            <a:noFill/>
            <a:miter lim="800000"/>
            <a:headEnd/>
            <a:tailEnd/>
          </a:ln>
        </p:spPr>
      </p:pic>
      <p:sp>
        <p:nvSpPr>
          <p:cNvPr id="9" name="Rectangle 8"/>
          <p:cNvSpPr/>
          <p:nvPr/>
        </p:nvSpPr>
        <p:spPr>
          <a:xfrm>
            <a:off x="6112363" y="3119735"/>
            <a:ext cx="2726837" cy="461665"/>
          </a:xfrm>
          <a:prstGeom prst="rect">
            <a:avLst/>
          </a:prstGeom>
        </p:spPr>
        <p:txBody>
          <a:bodyPr wrap="none">
            <a:spAutoFit/>
          </a:bodyPr>
          <a:lstStyle/>
          <a:p>
            <a:r>
              <a:rPr lang="en-US" sz="2400" dirty="0" smtClean="0"/>
              <a:t>Rear Auxiliary Wheels.</a:t>
            </a:r>
            <a:endParaRPr lang="en-US" sz="2400" dirty="0"/>
          </a:p>
        </p:txBody>
      </p:sp>
      <p:cxnSp>
        <p:nvCxnSpPr>
          <p:cNvPr id="11" name="Straight Arrow Connector 10"/>
          <p:cNvCxnSpPr/>
          <p:nvPr/>
        </p:nvCxnSpPr>
        <p:spPr>
          <a:xfrm flipV="1">
            <a:off x="7247182" y="2362200"/>
            <a:ext cx="372818" cy="605135"/>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
</file>

<file path=ppt/theme/_rels/theme3.xml.rels><?xml version="1.0" encoding="UTF-8" standalone="yes"?>
<Relationships xmlns="http://schemas.openxmlformats.org/package/2006/relationships"><Relationship Id="rId1" Type="http://schemas.openxmlformats.org/officeDocument/2006/relationships/image" Target="../media/image6.jpeg"/></Relationships>
</file>

<file path=ppt/theme/theme1.xml><?xml version="1.0" encoding="utf-8"?>
<a:theme xmlns:a="http://schemas.openxmlformats.org/drawingml/2006/main" name="1_White with Blue Bar Segoe Template">
  <a:themeElements>
    <a:clrScheme name="White - blue accents template template">
      <a:dk1>
        <a:srgbClr val="000000"/>
      </a:dk1>
      <a:lt1>
        <a:srgbClr val="FFFFFF"/>
      </a:lt1>
      <a:dk2>
        <a:srgbClr val="1D4775"/>
      </a:dk2>
      <a:lt2>
        <a:srgbClr val="FEF194"/>
      </a:lt2>
      <a:accent1>
        <a:srgbClr val="FFC000"/>
      </a:accent1>
      <a:accent2>
        <a:srgbClr val="3497AE"/>
      </a:accent2>
      <a:accent3>
        <a:srgbClr val="DF8045"/>
      </a:accent3>
      <a:accent4>
        <a:srgbClr val="7DCC2E"/>
      </a:accent4>
      <a:accent5>
        <a:srgbClr val="FF9929"/>
      </a:accent5>
      <a:accent6>
        <a:srgbClr val="A061C3"/>
      </a:accent6>
      <a:hlink>
        <a:srgbClr val="1D4775"/>
      </a:hlink>
      <a:folHlink>
        <a:srgbClr val="1D4775"/>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7EEFD162-EDAF-40F1-8DE6-8C07E9AEC85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1_White with Blue Bar Segoe Template</Template>
  <TotalTime>896</TotalTime>
  <Words>1962</Words>
  <Application>Microsoft Office PowerPoint</Application>
  <PresentationFormat>On-screen Show (4:3)</PresentationFormat>
  <Paragraphs>130</Paragraphs>
  <Slides>14</Slides>
  <Notes>11</Notes>
  <HiddenSlides>0</HiddenSlides>
  <MMClips>0</MMClips>
  <ScaleCrop>false</ScaleCrop>
  <HeadingPairs>
    <vt:vector size="4" baseType="variant">
      <vt:variant>
        <vt:lpstr>Theme</vt:lpstr>
      </vt:variant>
      <vt:variant>
        <vt:i4>3</vt:i4>
      </vt:variant>
      <vt:variant>
        <vt:lpstr>Slide Titles</vt:lpstr>
      </vt:variant>
      <vt:variant>
        <vt:i4>14</vt:i4>
      </vt:variant>
    </vt:vector>
  </HeadingPairs>
  <TitlesOfParts>
    <vt:vector size="17" baseType="lpstr">
      <vt:lpstr>1_White with Blue Bar Segoe Template</vt:lpstr>
      <vt:lpstr>White with Courier font for code slides</vt:lpstr>
      <vt:lpstr>Equity</vt:lpstr>
      <vt:lpstr>Garaventa Evacuation Chair  Guidelines</vt:lpstr>
      <vt:lpstr>Agenda</vt:lpstr>
      <vt:lpstr>Youtube Training Demonstration</vt:lpstr>
      <vt:lpstr>Slide 4</vt:lpstr>
      <vt:lpstr>Safe Operation of Evacu-Trac:</vt:lpstr>
      <vt:lpstr>Slide 6</vt:lpstr>
      <vt:lpstr>Instructions for “Set-up and  Loading”</vt:lpstr>
      <vt:lpstr>Rolling the chair:  The handle &amp; Break Release</vt:lpstr>
      <vt:lpstr>Turning the Chair</vt:lpstr>
      <vt:lpstr>Descending the Stairs</vt:lpstr>
      <vt:lpstr>OPERATING ON STAIRS</vt:lpstr>
      <vt:lpstr>OPERATING ON STAIRS</vt:lpstr>
      <vt:lpstr>Slide 13</vt:lpstr>
      <vt:lpstr>Hands-on Training at the Stairwell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Evacuation Chair Training</dc:title>
  <dc:creator>ADMIN</dc:creator>
  <cp:lastModifiedBy>ADMIN</cp:lastModifiedBy>
  <cp:revision>59</cp:revision>
  <dcterms:created xsi:type="dcterms:W3CDTF">2014-12-09T17:34:00Z</dcterms:created>
  <dcterms:modified xsi:type="dcterms:W3CDTF">2014-12-16T21:52:38Z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TC102867899990</vt:lpwstr>
  </property>
</Properties>
</file>