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3" r:id="rId1"/>
  </p:sldMasterIdLst>
  <p:notesMasterIdLst>
    <p:notesMasterId r:id="rId27"/>
  </p:notesMasterIdLst>
  <p:sldIdLst>
    <p:sldId id="256" r:id="rId2"/>
    <p:sldId id="257" r:id="rId3"/>
    <p:sldId id="258" r:id="rId4"/>
    <p:sldId id="259" r:id="rId5"/>
    <p:sldId id="280" r:id="rId6"/>
    <p:sldId id="281" r:id="rId7"/>
    <p:sldId id="282" r:id="rId8"/>
    <p:sldId id="283" r:id="rId9"/>
    <p:sldId id="289" r:id="rId10"/>
    <p:sldId id="263" r:id="rId11"/>
    <p:sldId id="264" r:id="rId12"/>
    <p:sldId id="265" r:id="rId13"/>
    <p:sldId id="266" r:id="rId14"/>
    <p:sldId id="267" r:id="rId15"/>
    <p:sldId id="268" r:id="rId16"/>
    <p:sldId id="290" r:id="rId17"/>
    <p:sldId id="269" r:id="rId18"/>
    <p:sldId id="270" r:id="rId19"/>
    <p:sldId id="271" r:id="rId20"/>
    <p:sldId id="284" r:id="rId21"/>
    <p:sldId id="285" r:id="rId22"/>
    <p:sldId id="286" r:id="rId23"/>
    <p:sldId id="287" r:id="rId24"/>
    <p:sldId id="277" r:id="rId25"/>
    <p:sldId id="276"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2410"/>
    <a:srgbClr val="6D1B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90" d="100"/>
          <a:sy n="90" d="100"/>
        </p:scale>
        <p:origin x="-240" y="3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04EA95-E21A-489D-A511-8EDF62B35134}" type="datetimeFigureOut">
              <a:rPr lang="en-US" smtClean="0"/>
              <a:t>2/7/2014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91C5D3-71D0-4E2B-8C12-13B98410EFA5}" type="slidenum">
              <a:rPr lang="en-US" smtClean="0"/>
              <a:t>‹#›</a:t>
            </a:fld>
            <a:endParaRPr lang="en-US" dirty="0"/>
          </a:p>
        </p:txBody>
      </p:sp>
    </p:spTree>
    <p:extLst>
      <p:ext uri="{BB962C8B-B14F-4D97-AF65-F5344CB8AC3E}">
        <p14:creationId xmlns:p14="http://schemas.microsoft.com/office/powerpoint/2010/main" val="1866628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593" indent="-228593">
              <a:buAutoNum type="arabicPeriod"/>
            </a:pPr>
            <a:r>
              <a:rPr lang="en-US" dirty="0" smtClean="0"/>
              <a:t>Do you know where the fire extinguishers are in your building?</a:t>
            </a:r>
          </a:p>
          <a:p>
            <a:pPr marL="228593" indent="-228593">
              <a:buAutoNum type="arabicPeriod"/>
            </a:pPr>
            <a:r>
              <a:rPr lang="en-US" dirty="0" smtClean="0"/>
              <a:t>Do you know where to assemble</a:t>
            </a:r>
            <a:r>
              <a:rPr lang="en-US" baseline="0" dirty="0" smtClean="0"/>
              <a:t> during an evacuation?</a:t>
            </a:r>
          </a:p>
          <a:p>
            <a:pPr marL="228593" indent="-228593">
              <a:buAutoNum type="arabicPeriod"/>
            </a:pPr>
            <a:r>
              <a:rPr lang="en-US" baseline="0" dirty="0" smtClean="0"/>
              <a:t>If something were to happen right now, where would you assemble?</a:t>
            </a:r>
            <a:endParaRPr lang="en-US" dirty="0"/>
          </a:p>
        </p:txBody>
      </p:sp>
      <p:sp>
        <p:nvSpPr>
          <p:cNvPr id="4" name="Slide Number Placeholder 3"/>
          <p:cNvSpPr>
            <a:spLocks noGrp="1"/>
          </p:cNvSpPr>
          <p:nvPr>
            <p:ph type="sldNum" sz="quarter" idx="10"/>
          </p:nvPr>
        </p:nvSpPr>
        <p:spPr/>
        <p:txBody>
          <a:bodyPr/>
          <a:lstStyle/>
          <a:p>
            <a:pPr>
              <a:defRPr/>
            </a:pPr>
            <a:fld id="{51290944-D60A-474D-A574-2BCE20204CEE}" type="slidenum">
              <a:rPr lang="en-US" smtClean="0"/>
              <a:pPr>
                <a:defRPr/>
              </a:pPr>
              <a:t>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1290944-D60A-474D-A574-2BCE20204CEE}" type="slidenum">
              <a:rPr lang="en-US" smtClean="0"/>
              <a:pPr>
                <a:defRPr/>
              </a:pPr>
              <a:t>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F557E5F-56E9-2C46-8461-5A011481BF27}" type="slidenum">
              <a:rPr lang="en-US" smtClean="0"/>
              <a:t>‹#›</a:t>
            </a:fld>
            <a:endParaRPr lang="en-US" dirty="0"/>
          </a:p>
        </p:txBody>
      </p:sp>
      <p:sp>
        <p:nvSpPr>
          <p:cNvPr id="2" name="Title 1"/>
          <p:cNvSpPr>
            <a:spLocks noGrp="1"/>
          </p:cNvSpPr>
          <p:nvPr>
            <p:ph type="ctrTitle"/>
          </p:nvPr>
        </p:nvSpPr>
        <p:spPr>
          <a:xfrm>
            <a:off x="1600209" y="2492382"/>
            <a:ext cx="6762749" cy="1470025"/>
          </a:xfrm>
        </p:spPr>
        <p:txBody>
          <a:bodyPr/>
          <a:lstStyle>
            <a:lvl1pPr algn="r">
              <a:defRPr sz="4400"/>
            </a:lvl1pPr>
          </a:lstStyle>
          <a:p>
            <a:r>
              <a:rPr lang="en-US" smtClean="0"/>
              <a:t>Click to edit Master title style</a:t>
            </a:r>
            <a:endParaRPr dirty="0"/>
          </a:p>
        </p:txBody>
      </p:sp>
      <p:sp>
        <p:nvSpPr>
          <p:cNvPr id="3" name="Subtitle 2"/>
          <p:cNvSpPr>
            <a:spLocks noGrp="1"/>
          </p:cNvSpPr>
          <p:nvPr>
            <p:ph type="subTitle" idx="1"/>
          </p:nvPr>
        </p:nvSpPr>
        <p:spPr>
          <a:xfrm>
            <a:off x="1600210" y="3966883"/>
            <a:ext cx="6762749" cy="1752600"/>
          </a:xfrm>
        </p:spPr>
        <p:txBody>
          <a:bodyPr>
            <a:normAutofit/>
          </a:bodyPr>
          <a:lstStyle>
            <a:lvl1pPr marL="0" indent="0" algn="r">
              <a:spcBef>
                <a:spcPts val="60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9E42BDD-4794-423C-B074-4B796A80FDB7}" type="datetime1">
              <a:rPr lang="en-US" smtClean="0"/>
              <a:t>2/7/2014</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DE5D8-73A6-455B-A304-6424A4733AF5}" type="datetime1">
              <a:rPr lang="en-US" smtClean="0"/>
              <a:t>2/7/2014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F557E5F-56E9-2C46-8461-5A011481BF2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9464" y="590549"/>
            <a:ext cx="3657600" cy="1162051"/>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9"/>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464" y="1816104"/>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6C5219-7C7C-4F2A-A2B8-6153478FDF18}" type="datetime1">
              <a:rPr lang="en-US" smtClean="0"/>
              <a:t>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557E5F-56E9-2C46-8461-5A011481BF27}"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0" y="533401"/>
            <a:ext cx="4476750" cy="1252538"/>
          </a:xfrm>
        </p:spPr>
        <p:txBody>
          <a:bodyPr anchor="b"/>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33"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8F557E5F-56E9-2C46-8461-5A011481BF27}" type="slidenum">
              <a:rPr lang="en-US" smtClean="0"/>
              <a:t>‹#›</a:t>
            </a:fld>
            <a:endParaRPr lang="en-US" dirty="0"/>
          </a:p>
        </p:txBody>
      </p:sp>
      <p:sp>
        <p:nvSpPr>
          <p:cNvPr id="3" name="Picture Placeholder 2"/>
          <p:cNvSpPr>
            <a:spLocks noGrp="1"/>
          </p:cNvSpPr>
          <p:nvPr>
            <p:ph type="pic" idx="1"/>
          </p:nvPr>
        </p:nvSpPr>
        <p:spPr>
          <a:xfrm flipH="1">
            <a:off x="182347" y="201916"/>
            <a:ext cx="3281087" cy="5898853"/>
          </a:xfrm>
          <a:prstGeom prst="round1Rect">
            <a:avLst>
              <a:gd name="adj" fmla="val 19223"/>
            </a:avLst>
          </a:prstGeom>
          <a:blipFill dpi="0" rotWithShape="0">
            <a:blip r:embed="rId2"/>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8" name="Date Placeholder 4"/>
          <p:cNvSpPr>
            <a:spLocks noGrp="1"/>
          </p:cNvSpPr>
          <p:nvPr>
            <p:ph type="dt" sz="half" idx="10"/>
          </p:nvPr>
        </p:nvSpPr>
        <p:spPr>
          <a:xfrm>
            <a:off x="779472" y="6288745"/>
            <a:ext cx="1523964" cy="365125"/>
          </a:xfrm>
        </p:spPr>
        <p:txBody>
          <a:bodyPr/>
          <a:lstStyle/>
          <a:p>
            <a:fld id="{AA17CFCF-7D57-4500-BE03-1D42CF15D299}" type="datetime1">
              <a:rPr lang="en-US" smtClean="0"/>
              <a:t>2/7/2014</a:t>
            </a:fld>
            <a:endParaRPr lang="en-US" dirty="0"/>
          </a:p>
        </p:txBody>
      </p:sp>
      <p:sp>
        <p:nvSpPr>
          <p:cNvPr id="9" name="Footer Placeholder 5"/>
          <p:cNvSpPr>
            <a:spLocks noGrp="1"/>
          </p:cNvSpPr>
          <p:nvPr>
            <p:ph type="ftr" sz="quarter" idx="11"/>
          </p:nvPr>
        </p:nvSpPr>
        <p:spPr>
          <a:xfrm>
            <a:off x="2629305" y="6288745"/>
            <a:ext cx="4717024" cy="365125"/>
          </a:xfrm>
        </p:spPr>
        <p:txBody>
          <a:body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4710953" y="533401"/>
            <a:ext cx="3657600" cy="1252538"/>
          </a:xfrm>
        </p:spPr>
        <p:txBody>
          <a:bodyPr anchor="b"/>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flipH="1">
            <a:off x="596153" y="533401"/>
            <a:ext cx="3657600" cy="3657601"/>
          </a:xfrm>
          <a:prstGeom prst="ellipse">
            <a:avLst/>
          </a:prstGeom>
          <a:blipFill dpi="0" rotWithShape="0">
            <a:blip r:embed="rId2"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8F557E5F-56E9-2C46-8461-5A011481BF27}" type="slidenum">
              <a:rPr lang="en-US" smtClean="0"/>
              <a:t>‹#›</a:t>
            </a:fld>
            <a:endParaRPr lang="en-US" dirty="0"/>
          </a:p>
        </p:txBody>
      </p:sp>
      <p:sp>
        <p:nvSpPr>
          <p:cNvPr id="9" name="Date Placeholder 4"/>
          <p:cNvSpPr>
            <a:spLocks noGrp="1"/>
          </p:cNvSpPr>
          <p:nvPr>
            <p:ph type="dt" sz="half" idx="10"/>
          </p:nvPr>
        </p:nvSpPr>
        <p:spPr>
          <a:xfrm>
            <a:off x="779472" y="6288745"/>
            <a:ext cx="1523964" cy="365125"/>
          </a:xfrm>
        </p:spPr>
        <p:txBody>
          <a:bodyPr/>
          <a:lstStyle/>
          <a:p>
            <a:fld id="{B7C93BE0-CCFB-4F3F-8F79-F68D55FDA03D}" type="datetime1">
              <a:rPr lang="en-US" smtClean="0"/>
              <a:t>2/7/2014</a:t>
            </a:fld>
            <a:endParaRPr lang="en-US" dirty="0"/>
          </a:p>
        </p:txBody>
      </p:sp>
      <p:sp>
        <p:nvSpPr>
          <p:cNvPr id="10" name="Footer Placeholder 5"/>
          <p:cNvSpPr>
            <a:spLocks noGrp="1"/>
          </p:cNvSpPr>
          <p:nvPr>
            <p:ph type="ftr" sz="quarter" idx="11"/>
          </p:nvPr>
        </p:nvSpPr>
        <p:spPr>
          <a:xfrm>
            <a:off x="2629305" y="6288745"/>
            <a:ext cx="4717024" cy="365125"/>
          </a:xfrm>
        </p:spPr>
        <p:txBody>
          <a:bodyPr/>
          <a:lstStyle/>
          <a:p>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808047" y="3778626"/>
            <a:ext cx="7560515" cy="110265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2"/>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808043" y="4827499"/>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8F557E5F-56E9-2C46-8461-5A011481BF27}" type="slidenum">
              <a:rPr lang="en-US" smtClean="0"/>
              <a:t>‹#›</a:t>
            </a:fld>
            <a:endParaRPr lang="en-US" dirty="0"/>
          </a:p>
        </p:txBody>
      </p:sp>
      <p:sp>
        <p:nvSpPr>
          <p:cNvPr id="8" name="Date Placeholder 4"/>
          <p:cNvSpPr>
            <a:spLocks noGrp="1"/>
          </p:cNvSpPr>
          <p:nvPr>
            <p:ph type="dt" sz="half" idx="10"/>
          </p:nvPr>
        </p:nvSpPr>
        <p:spPr>
          <a:xfrm>
            <a:off x="779472" y="6288745"/>
            <a:ext cx="1523964" cy="365125"/>
          </a:xfrm>
        </p:spPr>
        <p:txBody>
          <a:bodyPr/>
          <a:lstStyle/>
          <a:p>
            <a:fld id="{0F510DF9-B0C7-4C89-85BF-D477AF803C6E}" type="datetime1">
              <a:rPr lang="en-US" smtClean="0"/>
              <a:t>2/7/2014</a:t>
            </a:fld>
            <a:endParaRPr lang="en-US" dirty="0"/>
          </a:p>
        </p:txBody>
      </p:sp>
      <p:sp>
        <p:nvSpPr>
          <p:cNvPr id="9" name="Footer Placeholder 5"/>
          <p:cNvSpPr>
            <a:spLocks noGrp="1"/>
          </p:cNvSpPr>
          <p:nvPr>
            <p:ph type="ftr" sz="quarter" idx="11"/>
          </p:nvPr>
        </p:nvSpPr>
        <p:spPr>
          <a:xfrm>
            <a:off x="2629305" y="6288745"/>
            <a:ext cx="4717024" cy="365125"/>
          </a:xfrm>
        </p:spPr>
        <p:txBody>
          <a:body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6C5F842-6C5D-4723-ADF7-865B9984F793}" type="datetime1">
              <a:rPr lang="en-US" smtClean="0"/>
              <a:t>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557E5F-56E9-2C46-8461-5A011481BF27}"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79472" y="3950357"/>
            <a:ext cx="7583487" cy="1500187"/>
          </a:xfrm>
        </p:spPr>
        <p:txBody>
          <a:bodyPr anchor="t" anchorCtr="0"/>
          <a:lstStyle>
            <a:lvl1pPr marL="0" indent="0" algn="l">
              <a:spcBef>
                <a:spcPts val="600"/>
              </a:spcBef>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0D87ED-D798-4D84-A6C0-99C7DF81AEC5}" type="datetime1">
              <a:rPr lang="en-US" smtClean="0"/>
              <a:t>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557E5F-56E9-2C46-8461-5A011481BF27}" type="slidenum">
              <a:rPr lang="en-US" smtClean="0"/>
              <a:t>‹#›</a:t>
            </a:fld>
            <a:endParaRPr lang="en-US" dirty="0"/>
          </a:p>
        </p:txBody>
      </p:sp>
      <p:sp>
        <p:nvSpPr>
          <p:cNvPr id="7" name="Title 1"/>
          <p:cNvSpPr>
            <a:spLocks noGrp="1"/>
          </p:cNvSpPr>
          <p:nvPr>
            <p:ph type="title"/>
          </p:nvPr>
        </p:nvSpPr>
        <p:spPr>
          <a:xfrm>
            <a:off x="779472" y="2905969"/>
            <a:ext cx="7583487" cy="1044388"/>
          </a:xfrm>
        </p:spPr>
        <p:txBody>
          <a:bodyPr/>
          <a:lstStyle/>
          <a:p>
            <a:r>
              <a:rPr lang="en-US" smtClean="0"/>
              <a:t>Click to edit Master 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3657600" cy="4219574"/>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88541" y="1828801"/>
            <a:ext cx="3657600" cy="4219574"/>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A2AB635-57FD-4188-AFBB-03984DB544B5}" type="datetime1">
              <a:rPr lang="en-US" smtClean="0"/>
              <a:t>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557E5F-56E9-2C46-8461-5A011481BF27}"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9472" y="381004"/>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205"/>
            <a:ext cx="3657600" cy="3686174"/>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205"/>
            <a:ext cx="3657600" cy="3686174"/>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C73524E-95C2-4439-AAE3-919FC687D6A1}" type="datetime1">
              <a:rPr lang="en-US" smtClean="0"/>
              <a:t>2/7/2014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F557E5F-56E9-2C46-8461-5A011481BF27}" type="slidenum">
              <a:rPr lang="en-US" smtClean="0"/>
              <a:t>‹#›</a:t>
            </a:fld>
            <a:endParaRPr lang="en-US" dirty="0"/>
          </a:p>
        </p:txBody>
      </p:sp>
      <p:cxnSp>
        <p:nvCxnSpPr>
          <p:cNvPr id="12" name="Straight Connector 11"/>
          <p:cNvCxnSpPr/>
          <p:nvPr/>
        </p:nvCxnSpPr>
        <p:spPr>
          <a:xfrm>
            <a:off x="874068" y="2286004"/>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4"/>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68" y="2286004"/>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4"/>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1644944"/>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4"/>
          <p:cNvSpPr>
            <a:spLocks noGrp="1"/>
          </p:cNvSpPr>
          <p:nvPr>
            <p:ph type="dt" sz="half" idx="10"/>
          </p:nvPr>
        </p:nvSpPr>
        <p:spPr/>
        <p:txBody>
          <a:bodyPr/>
          <a:lstStyle/>
          <a:p>
            <a:fld id="{63368CCA-3FA2-4320-9E0D-783762BCB851}" type="datetime1">
              <a:rPr lang="en-US" smtClean="0"/>
              <a:t>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557E5F-56E9-2C46-8461-5A011481BF27}" type="slidenum">
              <a:rPr lang="en-US" smtClean="0"/>
              <a:t>‹#›</a:t>
            </a:fld>
            <a:endParaRPr lang="en-US" dirty="0"/>
          </a:p>
        </p:txBody>
      </p:sp>
      <p:sp>
        <p:nvSpPr>
          <p:cNvPr id="10" name="Content Placeholder 2"/>
          <p:cNvSpPr>
            <a:spLocks noGrp="1"/>
          </p:cNvSpPr>
          <p:nvPr>
            <p:ph sz="half" idx="13"/>
          </p:nvPr>
        </p:nvSpPr>
        <p:spPr>
          <a:xfrm>
            <a:off x="779462" y="3587168"/>
            <a:ext cx="7585076" cy="164212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5681BDB-BB11-4158-8976-F706B3F3269C}" type="datetime1">
              <a:rPr lang="en-US" smtClean="0"/>
              <a:t>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557E5F-56E9-2C46-8461-5A011481BF27}" type="slidenum">
              <a:rPr lang="en-US" smtClean="0"/>
              <a:t>‹#›</a:t>
            </a:fld>
            <a:endParaRPr lang="en-US" dirty="0"/>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779462" y="1828801"/>
            <a:ext cx="3657600" cy="4219574"/>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51935826-2730-4A03-80D6-15993A51F0BA}" type="datetime1">
              <a:rPr lang="en-US" smtClean="0"/>
              <a:t>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557E5F-56E9-2C46-8461-5A011481BF27}" type="slidenum">
              <a:rPr lang="en-US" smtClean="0"/>
              <a:t>‹#›</a:t>
            </a:fld>
            <a:endParaRPr lang="en-US" dirty="0"/>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6429D2B-9C37-4CCE-B3E3-7E161A4210C0}" type="datetime1">
              <a:rPr lang="en-US" smtClean="0"/>
              <a:t>2/7/2014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557E5F-56E9-2C46-8461-5A011481BF27}"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tretch>
            <a:fillRect/>
          </a:stretch>
        </a:blipFill>
        <a:effectLst/>
      </p:bgPr>
    </p:bg>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17"/>
          <a:stretch>
            <a:fillRect/>
          </a:stretch>
        </p:blipFill>
        <p:spPr>
          <a:xfrm>
            <a:off x="190005" y="186646"/>
            <a:ext cx="8765240" cy="6483096"/>
          </a:xfrm>
          <a:prstGeom prst="round2DiagRect">
            <a:avLst>
              <a:gd name="adj1" fmla="val 9657"/>
              <a:gd name="adj2" fmla="val 0"/>
            </a:avLst>
          </a:prstGeom>
          <a:ln w="88900" cap="sq">
            <a:noFill/>
            <a:miter lim="800000"/>
          </a:ln>
          <a:effectLst>
            <a:outerShdw blurRad="254000" algn="tl" rotWithShape="0">
              <a:srgbClr val="000000">
                <a:alpha val="43000"/>
              </a:srgbClr>
            </a:outerShdw>
          </a:effectLst>
        </p:spPr>
      </p:pic>
      <p:sp>
        <p:nvSpPr>
          <p:cNvPr id="8" name="Round Diagonal Corner Rectangle 7"/>
          <p:cNvSpPr/>
          <p:nvPr/>
        </p:nvSpPr>
        <p:spPr>
          <a:xfrm>
            <a:off x="189716" y="189709"/>
            <a:ext cx="8764587" cy="6478586"/>
          </a:xfrm>
          <a:prstGeom prst="round2DiagRect">
            <a:avLst>
              <a:gd name="adj1" fmla="val 9416"/>
              <a:gd name="adj2" fmla="val 0"/>
            </a:avLst>
          </a:prstGeom>
          <a:gradFill>
            <a:gsLst>
              <a:gs pos="19000">
                <a:schemeClr val="bg2"/>
              </a:gs>
              <a:gs pos="73000">
                <a:schemeClr val="bg1">
                  <a:alpha val="67000"/>
                </a:schemeClr>
              </a:gs>
            </a:gsLst>
            <a:lin ang="5400000" scaled="0"/>
          </a:gradFill>
          <a:ln>
            <a:noFill/>
          </a:ln>
          <a:effectLst>
            <a:outerShdw blurRad="53975" dist="381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effectLst/>
            </a:endParaRPr>
          </a:p>
        </p:txBody>
      </p:sp>
      <p:pic>
        <p:nvPicPr>
          <p:cNvPr id="10" name="Picture 9"/>
          <p:cNvPicPr>
            <a:picLocks noChangeAspect="1"/>
          </p:cNvPicPr>
          <p:nvPr/>
        </p:nvPicPr>
        <p:blipFill rotWithShape="1">
          <a:blip r:embed="rId16">
            <a:extLst>
              <a:ext uri="{28A0092B-C50C-407E-A947-70E740481C1C}">
                <a14:useLocalDpi xmlns:a14="http://schemas.microsoft.com/office/drawing/2010/main" val="0"/>
              </a:ext>
            </a:extLst>
          </a:blip>
          <a:srcRect l="520" t="59668" r="582" b="27515"/>
          <a:stretch/>
        </p:blipFill>
        <p:spPr>
          <a:xfrm>
            <a:off x="49805" y="5943600"/>
            <a:ext cx="9034272" cy="877824"/>
          </a:xfrm>
          <a:prstGeom prst="wave">
            <a:avLst>
              <a:gd name="adj1" fmla="val 0"/>
              <a:gd name="adj2" fmla="val 0"/>
            </a:avLst>
          </a:prstGeom>
          <a:solidFill>
            <a:schemeClr val="bg1"/>
          </a:solidFill>
          <a:ln w="88900" cap="sq">
            <a:noFill/>
            <a:miter lim="800000"/>
          </a:ln>
          <a:effectLst>
            <a:softEdge rad="63500"/>
          </a:effectLst>
          <a:scene3d>
            <a:camera prst="orthographicFront">
              <a:rot lat="0" lon="21599984" rev="0"/>
            </a:camera>
            <a:lightRig rig="threePt" dir="t"/>
          </a:scene3d>
        </p:spPr>
      </p:pic>
      <p:sp>
        <p:nvSpPr>
          <p:cNvPr id="3" name="Text Placeholder 2"/>
          <p:cNvSpPr>
            <a:spLocks noGrp="1"/>
          </p:cNvSpPr>
          <p:nvPr>
            <p:ph type="body" idx="1"/>
          </p:nvPr>
        </p:nvSpPr>
        <p:spPr>
          <a:xfrm>
            <a:off x="779472" y="1828801"/>
            <a:ext cx="7583487" cy="42089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79472" y="6288745"/>
            <a:ext cx="1523964" cy="365125"/>
          </a:xfrm>
          <a:prstGeom prst="rect">
            <a:avLst/>
          </a:prstGeom>
        </p:spPr>
        <p:txBody>
          <a:bodyPr vert="horz" lIns="91440" tIns="45720" rIns="91440" bIns="45720" rtlCol="0" anchor="ctr"/>
          <a:lstStyle>
            <a:lvl1pPr algn="l">
              <a:defRPr sz="1200">
                <a:ln>
                  <a:noFill/>
                </a:ln>
                <a:solidFill>
                  <a:schemeClr val="bg2"/>
                </a:solidFill>
              </a:defRPr>
            </a:lvl1pPr>
          </a:lstStyle>
          <a:p>
            <a:fld id="{8293A7DA-F44A-4986-9F68-A7B5EE10E955}" type="datetime1">
              <a:rPr lang="en-US" smtClean="0"/>
              <a:t>2/7/2014</a:t>
            </a:fld>
            <a:endParaRPr lang="en-US" dirty="0"/>
          </a:p>
        </p:txBody>
      </p:sp>
      <p:sp>
        <p:nvSpPr>
          <p:cNvPr id="5" name="Footer Placeholder 4"/>
          <p:cNvSpPr>
            <a:spLocks noGrp="1"/>
          </p:cNvSpPr>
          <p:nvPr>
            <p:ph type="ftr" sz="quarter" idx="3"/>
          </p:nvPr>
        </p:nvSpPr>
        <p:spPr>
          <a:xfrm>
            <a:off x="2629305" y="6288745"/>
            <a:ext cx="4717024" cy="365125"/>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6" name="Slide Number Placeholder 5"/>
          <p:cNvSpPr>
            <a:spLocks noGrp="1"/>
          </p:cNvSpPr>
          <p:nvPr>
            <p:ph type="sldNum" sz="quarter" idx="4"/>
          </p:nvPr>
        </p:nvSpPr>
        <p:spPr>
          <a:xfrm>
            <a:off x="8404420" y="219637"/>
            <a:ext cx="493059" cy="365125"/>
          </a:xfrm>
          <a:prstGeom prst="rect">
            <a:avLst/>
          </a:prstGeom>
        </p:spPr>
        <p:txBody>
          <a:bodyPr vert="horz" lIns="91440" tIns="45720" rIns="91440" bIns="45720" rtlCol="0" anchor="ctr"/>
          <a:lstStyle>
            <a:lvl1pPr algn="r">
              <a:defRPr sz="1200">
                <a:solidFill>
                  <a:schemeClr val="accent2"/>
                </a:solidFill>
              </a:defRPr>
            </a:lvl1pPr>
          </a:lstStyle>
          <a:p>
            <a:fld id="{8F557E5F-56E9-2C46-8461-5A011481BF27}" type="slidenum">
              <a:rPr lang="en-US" smtClean="0"/>
              <a:pPr/>
              <a:t>‹#›</a:t>
            </a:fld>
            <a:endParaRPr lang="en-US" dirty="0"/>
          </a:p>
        </p:txBody>
      </p:sp>
      <p:sp>
        <p:nvSpPr>
          <p:cNvPr id="2" name="Title Placeholder 1"/>
          <p:cNvSpPr>
            <a:spLocks noGrp="1"/>
          </p:cNvSpPr>
          <p:nvPr>
            <p:ph type="title"/>
          </p:nvPr>
        </p:nvSpPr>
        <p:spPr>
          <a:xfrm>
            <a:off x="779472" y="381004"/>
            <a:ext cx="7583487" cy="1044388"/>
          </a:xfrm>
          <a:prstGeom prst="rect">
            <a:avLst/>
          </a:prstGeom>
        </p:spPr>
        <p:txBody>
          <a:bodyPr vert="horz" lIns="91440" tIns="45720" rIns="91440" bIns="45720" rtlCol="0" anchor="b" anchorCtr="0">
            <a:noAutofit/>
          </a:bodyPr>
          <a:lstStyle/>
          <a:p>
            <a:r>
              <a:rPr lang="en-US" smtClean="0"/>
              <a:t>Click to edit Master title style</a:t>
            </a:r>
            <a:endParaRPr dirty="0"/>
          </a:p>
        </p:txBody>
      </p:sp>
      <p:pic>
        <p:nvPicPr>
          <p:cNvPr id="12" name="Picture 11" descr="logo.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043967" y="6126480"/>
            <a:ext cx="910336" cy="597408"/>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hf hdr="0" dt="0"/>
  <p:txStyles>
    <p:titleStyle>
      <a:lvl1pPr algn="l" defTabSz="914400" rtl="0" eaLnBrk="1" latinLnBrk="0" hangingPunct="1">
        <a:spcBef>
          <a:spcPct val="0"/>
        </a:spcBef>
        <a:buNone/>
        <a:defRPr sz="3800" kern="1200">
          <a:solidFill>
            <a:schemeClr val="accent6"/>
          </a:solidFill>
          <a:effectLst>
            <a:outerShdw blurRad="50800" dist="12700" dir="5400000" algn="t" rotWithShape="0">
              <a:prstClr val="black">
                <a:alpha val="43000"/>
              </a:prstClr>
            </a:outerShdw>
          </a:effectLst>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tx1"/>
          </a:solidFill>
          <a:effectLst>
            <a:outerShdw blurRad="41275" dist="12700" dir="5400000" algn="t" rotWithShape="0">
              <a:prstClr val="black">
                <a:alpha val="60000"/>
              </a:prstClr>
            </a:outerShdw>
          </a:effectLst>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tx1"/>
          </a:solidFill>
          <a:effectLst>
            <a:outerShdw blurRad="41275" dist="12700" dir="5400000" algn="t" rotWithShape="0">
              <a:prstClr val="black">
                <a:alpha val="60000"/>
              </a:prstClr>
            </a:outerShdw>
          </a:effectLst>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tx1"/>
          </a:solidFill>
          <a:effectLst>
            <a:outerShdw blurRad="41275" dist="12700" dir="5400000" algn="t" rotWithShape="0">
              <a:prstClr val="black">
                <a:alpha val="60000"/>
              </a:prstClr>
            </a:outerShdw>
          </a:effectLst>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tx1"/>
          </a:solidFill>
          <a:effectLst>
            <a:outerShdw blurRad="41275" dist="12700" dir="5400000" algn="t" rotWithShape="0">
              <a:prstClr val="black">
                <a:alpha val="60000"/>
              </a:prstClr>
            </a:outerShdw>
          </a:effectLst>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tx1"/>
          </a:solidFill>
          <a:effectLst>
            <a:outerShdw blurRad="41275" dist="12700" dir="5400000" algn="t" rotWithShape="0">
              <a:prstClr val="black">
                <a:alpha val="60000"/>
              </a:prstClr>
            </a:outerShdw>
          </a:effectLst>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imgres?imgurl=http://www.stuffwelike.com/stuffwelike/wp-content/uploads/2007/04/capt272aacd7bb4143d7876dab29369b9f48aptopix_virginia_tech_shooting_varoa110.jpg&amp;imgrefurl=http://www.stuffwelike.com/stuffwelike/2007/04/16/yes-video-games-are-to-blame/&amp;usg=__Q3EVHCXE9Ny-NESGXRMJHxtbazE=&amp;h=314&amp;w=379&amp;sz=105&amp;hl=en&amp;start=177&amp;itbs=1&amp;tbnid=ymUD6tbTVLxK4M:&amp;tbnh=102&amp;tbnw=123&amp;prev=/images?q=virginia+tech+images+of+a+shooter+on+campus&amp;start=162&amp;hl=en&amp;sa=N&amp;gbv=2&amp;ndsp=18&amp;tbs=isch:1"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myportal.mtsac.edu" TargetMode="External"/><Relationship Id="rId2" Type="http://schemas.openxmlformats.org/officeDocument/2006/relationships/hyperlink" Target="http://inside.mtsac.edu/departments/admin/risk/emergency-preparedness.html" TargetMode="External"/><Relationship Id="rId1" Type="http://schemas.openxmlformats.org/officeDocument/2006/relationships/slideLayout" Target="../slideLayouts/slideLayout2.xml"/><Relationship Id="rId4" Type="http://schemas.openxmlformats.org/officeDocument/2006/relationships/hyperlink" Target="https://myportal.mtsac.edu/"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imgres?imgurl=http://static.emedco.com/media/catalog/product/cache/1/image/5e06319eda06f020e43594a9c230972d/Evacuation--Shelter-Signs-43422BBHPLY2WY-ba.jpg&amp;imgrefurl=http://www.emedco.com/area-for-evacuation-assistance-safety-sign-43422.html&amp;usg=__HvhCzv2pnqgD4dm4SDMD8BuLLYI=&amp;h=208&amp;w=275&amp;sz=16&amp;hl=en&amp;start=195&amp;itbs=1&amp;tbnid=V5_8G2Rfujx05M:&amp;tbnh=86&amp;tbnw=114&amp;prev=/images?q=pictures+of+an+evacuation+area&amp;start=180&amp;hl=en&amp;sa=N&amp;gbv=2&amp;ndsp=18&amp;tbs=isch: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43000"/>
            <a:ext cx="8534399" cy="1470025"/>
          </a:xfrm>
        </p:spPr>
        <p:txBody>
          <a:bodyPr/>
          <a:lstStyle/>
          <a:p>
            <a:pPr algn="ctr">
              <a:lnSpc>
                <a:spcPct val="150000"/>
              </a:lnSpc>
              <a:spcBef>
                <a:spcPts val="1200"/>
              </a:spcBef>
              <a:spcAft>
                <a:spcPts val="1200"/>
              </a:spcAft>
            </a:pPr>
            <a:r>
              <a:rPr lang="en-US" sz="4800" dirty="0" smtClean="0">
                <a:solidFill>
                  <a:srgbClr val="922410"/>
                </a:solidFill>
              </a:rPr>
              <a:t>Mt. San Antonio College</a:t>
            </a:r>
            <a:r>
              <a:rPr lang="en-US" dirty="0" smtClean="0">
                <a:solidFill>
                  <a:srgbClr val="922410"/>
                </a:solidFill>
              </a:rPr>
              <a:t/>
            </a:r>
            <a:br>
              <a:rPr lang="en-US" dirty="0" smtClean="0">
                <a:solidFill>
                  <a:srgbClr val="922410"/>
                </a:solidFill>
              </a:rPr>
            </a:br>
            <a:r>
              <a:rPr lang="en-US" sz="3600" dirty="0" smtClean="0">
                <a:solidFill>
                  <a:srgbClr val="922410"/>
                </a:solidFill>
              </a:rPr>
              <a:t>Emergency Preparedness Training</a:t>
            </a:r>
            <a:endParaRPr lang="en-US" sz="3600" dirty="0">
              <a:solidFill>
                <a:srgbClr val="922410"/>
              </a:solidFill>
            </a:endParaRPr>
          </a:p>
        </p:txBody>
      </p:sp>
      <p:sp>
        <p:nvSpPr>
          <p:cNvPr id="3" name="Subtitle 2"/>
          <p:cNvSpPr>
            <a:spLocks noGrp="1"/>
          </p:cNvSpPr>
          <p:nvPr>
            <p:ph type="subTitle" idx="1"/>
          </p:nvPr>
        </p:nvSpPr>
        <p:spPr>
          <a:xfrm>
            <a:off x="228600" y="3733800"/>
            <a:ext cx="8763000" cy="1752600"/>
          </a:xfrm>
        </p:spPr>
        <p:txBody>
          <a:bodyPr/>
          <a:lstStyle/>
          <a:p>
            <a:endParaRPr lang="en-US" dirty="0" smtClean="0"/>
          </a:p>
          <a:p>
            <a:pPr algn="ctr"/>
            <a:r>
              <a:rPr lang="en-US" sz="2400" dirty="0" smtClean="0"/>
              <a:t>Presented </a:t>
            </a:r>
            <a:r>
              <a:rPr lang="en-US" sz="2400" dirty="0" smtClean="0"/>
              <a:t>by: Risk Management and Public Safety</a:t>
            </a:r>
            <a:endParaRPr lang="en-US" sz="2400" dirty="0"/>
          </a:p>
        </p:txBody>
      </p:sp>
    </p:spTree>
    <p:extLst>
      <p:ext uri="{BB962C8B-B14F-4D97-AF65-F5344CB8AC3E}">
        <p14:creationId xmlns:p14="http://schemas.microsoft.com/office/powerpoint/2010/main" val="13308581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3" y="228600"/>
            <a:ext cx="7583487" cy="685800"/>
          </a:xfrm>
        </p:spPr>
        <p:txBody>
          <a:bodyPr/>
          <a:lstStyle/>
          <a:p>
            <a:pPr algn="ctr"/>
            <a:r>
              <a:rPr lang="en-US" sz="3200" dirty="0" smtClean="0">
                <a:solidFill>
                  <a:srgbClr val="922410"/>
                </a:solidFill>
              </a:rPr>
              <a:t>Responsibilities</a:t>
            </a:r>
            <a:endParaRPr lang="en-US" sz="3200" dirty="0">
              <a:solidFill>
                <a:srgbClr val="922410"/>
              </a:solidFill>
            </a:endParaRPr>
          </a:p>
        </p:txBody>
      </p:sp>
      <p:sp>
        <p:nvSpPr>
          <p:cNvPr id="3" name="Content Placeholder 2"/>
          <p:cNvSpPr>
            <a:spLocks noGrp="1"/>
          </p:cNvSpPr>
          <p:nvPr>
            <p:ph idx="1"/>
          </p:nvPr>
        </p:nvSpPr>
        <p:spPr>
          <a:xfrm>
            <a:off x="228600" y="1048869"/>
            <a:ext cx="8610600" cy="4742331"/>
          </a:xfrm>
        </p:spPr>
        <p:txBody>
          <a:bodyPr>
            <a:normAutofit fontScale="92500"/>
          </a:bodyPr>
          <a:lstStyle/>
          <a:p>
            <a:pPr>
              <a:spcBef>
                <a:spcPts val="200"/>
              </a:spcBef>
              <a:spcAft>
                <a:spcPts val="200"/>
              </a:spcAft>
            </a:pPr>
            <a:r>
              <a:rPr lang="en-US" dirty="0">
                <a:effectLst/>
                <a:latin typeface="Times" pitchFamily="18" charset="0"/>
                <a:cs typeface="Times" pitchFamily="18" charset="0"/>
              </a:rPr>
              <a:t>Building Marshals and Floor Captains lead and implement evacuations.</a:t>
            </a:r>
          </a:p>
          <a:p>
            <a:pPr>
              <a:spcBef>
                <a:spcPts val="200"/>
              </a:spcBef>
              <a:spcAft>
                <a:spcPts val="200"/>
              </a:spcAft>
            </a:pPr>
            <a:r>
              <a:rPr lang="en-US" dirty="0">
                <a:effectLst/>
                <a:latin typeface="Times" pitchFamily="18" charset="0"/>
                <a:cs typeface="Times" pitchFamily="18" charset="0"/>
              </a:rPr>
              <a:t>Building Marshals report directly to the designated Emergency Assembly Area and wait for Floor Captains and others to arrive.</a:t>
            </a:r>
          </a:p>
          <a:p>
            <a:pPr>
              <a:spcBef>
                <a:spcPts val="200"/>
              </a:spcBef>
              <a:spcAft>
                <a:spcPts val="200"/>
              </a:spcAft>
            </a:pPr>
            <a:r>
              <a:rPr lang="en-US" dirty="0">
                <a:effectLst/>
                <a:latin typeface="Times" pitchFamily="18" charset="0"/>
                <a:cs typeface="Times" pitchFamily="18" charset="0"/>
              </a:rPr>
              <a:t>Floor Captains – during the evacuation, direct all building occupants to evacuate to the nearest Emergency Assembly Area. </a:t>
            </a:r>
          </a:p>
          <a:p>
            <a:pPr>
              <a:spcBef>
                <a:spcPts val="200"/>
              </a:spcBef>
              <a:spcAft>
                <a:spcPts val="200"/>
              </a:spcAft>
            </a:pPr>
            <a:r>
              <a:rPr lang="en-US" dirty="0">
                <a:effectLst/>
                <a:latin typeface="Times" pitchFamily="18" charset="0"/>
                <a:cs typeface="Times" pitchFamily="18" charset="0"/>
              </a:rPr>
              <a:t>At the Emergency Assembly Area </a:t>
            </a:r>
          </a:p>
          <a:p>
            <a:pPr lvl="1">
              <a:spcBef>
                <a:spcPts val="200"/>
              </a:spcBef>
              <a:spcAft>
                <a:spcPts val="200"/>
              </a:spcAft>
              <a:buFont typeface="Wingdings" pitchFamily="2" charset="2"/>
              <a:buChar char="ü"/>
            </a:pPr>
            <a:r>
              <a:rPr lang="en-US" sz="2200" dirty="0">
                <a:effectLst/>
                <a:latin typeface="Times" pitchFamily="18" charset="0"/>
                <a:cs typeface="Times" pitchFamily="18" charset="0"/>
              </a:rPr>
              <a:t>Wait for further communications.</a:t>
            </a:r>
          </a:p>
          <a:p>
            <a:pPr lvl="1">
              <a:spcBef>
                <a:spcPts val="200"/>
              </a:spcBef>
              <a:spcAft>
                <a:spcPts val="200"/>
              </a:spcAft>
              <a:buFont typeface="Wingdings" pitchFamily="2" charset="2"/>
              <a:buChar char="ü"/>
            </a:pPr>
            <a:r>
              <a:rPr lang="en-US" sz="2200" dirty="0">
                <a:effectLst/>
                <a:latin typeface="Times" pitchFamily="18" charset="0"/>
                <a:cs typeface="Times" pitchFamily="18" charset="0"/>
              </a:rPr>
              <a:t>Floor Captains report to the Building Marshal on the status of the event.</a:t>
            </a:r>
          </a:p>
          <a:p>
            <a:pPr lvl="1">
              <a:spcBef>
                <a:spcPts val="200"/>
              </a:spcBef>
              <a:spcAft>
                <a:spcPts val="200"/>
              </a:spcAft>
              <a:buFont typeface="Wingdings" pitchFamily="2" charset="2"/>
              <a:buChar char="ü"/>
            </a:pPr>
            <a:r>
              <a:rPr lang="en-US" sz="2200" b="1" dirty="0">
                <a:solidFill>
                  <a:srgbClr val="FF0000"/>
                </a:solidFill>
                <a:effectLst/>
                <a:latin typeface="Times" pitchFamily="18" charset="0"/>
                <a:cs typeface="Times" pitchFamily="18" charset="0"/>
              </a:rPr>
              <a:t>ALL CLEAR </a:t>
            </a:r>
            <a:r>
              <a:rPr lang="en-US" sz="2200" dirty="0">
                <a:effectLst/>
                <a:latin typeface="Times" pitchFamily="18" charset="0"/>
                <a:cs typeface="Times" pitchFamily="18" charset="0"/>
              </a:rPr>
              <a:t>- The Building Marshal waits to hear from the Incident Commander if an </a:t>
            </a:r>
            <a:r>
              <a:rPr lang="en-US" sz="2200" dirty="0">
                <a:solidFill>
                  <a:srgbClr val="FF0000"/>
                </a:solidFill>
                <a:effectLst/>
                <a:latin typeface="Times" pitchFamily="18" charset="0"/>
                <a:cs typeface="Times" pitchFamily="18" charset="0"/>
              </a:rPr>
              <a:t>All Clear </a:t>
            </a:r>
            <a:r>
              <a:rPr lang="en-US" sz="2200" dirty="0">
                <a:effectLst/>
                <a:latin typeface="Times" pitchFamily="18" charset="0"/>
                <a:cs typeface="Times" pitchFamily="18" charset="0"/>
              </a:rPr>
              <a:t>has been given, then informs others to return to the building(s).</a:t>
            </a:r>
          </a:p>
          <a:p>
            <a:pPr>
              <a:spcBef>
                <a:spcPts val="600"/>
              </a:spcBef>
              <a:spcAft>
                <a:spcPts val="600"/>
              </a:spcAft>
            </a:pPr>
            <a:r>
              <a:rPr lang="en-US" dirty="0">
                <a:effectLst/>
                <a:latin typeface="Times" pitchFamily="18" charset="0"/>
                <a:cs typeface="Times" pitchFamily="18" charset="0"/>
              </a:rPr>
              <a:t>The Building Marshal passes the </a:t>
            </a:r>
            <a:r>
              <a:rPr lang="en-US" dirty="0">
                <a:solidFill>
                  <a:srgbClr val="FF0000"/>
                </a:solidFill>
                <a:effectLst/>
                <a:latin typeface="Times" pitchFamily="18" charset="0"/>
                <a:cs typeface="Times" pitchFamily="18" charset="0"/>
              </a:rPr>
              <a:t>All Clear </a:t>
            </a:r>
            <a:r>
              <a:rPr lang="en-US" dirty="0">
                <a:effectLst/>
                <a:latin typeface="Times" pitchFamily="18" charset="0"/>
                <a:cs typeface="Times" pitchFamily="18" charset="0"/>
              </a:rPr>
              <a:t>to the Floor Captains, students, and others.</a:t>
            </a:r>
          </a:p>
          <a:p>
            <a:endParaRPr lang="en-US" dirty="0">
              <a:effectLst/>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557E5F-56E9-2C46-8461-5A011481BF27}" type="slidenum">
              <a:rPr lang="en-US" smtClean="0"/>
              <a:t>10</a:t>
            </a:fld>
            <a:endParaRPr lang="en-US" dirty="0"/>
          </a:p>
        </p:txBody>
      </p:sp>
    </p:spTree>
    <p:extLst>
      <p:ext uri="{BB962C8B-B14F-4D97-AF65-F5344CB8AC3E}">
        <p14:creationId xmlns:p14="http://schemas.microsoft.com/office/powerpoint/2010/main" val="8670891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9988"/>
            <a:ext cx="8610600" cy="1044388"/>
          </a:xfrm>
        </p:spPr>
        <p:txBody>
          <a:bodyPr/>
          <a:lstStyle/>
          <a:p>
            <a:pPr algn="ctr"/>
            <a:r>
              <a:rPr lang="en-US" sz="3200" dirty="0"/>
              <a:t>Evacuation for Special Populations</a:t>
            </a:r>
          </a:p>
        </p:txBody>
      </p:sp>
      <p:sp>
        <p:nvSpPr>
          <p:cNvPr id="3" name="Content Placeholder 2"/>
          <p:cNvSpPr>
            <a:spLocks noGrp="1"/>
          </p:cNvSpPr>
          <p:nvPr>
            <p:ph idx="1"/>
          </p:nvPr>
        </p:nvSpPr>
        <p:spPr>
          <a:xfrm>
            <a:off x="609600" y="1143000"/>
            <a:ext cx="7772400" cy="4648200"/>
          </a:xfrm>
        </p:spPr>
        <p:txBody>
          <a:bodyPr>
            <a:noAutofit/>
          </a:bodyPr>
          <a:lstStyle/>
          <a:p>
            <a:pPr>
              <a:spcBef>
                <a:spcPts val="1200"/>
              </a:spcBef>
              <a:spcAft>
                <a:spcPts val="1200"/>
              </a:spcAft>
            </a:pPr>
            <a:r>
              <a:rPr lang="en-US" dirty="0">
                <a:effectLst/>
                <a:latin typeface="Arial" pitchFamily="34" charset="0"/>
                <a:cs typeface="Arial" pitchFamily="34" charset="0"/>
              </a:rPr>
              <a:t>Faculty and staff who are mobility impaired should inform their Building Marshal and Floor Captain of their usual work area and of special assistance that may be needed in the event of an emergency.  </a:t>
            </a:r>
          </a:p>
          <a:p>
            <a:pPr lvl="0">
              <a:spcBef>
                <a:spcPts val="1200"/>
              </a:spcBef>
              <a:spcAft>
                <a:spcPts val="1200"/>
              </a:spcAft>
            </a:pPr>
            <a:r>
              <a:rPr lang="en-US" dirty="0">
                <a:effectLst/>
                <a:latin typeface="Arial" pitchFamily="34" charset="0"/>
                <a:cs typeface="Arial" pitchFamily="34" charset="0"/>
              </a:rPr>
              <a:t>Arrange in advance assistance for those that may need help in the event of an evacuation or other emergency.  </a:t>
            </a:r>
          </a:p>
          <a:p>
            <a:pPr lvl="0">
              <a:spcBef>
                <a:spcPts val="1200"/>
              </a:spcBef>
              <a:spcAft>
                <a:spcPts val="1200"/>
              </a:spcAft>
            </a:pPr>
            <a:r>
              <a:rPr lang="en-US" dirty="0">
                <a:effectLst/>
                <a:latin typeface="Arial" pitchFamily="34" charset="0"/>
                <a:cs typeface="Arial" pitchFamily="34" charset="0"/>
              </a:rPr>
              <a:t>Assign specific individuals to those that may need support.</a:t>
            </a:r>
          </a:p>
          <a:p>
            <a:pPr lvl="0">
              <a:spcBef>
                <a:spcPts val="1200"/>
              </a:spcBef>
              <a:spcAft>
                <a:spcPts val="1200"/>
              </a:spcAft>
            </a:pPr>
            <a:r>
              <a:rPr lang="en-US" dirty="0">
                <a:effectLst/>
                <a:latin typeface="Arial" pitchFamily="34" charset="0"/>
                <a:cs typeface="Arial" pitchFamily="34" charset="0"/>
              </a:rPr>
              <a:t>Mobility-impaired individuals should be aware of exit routes and the designated Emergency Assembly Areas.</a:t>
            </a:r>
            <a:endParaRPr lang="en-US" dirty="0">
              <a:effectLst/>
            </a:endParaRPr>
          </a:p>
          <a:p>
            <a:pPr marL="0" indent="0">
              <a:spcBef>
                <a:spcPts val="1200"/>
              </a:spcBef>
              <a:spcAft>
                <a:spcPts val="1200"/>
              </a:spcAft>
              <a:buNone/>
            </a:pPr>
            <a:endParaRPr lang="en-US" sz="2400"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557E5F-56E9-2C46-8461-5A011481BF27}" type="slidenum">
              <a:rPr lang="en-US" smtClean="0"/>
              <a:t>11</a:t>
            </a:fld>
            <a:endParaRPr lang="en-US" dirty="0"/>
          </a:p>
        </p:txBody>
      </p:sp>
    </p:spTree>
    <p:extLst>
      <p:ext uri="{BB962C8B-B14F-4D97-AF65-F5344CB8AC3E}">
        <p14:creationId xmlns:p14="http://schemas.microsoft.com/office/powerpoint/2010/main" val="41383201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8612"/>
            <a:ext cx="8839200" cy="815788"/>
          </a:xfrm>
        </p:spPr>
        <p:txBody>
          <a:bodyPr/>
          <a:lstStyle/>
          <a:p>
            <a:pPr algn="ctr"/>
            <a:r>
              <a:rPr lang="en-US" sz="3200" dirty="0" smtClean="0">
                <a:solidFill>
                  <a:srgbClr val="922410"/>
                </a:solidFill>
              </a:rPr>
              <a:t>Suggestions – Prior to the Drill</a:t>
            </a:r>
            <a:endParaRPr lang="en-US" sz="2400" dirty="0">
              <a:solidFill>
                <a:srgbClr val="922410"/>
              </a:solidFill>
            </a:endParaRPr>
          </a:p>
        </p:txBody>
      </p:sp>
      <p:sp>
        <p:nvSpPr>
          <p:cNvPr id="3" name="Content Placeholder 2"/>
          <p:cNvSpPr>
            <a:spLocks noGrp="1"/>
          </p:cNvSpPr>
          <p:nvPr>
            <p:ph idx="1"/>
          </p:nvPr>
        </p:nvSpPr>
        <p:spPr>
          <a:xfrm>
            <a:off x="381000" y="914400"/>
            <a:ext cx="8534400" cy="5181600"/>
          </a:xfrm>
          <a:noFill/>
        </p:spPr>
        <p:txBody>
          <a:bodyPr>
            <a:noAutofit/>
          </a:bodyPr>
          <a:lstStyle/>
          <a:p>
            <a:pPr marL="624078" indent="-514350">
              <a:spcAft>
                <a:spcPts val="600"/>
              </a:spcAft>
              <a:buClrTx/>
              <a:buNone/>
            </a:pPr>
            <a:r>
              <a:rPr lang="en-US" sz="2000" u="sng" dirty="0">
                <a:solidFill>
                  <a:srgbClr val="FF0000"/>
                </a:solidFill>
                <a:effectLst>
                  <a:outerShdw blurRad="38100" dist="38100" dir="2700000" algn="tl">
                    <a:srgbClr val="000000">
                      <a:alpha val="43137"/>
                    </a:srgbClr>
                  </a:outerShdw>
                </a:effectLst>
              </a:rPr>
              <a:t>Building Marshal</a:t>
            </a:r>
          </a:p>
          <a:p>
            <a:pPr marL="274320" lvl="1" indent="-274320">
              <a:spcBef>
                <a:spcPts val="0"/>
              </a:spcBef>
              <a:spcAft>
                <a:spcPts val="300"/>
              </a:spcAft>
              <a:buSzPct val="115000"/>
              <a:buFont typeface="Arial" pitchFamily="34" charset="0"/>
              <a:buChar char="•"/>
            </a:pPr>
            <a:r>
              <a:rPr lang="en-US" sz="1900" dirty="0">
                <a:effectLst/>
              </a:rPr>
              <a:t>Know your plan, evacuation routes and EAA’s. </a:t>
            </a:r>
          </a:p>
          <a:p>
            <a:pPr marL="274320" lvl="1" indent="-274320">
              <a:spcBef>
                <a:spcPts val="0"/>
              </a:spcBef>
              <a:spcAft>
                <a:spcPts val="300"/>
              </a:spcAft>
              <a:buSzPct val="115000"/>
              <a:buFont typeface="Arial" pitchFamily="34" charset="0"/>
              <a:buChar char="•"/>
            </a:pPr>
            <a:r>
              <a:rPr lang="en-US" sz="1900" dirty="0">
                <a:effectLst/>
              </a:rPr>
              <a:t>Have your </a:t>
            </a:r>
            <a:r>
              <a:rPr lang="en-US" sz="1900" b="1" dirty="0">
                <a:solidFill>
                  <a:srgbClr val="0000CC"/>
                </a:solidFill>
                <a:effectLst/>
              </a:rPr>
              <a:t>Building Evacuation Plan handy</a:t>
            </a:r>
            <a:r>
              <a:rPr lang="en-US" sz="1900" dirty="0">
                <a:effectLst/>
              </a:rPr>
              <a:t>- </a:t>
            </a:r>
            <a:r>
              <a:rPr lang="en-US" sz="1900" u="sng" dirty="0">
                <a:effectLst/>
              </a:rPr>
              <a:t>At a minimum, have a clipboard in hand with a list of Floor Captains and staff</a:t>
            </a:r>
          </a:p>
          <a:p>
            <a:pPr marL="274320" lvl="1" indent="-274320">
              <a:spcBef>
                <a:spcPts val="0"/>
              </a:spcBef>
              <a:spcAft>
                <a:spcPts val="300"/>
              </a:spcAft>
              <a:buSzPct val="115000"/>
              <a:buFont typeface="Arial" pitchFamily="34" charset="0"/>
              <a:buChar char="•"/>
            </a:pPr>
            <a:r>
              <a:rPr lang="en-US" sz="1900" dirty="0">
                <a:effectLst/>
              </a:rPr>
              <a:t>Collaborate with other Building Marshals in your area to make sure you have enough coverage.</a:t>
            </a:r>
          </a:p>
          <a:p>
            <a:pPr marL="274320" lvl="1" indent="-274320">
              <a:spcBef>
                <a:spcPts val="0"/>
              </a:spcBef>
              <a:spcAft>
                <a:spcPts val="300"/>
              </a:spcAft>
              <a:buSzPct val="115000"/>
              <a:buFont typeface="Arial" pitchFamily="34" charset="0"/>
              <a:buChar char="•"/>
            </a:pPr>
            <a:r>
              <a:rPr lang="en-US" sz="1900" dirty="0">
                <a:effectLst/>
              </a:rPr>
              <a:t>Meet with Floor Captains and staff prior to drills for planning &amp; coverage.</a:t>
            </a:r>
          </a:p>
          <a:p>
            <a:pPr marL="274320" lvl="1" indent="-274320">
              <a:spcBef>
                <a:spcPts val="0"/>
              </a:spcBef>
              <a:spcAft>
                <a:spcPts val="300"/>
              </a:spcAft>
              <a:buSzPct val="115000"/>
              <a:buFont typeface="Arial" pitchFamily="34" charset="0"/>
              <a:buChar char="•"/>
            </a:pPr>
            <a:r>
              <a:rPr lang="en-US" sz="1900" dirty="0">
                <a:effectLst/>
              </a:rPr>
              <a:t>Identify persons with mobility challenges – assign staff to provide assistance.</a:t>
            </a:r>
          </a:p>
          <a:p>
            <a:pPr marL="109728" indent="0">
              <a:spcBef>
                <a:spcPts val="300"/>
              </a:spcBef>
              <a:spcAft>
                <a:spcPts val="300"/>
              </a:spcAft>
              <a:buClr>
                <a:schemeClr val="accent6">
                  <a:lumMod val="75000"/>
                </a:schemeClr>
              </a:buClr>
              <a:buSzPct val="115000"/>
              <a:buNone/>
            </a:pPr>
            <a:r>
              <a:rPr lang="en-US" sz="2000" u="sng" dirty="0">
                <a:solidFill>
                  <a:srgbClr val="FF0000"/>
                </a:solidFill>
                <a:effectLst>
                  <a:outerShdw blurRad="38100" dist="38100" dir="2700000" algn="tl">
                    <a:srgbClr val="000000">
                      <a:alpha val="43137"/>
                    </a:srgbClr>
                  </a:outerShdw>
                </a:effectLst>
              </a:rPr>
              <a:t>Floor Captains</a:t>
            </a:r>
          </a:p>
          <a:p>
            <a:pPr marL="274320" lvl="1" indent="-274320">
              <a:spcBef>
                <a:spcPts val="0"/>
              </a:spcBef>
              <a:spcAft>
                <a:spcPts val="300"/>
              </a:spcAft>
              <a:buSzPct val="115000"/>
              <a:buFont typeface="Arial" pitchFamily="34" charset="0"/>
              <a:buChar char="•"/>
            </a:pPr>
            <a:r>
              <a:rPr lang="en-US" sz="1900" dirty="0">
                <a:effectLst/>
              </a:rPr>
              <a:t>Assist Building Marshal with </a:t>
            </a:r>
            <a:r>
              <a:rPr lang="en-US" sz="1900" dirty="0" smtClean="0">
                <a:effectLst/>
              </a:rPr>
              <a:t>dissemination of information and scheduling of meetings</a:t>
            </a:r>
            <a:endParaRPr lang="en-US" sz="1900" dirty="0">
              <a:effectLst/>
            </a:endParaRPr>
          </a:p>
          <a:p>
            <a:pPr marL="274320" lvl="1" indent="-274320">
              <a:spcBef>
                <a:spcPts val="0"/>
              </a:spcBef>
              <a:spcAft>
                <a:spcPts val="300"/>
              </a:spcAft>
              <a:buSzPct val="115000"/>
              <a:buFont typeface="Arial" pitchFamily="34" charset="0"/>
              <a:buChar char="•"/>
            </a:pPr>
            <a:r>
              <a:rPr lang="en-US" sz="1900" dirty="0">
                <a:effectLst/>
              </a:rPr>
              <a:t>Attend all training and meetings</a:t>
            </a:r>
          </a:p>
          <a:p>
            <a:pPr marL="274320" lvl="1" indent="-274320">
              <a:spcBef>
                <a:spcPts val="0"/>
              </a:spcBef>
              <a:spcAft>
                <a:spcPts val="300"/>
              </a:spcAft>
              <a:buSzPct val="115000"/>
              <a:buFont typeface="Arial" pitchFamily="34" charset="0"/>
              <a:buChar char="•"/>
            </a:pPr>
            <a:r>
              <a:rPr lang="en-US" sz="1900" dirty="0">
                <a:effectLst/>
              </a:rPr>
              <a:t>Know your building layout and evacuation routes </a:t>
            </a:r>
          </a:p>
          <a:p>
            <a:pPr marL="274320" lvl="1" indent="-274320">
              <a:spcBef>
                <a:spcPts val="0"/>
              </a:spcBef>
              <a:spcAft>
                <a:spcPts val="300"/>
              </a:spcAft>
              <a:buSzPct val="115000"/>
              <a:buFont typeface="Arial" pitchFamily="34" charset="0"/>
              <a:buChar char="•"/>
            </a:pPr>
            <a:r>
              <a:rPr lang="en-US" sz="1900" dirty="0">
                <a:effectLst/>
              </a:rPr>
              <a:t>Identify the EAA’s in the immediate vicinity of your building</a:t>
            </a:r>
          </a:p>
          <a:p>
            <a:pPr>
              <a:buClr>
                <a:schemeClr val="accent6">
                  <a:lumMod val="75000"/>
                </a:schemeClr>
              </a:buClr>
              <a:buSzPct val="115000"/>
              <a:buFont typeface="Arial" pitchFamily="34" charset="0"/>
              <a:buChar char="•"/>
            </a:pPr>
            <a:endParaRPr lang="en-US" sz="1900" dirty="0">
              <a:effectLst/>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557E5F-56E9-2C46-8461-5A011481BF27}" type="slidenum">
              <a:rPr lang="en-US" smtClean="0"/>
              <a:t>12</a:t>
            </a:fld>
            <a:endParaRPr lang="en-US" dirty="0"/>
          </a:p>
        </p:txBody>
      </p:sp>
    </p:spTree>
    <p:extLst>
      <p:ext uri="{BB962C8B-B14F-4D97-AF65-F5344CB8AC3E}">
        <p14:creationId xmlns:p14="http://schemas.microsoft.com/office/powerpoint/2010/main" val="15580292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663388"/>
          </a:xfrm>
        </p:spPr>
        <p:txBody>
          <a:bodyPr/>
          <a:lstStyle/>
          <a:p>
            <a:pPr algn="ctr"/>
            <a:r>
              <a:rPr lang="en-US" sz="3200" dirty="0">
                <a:effectLst>
                  <a:outerShdw blurRad="38100" dist="38100" dir="2700000" algn="tl">
                    <a:srgbClr val="000000">
                      <a:alpha val="43137"/>
                    </a:srgbClr>
                  </a:outerShdw>
                </a:effectLst>
              </a:rPr>
              <a:t>Summary of </a:t>
            </a:r>
            <a:r>
              <a:rPr lang="en-US" sz="3200" dirty="0" smtClean="0">
                <a:effectLst>
                  <a:outerShdw blurRad="38100" dist="38100" dir="2700000" algn="tl">
                    <a:srgbClr val="000000">
                      <a:alpha val="43137"/>
                    </a:srgbClr>
                  </a:outerShdw>
                </a:effectLst>
              </a:rPr>
              <a:t>Responsibilities</a:t>
            </a:r>
            <a:endParaRPr lang="en-US" sz="32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914400"/>
            <a:ext cx="8382000" cy="4437530"/>
          </a:xfrm>
        </p:spPr>
        <p:txBody>
          <a:bodyPr>
            <a:noAutofit/>
          </a:bodyPr>
          <a:lstStyle/>
          <a:p>
            <a:pPr marL="624078" indent="-514350">
              <a:spcAft>
                <a:spcPts val="600"/>
              </a:spcAft>
              <a:buClrTx/>
              <a:buNone/>
            </a:pPr>
            <a:r>
              <a:rPr lang="en-US" sz="2000" u="sng" dirty="0">
                <a:solidFill>
                  <a:srgbClr val="FF0000"/>
                </a:solidFill>
                <a:effectLst>
                  <a:outerShdw blurRad="38100" dist="38100" dir="2700000" algn="tl">
                    <a:srgbClr val="000000">
                      <a:alpha val="43137"/>
                    </a:srgbClr>
                  </a:outerShdw>
                </a:effectLst>
              </a:rPr>
              <a:t>Building Marshal</a:t>
            </a:r>
          </a:p>
          <a:p>
            <a:pPr marL="274320" lvl="1" indent="-274320">
              <a:spcBef>
                <a:spcPts val="0"/>
              </a:spcBef>
              <a:buSzPct val="120000"/>
              <a:buFont typeface="Arial" pitchFamily="34" charset="0"/>
              <a:buChar char="•"/>
            </a:pPr>
            <a:r>
              <a:rPr lang="en-US" sz="1900" dirty="0">
                <a:effectLst/>
              </a:rPr>
              <a:t>Don your orange vest, radio and clipboard.</a:t>
            </a:r>
          </a:p>
          <a:p>
            <a:pPr marL="274320" lvl="1" indent="-274320">
              <a:spcBef>
                <a:spcPts val="0"/>
              </a:spcBef>
              <a:buSzPct val="120000"/>
              <a:buFont typeface="Arial" pitchFamily="34" charset="0"/>
              <a:buChar char="•"/>
            </a:pPr>
            <a:r>
              <a:rPr lang="en-US" sz="1900" dirty="0">
                <a:effectLst/>
              </a:rPr>
              <a:t>Report to the EAA</a:t>
            </a:r>
          </a:p>
          <a:p>
            <a:pPr marL="274320" lvl="1" indent="-274320">
              <a:spcBef>
                <a:spcPts val="0"/>
              </a:spcBef>
              <a:buSzPct val="120000"/>
              <a:buFont typeface="Arial" pitchFamily="34" charset="0"/>
              <a:buChar char="•"/>
            </a:pPr>
            <a:r>
              <a:rPr lang="en-US" sz="1900" dirty="0">
                <a:effectLst/>
              </a:rPr>
              <a:t>Once Floor Captains have arrived  take attendance of your staff.</a:t>
            </a:r>
          </a:p>
          <a:p>
            <a:pPr marL="274320" lvl="1" indent="-274320">
              <a:spcBef>
                <a:spcPts val="0"/>
              </a:spcBef>
              <a:buSzPct val="120000"/>
              <a:buFont typeface="Arial" pitchFamily="34" charset="0"/>
              <a:buChar char="•"/>
            </a:pPr>
            <a:r>
              <a:rPr lang="en-US" sz="1900" dirty="0">
                <a:effectLst/>
              </a:rPr>
              <a:t>Listen to communications on the radio (Channel 1)</a:t>
            </a:r>
          </a:p>
          <a:p>
            <a:pPr marL="274320" lvl="1" indent="-274320">
              <a:spcBef>
                <a:spcPts val="0"/>
              </a:spcBef>
              <a:buSzPct val="120000"/>
              <a:buFont typeface="Arial" pitchFamily="34" charset="0"/>
              <a:buChar char="•"/>
            </a:pPr>
            <a:r>
              <a:rPr lang="en-US" sz="1900" dirty="0">
                <a:effectLst/>
              </a:rPr>
              <a:t>Respond to Incident Commander when you are directed.</a:t>
            </a:r>
          </a:p>
          <a:p>
            <a:pPr marL="274320" lvl="1" indent="-274320">
              <a:spcBef>
                <a:spcPts val="0"/>
              </a:spcBef>
              <a:buSzPct val="120000"/>
              <a:buFont typeface="Arial" pitchFamily="34" charset="0"/>
              <a:buChar char="•"/>
            </a:pPr>
            <a:r>
              <a:rPr lang="en-US" sz="1900" dirty="0">
                <a:effectLst/>
              </a:rPr>
              <a:t>Wait for the “All Clear” and inform Floor Captains of the “All Clear</a:t>
            </a:r>
            <a:r>
              <a:rPr lang="en-US" sz="1900" dirty="0" smtClean="0">
                <a:effectLst/>
              </a:rPr>
              <a:t>”.</a:t>
            </a:r>
          </a:p>
          <a:p>
            <a:pPr marL="274320" lvl="1" indent="-274320">
              <a:spcBef>
                <a:spcPts val="0"/>
              </a:spcBef>
              <a:buSzPct val="120000"/>
              <a:buFont typeface="Arial" pitchFamily="34" charset="0"/>
              <a:buChar char="•"/>
            </a:pPr>
            <a:endParaRPr lang="en-US" sz="1800" dirty="0">
              <a:effectLst/>
            </a:endParaRPr>
          </a:p>
          <a:p>
            <a:pPr marL="0" indent="0">
              <a:spcBef>
                <a:spcPts val="300"/>
              </a:spcBef>
              <a:spcAft>
                <a:spcPts val="300"/>
              </a:spcAft>
              <a:buSzPct val="120000"/>
              <a:buNone/>
            </a:pPr>
            <a:r>
              <a:rPr lang="en-US" sz="2000" u="sng" dirty="0">
                <a:solidFill>
                  <a:srgbClr val="FF0000"/>
                </a:solidFill>
                <a:effectLst>
                  <a:outerShdw blurRad="38100" dist="38100" dir="2700000" algn="tl">
                    <a:srgbClr val="000000">
                      <a:alpha val="43137"/>
                    </a:srgbClr>
                  </a:outerShdw>
                </a:effectLst>
              </a:rPr>
              <a:t>Floor Captain</a:t>
            </a:r>
          </a:p>
          <a:p>
            <a:pPr marL="274320" lvl="1" indent="-274320">
              <a:spcBef>
                <a:spcPts val="0"/>
              </a:spcBef>
              <a:buSzPct val="120000"/>
              <a:buFont typeface="Arial" pitchFamily="34" charset="0"/>
              <a:buChar char="•"/>
            </a:pPr>
            <a:r>
              <a:rPr lang="en-US" sz="1900" dirty="0">
                <a:effectLst/>
              </a:rPr>
              <a:t>Don your yellow vest and radio.</a:t>
            </a:r>
          </a:p>
          <a:p>
            <a:pPr marL="274320" lvl="1" indent="-274320">
              <a:spcBef>
                <a:spcPts val="0"/>
              </a:spcBef>
              <a:buSzPct val="120000"/>
              <a:buFont typeface="Arial" pitchFamily="34" charset="0"/>
              <a:buChar char="•"/>
            </a:pPr>
            <a:r>
              <a:rPr lang="en-US" sz="1900" dirty="0">
                <a:effectLst/>
              </a:rPr>
              <a:t>Sweep/comb the building as you evacuate.</a:t>
            </a:r>
          </a:p>
          <a:p>
            <a:pPr marL="274320" lvl="1" indent="-274320">
              <a:spcBef>
                <a:spcPts val="0"/>
              </a:spcBef>
              <a:buSzPct val="120000"/>
              <a:buFont typeface="Arial" pitchFamily="34" charset="0"/>
              <a:buChar char="•"/>
            </a:pPr>
            <a:r>
              <a:rPr lang="en-US" sz="1900" dirty="0">
                <a:effectLst/>
              </a:rPr>
              <a:t>Ask others to evacuate</a:t>
            </a:r>
          </a:p>
          <a:p>
            <a:pPr marL="274320" lvl="1" indent="-274320">
              <a:spcBef>
                <a:spcPts val="0"/>
              </a:spcBef>
              <a:buSzPct val="120000"/>
              <a:buFont typeface="Arial" pitchFamily="34" charset="0"/>
              <a:buChar char="•"/>
            </a:pPr>
            <a:r>
              <a:rPr lang="en-US" sz="1900" dirty="0">
                <a:effectLst/>
              </a:rPr>
              <a:t>Faculty – lead students to EAA’s.</a:t>
            </a:r>
          </a:p>
          <a:p>
            <a:pPr marL="274320" lvl="1" indent="-274320">
              <a:spcBef>
                <a:spcPts val="0"/>
              </a:spcBef>
              <a:buSzPct val="120000"/>
              <a:buFont typeface="Arial" pitchFamily="34" charset="0"/>
              <a:buChar char="•"/>
            </a:pPr>
            <a:r>
              <a:rPr lang="en-US" sz="1900" dirty="0">
                <a:effectLst/>
              </a:rPr>
              <a:t>Report to the Building Marshal at the EAA and provide status update.</a:t>
            </a:r>
          </a:p>
          <a:p>
            <a:pPr marL="274320" lvl="1" indent="-274320">
              <a:spcBef>
                <a:spcPts val="0"/>
              </a:spcBef>
              <a:buSzPct val="120000"/>
              <a:buFont typeface="Arial" pitchFamily="34" charset="0"/>
              <a:buChar char="•"/>
            </a:pPr>
            <a:r>
              <a:rPr lang="en-US" sz="1900" dirty="0">
                <a:effectLst/>
              </a:rPr>
              <a:t>Once “All Clear” has been announced - Inform students/staff to return to your area.</a:t>
            </a:r>
          </a:p>
          <a:p>
            <a:pPr marL="274320" indent="-274320">
              <a:buSzPct val="120000"/>
              <a:buFont typeface="Arial" pitchFamily="34" charset="0"/>
              <a:buChar char="•"/>
            </a:pPr>
            <a:endParaRPr lang="en-US" sz="1900" dirty="0">
              <a:effectLst/>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557E5F-56E9-2C46-8461-5A011481BF27}" type="slidenum">
              <a:rPr lang="en-US" smtClean="0"/>
              <a:t>13</a:t>
            </a:fld>
            <a:endParaRPr lang="en-US" dirty="0"/>
          </a:p>
        </p:txBody>
      </p:sp>
    </p:spTree>
    <p:extLst>
      <p:ext uri="{BB962C8B-B14F-4D97-AF65-F5344CB8AC3E}">
        <p14:creationId xmlns:p14="http://schemas.microsoft.com/office/powerpoint/2010/main" val="2674985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583487" cy="1044388"/>
          </a:xfrm>
        </p:spPr>
        <p:txBody>
          <a:bodyPr/>
          <a:lstStyle/>
          <a:p>
            <a:pPr algn="ctr"/>
            <a:r>
              <a:rPr lang="en-US" sz="3600" dirty="0"/>
              <a:t>Radio Protocol</a:t>
            </a:r>
            <a:endParaRPr lang="en-US" dirty="0"/>
          </a:p>
        </p:txBody>
      </p:sp>
      <p:sp>
        <p:nvSpPr>
          <p:cNvPr id="3" name="Content Placeholder 2"/>
          <p:cNvSpPr>
            <a:spLocks noGrp="1"/>
          </p:cNvSpPr>
          <p:nvPr>
            <p:ph idx="1"/>
          </p:nvPr>
        </p:nvSpPr>
        <p:spPr>
          <a:xfrm>
            <a:off x="381000" y="914400"/>
            <a:ext cx="8610600" cy="5047131"/>
          </a:xfrm>
        </p:spPr>
        <p:txBody>
          <a:bodyPr>
            <a:noAutofit/>
          </a:bodyPr>
          <a:lstStyle/>
          <a:p>
            <a:pPr marL="342900" indent="-342900">
              <a:spcBef>
                <a:spcPts val="400"/>
              </a:spcBef>
              <a:buClrTx/>
              <a:buFont typeface="+mj-lt"/>
              <a:buAutoNum type="arabicPeriod"/>
            </a:pPr>
            <a:r>
              <a:rPr lang="en-US" sz="1600" b="1" u="sng" dirty="0">
                <a:solidFill>
                  <a:srgbClr val="FF0000"/>
                </a:solidFill>
                <a:effectLst/>
              </a:rPr>
              <a:t>Incident Commander (IC) or designee </a:t>
            </a:r>
            <a:r>
              <a:rPr lang="en-US" sz="1600" b="1" dirty="0">
                <a:solidFill>
                  <a:srgbClr val="FF0000"/>
                </a:solidFill>
                <a:effectLst/>
              </a:rPr>
              <a:t>–</a:t>
            </a:r>
            <a:r>
              <a:rPr lang="en-US" sz="1600" dirty="0">
                <a:effectLst/>
              </a:rPr>
              <a:t> </a:t>
            </a:r>
            <a:endParaRPr lang="en-US" sz="1600" dirty="0" smtClean="0">
              <a:effectLst/>
            </a:endParaRPr>
          </a:p>
          <a:p>
            <a:pPr marL="182880" indent="-182880">
              <a:spcBef>
                <a:spcPts val="400"/>
              </a:spcBef>
            </a:pPr>
            <a:r>
              <a:rPr lang="en-US" sz="1600" dirty="0" smtClean="0">
                <a:effectLst/>
              </a:rPr>
              <a:t>Provides communications, makes contact to others</a:t>
            </a:r>
          </a:p>
          <a:p>
            <a:pPr marL="182880" indent="-182880">
              <a:spcBef>
                <a:spcPts val="400"/>
              </a:spcBef>
            </a:pPr>
            <a:r>
              <a:rPr lang="en-US" sz="1600" dirty="0" smtClean="0">
                <a:effectLst/>
              </a:rPr>
              <a:t>Provides instructions to </a:t>
            </a:r>
            <a:r>
              <a:rPr lang="en-US" sz="1600" dirty="0">
                <a:effectLst/>
              </a:rPr>
              <a:t>all responders </a:t>
            </a:r>
            <a:r>
              <a:rPr lang="en-US" sz="1600" dirty="0" smtClean="0">
                <a:effectLst/>
              </a:rPr>
              <a:t>- Facilities, </a:t>
            </a:r>
            <a:r>
              <a:rPr lang="en-US" sz="1600" dirty="0">
                <a:effectLst/>
              </a:rPr>
              <a:t>Security, Building Marshals and others</a:t>
            </a:r>
            <a:r>
              <a:rPr lang="en-US" sz="1600" dirty="0" smtClean="0">
                <a:effectLst/>
              </a:rPr>
              <a:t>.</a:t>
            </a:r>
          </a:p>
          <a:p>
            <a:pPr marL="182880" indent="-182880">
              <a:spcBef>
                <a:spcPts val="400"/>
              </a:spcBef>
            </a:pPr>
            <a:r>
              <a:rPr lang="en-US" sz="1600" dirty="0" smtClean="0">
                <a:effectLst/>
              </a:rPr>
              <a:t>Primary </a:t>
            </a:r>
            <a:r>
              <a:rPr lang="en-US" sz="1600" dirty="0">
                <a:effectLst/>
              </a:rPr>
              <a:t>person giving </a:t>
            </a:r>
            <a:r>
              <a:rPr lang="en-US" sz="1600" dirty="0" smtClean="0">
                <a:effectLst/>
              </a:rPr>
              <a:t>an “</a:t>
            </a:r>
            <a:r>
              <a:rPr lang="en-US" sz="1600" dirty="0">
                <a:effectLst/>
              </a:rPr>
              <a:t>All Clear” (Channel 1</a:t>
            </a:r>
            <a:r>
              <a:rPr lang="en-US" sz="1600" dirty="0" smtClean="0">
                <a:effectLst/>
              </a:rPr>
              <a:t>).</a:t>
            </a:r>
          </a:p>
          <a:p>
            <a:pPr marL="0" indent="0">
              <a:spcBef>
                <a:spcPts val="400"/>
              </a:spcBef>
              <a:buNone/>
            </a:pPr>
            <a:endParaRPr lang="en-US" sz="1400" dirty="0" smtClean="0">
              <a:effectLst/>
            </a:endParaRPr>
          </a:p>
          <a:p>
            <a:pPr marL="342900" indent="-342900">
              <a:spcBef>
                <a:spcPts val="400"/>
              </a:spcBef>
              <a:buFont typeface="+mj-lt"/>
              <a:buAutoNum type="arabicPeriod" startAt="2"/>
            </a:pPr>
            <a:r>
              <a:rPr lang="en-US" sz="1600" b="1" u="sng" dirty="0" smtClean="0">
                <a:solidFill>
                  <a:srgbClr val="FF0000"/>
                </a:solidFill>
                <a:effectLst/>
              </a:rPr>
              <a:t>Radio </a:t>
            </a:r>
            <a:r>
              <a:rPr lang="en-US" sz="1600" b="1" u="sng" dirty="0">
                <a:solidFill>
                  <a:srgbClr val="FF0000"/>
                </a:solidFill>
                <a:effectLst/>
              </a:rPr>
              <a:t>Spokesperson</a:t>
            </a:r>
            <a:r>
              <a:rPr lang="en-US" sz="1600" b="1" dirty="0">
                <a:solidFill>
                  <a:srgbClr val="FF0000"/>
                </a:solidFill>
                <a:effectLst/>
              </a:rPr>
              <a:t>-  </a:t>
            </a:r>
            <a:r>
              <a:rPr lang="en-US" sz="1600" b="1" dirty="0">
                <a:effectLst/>
              </a:rPr>
              <a:t>(Channel 1)</a:t>
            </a:r>
          </a:p>
          <a:p>
            <a:pPr marL="182880" indent="-182880">
              <a:spcBef>
                <a:spcPts val="400"/>
              </a:spcBef>
            </a:pPr>
            <a:r>
              <a:rPr lang="en-US" sz="1600" dirty="0">
                <a:effectLst/>
              </a:rPr>
              <a:t>On behalf of the IC - </a:t>
            </a:r>
            <a:r>
              <a:rPr lang="en-US" sz="1600" dirty="0">
                <a:solidFill>
                  <a:srgbClr val="FF0000"/>
                </a:solidFill>
                <a:effectLst/>
              </a:rPr>
              <a:t>Provides communications </a:t>
            </a:r>
            <a:r>
              <a:rPr lang="en-US" sz="1600" dirty="0" smtClean="0">
                <a:solidFill>
                  <a:srgbClr val="FF0000"/>
                </a:solidFill>
                <a:effectLst/>
              </a:rPr>
              <a:t>during </a:t>
            </a:r>
            <a:r>
              <a:rPr lang="en-US" sz="1600" dirty="0">
                <a:solidFill>
                  <a:srgbClr val="FF0000"/>
                </a:solidFill>
                <a:effectLst/>
              </a:rPr>
              <a:t>the drill or event.</a:t>
            </a:r>
          </a:p>
          <a:p>
            <a:pPr marL="182880" indent="-182880">
              <a:spcBef>
                <a:spcPts val="400"/>
              </a:spcBef>
              <a:buNone/>
            </a:pPr>
            <a:endParaRPr lang="en-US" sz="1400" u="sng" dirty="0" smtClean="0">
              <a:effectLst/>
            </a:endParaRPr>
          </a:p>
          <a:p>
            <a:pPr marL="342900" indent="-342900">
              <a:spcBef>
                <a:spcPts val="400"/>
              </a:spcBef>
              <a:buFont typeface="+mj-lt"/>
              <a:buAutoNum type="arabicPeriod" startAt="3"/>
            </a:pPr>
            <a:r>
              <a:rPr lang="en-US" sz="1600" b="1" u="sng" dirty="0" smtClean="0">
                <a:solidFill>
                  <a:srgbClr val="FF0000"/>
                </a:solidFill>
                <a:effectLst/>
              </a:rPr>
              <a:t>Building </a:t>
            </a:r>
            <a:r>
              <a:rPr lang="en-US" sz="1600" b="1" u="sng" dirty="0">
                <a:solidFill>
                  <a:srgbClr val="FF0000"/>
                </a:solidFill>
                <a:effectLst/>
              </a:rPr>
              <a:t>Marshals</a:t>
            </a:r>
            <a:r>
              <a:rPr lang="en-US" sz="1600" b="1" dirty="0">
                <a:solidFill>
                  <a:srgbClr val="FF0000"/>
                </a:solidFill>
                <a:effectLst/>
              </a:rPr>
              <a:t> </a:t>
            </a:r>
            <a:r>
              <a:rPr lang="en-US" sz="1600" dirty="0">
                <a:effectLst/>
              </a:rPr>
              <a:t>– (Channel 1 &amp; alt. channel for communicating with Floor Captain)</a:t>
            </a:r>
          </a:p>
          <a:p>
            <a:pPr marL="182880" indent="-182880">
              <a:spcBef>
                <a:spcPts val="400"/>
              </a:spcBef>
            </a:pPr>
            <a:r>
              <a:rPr lang="en-US" sz="1600" dirty="0">
                <a:effectLst/>
              </a:rPr>
              <a:t>Wait to be contacted by the “radio spokesperson” providing communications.</a:t>
            </a:r>
          </a:p>
          <a:p>
            <a:pPr marL="182880" indent="-182880">
              <a:spcBef>
                <a:spcPts val="400"/>
              </a:spcBef>
            </a:pPr>
            <a:r>
              <a:rPr lang="en-US" sz="1600" dirty="0">
                <a:effectLst/>
              </a:rPr>
              <a:t>Respond to “radio spokesperson” of situation status</a:t>
            </a:r>
            <a:r>
              <a:rPr lang="en-US" sz="1600" dirty="0" smtClean="0">
                <a:effectLst/>
              </a:rPr>
              <a:t>.</a:t>
            </a:r>
          </a:p>
          <a:p>
            <a:pPr marL="182880" indent="-182880">
              <a:spcBef>
                <a:spcPts val="400"/>
              </a:spcBef>
            </a:pPr>
            <a:endParaRPr lang="en-US" sz="1600" dirty="0">
              <a:effectLst/>
            </a:endParaRPr>
          </a:p>
          <a:p>
            <a:pPr marL="342900" indent="-342900">
              <a:spcBef>
                <a:spcPts val="400"/>
              </a:spcBef>
              <a:buFont typeface="+mj-lt"/>
              <a:buAutoNum type="arabicPeriod" startAt="4"/>
            </a:pPr>
            <a:r>
              <a:rPr lang="en-US" sz="1600" b="1" u="sng" dirty="0">
                <a:solidFill>
                  <a:srgbClr val="FF0000"/>
                </a:solidFill>
                <a:effectLst/>
              </a:rPr>
              <a:t>Floor Captains</a:t>
            </a:r>
            <a:r>
              <a:rPr lang="en-US" sz="1600" b="1" dirty="0">
                <a:solidFill>
                  <a:srgbClr val="FF0000"/>
                </a:solidFill>
                <a:effectLst/>
              </a:rPr>
              <a:t> </a:t>
            </a:r>
            <a:r>
              <a:rPr lang="en-US" sz="1600" dirty="0">
                <a:effectLst/>
              </a:rPr>
              <a:t>- (Alt. Channel as designated by Building Marshal)</a:t>
            </a:r>
          </a:p>
          <a:p>
            <a:pPr marL="182880" indent="-182880">
              <a:spcBef>
                <a:spcPts val="400"/>
              </a:spcBef>
            </a:pPr>
            <a:r>
              <a:rPr lang="en-US" sz="1600" dirty="0">
                <a:effectLst/>
              </a:rPr>
              <a:t>Listen to the radio as you report to the EAA and to the Building Marshal</a:t>
            </a:r>
          </a:p>
          <a:p>
            <a:pPr marL="182880" indent="-182880">
              <a:spcBef>
                <a:spcPts val="400"/>
              </a:spcBef>
            </a:pPr>
            <a:r>
              <a:rPr lang="en-US" sz="1600" dirty="0">
                <a:effectLst/>
              </a:rPr>
              <a:t>Be on “Stand-by ready to assist</a:t>
            </a:r>
            <a:r>
              <a:rPr lang="en-US" sz="1600" dirty="0" smtClean="0">
                <a:effectLst/>
              </a:rPr>
              <a:t>.</a:t>
            </a:r>
          </a:p>
          <a:p>
            <a:pPr marL="109728" indent="0">
              <a:spcBef>
                <a:spcPts val="400"/>
              </a:spcBef>
              <a:spcAft>
                <a:spcPts val="400"/>
              </a:spcAft>
              <a:buClr>
                <a:srgbClr val="FF0000"/>
              </a:buClr>
              <a:buNone/>
            </a:pPr>
            <a:r>
              <a:rPr lang="en-US" sz="1400" i="1" u="sng" dirty="0" smtClean="0">
                <a:solidFill>
                  <a:srgbClr val="FF0000"/>
                </a:solidFill>
                <a:effectLst/>
              </a:rPr>
              <a:t>Radios </a:t>
            </a:r>
            <a:r>
              <a:rPr lang="en-US" sz="1400" i="1" u="sng" dirty="0">
                <a:solidFill>
                  <a:srgbClr val="FF0000"/>
                </a:solidFill>
                <a:effectLst/>
              </a:rPr>
              <a:t>lines should be open, there is to be one primary voice </a:t>
            </a:r>
            <a:r>
              <a:rPr lang="en-US" sz="1400" i="1" dirty="0" smtClean="0">
                <a:solidFill>
                  <a:srgbClr val="FF0000"/>
                </a:solidFill>
                <a:effectLst/>
              </a:rPr>
              <a:t>- </a:t>
            </a:r>
            <a:r>
              <a:rPr lang="en-US" sz="1400" i="1" dirty="0" smtClean="0">
                <a:effectLst/>
              </a:rPr>
              <a:t>(</a:t>
            </a:r>
            <a:r>
              <a:rPr lang="en-US" sz="1400" i="1" u="sng" dirty="0">
                <a:effectLst/>
              </a:rPr>
              <a:t>Radio Spokesperson) </a:t>
            </a:r>
            <a:r>
              <a:rPr lang="en-US" sz="1400" i="1" u="sng" dirty="0">
                <a:solidFill>
                  <a:srgbClr val="FF0000"/>
                </a:solidFill>
                <a:effectLst/>
              </a:rPr>
              <a:t>providing direction and instructions.</a:t>
            </a:r>
          </a:p>
          <a:p>
            <a:pPr>
              <a:spcBef>
                <a:spcPts val="400"/>
              </a:spcBef>
              <a:spcAft>
                <a:spcPts val="400"/>
              </a:spcAft>
            </a:pPr>
            <a:endParaRPr lang="en-US" sz="1600" dirty="0">
              <a:effectLst/>
            </a:endParaRPr>
          </a:p>
        </p:txBody>
      </p:sp>
      <p:sp>
        <p:nvSpPr>
          <p:cNvPr id="4" name="Down Arrow 3"/>
          <p:cNvSpPr/>
          <p:nvPr/>
        </p:nvSpPr>
        <p:spPr>
          <a:xfrm>
            <a:off x="952500" y="2133600"/>
            <a:ext cx="190500" cy="228600"/>
          </a:xfrm>
          <a:prstGeom prst="dow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Down Arrow 8"/>
          <p:cNvSpPr/>
          <p:nvPr/>
        </p:nvSpPr>
        <p:spPr>
          <a:xfrm>
            <a:off x="952500" y="2971800"/>
            <a:ext cx="190500" cy="228600"/>
          </a:xfrm>
          <a:prstGeom prst="dow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Down Arrow 9"/>
          <p:cNvSpPr/>
          <p:nvPr/>
        </p:nvSpPr>
        <p:spPr>
          <a:xfrm>
            <a:off x="952500" y="4114800"/>
            <a:ext cx="190500" cy="228600"/>
          </a:xfrm>
          <a:prstGeom prst="dow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557E5F-56E9-2C46-8461-5A011481BF27}" type="slidenum">
              <a:rPr lang="en-US" smtClean="0"/>
              <a:t>14</a:t>
            </a:fld>
            <a:endParaRPr lang="en-US" dirty="0"/>
          </a:p>
        </p:txBody>
      </p:sp>
    </p:spTree>
    <p:extLst>
      <p:ext uri="{BB962C8B-B14F-4D97-AF65-F5344CB8AC3E}">
        <p14:creationId xmlns:p14="http://schemas.microsoft.com/office/powerpoint/2010/main" val="15540951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descr="http://i.ebayimg.com/t/High-Visibility-Safety-Reflective-Construction-Vest-Neon-Bright-Stripes-/00/s/NTMyWDEwODQ=/$(KGrHqJHJCoE9rfTjDVbBPclTifyc!~~60_5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6130" y="4622633"/>
            <a:ext cx="1553154" cy="6607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radiowarehouse.co.uk/img/big_imgs/IC-F25S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922639"/>
            <a:ext cx="372028" cy="9823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http://www.bethelu.edu/new/about/human_resources/employee_benefits/sm_files/Securit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3041146"/>
            <a:ext cx="1359414" cy="10805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radiowarehouse.co.uk/img/big_imgs/IC-F25S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960" y="2514600"/>
            <a:ext cx="360807" cy="9527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radiowarehouse.co.uk/img/big_imgs/IC-F25S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397" y="4953000"/>
            <a:ext cx="343403" cy="9067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scottsdaleaz.gov/Assets/Public+Website/fire/fire+images/Fire+Warde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9393" y="4064181"/>
            <a:ext cx="1912262" cy="1346967"/>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7341184" y="4737664"/>
            <a:ext cx="1274624" cy="116906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solidFill>
                  <a:schemeClr val="tx1"/>
                </a:solidFill>
              </a:rPr>
              <a:t>EMERGENCY </a:t>
            </a:r>
          </a:p>
          <a:p>
            <a:pPr algn="ctr"/>
            <a:r>
              <a:rPr lang="en-US" sz="1200" b="1" dirty="0">
                <a:solidFill>
                  <a:schemeClr val="tx1"/>
                </a:solidFill>
              </a:rPr>
              <a:t>ASSEMBLY </a:t>
            </a:r>
          </a:p>
          <a:p>
            <a:pPr algn="ctr"/>
            <a:r>
              <a:rPr lang="en-US" sz="1200" b="1" dirty="0" smtClean="0">
                <a:solidFill>
                  <a:schemeClr val="tx1"/>
                </a:solidFill>
              </a:rPr>
              <a:t>AREA</a:t>
            </a:r>
          </a:p>
          <a:p>
            <a:pPr algn="ctr"/>
            <a:endParaRPr lang="en-US" sz="1200" b="1" dirty="0">
              <a:solidFill>
                <a:schemeClr val="tx1"/>
              </a:solidFill>
            </a:endParaRPr>
          </a:p>
        </p:txBody>
      </p:sp>
      <p:cxnSp>
        <p:nvCxnSpPr>
          <p:cNvPr id="12" name="Straight Arrow Connector 11"/>
          <p:cNvCxnSpPr/>
          <p:nvPr/>
        </p:nvCxnSpPr>
        <p:spPr>
          <a:xfrm>
            <a:off x="457200" y="2057400"/>
            <a:ext cx="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53695" y="4343400"/>
            <a:ext cx="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730948" y="5715000"/>
            <a:ext cx="62185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400800" y="5638800"/>
            <a:ext cx="533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7997547" y="2270697"/>
            <a:ext cx="0" cy="48780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120749" y="3297726"/>
            <a:ext cx="1514109" cy="400110"/>
          </a:xfrm>
          <a:prstGeom prst="rect">
            <a:avLst/>
          </a:prstGeom>
          <a:noFill/>
        </p:spPr>
        <p:txBody>
          <a:bodyPr wrap="square" rtlCol="0">
            <a:spAutoFit/>
          </a:bodyPr>
          <a:lstStyle/>
          <a:p>
            <a:r>
              <a:rPr lang="en-US" sz="2000" dirty="0" smtClean="0">
                <a:solidFill>
                  <a:srgbClr val="FF0000"/>
                </a:solidFill>
                <a:effectLst>
                  <a:outerShdw blurRad="38100" dist="38100" dir="2700000" algn="tl">
                    <a:srgbClr val="000000">
                      <a:alpha val="43137"/>
                    </a:srgbClr>
                  </a:outerShdw>
                </a:effectLst>
              </a:rPr>
              <a:t>“All Clear”</a:t>
            </a:r>
            <a:endParaRPr lang="en-US" sz="2000" dirty="0">
              <a:solidFill>
                <a:srgbClr val="FF0000"/>
              </a:solidFill>
              <a:effectLst>
                <a:outerShdw blurRad="38100" dist="38100" dir="2700000" algn="tl">
                  <a:srgbClr val="000000">
                    <a:alpha val="43137"/>
                  </a:srgbClr>
                </a:outerShdw>
              </a:effectLst>
            </a:endParaRPr>
          </a:p>
        </p:txBody>
      </p:sp>
      <p:pic>
        <p:nvPicPr>
          <p:cNvPr id="18" name="Picture 4" descr="http://t0.gstatic.com/images?q=tbn:ANd9GcTTNwp1q7Lzz25cKI_HsiyQhbkYu6uGoPlP_vdx3-ZoHrKq-VVB"/>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72325" y="800953"/>
            <a:ext cx="1819275" cy="1180247"/>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p:cNvCxnSpPr/>
          <p:nvPr/>
        </p:nvCxnSpPr>
        <p:spPr>
          <a:xfrm flipV="1">
            <a:off x="7978496" y="3909751"/>
            <a:ext cx="0" cy="48780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12704" y="2133600"/>
            <a:ext cx="2798622" cy="738664"/>
          </a:xfrm>
          <a:prstGeom prst="rect">
            <a:avLst/>
          </a:prstGeom>
          <a:noFill/>
        </p:spPr>
        <p:txBody>
          <a:bodyPr wrap="square" rtlCol="0">
            <a:spAutoFit/>
          </a:bodyPr>
          <a:lstStyle/>
          <a:p>
            <a:pPr algn="ctr"/>
            <a:r>
              <a:rPr lang="en-US" sz="1400" b="1" dirty="0" smtClean="0"/>
              <a:t>Incident Commander, Admin., Facilities, Security, Radio Spokesperson – Channel 1</a:t>
            </a:r>
            <a:endParaRPr lang="en-US" sz="1400" b="1" dirty="0"/>
          </a:p>
        </p:txBody>
      </p:sp>
      <p:sp>
        <p:nvSpPr>
          <p:cNvPr id="21" name="Freeform 20"/>
          <p:cNvSpPr/>
          <p:nvPr/>
        </p:nvSpPr>
        <p:spPr>
          <a:xfrm>
            <a:off x="2536371" y="1130823"/>
            <a:ext cx="1529424" cy="4333806"/>
          </a:xfrm>
          <a:custGeom>
            <a:avLst/>
            <a:gdLst>
              <a:gd name="connsiteX0" fmla="*/ 0 w 1529424"/>
              <a:gd name="connsiteY0" fmla="*/ 1291 h 4333806"/>
              <a:gd name="connsiteX1" fmla="*/ 1360715 w 1529424"/>
              <a:gd name="connsiteY1" fmla="*/ 371406 h 4333806"/>
              <a:gd name="connsiteX2" fmla="*/ 1502229 w 1529424"/>
              <a:gd name="connsiteY2" fmla="*/ 2287291 h 4333806"/>
              <a:gd name="connsiteX3" fmla="*/ 1306286 w 1529424"/>
              <a:gd name="connsiteY3" fmla="*/ 3462948 h 4333806"/>
              <a:gd name="connsiteX4" fmla="*/ 0 w 1529424"/>
              <a:gd name="connsiteY4" fmla="*/ 4333806 h 4333806"/>
              <a:gd name="connsiteX5" fmla="*/ 0 w 1529424"/>
              <a:gd name="connsiteY5" fmla="*/ 4333806 h 4333806"/>
              <a:gd name="connsiteX6" fmla="*/ 0 w 1529424"/>
              <a:gd name="connsiteY6" fmla="*/ 4333806 h 4333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9424" h="4333806">
                <a:moveTo>
                  <a:pt x="0" y="1291"/>
                </a:moveTo>
                <a:cubicBezTo>
                  <a:pt x="555172" y="-4152"/>
                  <a:pt x="1110344" y="-9594"/>
                  <a:pt x="1360715" y="371406"/>
                </a:cubicBezTo>
                <a:cubicBezTo>
                  <a:pt x="1611087" y="752406"/>
                  <a:pt x="1511300" y="1772034"/>
                  <a:pt x="1502229" y="2287291"/>
                </a:cubicBezTo>
                <a:cubicBezTo>
                  <a:pt x="1493158" y="2802548"/>
                  <a:pt x="1556658" y="3121862"/>
                  <a:pt x="1306286" y="3462948"/>
                </a:cubicBezTo>
                <a:cubicBezTo>
                  <a:pt x="1055915" y="3804034"/>
                  <a:pt x="0" y="4333806"/>
                  <a:pt x="0" y="4333806"/>
                </a:cubicBezTo>
                <a:lnTo>
                  <a:pt x="0" y="4333806"/>
                </a:lnTo>
                <a:lnTo>
                  <a:pt x="0" y="4333806"/>
                </a:lnTo>
              </a:path>
            </a:pathLst>
          </a:custGeom>
          <a:noFill/>
          <a:ln w="34925" cmpd="sng">
            <a:solidFill>
              <a:srgbClr val="0000CC"/>
            </a:solidFill>
            <a:prstDash val="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242457" y="914400"/>
            <a:ext cx="4833257" cy="2514600"/>
          </a:xfrm>
          <a:custGeom>
            <a:avLst/>
            <a:gdLst>
              <a:gd name="connsiteX0" fmla="*/ 0 w 4833257"/>
              <a:gd name="connsiteY0" fmla="*/ 0 h 2514600"/>
              <a:gd name="connsiteX1" fmla="*/ 1828800 w 4833257"/>
              <a:gd name="connsiteY1" fmla="*/ 195942 h 2514600"/>
              <a:gd name="connsiteX2" fmla="*/ 2699657 w 4833257"/>
              <a:gd name="connsiteY2" fmla="*/ 1066800 h 2514600"/>
              <a:gd name="connsiteX3" fmla="*/ 3537857 w 4833257"/>
              <a:gd name="connsiteY3" fmla="*/ 2111828 h 2514600"/>
              <a:gd name="connsiteX4" fmla="*/ 4833257 w 4833257"/>
              <a:gd name="connsiteY4" fmla="*/ 2514600 h 2514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3257" h="2514600">
                <a:moveTo>
                  <a:pt x="0" y="0"/>
                </a:moveTo>
                <a:cubicBezTo>
                  <a:pt x="689428" y="9071"/>
                  <a:pt x="1378857" y="18142"/>
                  <a:pt x="1828800" y="195942"/>
                </a:cubicBezTo>
                <a:cubicBezTo>
                  <a:pt x="2278743" y="373742"/>
                  <a:pt x="2414814" y="747486"/>
                  <a:pt x="2699657" y="1066800"/>
                </a:cubicBezTo>
                <a:cubicBezTo>
                  <a:pt x="2984500" y="1386114"/>
                  <a:pt x="3182257" y="1870528"/>
                  <a:pt x="3537857" y="2111828"/>
                </a:cubicBezTo>
                <a:cubicBezTo>
                  <a:pt x="3893457" y="2353128"/>
                  <a:pt x="4363357" y="2433864"/>
                  <a:pt x="4833257" y="2514600"/>
                </a:cubicBezTo>
              </a:path>
            </a:pathLst>
          </a:custGeom>
          <a:noFill/>
          <a:ln w="28575">
            <a:solidFill>
              <a:srgbClr val="0000CC"/>
            </a:solidFill>
            <a:prstDash val="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itle 22"/>
          <p:cNvSpPr>
            <a:spLocks noGrp="1"/>
          </p:cNvSpPr>
          <p:nvPr>
            <p:ph type="title"/>
          </p:nvPr>
        </p:nvSpPr>
        <p:spPr>
          <a:xfrm>
            <a:off x="867341" y="86435"/>
            <a:ext cx="7583487" cy="714518"/>
          </a:xfrm>
        </p:spPr>
        <p:txBody>
          <a:bodyPr/>
          <a:lstStyle/>
          <a:p>
            <a:pPr algn="ctr"/>
            <a:r>
              <a:rPr lang="en-US" dirty="0" smtClean="0"/>
              <a:t>Communication Flow</a:t>
            </a:r>
            <a:endParaRPr lang="en-US" dirty="0"/>
          </a:p>
        </p:txBody>
      </p:sp>
      <p:pic>
        <p:nvPicPr>
          <p:cNvPr id="24" name="Picture 16" descr="http://www.emsgoodies.com/vest/003a.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60341" y="703277"/>
            <a:ext cx="1576030" cy="120172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651438" y="5377190"/>
            <a:ext cx="2798622" cy="523220"/>
          </a:xfrm>
          <a:prstGeom prst="rect">
            <a:avLst/>
          </a:prstGeom>
          <a:noFill/>
        </p:spPr>
        <p:txBody>
          <a:bodyPr wrap="square" rtlCol="0">
            <a:spAutoFit/>
          </a:bodyPr>
          <a:lstStyle/>
          <a:p>
            <a:pPr algn="ctr"/>
            <a:r>
              <a:rPr lang="en-US" sz="1400" b="1" dirty="0" smtClean="0"/>
              <a:t>Building Marshal/Floor Captain – Channel 1</a:t>
            </a:r>
            <a:endParaRPr lang="en-US" sz="1400" b="1" dirty="0"/>
          </a:p>
        </p:txBody>
      </p:sp>
      <p:sp>
        <p:nvSpPr>
          <p:cNvPr id="26" name="TextBox 25"/>
          <p:cNvSpPr txBox="1"/>
          <p:nvPr/>
        </p:nvSpPr>
        <p:spPr>
          <a:xfrm>
            <a:off x="3590914" y="5464484"/>
            <a:ext cx="2487404" cy="400110"/>
          </a:xfrm>
          <a:prstGeom prst="rect">
            <a:avLst/>
          </a:prstGeom>
          <a:noFill/>
        </p:spPr>
        <p:txBody>
          <a:bodyPr wrap="square" rtlCol="0">
            <a:spAutoFit/>
          </a:bodyPr>
          <a:lstStyle/>
          <a:p>
            <a:r>
              <a:rPr lang="en-US" sz="2000" dirty="0" smtClean="0">
                <a:solidFill>
                  <a:srgbClr val="FF0000"/>
                </a:solidFill>
                <a:effectLst>
                  <a:outerShdw blurRad="38100" dist="38100" dir="2700000" algn="tl">
                    <a:srgbClr val="000000">
                      <a:alpha val="43137"/>
                    </a:srgbClr>
                  </a:outerShdw>
                </a:effectLst>
              </a:rPr>
              <a:t>“Lead Evacuation”</a:t>
            </a:r>
            <a:endParaRPr lang="en-US" sz="2000" dirty="0">
              <a:solidFill>
                <a:srgbClr val="FF0000"/>
              </a:solidFill>
              <a:effectLst>
                <a:outerShdw blurRad="38100" dist="38100" dir="2700000" algn="tl">
                  <a:srgbClr val="000000">
                    <a:alpha val="43137"/>
                  </a:srgbClr>
                </a:outerShdw>
              </a:effectLst>
            </a:endParaRPr>
          </a:p>
        </p:txBody>
      </p:sp>
      <p:pic>
        <p:nvPicPr>
          <p:cNvPr id="27" name="Picture 2" descr="http://www.radiowarehouse.co.uk/img/big_imgs/IC-F25S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8580" y="3000375"/>
            <a:ext cx="360620" cy="952238"/>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8F557E5F-56E9-2C46-8461-5A011481BF27}" type="slidenum">
              <a:rPr lang="en-US" smtClean="0"/>
              <a:t>15</a:t>
            </a:fld>
            <a:endParaRPr lang="en-US" dirty="0"/>
          </a:p>
        </p:txBody>
      </p:sp>
    </p:spTree>
    <p:extLst>
      <p:ext uri="{BB962C8B-B14F-4D97-AF65-F5344CB8AC3E}">
        <p14:creationId xmlns:p14="http://schemas.microsoft.com/office/powerpoint/2010/main" val="37893008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81200"/>
            <a:ext cx="6991358" cy="1470025"/>
          </a:xfrm>
        </p:spPr>
        <p:txBody>
          <a:bodyPr/>
          <a:lstStyle/>
          <a:p>
            <a:pPr algn="ctr"/>
            <a:r>
              <a:rPr lang="en-US" sz="5400" dirty="0" smtClean="0"/>
              <a:t>Emergency Assembly Areas</a:t>
            </a:r>
            <a:endParaRPr lang="en-US" sz="5400" dirty="0"/>
          </a:p>
        </p:txBody>
      </p:sp>
    </p:spTree>
    <p:extLst>
      <p:ext uri="{BB962C8B-B14F-4D97-AF65-F5344CB8AC3E}">
        <p14:creationId xmlns:p14="http://schemas.microsoft.com/office/powerpoint/2010/main" val="39705422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8600"/>
            <a:ext cx="7467600" cy="7261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8F557E5F-56E9-2C46-8461-5A011481BF27}" type="slidenum">
              <a:rPr lang="en-US" smtClean="0"/>
              <a:t>17</a:t>
            </a:fld>
            <a:endParaRPr lang="en-US" dirty="0"/>
          </a:p>
        </p:txBody>
      </p:sp>
    </p:spTree>
    <p:extLst>
      <p:ext uri="{BB962C8B-B14F-4D97-AF65-F5344CB8AC3E}">
        <p14:creationId xmlns:p14="http://schemas.microsoft.com/office/powerpoint/2010/main" val="1220568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04800"/>
            <a:ext cx="6896100" cy="549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8F557E5F-56E9-2C46-8461-5A011481BF27}" type="slidenum">
              <a:rPr lang="en-US" smtClean="0"/>
              <a:t>18</a:t>
            </a:fld>
            <a:endParaRPr lang="en-US" dirty="0"/>
          </a:p>
        </p:txBody>
      </p:sp>
    </p:spTree>
    <p:extLst>
      <p:ext uri="{BB962C8B-B14F-4D97-AF65-F5344CB8AC3E}">
        <p14:creationId xmlns:p14="http://schemas.microsoft.com/office/powerpoint/2010/main" val="12135087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905000"/>
            <a:ext cx="7583487" cy="1044388"/>
          </a:xfrm>
        </p:spPr>
        <p:txBody>
          <a:bodyPr/>
          <a:lstStyle/>
          <a:p>
            <a:r>
              <a:rPr lang="en-US" dirty="0"/>
              <a:t>Shelter in Place – Lock Down Guidelines</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F557E5F-56E9-2C46-8461-5A011481BF27}" type="slidenum">
              <a:rPr lang="en-US" smtClean="0"/>
              <a:t>19</a:t>
            </a:fld>
            <a:endParaRPr lang="en-US" dirty="0"/>
          </a:p>
        </p:txBody>
      </p:sp>
    </p:spTree>
    <p:extLst>
      <p:ext uri="{BB962C8B-B14F-4D97-AF65-F5344CB8AC3E}">
        <p14:creationId xmlns:p14="http://schemas.microsoft.com/office/powerpoint/2010/main" val="2892208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60612"/>
            <a:ext cx="7583487" cy="1044388"/>
          </a:xfrm>
        </p:spPr>
        <p:txBody>
          <a:bodyPr/>
          <a:lstStyle/>
          <a:p>
            <a:pPr algn="ctr"/>
            <a:r>
              <a:rPr lang="en-US" sz="4000" dirty="0">
                <a:solidFill>
                  <a:srgbClr val="922410"/>
                </a:solidFill>
                <a:latin typeface="Calibri" pitchFamily="34" charset="0"/>
                <a:cs typeface="Calibri" pitchFamily="34" charset="0"/>
              </a:rPr>
              <a:t>Emergency Response Training Overview</a:t>
            </a:r>
            <a:endParaRPr lang="en-US" dirty="0">
              <a:solidFill>
                <a:srgbClr val="922410"/>
              </a:solidFill>
            </a:endParaRPr>
          </a:p>
        </p:txBody>
      </p:sp>
      <p:sp>
        <p:nvSpPr>
          <p:cNvPr id="3" name="Content Placeholder 2"/>
          <p:cNvSpPr>
            <a:spLocks noGrp="1"/>
          </p:cNvSpPr>
          <p:nvPr>
            <p:ph idx="1"/>
          </p:nvPr>
        </p:nvSpPr>
        <p:spPr>
          <a:xfrm>
            <a:off x="762000" y="2133600"/>
            <a:ext cx="8077200" cy="4208930"/>
          </a:xfrm>
        </p:spPr>
        <p:txBody>
          <a:bodyPr/>
          <a:lstStyle/>
          <a:p>
            <a:pPr marL="0" indent="0">
              <a:buNone/>
            </a:pPr>
            <a:r>
              <a:rPr lang="en-US" sz="2800" dirty="0"/>
              <a:t>The purpose of </a:t>
            </a:r>
            <a:r>
              <a:rPr lang="en-US" sz="2800" dirty="0" smtClean="0"/>
              <a:t>this training is:</a:t>
            </a:r>
          </a:p>
          <a:p>
            <a:pPr marL="342900" indent="-342900">
              <a:spcAft>
                <a:spcPts val="600"/>
              </a:spcAft>
              <a:buClr>
                <a:srgbClr val="FF0000"/>
              </a:buClr>
              <a:buSzPct val="100000"/>
              <a:buFont typeface="Wingdings" pitchFamily="2" charset="2"/>
              <a:buChar char="ü"/>
            </a:pPr>
            <a:r>
              <a:rPr lang="en-US" dirty="0" smtClean="0"/>
              <a:t>to </a:t>
            </a:r>
            <a:r>
              <a:rPr lang="en-US" dirty="0"/>
              <a:t>prepare personnel to effectively respond to an event.</a:t>
            </a:r>
          </a:p>
          <a:p>
            <a:pPr marL="342900" indent="-342900">
              <a:spcAft>
                <a:spcPts val="600"/>
              </a:spcAft>
              <a:buClr>
                <a:srgbClr val="FF0000"/>
              </a:buClr>
              <a:buSzPct val="100000"/>
              <a:buFont typeface="Wingdings" pitchFamily="2" charset="2"/>
              <a:buChar char="ü"/>
            </a:pPr>
            <a:r>
              <a:rPr lang="en-US" dirty="0" smtClean="0"/>
              <a:t>to </a:t>
            </a:r>
            <a:r>
              <a:rPr lang="en-US" dirty="0"/>
              <a:t>prepare personnel  to effectively manage an event.</a:t>
            </a:r>
          </a:p>
          <a:p>
            <a:pPr marL="342900" indent="-342900">
              <a:spcAft>
                <a:spcPts val="600"/>
              </a:spcAft>
              <a:buClr>
                <a:srgbClr val="FF0000"/>
              </a:buClr>
              <a:buSzPct val="100000"/>
              <a:buFont typeface="Wingdings" pitchFamily="2" charset="2"/>
              <a:buChar char="ü"/>
            </a:pPr>
            <a:r>
              <a:rPr lang="en-US" dirty="0" smtClean="0"/>
              <a:t>to </a:t>
            </a:r>
            <a:r>
              <a:rPr lang="en-US" dirty="0"/>
              <a:t>minimize or prevent effects caused by an event</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557E5F-56E9-2C46-8461-5A011481BF27}" type="slidenum">
              <a:rPr lang="en-US" smtClean="0"/>
              <a:t>2</a:t>
            </a:fld>
            <a:endParaRPr lang="en-US" dirty="0"/>
          </a:p>
        </p:txBody>
      </p:sp>
    </p:spTree>
    <p:extLst>
      <p:ext uri="{BB962C8B-B14F-4D97-AF65-F5344CB8AC3E}">
        <p14:creationId xmlns:p14="http://schemas.microsoft.com/office/powerpoint/2010/main" val="19283393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583487" cy="761996"/>
          </a:xfrm>
        </p:spPr>
        <p:txBody>
          <a:bodyPr/>
          <a:lstStyle/>
          <a:p>
            <a:pPr algn="ctr"/>
            <a:r>
              <a:rPr lang="en-US" sz="3600" dirty="0" smtClean="0"/>
              <a:t>Shelter in Place</a:t>
            </a:r>
            <a:endParaRPr lang="en-US" sz="3600" dirty="0"/>
          </a:p>
        </p:txBody>
      </p:sp>
      <p:sp>
        <p:nvSpPr>
          <p:cNvPr id="3" name="Content Placeholder 2"/>
          <p:cNvSpPr>
            <a:spLocks noGrp="1"/>
          </p:cNvSpPr>
          <p:nvPr>
            <p:ph idx="1"/>
          </p:nvPr>
        </p:nvSpPr>
        <p:spPr>
          <a:xfrm>
            <a:off x="457200" y="914400"/>
            <a:ext cx="8305800" cy="5047131"/>
          </a:xfrm>
        </p:spPr>
        <p:txBody>
          <a:bodyPr>
            <a:noAutofit/>
          </a:bodyPr>
          <a:lstStyle/>
          <a:p>
            <a:pPr marL="0" indent="0">
              <a:spcBef>
                <a:spcPts val="600"/>
              </a:spcBef>
              <a:buNone/>
            </a:pPr>
            <a:r>
              <a:rPr lang="en-US" sz="1800" dirty="0" smtClean="0">
                <a:effectLst/>
              </a:rPr>
              <a:t>Some emergencies require you to take shelter.  In the event that you are required to shelter-in-place or can not exit your building due to a danger outside the building, please consider the following:</a:t>
            </a:r>
            <a:endParaRPr lang="en-US" sz="1200" dirty="0" smtClean="0">
              <a:effectLst/>
            </a:endParaRPr>
          </a:p>
          <a:p>
            <a:pPr marL="0" indent="0">
              <a:spcBef>
                <a:spcPts val="600"/>
              </a:spcBef>
              <a:buNone/>
            </a:pPr>
            <a:endParaRPr lang="en-US" sz="300" dirty="0" smtClean="0">
              <a:effectLst/>
            </a:endParaRPr>
          </a:p>
          <a:p>
            <a:pPr marL="182880" indent="-182880">
              <a:spcBef>
                <a:spcPts val="600"/>
              </a:spcBef>
            </a:pPr>
            <a:r>
              <a:rPr lang="en-US" sz="1800" dirty="0" smtClean="0">
                <a:effectLst/>
              </a:rPr>
              <a:t>Move to an interior room or area away from windows.</a:t>
            </a:r>
          </a:p>
          <a:p>
            <a:pPr marL="182880" indent="-182880">
              <a:spcBef>
                <a:spcPts val="600"/>
              </a:spcBef>
            </a:pPr>
            <a:r>
              <a:rPr lang="en-US" sz="1800" dirty="0" smtClean="0">
                <a:effectLst/>
              </a:rPr>
              <a:t>Do not use elevators.</a:t>
            </a:r>
          </a:p>
          <a:p>
            <a:pPr marL="182880" indent="-182880">
              <a:spcBef>
                <a:spcPts val="600"/>
              </a:spcBef>
            </a:pPr>
            <a:r>
              <a:rPr lang="en-US" sz="1800" dirty="0" smtClean="0">
                <a:effectLst/>
              </a:rPr>
              <a:t>Bring everyone into the room.</a:t>
            </a:r>
          </a:p>
          <a:p>
            <a:pPr marL="182880" indent="-182880">
              <a:spcBef>
                <a:spcPts val="600"/>
              </a:spcBef>
            </a:pPr>
            <a:r>
              <a:rPr lang="en-US" sz="1800" dirty="0" smtClean="0">
                <a:effectLst/>
              </a:rPr>
              <a:t>If available, take a radio or television with you to monitor the news.</a:t>
            </a:r>
          </a:p>
          <a:p>
            <a:pPr marL="182880" indent="-182880">
              <a:spcBef>
                <a:spcPts val="600"/>
              </a:spcBef>
            </a:pPr>
            <a:r>
              <a:rPr lang="en-US" sz="1800" dirty="0" smtClean="0">
                <a:effectLst/>
              </a:rPr>
              <a:t>Shut and lock all windows and doors.</a:t>
            </a:r>
          </a:p>
          <a:p>
            <a:pPr marL="182880" indent="-182880">
              <a:spcBef>
                <a:spcPts val="600"/>
              </a:spcBef>
            </a:pPr>
            <a:r>
              <a:rPr lang="en-US" sz="1800" dirty="0" smtClean="0">
                <a:effectLst/>
              </a:rPr>
              <a:t>Make a list of who is there and be prepared to provide this information to Public Safety.</a:t>
            </a:r>
          </a:p>
          <a:p>
            <a:pPr marL="182880" indent="-182880">
              <a:spcBef>
                <a:spcPts val="600"/>
              </a:spcBef>
            </a:pPr>
            <a:r>
              <a:rPr lang="en-US" sz="1800" dirty="0" smtClean="0">
                <a:effectLst/>
              </a:rPr>
              <a:t>Keep calm and review evacuation procedures with staff members.</a:t>
            </a:r>
          </a:p>
          <a:p>
            <a:pPr marL="182880" indent="-182880">
              <a:spcBef>
                <a:spcPts val="600"/>
              </a:spcBef>
            </a:pPr>
            <a:r>
              <a:rPr lang="en-US" sz="1800" dirty="0" smtClean="0">
                <a:effectLst/>
              </a:rPr>
              <a:t>If available, check your Mt SAC email regularly for messages giving you further instructions.</a:t>
            </a:r>
          </a:p>
          <a:p>
            <a:pPr marL="182880" indent="-182880">
              <a:spcBef>
                <a:spcPts val="600"/>
              </a:spcBef>
            </a:pPr>
            <a:r>
              <a:rPr lang="en-US" sz="1800" dirty="0" smtClean="0">
                <a:effectLst/>
              </a:rPr>
              <a:t>Stay where you are until otherwise notified by emergency personnel.</a:t>
            </a:r>
          </a:p>
          <a:p>
            <a:pPr marL="182880" indent="-182880">
              <a:spcBef>
                <a:spcPts val="600"/>
              </a:spcBef>
            </a:pPr>
            <a:r>
              <a:rPr lang="en-US" sz="1800" dirty="0" smtClean="0">
                <a:solidFill>
                  <a:srgbClr val="FF0000"/>
                </a:solidFill>
                <a:effectLst/>
              </a:rPr>
              <a:t>Silence your cell phone, if warranted </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557E5F-56E9-2C46-8461-5A011481BF27}" type="slidenum">
              <a:rPr lang="en-US" smtClean="0"/>
              <a:t>20</a:t>
            </a:fld>
            <a:endParaRPr lang="en-US" dirty="0"/>
          </a:p>
        </p:txBody>
      </p:sp>
    </p:spTree>
    <p:extLst>
      <p:ext uri="{BB962C8B-B14F-4D97-AF65-F5344CB8AC3E}">
        <p14:creationId xmlns:p14="http://schemas.microsoft.com/office/powerpoint/2010/main" val="21890269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513" y="327208"/>
            <a:ext cx="7583487" cy="587192"/>
          </a:xfrm>
        </p:spPr>
        <p:txBody>
          <a:bodyPr/>
          <a:lstStyle/>
          <a:p>
            <a:pPr algn="ctr"/>
            <a:r>
              <a:rPr lang="en-US" sz="3200" dirty="0" smtClean="0"/>
              <a:t>Active Shooter/Civil Disturbance</a:t>
            </a:r>
            <a:endParaRPr lang="en-US" sz="3200" dirty="0"/>
          </a:p>
        </p:txBody>
      </p:sp>
      <p:sp>
        <p:nvSpPr>
          <p:cNvPr id="3" name="Content Placeholder 2"/>
          <p:cNvSpPr>
            <a:spLocks noGrp="1"/>
          </p:cNvSpPr>
          <p:nvPr>
            <p:ph idx="1"/>
          </p:nvPr>
        </p:nvSpPr>
        <p:spPr>
          <a:xfrm>
            <a:off x="457200" y="990600"/>
            <a:ext cx="8001000" cy="4437531"/>
          </a:xfrm>
        </p:spPr>
        <p:txBody>
          <a:bodyPr>
            <a:normAutofit/>
          </a:bodyPr>
          <a:lstStyle/>
          <a:p>
            <a:pPr marL="0" indent="0">
              <a:buNone/>
            </a:pPr>
            <a:r>
              <a:rPr lang="en-US" sz="2000" dirty="0" smtClean="0">
                <a:effectLst/>
              </a:rPr>
              <a:t>How you respond to an active shooter or a civil disturbance will be dictated by the specific circumstances of the encounter. </a:t>
            </a:r>
          </a:p>
          <a:p>
            <a:pPr marL="0" indent="0">
              <a:buNone/>
            </a:pPr>
            <a:r>
              <a:rPr lang="en-US" sz="2000" dirty="0" smtClean="0">
                <a:effectLst/>
              </a:rPr>
              <a:t>If you find yourself involved in an active shooter situation, remain calm and use these guidelines to help you plan your strategy:</a:t>
            </a:r>
            <a:endParaRPr lang="en-US" sz="2000" b="1" dirty="0" smtClean="0">
              <a:effectLst/>
            </a:endParaRPr>
          </a:p>
          <a:p>
            <a:r>
              <a:rPr lang="en-US" sz="2000" dirty="0">
                <a:effectLst/>
              </a:rPr>
              <a:t>Proceed to a room </a:t>
            </a:r>
            <a:r>
              <a:rPr lang="en-US" sz="2000" dirty="0" smtClean="0">
                <a:effectLst/>
              </a:rPr>
              <a:t>and lock the door if possible.  Use furniture </a:t>
            </a:r>
            <a:r>
              <a:rPr lang="en-US" sz="2000" dirty="0">
                <a:effectLst/>
              </a:rPr>
              <a:t>to block the door(s</a:t>
            </a:r>
            <a:r>
              <a:rPr lang="en-US" sz="2000" dirty="0" smtClean="0">
                <a:effectLst/>
              </a:rPr>
              <a:t>).</a:t>
            </a:r>
          </a:p>
          <a:p>
            <a:r>
              <a:rPr lang="en-US" sz="2000" dirty="0">
                <a:effectLst/>
              </a:rPr>
              <a:t>Turn off lights and get down on the floor below window </a:t>
            </a:r>
            <a:r>
              <a:rPr lang="en-US" sz="2000" dirty="0" smtClean="0">
                <a:effectLst/>
              </a:rPr>
              <a:t>level and take cover behind or underneath something that will conceal you (such as a desk, table, cabinet, etc.) and remain silent</a:t>
            </a:r>
          </a:p>
          <a:p>
            <a:r>
              <a:rPr lang="en-US" sz="2000" dirty="0" smtClean="0">
                <a:effectLst/>
              </a:rPr>
              <a:t>Get out of building or area if safe to do so</a:t>
            </a:r>
          </a:p>
          <a:p>
            <a:endParaRPr lang="en-US" sz="2000" dirty="0" smtClean="0">
              <a:effectLst/>
            </a:endParaRPr>
          </a:p>
        </p:txBody>
      </p:sp>
      <p:pic>
        <p:nvPicPr>
          <p:cNvPr id="8" name="Picture 12" descr="capt272aacd7bb4143d7876dab29369b9f48aptopix_virginia_tech_shooting_varoa110">
            <a:hlinkClick r:id="rId2"/>
          </p:cNvPr>
          <p:cNvPicPr>
            <a:picLocks noChangeAspect="1" noChangeArrowheads="1"/>
          </p:cNvPicPr>
          <p:nvPr/>
        </p:nvPicPr>
        <p:blipFill>
          <a:blip r:embed="rId3" cstate="print"/>
          <a:srcRect/>
          <a:stretch>
            <a:fillRect/>
          </a:stretch>
        </p:blipFill>
        <p:spPr bwMode="auto">
          <a:xfrm>
            <a:off x="7010400" y="4876800"/>
            <a:ext cx="1896610" cy="1845808"/>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557E5F-56E9-2C46-8461-5A011481BF27}" type="slidenum">
              <a:rPr lang="en-US" smtClean="0"/>
              <a:t>21</a:t>
            </a:fld>
            <a:endParaRPr lang="en-US" dirty="0"/>
          </a:p>
        </p:txBody>
      </p:sp>
    </p:spTree>
    <p:extLst>
      <p:ext uri="{BB962C8B-B14F-4D97-AF65-F5344CB8AC3E}">
        <p14:creationId xmlns:p14="http://schemas.microsoft.com/office/powerpoint/2010/main" val="38200700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458200" cy="4876800"/>
          </a:xfrm>
          <a:solidFill>
            <a:schemeClr val="bg1"/>
          </a:solidFill>
          <a:ln>
            <a:solidFill>
              <a:schemeClr val="tx1"/>
            </a:solidFill>
          </a:ln>
        </p:spPr>
        <p:txBody>
          <a:bodyPr>
            <a:noAutofit/>
          </a:bodyPr>
          <a:lstStyle/>
          <a:p>
            <a:pPr marL="0" indent="0">
              <a:spcBef>
                <a:spcPts val="0"/>
              </a:spcBef>
              <a:buNone/>
            </a:pPr>
            <a:r>
              <a:rPr lang="en-US" dirty="0" smtClean="0">
                <a:effectLst/>
              </a:rPr>
              <a:t>If safe, dial emergency services - 9-911</a:t>
            </a:r>
          </a:p>
          <a:p>
            <a:pPr marL="0" indent="0">
              <a:spcBef>
                <a:spcPts val="0"/>
              </a:spcBef>
              <a:buNone/>
            </a:pPr>
            <a:r>
              <a:rPr lang="en-US" sz="2000" u="sng" dirty="0" smtClean="0">
                <a:effectLst/>
              </a:rPr>
              <a:t>Public Safety</a:t>
            </a:r>
            <a:r>
              <a:rPr lang="en-US" sz="2000" dirty="0" smtClean="0">
                <a:effectLst/>
              </a:rPr>
              <a:t> –</a:t>
            </a:r>
          </a:p>
          <a:p>
            <a:pPr lvl="1">
              <a:spcBef>
                <a:spcPts val="0"/>
              </a:spcBef>
            </a:pPr>
            <a:r>
              <a:rPr lang="en-US" dirty="0" smtClean="0">
                <a:effectLst/>
              </a:rPr>
              <a:t>From a campus phone extension 4555 </a:t>
            </a:r>
          </a:p>
          <a:p>
            <a:pPr lvl="1">
              <a:spcBef>
                <a:spcPts val="0"/>
              </a:spcBef>
            </a:pPr>
            <a:r>
              <a:rPr lang="en-US" dirty="0" smtClean="0">
                <a:effectLst/>
              </a:rPr>
              <a:t>From a cell phone: 909.274.4555 </a:t>
            </a:r>
          </a:p>
          <a:p>
            <a:pPr marL="577850" lvl="2" indent="0">
              <a:spcBef>
                <a:spcPts val="0"/>
              </a:spcBef>
              <a:buNone/>
            </a:pPr>
            <a:endParaRPr lang="en-US" dirty="0" smtClean="0">
              <a:effectLst/>
            </a:endParaRPr>
          </a:p>
          <a:p>
            <a:pPr marL="0" indent="-12700">
              <a:spcBef>
                <a:spcPts val="0"/>
              </a:spcBef>
              <a:buNone/>
            </a:pPr>
            <a:r>
              <a:rPr lang="en-US" sz="2000" dirty="0" smtClean="0">
                <a:effectLst/>
              </a:rPr>
              <a:t>You may also contact Public Safety from a blue emergency phone located at various locations on campus.   </a:t>
            </a:r>
            <a:r>
              <a:rPr lang="en-US" sz="2000" b="1" dirty="0">
                <a:effectLst/>
              </a:rPr>
              <a:t>Keep cell phone on vibrate</a:t>
            </a:r>
            <a:r>
              <a:rPr lang="en-US" sz="2000" b="1" dirty="0" smtClean="0">
                <a:effectLst/>
              </a:rPr>
              <a:t>.</a:t>
            </a:r>
          </a:p>
          <a:p>
            <a:pPr marL="0" indent="-12700">
              <a:spcBef>
                <a:spcPts val="0"/>
              </a:spcBef>
              <a:buNone/>
            </a:pPr>
            <a:endParaRPr lang="en-US" sz="2000" b="1" dirty="0">
              <a:effectLst/>
            </a:endParaRPr>
          </a:p>
          <a:p>
            <a:pPr marL="0" indent="0">
              <a:spcBef>
                <a:spcPts val="0"/>
              </a:spcBef>
              <a:buNone/>
            </a:pPr>
            <a:r>
              <a:rPr lang="en-US" dirty="0" smtClean="0">
                <a:effectLst/>
              </a:rPr>
              <a:t>Advise dispatcher of what is taking place, and:</a:t>
            </a:r>
          </a:p>
          <a:p>
            <a:pPr lvl="1">
              <a:spcBef>
                <a:spcPts val="0"/>
              </a:spcBef>
            </a:pPr>
            <a:r>
              <a:rPr lang="en-US" dirty="0" smtClean="0">
                <a:effectLst/>
              </a:rPr>
              <a:t>Inform dispatch of your location.</a:t>
            </a:r>
          </a:p>
          <a:p>
            <a:pPr lvl="1">
              <a:spcBef>
                <a:spcPts val="0"/>
              </a:spcBef>
            </a:pPr>
            <a:r>
              <a:rPr lang="en-US" dirty="0" smtClean="0">
                <a:effectLst/>
              </a:rPr>
              <a:t>Remain in place until the police, or public safety staff member that is known to you, give you the all clear.</a:t>
            </a:r>
          </a:p>
          <a:p>
            <a:pPr lvl="1">
              <a:spcBef>
                <a:spcPts val="0"/>
              </a:spcBef>
            </a:pPr>
            <a:r>
              <a:rPr lang="en-US" dirty="0" smtClean="0">
                <a:effectLst/>
              </a:rPr>
              <a:t>Do not respond to any voice commands unless you are certain the command is coming from a police officer or public safety personnel.</a:t>
            </a:r>
            <a:endParaRPr lang="en-US" dirty="0">
              <a:effectLst/>
            </a:endParaRPr>
          </a:p>
        </p:txBody>
      </p:sp>
      <p:sp>
        <p:nvSpPr>
          <p:cNvPr id="6" name="Title 1"/>
          <p:cNvSpPr>
            <a:spLocks noGrp="1"/>
          </p:cNvSpPr>
          <p:nvPr>
            <p:ph type="title"/>
          </p:nvPr>
        </p:nvSpPr>
        <p:spPr>
          <a:xfrm>
            <a:off x="798513" y="327208"/>
            <a:ext cx="7583487" cy="587192"/>
          </a:xfrm>
        </p:spPr>
        <p:txBody>
          <a:bodyPr/>
          <a:lstStyle/>
          <a:p>
            <a:pPr algn="ctr"/>
            <a:r>
              <a:rPr lang="en-US" sz="3200" dirty="0" smtClean="0"/>
              <a:t>Active Shooter/Civil Disturbance</a:t>
            </a:r>
            <a:endParaRPr lang="en-US" sz="3200" dirty="0"/>
          </a:p>
        </p:txBody>
      </p:sp>
      <p:sp>
        <p:nvSpPr>
          <p:cNvPr id="2" name="Footer Placeholder 1"/>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F557E5F-56E9-2C46-8461-5A011481BF27}" type="slidenum">
              <a:rPr lang="en-US" smtClean="0"/>
              <a:t>22</a:t>
            </a:fld>
            <a:endParaRPr lang="en-US" dirty="0"/>
          </a:p>
        </p:txBody>
      </p:sp>
    </p:spTree>
    <p:extLst>
      <p:ext uri="{BB962C8B-B14F-4D97-AF65-F5344CB8AC3E}">
        <p14:creationId xmlns:p14="http://schemas.microsoft.com/office/powerpoint/2010/main" val="956840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381000" y="152400"/>
            <a:ext cx="8458200" cy="685800"/>
          </a:xfrm>
        </p:spPr>
        <p:txBody>
          <a:bodyPr/>
          <a:lstStyle/>
          <a:p>
            <a:pPr algn="ctr" eaLnBrk="1" hangingPunct="1"/>
            <a:r>
              <a:rPr lang="en-US" sz="3600" dirty="0" smtClean="0"/>
              <a:t>Resources</a:t>
            </a:r>
          </a:p>
        </p:txBody>
      </p:sp>
      <p:sp>
        <p:nvSpPr>
          <p:cNvPr id="5" name="Rectangle 4"/>
          <p:cNvSpPr/>
          <p:nvPr/>
        </p:nvSpPr>
        <p:spPr>
          <a:xfrm>
            <a:off x="304800" y="838200"/>
            <a:ext cx="8686800" cy="5293757"/>
          </a:xfrm>
          <a:prstGeom prst="rect">
            <a:avLst/>
          </a:prstGeom>
          <a:solidFill>
            <a:schemeClr val="bg1"/>
          </a:solidFill>
          <a:ln>
            <a:noFill/>
          </a:ln>
        </p:spPr>
        <p:txBody>
          <a:bodyPr wrap="square">
            <a:spAutoFit/>
          </a:bodyPr>
          <a:lstStyle/>
          <a:p>
            <a:pPr indent="-161925">
              <a:spcBef>
                <a:spcPts val="1800"/>
              </a:spcBef>
              <a:spcAft>
                <a:spcPts val="1800"/>
              </a:spcAft>
            </a:pPr>
            <a:r>
              <a:rPr lang="en-US" sz="1600" dirty="0" smtClean="0"/>
              <a:t>1. Building Evacuation Plan:</a:t>
            </a:r>
            <a:endParaRPr lang="en-US" sz="1600" dirty="0"/>
          </a:p>
          <a:p>
            <a:pPr indent="-161925">
              <a:spcBef>
                <a:spcPts val="1800"/>
              </a:spcBef>
              <a:spcAft>
                <a:spcPts val="1800"/>
              </a:spcAft>
            </a:pPr>
            <a:r>
              <a:rPr lang="en-US" sz="1600" dirty="0" smtClean="0">
                <a:hlinkClick r:id="rId2"/>
              </a:rPr>
              <a:t>http://inside.mtsac.edu/departments/admin/risk/emergency-preparedness.html</a:t>
            </a:r>
            <a:endParaRPr lang="en-US" sz="1600" dirty="0" smtClean="0"/>
          </a:p>
          <a:p>
            <a:pPr indent="-161925">
              <a:spcBef>
                <a:spcPts val="1800"/>
              </a:spcBef>
              <a:spcAft>
                <a:spcPts val="1800"/>
              </a:spcAft>
            </a:pPr>
            <a:r>
              <a:rPr lang="en-US" sz="1600" dirty="0" smtClean="0"/>
              <a:t>2. Emergency </a:t>
            </a:r>
            <a:r>
              <a:rPr lang="en-US" sz="1600" dirty="0"/>
              <a:t>Quick Reference </a:t>
            </a:r>
            <a:r>
              <a:rPr lang="en-US" sz="1600" dirty="0" smtClean="0"/>
              <a:t>Guide: </a:t>
            </a:r>
          </a:p>
          <a:p>
            <a:pPr indent="0">
              <a:spcBef>
                <a:spcPts val="1800"/>
              </a:spcBef>
              <a:spcAft>
                <a:spcPts val="1800"/>
              </a:spcAft>
              <a:buNone/>
            </a:pPr>
            <a:r>
              <a:rPr lang="en-US" sz="1600" dirty="0" smtClean="0">
                <a:hlinkClick r:id="rId2"/>
              </a:rPr>
              <a:t>http</a:t>
            </a:r>
            <a:r>
              <a:rPr lang="en-US" sz="1600" dirty="0">
                <a:hlinkClick r:id="rId2"/>
              </a:rPr>
              <a:t>://inside.mtsac.edu/departments/admin/risk/emergency-preparedness.html</a:t>
            </a:r>
            <a:endParaRPr lang="en-US" sz="1600" dirty="0"/>
          </a:p>
          <a:p>
            <a:pPr indent="0">
              <a:spcBef>
                <a:spcPts val="1800"/>
              </a:spcBef>
              <a:spcAft>
                <a:spcPts val="1800"/>
              </a:spcAft>
              <a:buNone/>
            </a:pPr>
            <a:r>
              <a:rPr lang="en-US" sz="1600" dirty="0" smtClean="0"/>
              <a:t>3. View videos (1. </a:t>
            </a:r>
            <a:r>
              <a:rPr lang="en-US" sz="1600" dirty="0"/>
              <a:t>Shots Fired on Campus 2. Run, Hide, </a:t>
            </a:r>
            <a:r>
              <a:rPr lang="en-US" sz="1600" dirty="0" smtClean="0"/>
              <a:t>Fight):  </a:t>
            </a:r>
            <a:r>
              <a:rPr lang="en-US" sz="1600" dirty="0">
                <a:hlinkClick r:id="rId3"/>
              </a:rPr>
              <a:t>https://</a:t>
            </a:r>
            <a:r>
              <a:rPr lang="en-US" sz="1600" dirty="0" smtClean="0">
                <a:hlinkClick r:id="rId3"/>
              </a:rPr>
              <a:t>myportal.mtsac.edu</a:t>
            </a:r>
            <a:r>
              <a:rPr lang="en-US" sz="1400" dirty="0" smtClean="0"/>
              <a:t>)</a:t>
            </a:r>
            <a:endParaRPr lang="en-US" sz="1400" dirty="0"/>
          </a:p>
          <a:p>
            <a:pPr indent="0">
              <a:spcBef>
                <a:spcPts val="1800"/>
              </a:spcBef>
              <a:spcAft>
                <a:spcPts val="1800"/>
              </a:spcAft>
              <a:buNone/>
            </a:pPr>
            <a:r>
              <a:rPr lang="en-US" sz="1600" dirty="0" smtClean="0"/>
              <a:t>4. Sign </a:t>
            </a:r>
            <a:r>
              <a:rPr lang="en-US" sz="1600" dirty="0"/>
              <a:t>up for the Connect Ed Mass Notification </a:t>
            </a:r>
            <a:r>
              <a:rPr lang="en-US" sz="1600" dirty="0" smtClean="0"/>
              <a:t>System: </a:t>
            </a:r>
            <a:r>
              <a:rPr lang="en-US" sz="1600" dirty="0" smtClean="0">
                <a:hlinkClick r:id="rId4"/>
              </a:rPr>
              <a:t>https</a:t>
            </a:r>
            <a:r>
              <a:rPr lang="en-US" sz="1600" dirty="0">
                <a:hlinkClick r:id="rId4"/>
              </a:rPr>
              <a:t>://myportal.mtsac.edu</a:t>
            </a:r>
            <a:endParaRPr lang="en-US" sz="1600" dirty="0"/>
          </a:p>
          <a:p>
            <a:pPr indent="0">
              <a:spcBef>
                <a:spcPts val="1800"/>
              </a:spcBef>
              <a:spcAft>
                <a:spcPts val="1800"/>
              </a:spcAft>
              <a:buNone/>
            </a:pPr>
            <a:r>
              <a:rPr lang="en-US" sz="1600" dirty="0" smtClean="0"/>
              <a:t>5. Review </a:t>
            </a:r>
            <a:r>
              <a:rPr lang="en-US" sz="1600" dirty="0"/>
              <a:t>the campus emergency </a:t>
            </a:r>
            <a:r>
              <a:rPr lang="en-US" sz="1600" dirty="0" smtClean="0"/>
              <a:t>procedures: </a:t>
            </a:r>
          </a:p>
          <a:p>
            <a:pPr indent="0">
              <a:spcBef>
                <a:spcPts val="1800"/>
              </a:spcBef>
              <a:spcAft>
                <a:spcPts val="1800"/>
              </a:spcAft>
              <a:buNone/>
            </a:pPr>
            <a:r>
              <a:rPr lang="en-US" sz="1600" dirty="0" smtClean="0">
                <a:hlinkClick r:id="rId2"/>
              </a:rPr>
              <a:t>http</a:t>
            </a:r>
            <a:r>
              <a:rPr lang="en-US" sz="1600" dirty="0">
                <a:hlinkClick r:id="rId2"/>
              </a:rPr>
              <a:t>://inside.mtsac.edu/departments/admin/risk/emergency-preparedness.html</a:t>
            </a:r>
            <a:endParaRPr lang="en-US" sz="1600" dirty="0"/>
          </a:p>
        </p:txBody>
      </p:sp>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8F557E5F-56E9-2C46-8461-5A011481BF27}" type="slidenum">
              <a:rPr lang="en-US" smtClean="0"/>
              <a:t>23</a:t>
            </a:fld>
            <a:endParaRPr lang="en-US" dirty="0"/>
          </a:p>
        </p:txBody>
      </p:sp>
    </p:spTree>
    <p:extLst>
      <p:ext uri="{BB962C8B-B14F-4D97-AF65-F5344CB8AC3E}">
        <p14:creationId xmlns:p14="http://schemas.microsoft.com/office/powerpoint/2010/main" val="20332230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583487" cy="1044388"/>
          </a:xfrm>
        </p:spPr>
        <p:txBody>
          <a:bodyPr/>
          <a:lstStyle/>
          <a:p>
            <a:pPr algn="ctr"/>
            <a:r>
              <a:rPr lang="en-US" sz="4000" b="1" dirty="0"/>
              <a:t>Questions?</a:t>
            </a:r>
            <a:br>
              <a:rPr lang="en-US" sz="4000" b="1" dirty="0"/>
            </a:br>
            <a:endParaRPr lang="en-US" dirty="0"/>
          </a:p>
        </p:txBody>
      </p:sp>
      <p:sp>
        <p:nvSpPr>
          <p:cNvPr id="3" name="Content Placeholder 2"/>
          <p:cNvSpPr>
            <a:spLocks noGrp="1"/>
          </p:cNvSpPr>
          <p:nvPr>
            <p:ph idx="1"/>
          </p:nvPr>
        </p:nvSpPr>
        <p:spPr/>
        <p:txBody>
          <a:bodyPr/>
          <a:lstStyle/>
          <a:p>
            <a:pPr marL="0" indent="0" algn="ctr">
              <a:buNone/>
            </a:pPr>
            <a:r>
              <a:rPr lang="en-US" sz="2400" b="1" dirty="0">
                <a:solidFill>
                  <a:srgbClr val="0000CC"/>
                </a:solidFill>
              </a:rPr>
              <a:t>Risk Management and Public Safety staff thank </a:t>
            </a:r>
            <a:r>
              <a:rPr lang="en-US" sz="2400" b="1" dirty="0" smtClean="0">
                <a:solidFill>
                  <a:srgbClr val="0000CC"/>
                </a:solidFill>
              </a:rPr>
              <a:t>you for </a:t>
            </a:r>
            <a:r>
              <a:rPr lang="en-US" sz="2400" b="1" dirty="0">
                <a:solidFill>
                  <a:srgbClr val="0000CC"/>
                </a:solidFill>
              </a:rPr>
              <a:t>your attendance and participation</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557E5F-56E9-2C46-8461-5A011481BF27}" type="slidenum">
              <a:rPr lang="en-US" smtClean="0"/>
              <a:t>24</a:t>
            </a:fld>
            <a:endParaRPr lang="en-US" dirty="0"/>
          </a:p>
        </p:txBody>
      </p:sp>
    </p:spTree>
    <p:extLst>
      <p:ext uri="{BB962C8B-B14F-4D97-AF65-F5344CB8AC3E}">
        <p14:creationId xmlns:p14="http://schemas.microsoft.com/office/powerpoint/2010/main" val="18382664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i="1" dirty="0"/>
              <a:t>Feedback from </a:t>
            </a:r>
            <a:r>
              <a:rPr lang="en-US" sz="3200" i="1" dirty="0" smtClean="0"/>
              <a:t>Debrief </a:t>
            </a:r>
            <a:br>
              <a:rPr lang="en-US" sz="3200" i="1" dirty="0" smtClean="0"/>
            </a:br>
            <a:r>
              <a:rPr lang="en-US" sz="2400" i="1" dirty="0" smtClean="0"/>
              <a:t>(</a:t>
            </a:r>
            <a:r>
              <a:rPr lang="en-US" sz="2400" i="1" dirty="0"/>
              <a:t>March 18 , 2014 drill)</a:t>
            </a:r>
            <a:endParaRPr lang="en-US" sz="3200"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557E5F-56E9-2C46-8461-5A011481BF27}" type="slidenum">
              <a:rPr lang="en-US" smtClean="0"/>
              <a:t>25</a:t>
            </a:fld>
            <a:endParaRPr lang="en-US" dirty="0"/>
          </a:p>
        </p:txBody>
      </p:sp>
    </p:spTree>
    <p:extLst>
      <p:ext uri="{BB962C8B-B14F-4D97-AF65-F5344CB8AC3E}">
        <p14:creationId xmlns:p14="http://schemas.microsoft.com/office/powerpoint/2010/main" val="462849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76200"/>
            <a:ext cx="7583487" cy="1044388"/>
          </a:xfrm>
        </p:spPr>
        <p:txBody>
          <a:bodyPr/>
          <a:lstStyle/>
          <a:p>
            <a:pPr algn="ctr"/>
            <a:r>
              <a:rPr lang="en-US" sz="4000" u="sng" dirty="0">
                <a:solidFill>
                  <a:srgbClr val="922410"/>
                </a:solidFill>
                <a:effectLst>
                  <a:outerShdw blurRad="38100" dist="38100" dir="2700000" algn="tl">
                    <a:srgbClr val="000000">
                      <a:alpha val="43137"/>
                    </a:srgbClr>
                  </a:outerShdw>
                </a:effectLst>
              </a:rPr>
              <a:t>A G E N D A</a:t>
            </a:r>
            <a:endParaRPr lang="en-US" dirty="0">
              <a:solidFill>
                <a:srgbClr val="922410"/>
              </a:solidFill>
            </a:endParaRPr>
          </a:p>
        </p:txBody>
      </p:sp>
      <p:sp>
        <p:nvSpPr>
          <p:cNvPr id="3" name="Content Placeholder 2"/>
          <p:cNvSpPr>
            <a:spLocks noGrp="1"/>
          </p:cNvSpPr>
          <p:nvPr>
            <p:ph idx="1"/>
          </p:nvPr>
        </p:nvSpPr>
        <p:spPr>
          <a:xfrm>
            <a:off x="533400" y="1219200"/>
            <a:ext cx="7924800" cy="4666131"/>
          </a:xfrm>
        </p:spPr>
        <p:txBody>
          <a:bodyPr>
            <a:normAutofit lnSpcReduction="10000"/>
          </a:bodyPr>
          <a:lstStyle/>
          <a:p>
            <a:pPr marL="194310" lvl="2" indent="0">
              <a:spcAft>
                <a:spcPts val="600"/>
              </a:spcAft>
              <a:buSzPct val="68000"/>
              <a:buNone/>
            </a:pPr>
            <a:r>
              <a:rPr lang="en-US" sz="2400" b="1" dirty="0">
                <a:latin typeface="Calibri" pitchFamily="34" charset="0"/>
                <a:cs typeface="Calibri" pitchFamily="34" charset="0"/>
              </a:rPr>
              <a:t>Part 1  (Mt SAC College Emergency Response Overview)</a:t>
            </a:r>
          </a:p>
          <a:p>
            <a:pPr marL="537210" lvl="2" indent="-342900">
              <a:spcBef>
                <a:spcPts val="400"/>
              </a:spcBef>
              <a:spcAft>
                <a:spcPts val="400"/>
              </a:spcAft>
              <a:buClrTx/>
              <a:buSzPct val="68000"/>
              <a:buFont typeface="Wingdings" pitchFamily="2" charset="2"/>
              <a:buChar char="Ø"/>
            </a:pPr>
            <a:r>
              <a:rPr lang="en-US" sz="2400" dirty="0">
                <a:latin typeface="Calibri" pitchFamily="34" charset="0"/>
                <a:cs typeface="Calibri" pitchFamily="34" charset="0"/>
              </a:rPr>
              <a:t>Emergency Management Structure </a:t>
            </a:r>
            <a:r>
              <a:rPr lang="en-US" sz="2400" dirty="0" smtClean="0">
                <a:latin typeface="Calibri" pitchFamily="34" charset="0"/>
                <a:cs typeface="Calibri" pitchFamily="34" charset="0"/>
              </a:rPr>
              <a:t>- NIMS/ICS </a:t>
            </a:r>
            <a:r>
              <a:rPr lang="en-US" sz="2400" dirty="0">
                <a:latin typeface="Calibri" pitchFamily="34" charset="0"/>
                <a:cs typeface="Calibri" pitchFamily="34" charset="0"/>
              </a:rPr>
              <a:t>– IC, Building Marshals and Floor </a:t>
            </a:r>
            <a:r>
              <a:rPr lang="en-US" sz="2400" dirty="0" smtClean="0">
                <a:latin typeface="Calibri" pitchFamily="34" charset="0"/>
                <a:cs typeface="Calibri" pitchFamily="34" charset="0"/>
              </a:rPr>
              <a:t>Captains.</a:t>
            </a:r>
            <a:endParaRPr lang="en-US" sz="2400" dirty="0">
              <a:latin typeface="Calibri" pitchFamily="34" charset="0"/>
              <a:cs typeface="Calibri" pitchFamily="34" charset="0"/>
            </a:endParaRPr>
          </a:p>
          <a:p>
            <a:pPr marL="537210" lvl="2" indent="-342900">
              <a:spcBef>
                <a:spcPts val="400"/>
              </a:spcBef>
              <a:spcAft>
                <a:spcPts val="400"/>
              </a:spcAft>
              <a:buClrTx/>
              <a:buSzPct val="68000"/>
              <a:buFont typeface="Wingdings" pitchFamily="2" charset="2"/>
              <a:buChar char="Ø"/>
            </a:pPr>
            <a:r>
              <a:rPr lang="en-US" sz="2400" dirty="0">
                <a:latin typeface="Calibri" pitchFamily="34" charset="0"/>
                <a:cs typeface="Calibri" pitchFamily="34" charset="0"/>
              </a:rPr>
              <a:t>Evacuation Procedures – IC and Building Personnel Responsibilities</a:t>
            </a:r>
          </a:p>
          <a:p>
            <a:pPr marL="537210" lvl="2" indent="-342900">
              <a:spcBef>
                <a:spcPts val="400"/>
              </a:spcBef>
              <a:spcAft>
                <a:spcPts val="400"/>
              </a:spcAft>
              <a:buClrTx/>
              <a:buSzPct val="68000"/>
              <a:buFont typeface="Wingdings" pitchFamily="2" charset="2"/>
              <a:buChar char="Ø"/>
            </a:pPr>
            <a:r>
              <a:rPr lang="en-US" sz="2400" dirty="0">
                <a:latin typeface="Calibri" pitchFamily="34" charset="0"/>
                <a:cs typeface="Calibri" pitchFamily="34" charset="0"/>
              </a:rPr>
              <a:t>Building Evacuation Plan</a:t>
            </a:r>
          </a:p>
          <a:p>
            <a:pPr marL="537210" lvl="2" indent="-342900">
              <a:spcBef>
                <a:spcPts val="400"/>
              </a:spcBef>
              <a:spcAft>
                <a:spcPts val="400"/>
              </a:spcAft>
              <a:buClrTx/>
              <a:buSzPct val="68000"/>
              <a:buFont typeface="Wingdings" pitchFamily="2" charset="2"/>
              <a:buChar char="Ø"/>
            </a:pPr>
            <a:r>
              <a:rPr lang="en-US" sz="2400" dirty="0">
                <a:latin typeface="Calibri" pitchFamily="34" charset="0"/>
                <a:cs typeface="Calibri" pitchFamily="34" charset="0"/>
              </a:rPr>
              <a:t>Radio Protocol – Communications</a:t>
            </a:r>
          </a:p>
          <a:p>
            <a:pPr marL="537210" lvl="2" indent="-342900">
              <a:spcBef>
                <a:spcPts val="400"/>
              </a:spcBef>
              <a:spcAft>
                <a:spcPts val="400"/>
              </a:spcAft>
              <a:buClrTx/>
              <a:buSzPct val="68000"/>
              <a:buFont typeface="Wingdings" pitchFamily="2" charset="2"/>
              <a:buChar char="Ø"/>
            </a:pPr>
            <a:r>
              <a:rPr lang="en-US" sz="2400" dirty="0">
                <a:latin typeface="Calibri" pitchFamily="34" charset="0"/>
                <a:cs typeface="Calibri" pitchFamily="34" charset="0"/>
              </a:rPr>
              <a:t>Emergency Assembly Areas</a:t>
            </a:r>
          </a:p>
          <a:p>
            <a:pPr marL="688086" lvl="2" indent="0">
              <a:spcBef>
                <a:spcPts val="0"/>
              </a:spcBef>
              <a:buClrTx/>
              <a:buNone/>
            </a:pPr>
            <a:endParaRPr lang="en-US" sz="2400" dirty="0">
              <a:latin typeface="Calibri" pitchFamily="34" charset="0"/>
              <a:cs typeface="Calibri" pitchFamily="34" charset="0"/>
            </a:endParaRPr>
          </a:p>
          <a:p>
            <a:pPr marL="194310" indent="0">
              <a:spcBef>
                <a:spcPts val="0"/>
              </a:spcBef>
              <a:buClrTx/>
              <a:buNone/>
            </a:pPr>
            <a:r>
              <a:rPr lang="en-US" sz="2400" b="1" dirty="0">
                <a:latin typeface="Calibri" pitchFamily="34" charset="0"/>
                <a:cs typeface="Calibri" pitchFamily="34" charset="0"/>
              </a:rPr>
              <a:t>Part 2</a:t>
            </a:r>
          </a:p>
          <a:p>
            <a:pPr marL="537210" indent="-342900">
              <a:spcBef>
                <a:spcPts val="0"/>
              </a:spcBef>
              <a:buClrTx/>
              <a:buFont typeface="Wingdings" pitchFamily="2" charset="2"/>
              <a:buChar char="Ø"/>
            </a:pPr>
            <a:r>
              <a:rPr lang="en-US" sz="2400" dirty="0">
                <a:latin typeface="Calibri" pitchFamily="34" charset="0"/>
                <a:cs typeface="Calibri" pitchFamily="34" charset="0"/>
              </a:rPr>
              <a:t>Shelter in Place Procedures</a:t>
            </a:r>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557E5F-56E9-2C46-8461-5A011481BF27}" type="slidenum">
              <a:rPr lang="en-US" smtClean="0"/>
              <a:t>3</a:t>
            </a:fld>
            <a:endParaRPr lang="en-US" dirty="0"/>
          </a:p>
        </p:txBody>
      </p:sp>
    </p:spTree>
    <p:extLst>
      <p:ext uri="{BB962C8B-B14F-4D97-AF65-F5344CB8AC3E}">
        <p14:creationId xmlns:p14="http://schemas.microsoft.com/office/powerpoint/2010/main" val="4326593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583487" cy="1044388"/>
          </a:xfrm>
        </p:spPr>
        <p:txBody>
          <a:bodyPr/>
          <a:lstStyle/>
          <a:p>
            <a:pPr algn="ctr"/>
            <a:r>
              <a:rPr lang="en-US" sz="4000" dirty="0">
                <a:solidFill>
                  <a:srgbClr val="922410"/>
                </a:solidFill>
              </a:rPr>
              <a:t>Definitions</a:t>
            </a:r>
            <a:endParaRPr lang="en-US" dirty="0">
              <a:solidFill>
                <a:srgbClr val="922410"/>
              </a:solidFill>
            </a:endParaRPr>
          </a:p>
        </p:txBody>
      </p:sp>
      <p:sp>
        <p:nvSpPr>
          <p:cNvPr id="3" name="Content Placeholder 2"/>
          <p:cNvSpPr>
            <a:spLocks noGrp="1"/>
          </p:cNvSpPr>
          <p:nvPr>
            <p:ph idx="1"/>
          </p:nvPr>
        </p:nvSpPr>
        <p:spPr>
          <a:xfrm>
            <a:off x="381000" y="914400"/>
            <a:ext cx="8610600" cy="5123331"/>
          </a:xfrm>
        </p:spPr>
        <p:txBody>
          <a:bodyPr>
            <a:noAutofit/>
          </a:bodyPr>
          <a:lstStyle/>
          <a:p>
            <a:pPr marL="109728" indent="0">
              <a:spcBef>
                <a:spcPts val="0"/>
              </a:spcBef>
              <a:buNone/>
            </a:pPr>
            <a:r>
              <a:rPr lang="en-US" sz="1800" u="sng" dirty="0">
                <a:solidFill>
                  <a:srgbClr val="FF3300"/>
                </a:solidFill>
                <a:effectLst/>
                <a:cs typeface="Arial" pitchFamily="34" charset="0"/>
              </a:rPr>
              <a:t>Incident Commander </a:t>
            </a:r>
            <a:r>
              <a:rPr lang="en-US" sz="1800" dirty="0">
                <a:effectLst/>
                <a:cs typeface="Arial" pitchFamily="34" charset="0"/>
              </a:rPr>
              <a:t>- the person responsible for all aspects of an emergency response; including quickly developing incident objectives, managing all incident operations, application of resources as well as responsibility for all persons involved. </a:t>
            </a:r>
          </a:p>
          <a:p>
            <a:pPr marL="109728" indent="0">
              <a:spcBef>
                <a:spcPts val="0"/>
              </a:spcBef>
              <a:buNone/>
            </a:pPr>
            <a:r>
              <a:rPr lang="en-US" sz="1800" u="sng" dirty="0">
                <a:solidFill>
                  <a:srgbClr val="FF3300"/>
                </a:solidFill>
                <a:effectLst/>
              </a:rPr>
              <a:t>National Incident Management System</a:t>
            </a:r>
            <a:r>
              <a:rPr lang="en-US" sz="1800" u="sng" dirty="0">
                <a:solidFill>
                  <a:srgbClr val="FF0000"/>
                </a:solidFill>
                <a:effectLst/>
                <a:cs typeface="Arial" pitchFamily="34" charset="0"/>
              </a:rPr>
              <a:t>  </a:t>
            </a:r>
            <a:r>
              <a:rPr lang="en-US" sz="1800" u="sng" dirty="0">
                <a:solidFill>
                  <a:srgbClr val="FF3300"/>
                </a:solidFill>
                <a:effectLst/>
                <a:cs typeface="Arial" pitchFamily="34" charset="0"/>
              </a:rPr>
              <a:t>(NIMS</a:t>
            </a:r>
            <a:r>
              <a:rPr lang="en-US" sz="1800" dirty="0">
                <a:solidFill>
                  <a:srgbClr val="FF0000"/>
                </a:solidFill>
                <a:effectLst/>
                <a:cs typeface="Arial" pitchFamily="34" charset="0"/>
              </a:rPr>
              <a:t>) </a:t>
            </a:r>
            <a:r>
              <a:rPr lang="en-US" sz="1800" dirty="0">
                <a:effectLst/>
                <a:cs typeface="Arial" pitchFamily="34" charset="0"/>
              </a:rPr>
              <a:t>- a comprehensive, national approach to incident management that is applicable at all jurisdictional levels.</a:t>
            </a:r>
          </a:p>
          <a:p>
            <a:pPr marL="109728" indent="0">
              <a:spcBef>
                <a:spcPts val="0"/>
              </a:spcBef>
              <a:buNone/>
            </a:pPr>
            <a:r>
              <a:rPr lang="en-US" sz="1800" u="sng" dirty="0">
                <a:solidFill>
                  <a:srgbClr val="FF3300"/>
                </a:solidFill>
                <a:effectLst/>
                <a:cs typeface="Arial" pitchFamily="34" charset="0"/>
              </a:rPr>
              <a:t>Incident Command System (ICS</a:t>
            </a:r>
            <a:r>
              <a:rPr lang="en-US" sz="1800" dirty="0">
                <a:solidFill>
                  <a:srgbClr val="FF3300"/>
                </a:solidFill>
                <a:effectLst/>
                <a:cs typeface="Arial" pitchFamily="34" charset="0"/>
              </a:rPr>
              <a:t>) </a:t>
            </a:r>
            <a:r>
              <a:rPr lang="en-US" sz="1800" dirty="0">
                <a:effectLst/>
                <a:cs typeface="Arial" pitchFamily="34" charset="0"/>
              </a:rPr>
              <a:t>- a standardized, on-scene, all-hazards incident management approach that:</a:t>
            </a:r>
          </a:p>
          <a:p>
            <a:pPr>
              <a:spcBef>
                <a:spcPts val="0"/>
              </a:spcBef>
              <a:buFont typeface="Wingdings" pitchFamily="2" charset="2"/>
              <a:buChar char="§"/>
            </a:pPr>
            <a:r>
              <a:rPr lang="en-US" sz="1800" dirty="0">
                <a:effectLst/>
                <a:cs typeface="Arial" pitchFamily="34" charset="0"/>
              </a:rPr>
              <a:t>Allows for the integration of facilities, equipment, personnel, procedures and communications.</a:t>
            </a:r>
          </a:p>
          <a:p>
            <a:pPr>
              <a:spcBef>
                <a:spcPts val="0"/>
              </a:spcBef>
              <a:buFont typeface="Wingdings" pitchFamily="2" charset="2"/>
              <a:buChar char="§"/>
            </a:pPr>
            <a:r>
              <a:rPr lang="en-US" sz="1800" dirty="0">
                <a:effectLst/>
                <a:cs typeface="Arial" pitchFamily="34" charset="0"/>
              </a:rPr>
              <a:t>Enables a coordinated response among various jurisdictions and agencies.</a:t>
            </a:r>
          </a:p>
          <a:p>
            <a:pPr>
              <a:spcBef>
                <a:spcPts val="0"/>
              </a:spcBef>
              <a:buFont typeface="Wingdings" pitchFamily="2" charset="2"/>
              <a:buChar char="§"/>
            </a:pPr>
            <a:r>
              <a:rPr lang="en-US" sz="1800" dirty="0">
                <a:effectLst/>
                <a:cs typeface="Arial" pitchFamily="34" charset="0"/>
              </a:rPr>
              <a:t>Establishes common processes for planning and managing resources.</a:t>
            </a:r>
          </a:p>
          <a:p>
            <a:pPr marL="109728" indent="0">
              <a:spcBef>
                <a:spcPts val="0"/>
              </a:spcBef>
              <a:buNone/>
            </a:pPr>
            <a:r>
              <a:rPr lang="en-US" sz="1800" u="sng" dirty="0">
                <a:solidFill>
                  <a:srgbClr val="FF3300"/>
                </a:solidFill>
                <a:effectLst/>
                <a:cs typeface="Arial" pitchFamily="34" charset="0"/>
              </a:rPr>
              <a:t>Emergency Assembly Area (EAA) </a:t>
            </a:r>
            <a:r>
              <a:rPr lang="en-US" sz="1800" dirty="0">
                <a:effectLst/>
                <a:cs typeface="Arial" pitchFamily="34" charset="0"/>
              </a:rPr>
              <a:t>- an evacuee assembly location</a:t>
            </a:r>
          </a:p>
          <a:p>
            <a:pPr marL="109728" indent="0">
              <a:spcBef>
                <a:spcPts val="0"/>
              </a:spcBef>
              <a:buNone/>
            </a:pPr>
            <a:r>
              <a:rPr lang="en-US" sz="1800" u="sng" dirty="0">
                <a:solidFill>
                  <a:srgbClr val="FF3300"/>
                </a:solidFill>
                <a:effectLst/>
                <a:cs typeface="Arial" pitchFamily="34" charset="0"/>
              </a:rPr>
              <a:t>Building Marshal</a:t>
            </a:r>
            <a:r>
              <a:rPr lang="en-US" sz="1800" dirty="0">
                <a:solidFill>
                  <a:srgbClr val="FF0000"/>
                </a:solidFill>
                <a:effectLst/>
                <a:cs typeface="Arial" pitchFamily="34" charset="0"/>
              </a:rPr>
              <a:t> </a:t>
            </a:r>
            <a:r>
              <a:rPr lang="en-US" sz="1800" dirty="0">
                <a:effectLst/>
                <a:cs typeface="Arial" pitchFamily="34" charset="0"/>
              </a:rPr>
              <a:t>– college personnel that report to the EAAs and communicate with the Incident Commander during an event.</a:t>
            </a:r>
          </a:p>
          <a:p>
            <a:pPr marL="109728" indent="0">
              <a:spcBef>
                <a:spcPts val="0"/>
              </a:spcBef>
              <a:buNone/>
            </a:pPr>
            <a:r>
              <a:rPr lang="en-US" sz="1800" u="sng" dirty="0">
                <a:solidFill>
                  <a:srgbClr val="FF3300"/>
                </a:solidFill>
                <a:effectLst/>
                <a:cs typeface="Arial" pitchFamily="34" charset="0"/>
              </a:rPr>
              <a:t>Floor Captain</a:t>
            </a:r>
            <a:r>
              <a:rPr lang="en-US" sz="1800" dirty="0">
                <a:solidFill>
                  <a:srgbClr val="FF3300"/>
                </a:solidFill>
                <a:effectLst/>
                <a:cs typeface="Arial" pitchFamily="34" charset="0"/>
              </a:rPr>
              <a:t> </a:t>
            </a:r>
            <a:r>
              <a:rPr lang="en-US" sz="1800" dirty="0">
                <a:effectLst/>
                <a:cs typeface="Arial" pitchFamily="34" charset="0"/>
              </a:rPr>
              <a:t>– college personnel that have been trained to assist in evacuations efforts which direct evacuees to the to EAAs.</a:t>
            </a:r>
          </a:p>
          <a:p>
            <a:endParaRPr lang="en-US" sz="1800" dirty="0">
              <a:effectLst/>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557E5F-56E9-2C46-8461-5A011481BF27}" type="slidenum">
              <a:rPr lang="en-US" smtClean="0"/>
              <a:t>4</a:t>
            </a:fld>
            <a:endParaRPr lang="en-US" dirty="0"/>
          </a:p>
        </p:txBody>
      </p:sp>
    </p:spTree>
    <p:extLst>
      <p:ext uri="{BB962C8B-B14F-4D97-AF65-F5344CB8AC3E}">
        <p14:creationId xmlns:p14="http://schemas.microsoft.com/office/powerpoint/2010/main" val="2092043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2"/>
          <p:cNvSpPr>
            <a:spLocks noGrp="1" noChangeArrowheads="1"/>
          </p:cNvSpPr>
          <p:nvPr>
            <p:ph type="title"/>
          </p:nvPr>
        </p:nvSpPr>
        <p:spPr>
          <a:xfrm>
            <a:off x="228600" y="457200"/>
            <a:ext cx="8686800" cy="619125"/>
          </a:xfrm>
        </p:spPr>
        <p:txBody>
          <a:bodyPr anchor="t"/>
          <a:lstStyle/>
          <a:p>
            <a:pPr algn="ctr"/>
            <a:r>
              <a:rPr lang="en-US" sz="3200" dirty="0" smtClean="0">
                <a:solidFill>
                  <a:srgbClr val="922410"/>
                </a:solidFill>
              </a:rPr>
              <a:t>You are a “Disaster Service Worker”</a:t>
            </a:r>
            <a:br>
              <a:rPr lang="en-US" sz="3200" dirty="0" smtClean="0">
                <a:solidFill>
                  <a:srgbClr val="922410"/>
                </a:solidFill>
              </a:rPr>
            </a:br>
            <a:r>
              <a:rPr lang="en-US" sz="2000" dirty="0">
                <a:solidFill>
                  <a:srgbClr val="922410"/>
                </a:solidFill>
              </a:rPr>
              <a:t>CA Gov’t Code § 3100</a:t>
            </a:r>
            <a:r>
              <a:rPr lang="en-US" sz="2000" b="1" dirty="0"/>
              <a:t>:  </a:t>
            </a:r>
            <a:br>
              <a:rPr lang="en-US" sz="2000" b="1" dirty="0"/>
            </a:br>
            <a:endParaRPr lang="en-US" sz="3200" dirty="0" smtClean="0"/>
          </a:p>
        </p:txBody>
      </p:sp>
      <p:sp>
        <p:nvSpPr>
          <p:cNvPr id="10244" name="Text Box 5"/>
          <p:cNvSpPr txBox="1">
            <a:spLocks noChangeArrowheads="1"/>
          </p:cNvSpPr>
          <p:nvPr/>
        </p:nvSpPr>
        <p:spPr bwMode="auto">
          <a:xfrm>
            <a:off x="669925" y="1636713"/>
            <a:ext cx="184150" cy="369887"/>
          </a:xfrm>
          <a:prstGeom prst="rect">
            <a:avLst/>
          </a:prstGeom>
          <a:noFill/>
          <a:ln w="9525">
            <a:noFill/>
            <a:miter lim="800000"/>
            <a:headEnd/>
            <a:tailEnd/>
          </a:ln>
        </p:spPr>
        <p:txBody>
          <a:bodyPr wrap="none">
            <a:spAutoFit/>
          </a:bodyPr>
          <a:lstStyle/>
          <a:p>
            <a:endParaRPr lang="en-US" sz="1800" dirty="0"/>
          </a:p>
        </p:txBody>
      </p:sp>
      <p:sp>
        <p:nvSpPr>
          <p:cNvPr id="3" name="Text Box 8"/>
          <p:cNvSpPr txBox="1">
            <a:spLocks noChangeArrowheads="1"/>
          </p:cNvSpPr>
          <p:nvPr/>
        </p:nvSpPr>
        <p:spPr bwMode="auto">
          <a:xfrm>
            <a:off x="609600" y="1828800"/>
            <a:ext cx="3962401" cy="3046988"/>
          </a:xfrm>
          <a:prstGeom prst="rect">
            <a:avLst/>
          </a:prstGeom>
          <a:noFill/>
          <a:ln w="9525">
            <a:noFill/>
            <a:miter lim="800000"/>
            <a:headEnd/>
            <a:tailEnd/>
          </a:ln>
        </p:spPr>
        <p:txBody>
          <a:bodyPr wrap="square">
            <a:spAutoFit/>
          </a:bodyPr>
          <a:lstStyle/>
          <a:p>
            <a:pPr algn="ctr">
              <a:buSzPct val="100000"/>
              <a:defRPr/>
            </a:pPr>
            <a:r>
              <a:rPr lang="en-US" sz="3200" b="1" i="1" dirty="0" smtClean="0">
                <a:solidFill>
                  <a:srgbClr val="C00000"/>
                </a:solidFill>
                <a:latin typeface="+mn-lt"/>
              </a:rPr>
              <a:t>“… </a:t>
            </a:r>
            <a:r>
              <a:rPr lang="en-US" sz="3200" b="1" i="1" u="sng" dirty="0">
                <a:solidFill>
                  <a:srgbClr val="C00000"/>
                </a:solidFill>
                <a:latin typeface="+mn-lt"/>
              </a:rPr>
              <a:t>all public employees are hereby declared to be disaster service workers</a:t>
            </a:r>
            <a:r>
              <a:rPr lang="en-US" sz="3200" b="1" i="1" dirty="0">
                <a:solidFill>
                  <a:srgbClr val="C00000"/>
                </a:solidFill>
                <a:latin typeface="+mn-lt"/>
              </a:rPr>
              <a:t>.”</a:t>
            </a:r>
            <a:endParaRPr lang="en-US" sz="3200" b="1" dirty="0">
              <a:solidFill>
                <a:srgbClr val="C00000"/>
              </a:solidFill>
              <a:latin typeface="+mn-lt"/>
            </a:endParaRPr>
          </a:p>
          <a:p>
            <a:pPr algn="ctr">
              <a:defRPr/>
            </a:pPr>
            <a:endParaRPr lang="en-US" sz="3200" b="1" dirty="0">
              <a:solidFill>
                <a:srgbClr val="C00000"/>
              </a:solidFill>
              <a:latin typeface="+mn-lt"/>
            </a:endParaRPr>
          </a:p>
        </p:txBody>
      </p:sp>
      <p:sp>
        <p:nvSpPr>
          <p:cNvPr id="4" name="TextBox 3"/>
          <p:cNvSpPr txBox="1"/>
          <p:nvPr/>
        </p:nvSpPr>
        <p:spPr>
          <a:xfrm>
            <a:off x="1219200" y="3200400"/>
            <a:ext cx="2209800" cy="369332"/>
          </a:xfrm>
          <a:prstGeom prst="rect">
            <a:avLst/>
          </a:prstGeom>
          <a:noFill/>
        </p:spPr>
        <p:txBody>
          <a:bodyPr wrap="square" rtlCol="0">
            <a:spAutoFit/>
          </a:bodyPr>
          <a:lstStyle/>
          <a:p>
            <a:endParaRPr lang="en-US" dirty="0"/>
          </a:p>
        </p:txBody>
      </p:sp>
      <p:sp>
        <p:nvSpPr>
          <p:cNvPr id="7" name="TextBox 6"/>
          <p:cNvSpPr txBox="1"/>
          <p:nvPr/>
        </p:nvSpPr>
        <p:spPr>
          <a:xfrm>
            <a:off x="4218432" y="1215241"/>
            <a:ext cx="4419600" cy="3970318"/>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2081" y="1595667"/>
            <a:ext cx="5443519" cy="4347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557E5F-56E9-2C46-8461-5A011481BF27}" type="slidenum">
              <a:rPr lang="en-US" smtClean="0"/>
              <a:t>5</a:t>
            </a:fld>
            <a:endParaRPr lang="en-US" dirty="0"/>
          </a:p>
        </p:txBody>
      </p:sp>
    </p:spTree>
    <p:extLst>
      <p:ext uri="{BB962C8B-B14F-4D97-AF65-F5344CB8AC3E}">
        <p14:creationId xmlns:p14="http://schemas.microsoft.com/office/powerpoint/2010/main" val="1602138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1210" y="0"/>
            <a:ext cx="9144000" cy="670560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000" dirty="0"/>
          </a:p>
        </p:txBody>
      </p:sp>
      <p:pic>
        <p:nvPicPr>
          <p:cNvPr id="6147" name="Picture 54" descr="Publication1.jpg"/>
          <p:cNvPicPr>
            <a:picLocks noChangeAspect="1"/>
          </p:cNvPicPr>
          <p:nvPr/>
        </p:nvPicPr>
        <p:blipFill>
          <a:blip r:embed="rId3" cstate="print"/>
          <a:srcRect/>
          <a:stretch>
            <a:fillRect/>
          </a:stretch>
        </p:blipFill>
        <p:spPr bwMode="auto">
          <a:xfrm>
            <a:off x="228600" y="1295400"/>
            <a:ext cx="5638800" cy="5230813"/>
          </a:xfrm>
          <a:prstGeom prst="rect">
            <a:avLst/>
          </a:prstGeom>
          <a:noFill/>
          <a:ln w="9525">
            <a:noFill/>
            <a:miter lim="800000"/>
            <a:headEnd/>
            <a:tailEnd/>
          </a:ln>
        </p:spPr>
      </p:pic>
      <p:sp>
        <p:nvSpPr>
          <p:cNvPr id="9" name="TextBox 8"/>
          <p:cNvSpPr txBox="1"/>
          <p:nvPr/>
        </p:nvSpPr>
        <p:spPr>
          <a:xfrm>
            <a:off x="685800" y="666690"/>
            <a:ext cx="4335463" cy="400110"/>
          </a:xfrm>
          <a:prstGeom prst="rect">
            <a:avLst/>
          </a:prstGeom>
          <a:noFill/>
        </p:spPr>
        <p:txBody>
          <a:bodyPr>
            <a:spAutoFit/>
          </a:bodyPr>
          <a:lstStyle/>
          <a:p>
            <a:pPr algn="ctr">
              <a:defRPr/>
            </a:pPr>
            <a:r>
              <a:rPr lang="en-US" sz="2000" dirty="0">
                <a:latin typeface="+mj-lt"/>
              </a:rPr>
              <a:t>EOC Function Chart</a:t>
            </a:r>
          </a:p>
        </p:txBody>
      </p:sp>
      <p:sp>
        <p:nvSpPr>
          <p:cNvPr id="6150" name="Line 41"/>
          <p:cNvSpPr>
            <a:spLocks noChangeShapeType="1"/>
          </p:cNvSpPr>
          <p:nvPr/>
        </p:nvSpPr>
        <p:spPr bwMode="auto">
          <a:xfrm>
            <a:off x="6819900" y="1730375"/>
            <a:ext cx="0" cy="568325"/>
          </a:xfrm>
          <a:prstGeom prst="line">
            <a:avLst/>
          </a:prstGeom>
          <a:noFill/>
          <a:ln w="9525">
            <a:solidFill>
              <a:srgbClr val="000000"/>
            </a:solidFill>
            <a:round/>
            <a:headEnd/>
            <a:tailEnd/>
          </a:ln>
        </p:spPr>
        <p:txBody>
          <a:bodyPr/>
          <a:lstStyle/>
          <a:p>
            <a:endParaRPr lang="en-US" dirty="0"/>
          </a:p>
        </p:txBody>
      </p:sp>
      <p:sp>
        <p:nvSpPr>
          <p:cNvPr id="6151" name="Line 39"/>
          <p:cNvSpPr>
            <a:spLocks noChangeShapeType="1"/>
          </p:cNvSpPr>
          <p:nvPr/>
        </p:nvSpPr>
        <p:spPr bwMode="auto">
          <a:xfrm>
            <a:off x="5105400" y="2286000"/>
            <a:ext cx="3321050" cy="4763"/>
          </a:xfrm>
          <a:prstGeom prst="line">
            <a:avLst/>
          </a:prstGeom>
          <a:noFill/>
          <a:ln w="9525">
            <a:solidFill>
              <a:srgbClr val="000000"/>
            </a:solidFill>
            <a:round/>
            <a:headEnd/>
            <a:tailEnd/>
          </a:ln>
        </p:spPr>
        <p:txBody>
          <a:bodyPr/>
          <a:lstStyle/>
          <a:p>
            <a:endParaRPr lang="en-US" dirty="0"/>
          </a:p>
        </p:txBody>
      </p:sp>
      <p:sp>
        <p:nvSpPr>
          <p:cNvPr id="6152" name="Line 38"/>
          <p:cNvSpPr>
            <a:spLocks noChangeShapeType="1"/>
          </p:cNvSpPr>
          <p:nvPr/>
        </p:nvSpPr>
        <p:spPr bwMode="auto">
          <a:xfrm>
            <a:off x="7334250" y="2295525"/>
            <a:ext cx="0" cy="352425"/>
          </a:xfrm>
          <a:prstGeom prst="line">
            <a:avLst/>
          </a:prstGeom>
          <a:noFill/>
          <a:ln w="9525">
            <a:solidFill>
              <a:srgbClr val="000000"/>
            </a:solidFill>
            <a:round/>
            <a:headEnd/>
            <a:tailEnd/>
          </a:ln>
        </p:spPr>
        <p:txBody>
          <a:bodyPr/>
          <a:lstStyle/>
          <a:p>
            <a:endParaRPr lang="en-US" dirty="0"/>
          </a:p>
        </p:txBody>
      </p:sp>
      <p:sp>
        <p:nvSpPr>
          <p:cNvPr id="6153" name="Line 37"/>
          <p:cNvSpPr>
            <a:spLocks noChangeShapeType="1"/>
          </p:cNvSpPr>
          <p:nvPr/>
        </p:nvSpPr>
        <p:spPr bwMode="auto">
          <a:xfrm>
            <a:off x="6234113" y="2295525"/>
            <a:ext cx="0" cy="395288"/>
          </a:xfrm>
          <a:prstGeom prst="line">
            <a:avLst/>
          </a:prstGeom>
          <a:noFill/>
          <a:ln w="9525">
            <a:solidFill>
              <a:srgbClr val="000000"/>
            </a:solidFill>
            <a:round/>
            <a:headEnd/>
            <a:tailEnd/>
          </a:ln>
        </p:spPr>
        <p:txBody>
          <a:bodyPr/>
          <a:lstStyle/>
          <a:p>
            <a:endParaRPr lang="en-US" dirty="0"/>
          </a:p>
        </p:txBody>
      </p:sp>
      <p:sp>
        <p:nvSpPr>
          <p:cNvPr id="6154" name="Line 36"/>
          <p:cNvSpPr>
            <a:spLocks noChangeShapeType="1"/>
          </p:cNvSpPr>
          <p:nvPr/>
        </p:nvSpPr>
        <p:spPr bwMode="auto">
          <a:xfrm>
            <a:off x="8426450" y="2297113"/>
            <a:ext cx="0" cy="350837"/>
          </a:xfrm>
          <a:prstGeom prst="line">
            <a:avLst/>
          </a:prstGeom>
          <a:noFill/>
          <a:ln w="9525">
            <a:solidFill>
              <a:srgbClr val="000000"/>
            </a:solidFill>
            <a:round/>
            <a:headEnd/>
            <a:tailEnd/>
          </a:ln>
        </p:spPr>
        <p:txBody>
          <a:bodyPr/>
          <a:lstStyle/>
          <a:p>
            <a:endParaRPr lang="en-US" dirty="0"/>
          </a:p>
        </p:txBody>
      </p:sp>
      <p:sp>
        <p:nvSpPr>
          <p:cNvPr id="6155" name="Line 34"/>
          <p:cNvSpPr>
            <a:spLocks noChangeShapeType="1"/>
          </p:cNvSpPr>
          <p:nvPr/>
        </p:nvSpPr>
        <p:spPr bwMode="auto">
          <a:xfrm>
            <a:off x="5229225" y="2698750"/>
            <a:ext cx="1314450" cy="1000125"/>
          </a:xfrm>
          <a:prstGeom prst="line">
            <a:avLst/>
          </a:prstGeom>
          <a:noFill/>
          <a:ln w="9525">
            <a:solidFill>
              <a:srgbClr val="000000"/>
            </a:solidFill>
            <a:round/>
            <a:headEnd/>
            <a:tailEnd/>
          </a:ln>
        </p:spPr>
        <p:txBody>
          <a:bodyPr/>
          <a:lstStyle/>
          <a:p>
            <a:endParaRPr lang="en-US" dirty="0"/>
          </a:p>
        </p:txBody>
      </p:sp>
      <p:sp>
        <p:nvSpPr>
          <p:cNvPr id="6156" name="Line 33"/>
          <p:cNvSpPr>
            <a:spLocks noChangeShapeType="1"/>
          </p:cNvSpPr>
          <p:nvPr/>
        </p:nvSpPr>
        <p:spPr bwMode="auto">
          <a:xfrm flipH="1">
            <a:off x="7256463" y="2698750"/>
            <a:ext cx="1254125" cy="1000125"/>
          </a:xfrm>
          <a:prstGeom prst="line">
            <a:avLst/>
          </a:prstGeom>
          <a:noFill/>
          <a:ln w="9525">
            <a:solidFill>
              <a:srgbClr val="000000"/>
            </a:solidFill>
            <a:round/>
            <a:headEnd/>
            <a:tailEnd/>
          </a:ln>
        </p:spPr>
        <p:txBody>
          <a:bodyPr/>
          <a:lstStyle/>
          <a:p>
            <a:endParaRPr lang="en-US" dirty="0"/>
          </a:p>
        </p:txBody>
      </p:sp>
      <p:sp>
        <p:nvSpPr>
          <p:cNvPr id="6157" name="Line 32"/>
          <p:cNvSpPr>
            <a:spLocks noChangeShapeType="1"/>
          </p:cNvSpPr>
          <p:nvPr/>
        </p:nvSpPr>
        <p:spPr bwMode="auto">
          <a:xfrm>
            <a:off x="6313488" y="2603500"/>
            <a:ext cx="409575" cy="1098550"/>
          </a:xfrm>
          <a:prstGeom prst="line">
            <a:avLst/>
          </a:prstGeom>
          <a:noFill/>
          <a:ln w="9525">
            <a:solidFill>
              <a:srgbClr val="000000"/>
            </a:solidFill>
            <a:round/>
            <a:headEnd/>
            <a:tailEnd/>
          </a:ln>
        </p:spPr>
        <p:txBody>
          <a:bodyPr/>
          <a:lstStyle/>
          <a:p>
            <a:endParaRPr lang="en-US" dirty="0"/>
          </a:p>
        </p:txBody>
      </p:sp>
      <p:sp>
        <p:nvSpPr>
          <p:cNvPr id="6158" name="Line 31"/>
          <p:cNvSpPr>
            <a:spLocks noChangeShapeType="1"/>
          </p:cNvSpPr>
          <p:nvPr/>
        </p:nvSpPr>
        <p:spPr bwMode="auto">
          <a:xfrm flipH="1">
            <a:off x="7043738" y="2603500"/>
            <a:ext cx="438150" cy="1038225"/>
          </a:xfrm>
          <a:prstGeom prst="line">
            <a:avLst/>
          </a:prstGeom>
          <a:noFill/>
          <a:ln w="9525">
            <a:solidFill>
              <a:srgbClr val="000000"/>
            </a:solidFill>
            <a:round/>
            <a:headEnd/>
            <a:tailEnd/>
          </a:ln>
        </p:spPr>
        <p:txBody>
          <a:bodyPr/>
          <a:lstStyle/>
          <a:p>
            <a:endParaRPr lang="en-US" dirty="0"/>
          </a:p>
        </p:txBody>
      </p:sp>
      <p:sp>
        <p:nvSpPr>
          <p:cNvPr id="6159" name="Rectangle 30"/>
          <p:cNvSpPr>
            <a:spLocks noChangeArrowheads="1"/>
          </p:cNvSpPr>
          <p:nvPr/>
        </p:nvSpPr>
        <p:spPr bwMode="auto">
          <a:xfrm>
            <a:off x="7956550" y="2400300"/>
            <a:ext cx="1025525" cy="328613"/>
          </a:xfrm>
          <a:prstGeom prst="rect">
            <a:avLst/>
          </a:prstGeom>
          <a:solidFill>
            <a:srgbClr val="5F497A"/>
          </a:solidFill>
          <a:ln w="9525">
            <a:solidFill>
              <a:srgbClr val="000000"/>
            </a:solidFill>
            <a:miter lim="800000"/>
            <a:headEnd/>
            <a:tailEnd/>
          </a:ln>
        </p:spPr>
        <p:txBody>
          <a:bodyPr/>
          <a:lstStyle/>
          <a:p>
            <a:pPr algn="ctr" eaLnBrk="0" hangingPunct="0"/>
            <a:r>
              <a:rPr lang="en-US" sz="1200" b="1" dirty="0">
                <a:solidFill>
                  <a:srgbClr val="FFFFFF"/>
                </a:solidFill>
                <a:latin typeface="Arial Narrow" pitchFamily="34" charset="0"/>
                <a:ea typeface="Times New Roman" pitchFamily="18" charset="0"/>
                <a:cs typeface="Arial" charset="0"/>
              </a:rPr>
              <a:t>Floor Captain</a:t>
            </a:r>
            <a:endParaRPr lang="en-US" dirty="0">
              <a:ea typeface="Times New Roman" pitchFamily="18" charset="0"/>
              <a:cs typeface="Arial" charset="0"/>
            </a:endParaRPr>
          </a:p>
        </p:txBody>
      </p:sp>
      <p:sp>
        <p:nvSpPr>
          <p:cNvPr id="6160" name="Rectangle 29"/>
          <p:cNvSpPr>
            <a:spLocks noChangeArrowheads="1"/>
          </p:cNvSpPr>
          <p:nvPr/>
        </p:nvSpPr>
        <p:spPr bwMode="auto">
          <a:xfrm>
            <a:off x="6864350" y="2401888"/>
            <a:ext cx="1025525" cy="328612"/>
          </a:xfrm>
          <a:prstGeom prst="rect">
            <a:avLst/>
          </a:prstGeom>
          <a:solidFill>
            <a:srgbClr val="5F497A"/>
          </a:solidFill>
          <a:ln w="9525">
            <a:solidFill>
              <a:srgbClr val="000000"/>
            </a:solidFill>
            <a:miter lim="800000"/>
            <a:headEnd/>
            <a:tailEnd/>
          </a:ln>
        </p:spPr>
        <p:txBody>
          <a:bodyPr/>
          <a:lstStyle/>
          <a:p>
            <a:pPr algn="ctr" eaLnBrk="0" hangingPunct="0"/>
            <a:r>
              <a:rPr lang="en-US" sz="1200" b="1" dirty="0">
                <a:solidFill>
                  <a:srgbClr val="FFFFFF"/>
                </a:solidFill>
                <a:latin typeface="Arial Narrow" pitchFamily="34" charset="0"/>
                <a:ea typeface="Times New Roman" pitchFamily="18" charset="0"/>
                <a:cs typeface="Arial" charset="0"/>
              </a:rPr>
              <a:t>Floor Captain</a:t>
            </a:r>
            <a:endParaRPr lang="en-US" dirty="0">
              <a:ea typeface="Times New Roman" pitchFamily="18" charset="0"/>
              <a:cs typeface="Arial" charset="0"/>
            </a:endParaRPr>
          </a:p>
        </p:txBody>
      </p:sp>
      <p:sp>
        <p:nvSpPr>
          <p:cNvPr id="6161" name="Rectangle 28"/>
          <p:cNvSpPr>
            <a:spLocks noChangeArrowheads="1"/>
          </p:cNvSpPr>
          <p:nvPr/>
        </p:nvSpPr>
        <p:spPr bwMode="auto">
          <a:xfrm>
            <a:off x="5764213" y="2398713"/>
            <a:ext cx="1025525" cy="328612"/>
          </a:xfrm>
          <a:prstGeom prst="rect">
            <a:avLst/>
          </a:prstGeom>
          <a:solidFill>
            <a:srgbClr val="5F497A"/>
          </a:solidFill>
          <a:ln w="9525">
            <a:solidFill>
              <a:srgbClr val="000000"/>
            </a:solidFill>
            <a:miter lim="800000"/>
            <a:headEnd/>
            <a:tailEnd/>
          </a:ln>
        </p:spPr>
        <p:txBody>
          <a:bodyPr/>
          <a:lstStyle/>
          <a:p>
            <a:pPr algn="ctr" eaLnBrk="0" hangingPunct="0"/>
            <a:r>
              <a:rPr lang="en-US" sz="1200" b="1" dirty="0">
                <a:solidFill>
                  <a:srgbClr val="FFFFFF"/>
                </a:solidFill>
                <a:latin typeface="Arial Narrow" pitchFamily="34" charset="0"/>
                <a:ea typeface="Times New Roman" pitchFamily="18" charset="0"/>
                <a:cs typeface="Arial" charset="0"/>
              </a:rPr>
              <a:t>Floor Captain</a:t>
            </a:r>
            <a:endParaRPr lang="en-US" dirty="0">
              <a:ea typeface="Times New Roman" pitchFamily="18" charset="0"/>
              <a:cs typeface="Arial" charset="0"/>
            </a:endParaRPr>
          </a:p>
        </p:txBody>
      </p:sp>
      <p:sp>
        <p:nvSpPr>
          <p:cNvPr id="6162" name="Rectangle 26"/>
          <p:cNvSpPr>
            <a:spLocks noChangeArrowheads="1"/>
          </p:cNvSpPr>
          <p:nvPr/>
        </p:nvSpPr>
        <p:spPr bwMode="auto">
          <a:xfrm>
            <a:off x="6375400" y="3498850"/>
            <a:ext cx="1025525" cy="328613"/>
          </a:xfrm>
          <a:prstGeom prst="rect">
            <a:avLst/>
          </a:prstGeom>
          <a:solidFill>
            <a:srgbClr val="5F497A"/>
          </a:solidFill>
          <a:ln w="9525">
            <a:solidFill>
              <a:srgbClr val="000000"/>
            </a:solidFill>
            <a:miter lim="800000"/>
            <a:headEnd/>
            <a:tailEnd/>
          </a:ln>
        </p:spPr>
        <p:txBody>
          <a:bodyPr/>
          <a:lstStyle/>
          <a:p>
            <a:pPr algn="ctr" eaLnBrk="0" hangingPunct="0"/>
            <a:r>
              <a:rPr lang="en-US" sz="1200" b="1" dirty="0">
                <a:solidFill>
                  <a:srgbClr val="FFFFFF"/>
                </a:solidFill>
                <a:latin typeface="Arial Narrow" pitchFamily="34" charset="0"/>
                <a:ea typeface="Times New Roman" pitchFamily="18" charset="0"/>
                <a:cs typeface="Arial" charset="0"/>
              </a:rPr>
              <a:t>Faculty/You</a:t>
            </a:r>
            <a:endParaRPr lang="en-US" dirty="0">
              <a:ea typeface="Times New Roman" pitchFamily="18" charset="0"/>
              <a:cs typeface="Arial" charset="0"/>
            </a:endParaRPr>
          </a:p>
        </p:txBody>
      </p:sp>
      <p:sp>
        <p:nvSpPr>
          <p:cNvPr id="6163" name="Rectangle 43"/>
          <p:cNvSpPr>
            <a:spLocks noChangeArrowheads="1"/>
          </p:cNvSpPr>
          <p:nvPr/>
        </p:nvSpPr>
        <p:spPr bwMode="auto">
          <a:xfrm>
            <a:off x="2922588" y="1034048"/>
            <a:ext cx="184731" cy="338554"/>
          </a:xfrm>
          <a:prstGeom prst="rect">
            <a:avLst/>
          </a:prstGeom>
          <a:noFill/>
          <a:ln w="9525">
            <a:noFill/>
            <a:miter lim="800000"/>
            <a:headEnd/>
            <a:tailEnd/>
          </a:ln>
        </p:spPr>
        <p:txBody>
          <a:bodyPr wrap="none" anchor="ctr">
            <a:spAutoFit/>
          </a:bodyPr>
          <a:lstStyle/>
          <a:p>
            <a:pPr eaLnBrk="0" hangingPunct="0"/>
            <a:endParaRPr lang="en-US" sz="1600" dirty="0"/>
          </a:p>
        </p:txBody>
      </p:sp>
      <p:sp>
        <p:nvSpPr>
          <p:cNvPr id="6164" name="Rectangle 50"/>
          <p:cNvSpPr>
            <a:spLocks noChangeArrowheads="1"/>
          </p:cNvSpPr>
          <p:nvPr/>
        </p:nvSpPr>
        <p:spPr bwMode="auto">
          <a:xfrm>
            <a:off x="2922588" y="1431925"/>
            <a:ext cx="9144000" cy="0"/>
          </a:xfrm>
          <a:prstGeom prst="rect">
            <a:avLst/>
          </a:prstGeom>
          <a:noFill/>
          <a:ln w="9525">
            <a:noFill/>
            <a:miter lim="800000"/>
            <a:headEnd/>
            <a:tailEnd/>
          </a:ln>
        </p:spPr>
        <p:txBody>
          <a:bodyPr wrap="none" anchor="ctr">
            <a:spAutoFit/>
          </a:bodyPr>
          <a:lstStyle/>
          <a:p>
            <a:pPr eaLnBrk="0" hangingPunct="0"/>
            <a:endParaRPr lang="en-US" dirty="0"/>
          </a:p>
        </p:txBody>
      </p:sp>
      <p:sp>
        <p:nvSpPr>
          <p:cNvPr id="6165" name="Line 35"/>
          <p:cNvSpPr>
            <a:spLocks noChangeShapeType="1"/>
          </p:cNvSpPr>
          <p:nvPr/>
        </p:nvSpPr>
        <p:spPr bwMode="auto">
          <a:xfrm>
            <a:off x="5105400" y="2286000"/>
            <a:ext cx="0" cy="400050"/>
          </a:xfrm>
          <a:prstGeom prst="line">
            <a:avLst/>
          </a:prstGeom>
          <a:noFill/>
          <a:ln w="9525">
            <a:solidFill>
              <a:srgbClr val="000000"/>
            </a:solidFill>
            <a:round/>
            <a:headEnd/>
            <a:tailEnd/>
          </a:ln>
        </p:spPr>
        <p:txBody>
          <a:bodyPr/>
          <a:lstStyle/>
          <a:p>
            <a:endParaRPr lang="en-US" dirty="0"/>
          </a:p>
        </p:txBody>
      </p:sp>
      <p:sp>
        <p:nvSpPr>
          <p:cNvPr id="6166" name="Rectangle 27"/>
          <p:cNvSpPr>
            <a:spLocks noChangeArrowheads="1"/>
          </p:cNvSpPr>
          <p:nvPr/>
        </p:nvSpPr>
        <p:spPr bwMode="auto">
          <a:xfrm>
            <a:off x="4648200" y="2393950"/>
            <a:ext cx="1025525" cy="328613"/>
          </a:xfrm>
          <a:prstGeom prst="rect">
            <a:avLst/>
          </a:prstGeom>
          <a:solidFill>
            <a:srgbClr val="5F497A"/>
          </a:solidFill>
          <a:ln w="9525">
            <a:solidFill>
              <a:srgbClr val="000000"/>
            </a:solidFill>
            <a:miter lim="800000"/>
            <a:headEnd/>
            <a:tailEnd/>
          </a:ln>
        </p:spPr>
        <p:txBody>
          <a:bodyPr/>
          <a:lstStyle/>
          <a:p>
            <a:pPr algn="ctr" eaLnBrk="0" hangingPunct="0"/>
            <a:r>
              <a:rPr lang="en-US" sz="1200" b="1" dirty="0">
                <a:solidFill>
                  <a:srgbClr val="FFFFFF"/>
                </a:solidFill>
                <a:latin typeface="Arial Narrow" pitchFamily="34" charset="0"/>
                <a:ea typeface="Times New Roman" pitchFamily="18" charset="0"/>
                <a:cs typeface="Arial" charset="0"/>
              </a:rPr>
              <a:t>Floor Captain</a:t>
            </a:r>
            <a:endParaRPr lang="en-US" dirty="0">
              <a:ea typeface="Times New Roman" pitchFamily="18" charset="0"/>
              <a:cs typeface="Arial" charset="0"/>
            </a:endParaRPr>
          </a:p>
        </p:txBody>
      </p:sp>
      <p:sp>
        <p:nvSpPr>
          <p:cNvPr id="52" name="TextBox 51"/>
          <p:cNvSpPr txBox="1"/>
          <p:nvPr/>
        </p:nvSpPr>
        <p:spPr>
          <a:xfrm>
            <a:off x="4533998" y="666690"/>
            <a:ext cx="4335462" cy="400110"/>
          </a:xfrm>
          <a:prstGeom prst="rect">
            <a:avLst/>
          </a:prstGeom>
          <a:noFill/>
        </p:spPr>
        <p:txBody>
          <a:bodyPr>
            <a:spAutoFit/>
          </a:bodyPr>
          <a:lstStyle/>
          <a:p>
            <a:pPr algn="ctr">
              <a:defRPr/>
            </a:pPr>
            <a:r>
              <a:rPr lang="en-US" sz="2000" dirty="0">
                <a:latin typeface="+mj-lt"/>
              </a:rPr>
              <a:t>Field Level Function Chart</a:t>
            </a:r>
          </a:p>
        </p:txBody>
      </p:sp>
      <p:sp>
        <p:nvSpPr>
          <p:cNvPr id="53" name="Down Arrow 52"/>
          <p:cNvSpPr/>
          <p:nvPr/>
        </p:nvSpPr>
        <p:spPr>
          <a:xfrm>
            <a:off x="2590800" y="1063625"/>
            <a:ext cx="331788" cy="38417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p>
        </p:txBody>
      </p:sp>
      <p:sp>
        <p:nvSpPr>
          <p:cNvPr id="54" name="Down Arrow 53"/>
          <p:cNvSpPr/>
          <p:nvPr/>
        </p:nvSpPr>
        <p:spPr>
          <a:xfrm>
            <a:off x="6705600" y="1063624"/>
            <a:ext cx="331788" cy="38417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p>
        </p:txBody>
      </p:sp>
      <p:sp>
        <p:nvSpPr>
          <p:cNvPr id="6170" name="Line 42"/>
          <p:cNvSpPr>
            <a:spLocks noChangeShapeType="1"/>
          </p:cNvSpPr>
          <p:nvPr/>
        </p:nvSpPr>
        <p:spPr bwMode="auto">
          <a:xfrm>
            <a:off x="4572000" y="1600200"/>
            <a:ext cx="2209800" cy="0"/>
          </a:xfrm>
          <a:prstGeom prst="line">
            <a:avLst/>
          </a:prstGeom>
          <a:noFill/>
          <a:ln w="9525">
            <a:solidFill>
              <a:srgbClr val="000000"/>
            </a:solidFill>
            <a:prstDash val="sysDash"/>
            <a:round/>
            <a:headEnd/>
            <a:tailEnd/>
          </a:ln>
        </p:spPr>
        <p:txBody>
          <a:bodyPr/>
          <a:lstStyle/>
          <a:p>
            <a:endParaRPr lang="en-US" dirty="0"/>
          </a:p>
        </p:txBody>
      </p:sp>
      <p:sp>
        <p:nvSpPr>
          <p:cNvPr id="6171" name="Rectangle 40"/>
          <p:cNvSpPr>
            <a:spLocks noChangeArrowheads="1"/>
          </p:cNvSpPr>
          <p:nvPr/>
        </p:nvSpPr>
        <p:spPr bwMode="auto">
          <a:xfrm>
            <a:off x="6278563" y="1470025"/>
            <a:ext cx="1065212" cy="446088"/>
          </a:xfrm>
          <a:prstGeom prst="rect">
            <a:avLst/>
          </a:prstGeom>
          <a:solidFill>
            <a:srgbClr val="5F497A"/>
          </a:solidFill>
          <a:ln w="9525">
            <a:solidFill>
              <a:srgbClr val="000000"/>
            </a:solidFill>
            <a:miter lim="800000"/>
            <a:headEnd/>
            <a:tailEnd/>
          </a:ln>
        </p:spPr>
        <p:txBody>
          <a:bodyPr/>
          <a:lstStyle/>
          <a:p>
            <a:pPr algn="ctr" eaLnBrk="0" hangingPunct="0"/>
            <a:r>
              <a:rPr lang="en-US" sz="1200" b="1" dirty="0">
                <a:solidFill>
                  <a:srgbClr val="EEECE1"/>
                </a:solidFill>
                <a:latin typeface="Arial Narrow" pitchFamily="34" charset="0"/>
                <a:ea typeface="Times New Roman" pitchFamily="18" charset="0"/>
                <a:cs typeface="Arial" charset="0"/>
              </a:rPr>
              <a:t>Building Marshal</a:t>
            </a:r>
            <a:endParaRPr lang="en-US" dirty="0">
              <a:ea typeface="Times New Roman" pitchFamily="18" charset="0"/>
              <a:cs typeface="Arial" charset="0"/>
            </a:endParaRPr>
          </a:p>
        </p:txBody>
      </p:sp>
      <p:sp>
        <p:nvSpPr>
          <p:cNvPr id="28" name="Slide Number Placeholder 3"/>
          <p:cNvSpPr txBox="1">
            <a:spLocks/>
          </p:cNvSpPr>
          <p:nvPr/>
        </p:nvSpPr>
        <p:spPr>
          <a:xfrm>
            <a:off x="6553200" y="6248400"/>
            <a:ext cx="2133600" cy="365125"/>
          </a:xfrm>
          <a:prstGeom prst="rect">
            <a:avLst/>
          </a:prstGeom>
        </p:spPr>
        <p:txBody>
          <a:bodyPr anchor="ctr"/>
          <a:lstStyle/>
          <a:p>
            <a:pPr algn="r">
              <a:defRPr/>
            </a:pPr>
            <a:fld id="{FA4DABF4-EBFC-4D3D-9EB2-A2899FA0F629}" type="slidenum">
              <a:rPr lang="en-US" sz="1200">
                <a:solidFill>
                  <a:schemeClr val="tx1">
                    <a:tint val="75000"/>
                  </a:schemeClr>
                </a:solidFill>
              </a:rPr>
              <a:pPr algn="r">
                <a:defRPr/>
              </a:pPr>
              <a:t>6</a:t>
            </a:fld>
            <a:endParaRPr lang="en-US" sz="1200" dirty="0">
              <a:solidFill>
                <a:schemeClr val="tx1">
                  <a:tint val="75000"/>
                </a:schemeClr>
              </a:solidFill>
            </a:endParaRPr>
          </a:p>
        </p:txBody>
      </p:sp>
      <p:sp>
        <p:nvSpPr>
          <p:cNvPr id="2" name="TextBox 1"/>
          <p:cNvSpPr txBox="1"/>
          <p:nvPr/>
        </p:nvSpPr>
        <p:spPr>
          <a:xfrm>
            <a:off x="6096000" y="4114800"/>
            <a:ext cx="2773460" cy="2246769"/>
          </a:xfrm>
          <a:prstGeom prst="rect">
            <a:avLst/>
          </a:prstGeom>
          <a:noFill/>
          <a:ln w="15875">
            <a:solidFill>
              <a:srgbClr val="C00000"/>
            </a:solidFill>
          </a:ln>
        </p:spPr>
        <p:txBody>
          <a:bodyPr wrap="square" rtlCol="0">
            <a:spAutoFit/>
          </a:bodyPr>
          <a:lstStyle/>
          <a:p>
            <a:r>
              <a:rPr lang="en-US" sz="2000" dirty="0" smtClean="0"/>
              <a:t>The College conforms with the National Incident Management System (NIMS), and utilizes the Incident Command Structure (ICS)</a:t>
            </a:r>
            <a:endParaRPr lang="en-US" sz="1600" dirty="0"/>
          </a:p>
        </p:txBody>
      </p:sp>
      <p:sp>
        <p:nvSpPr>
          <p:cNvPr id="3" name="TextBox 2"/>
          <p:cNvSpPr txBox="1"/>
          <p:nvPr/>
        </p:nvSpPr>
        <p:spPr>
          <a:xfrm>
            <a:off x="2590800" y="76200"/>
            <a:ext cx="3657600" cy="461665"/>
          </a:xfrm>
          <a:prstGeom prst="rect">
            <a:avLst/>
          </a:prstGeom>
          <a:noFill/>
        </p:spPr>
        <p:txBody>
          <a:bodyPr wrap="square" rtlCol="0">
            <a:spAutoFit/>
          </a:bodyPr>
          <a:lstStyle/>
          <a:p>
            <a:pPr algn="ctr"/>
            <a:r>
              <a:rPr lang="en-US" sz="2400" b="1" dirty="0" smtClean="0">
                <a:solidFill>
                  <a:srgbClr val="922410"/>
                </a:solidFill>
              </a:rPr>
              <a:t>Two Primary Functions</a:t>
            </a:r>
            <a:endParaRPr lang="en-US" sz="2400" b="1" dirty="0">
              <a:solidFill>
                <a:srgbClr val="922410"/>
              </a:solidFill>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557E5F-56E9-2C46-8461-5A011481BF27}" type="slidenum">
              <a:rPr lang="en-US" smtClean="0"/>
              <a:t>6</a:t>
            </a:fld>
            <a:endParaRPr lang="en-US" dirty="0"/>
          </a:p>
        </p:txBody>
      </p:sp>
    </p:spTree>
    <p:extLst>
      <p:ext uri="{BB962C8B-B14F-4D97-AF65-F5344CB8AC3E}">
        <p14:creationId xmlns:p14="http://schemas.microsoft.com/office/powerpoint/2010/main" val="4100323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5"/>
          <p:cNvSpPr txBox="1">
            <a:spLocks noChangeArrowheads="1"/>
          </p:cNvSpPr>
          <p:nvPr/>
        </p:nvSpPr>
        <p:spPr bwMode="auto">
          <a:xfrm>
            <a:off x="381000" y="1680150"/>
            <a:ext cx="8324849" cy="4339650"/>
          </a:xfrm>
          <a:prstGeom prst="rect">
            <a:avLst/>
          </a:prstGeom>
          <a:noFill/>
          <a:ln w="9525">
            <a:noFill/>
            <a:miter lim="800000"/>
            <a:headEnd/>
            <a:tailEnd/>
          </a:ln>
        </p:spPr>
        <p:txBody>
          <a:bodyPr wrap="square">
            <a:spAutoFit/>
          </a:bodyPr>
          <a:lstStyle/>
          <a:p>
            <a:pPr>
              <a:spcBef>
                <a:spcPts val="600"/>
              </a:spcBef>
              <a:spcAft>
                <a:spcPts val="600"/>
              </a:spcAft>
              <a:buSzPct val="100000"/>
              <a:defRPr/>
            </a:pPr>
            <a:r>
              <a:rPr lang="en-US" dirty="0" smtClean="0"/>
              <a:t>Building evacuation will occur via one of the following mechanisms:</a:t>
            </a:r>
          </a:p>
          <a:p>
            <a:pPr marL="285750" indent="-285750">
              <a:spcBef>
                <a:spcPts val="600"/>
              </a:spcBef>
              <a:spcAft>
                <a:spcPts val="600"/>
              </a:spcAft>
              <a:buSzPct val="100000"/>
              <a:buFont typeface="Wingdings" pitchFamily="2" charset="2"/>
              <a:buChar char="Ø"/>
              <a:defRPr/>
            </a:pPr>
            <a:r>
              <a:rPr lang="en-US" dirty="0" smtClean="0"/>
              <a:t>When a building evacuation alarm is sounded; or</a:t>
            </a:r>
          </a:p>
          <a:p>
            <a:pPr marL="285750" indent="-285750">
              <a:spcBef>
                <a:spcPts val="600"/>
              </a:spcBef>
              <a:spcAft>
                <a:spcPts val="600"/>
              </a:spcAft>
              <a:buSzPct val="100000"/>
              <a:buFont typeface="Wingdings" pitchFamily="2" charset="2"/>
              <a:buChar char="Ø"/>
              <a:defRPr/>
            </a:pPr>
            <a:r>
              <a:rPr lang="en-US" dirty="0" smtClean="0"/>
              <a:t>Notified by a Public Safety Officer, or by a Building Marshal or Floor Captain</a:t>
            </a:r>
          </a:p>
          <a:p>
            <a:pPr>
              <a:spcBef>
                <a:spcPts val="600"/>
              </a:spcBef>
              <a:spcAft>
                <a:spcPts val="600"/>
              </a:spcAft>
              <a:buSzPct val="100000"/>
              <a:defRPr/>
            </a:pPr>
            <a:r>
              <a:rPr lang="en-US" dirty="0" smtClean="0"/>
              <a:t>When a signal to evacuate the building is sounded, walk quickly to the nearest marked exit  and ask others to do the same.</a:t>
            </a:r>
          </a:p>
          <a:p>
            <a:pPr marL="285750" indent="-285750">
              <a:spcBef>
                <a:spcPts val="600"/>
              </a:spcBef>
              <a:spcAft>
                <a:spcPts val="600"/>
              </a:spcAft>
              <a:buSzPct val="100000"/>
              <a:buFont typeface="Arial" pitchFamily="34" charset="0"/>
              <a:buChar char="•"/>
              <a:defRPr/>
            </a:pPr>
            <a:r>
              <a:rPr lang="en-US" dirty="0" smtClean="0"/>
              <a:t>When </a:t>
            </a:r>
            <a:r>
              <a:rPr lang="en-US" dirty="0"/>
              <a:t>you evacuate </a:t>
            </a:r>
            <a:r>
              <a:rPr lang="en-US" dirty="0" smtClean="0"/>
              <a:t>your office, classroom or designated work area, </a:t>
            </a:r>
            <a:r>
              <a:rPr lang="en-US" dirty="0"/>
              <a:t>you should have a pre-designated place to meet after </a:t>
            </a:r>
            <a:r>
              <a:rPr lang="en-US" dirty="0" smtClean="0"/>
              <a:t>evacuation (a.k.a., Emergency Assembly Areas).</a:t>
            </a:r>
          </a:p>
          <a:p>
            <a:pPr marL="285750" indent="-285750">
              <a:spcBef>
                <a:spcPts val="600"/>
              </a:spcBef>
              <a:spcAft>
                <a:spcPts val="600"/>
              </a:spcAft>
              <a:buSzPct val="100000"/>
              <a:buFont typeface="Arial" pitchFamily="34" charset="0"/>
              <a:buChar char="•"/>
              <a:defRPr/>
            </a:pPr>
            <a:r>
              <a:rPr lang="en-US" dirty="0" smtClean="0"/>
              <a:t>During </a:t>
            </a:r>
            <a:r>
              <a:rPr lang="en-US" dirty="0"/>
              <a:t>evacuations, assist those in need or the disabled to safely exit the facility.  Know when to avoid elevators and be aware of alternate exit routes.</a:t>
            </a:r>
          </a:p>
          <a:p>
            <a:pPr marL="465138" indent="-465138">
              <a:spcBef>
                <a:spcPts val="600"/>
              </a:spcBef>
              <a:spcAft>
                <a:spcPts val="600"/>
              </a:spcAft>
              <a:buSzPct val="100000"/>
              <a:buFont typeface="Arial" pitchFamily="34" charset="0"/>
              <a:buChar char="•"/>
              <a:defRPr/>
            </a:pPr>
            <a:endParaRPr lang="en-US" dirty="0"/>
          </a:p>
        </p:txBody>
      </p:sp>
      <p:pic>
        <p:nvPicPr>
          <p:cNvPr id="13319" name="Picture 6" descr="Evacuation--Shelter-Signs-43422BBHPLY2WY-ba">
            <a:hlinkClick r:id="rId3"/>
          </p:cNvPr>
          <p:cNvPicPr>
            <a:picLocks noChangeAspect="1" noChangeArrowheads="1"/>
          </p:cNvPicPr>
          <p:nvPr/>
        </p:nvPicPr>
        <p:blipFill>
          <a:blip r:embed="rId4" cstate="print"/>
          <a:srcRect/>
          <a:stretch>
            <a:fillRect/>
          </a:stretch>
        </p:blipFill>
        <p:spPr bwMode="auto">
          <a:xfrm>
            <a:off x="3810000" y="5410200"/>
            <a:ext cx="1313436" cy="838200"/>
          </a:xfrm>
          <a:prstGeom prst="rect">
            <a:avLst/>
          </a:prstGeom>
          <a:noFill/>
          <a:ln w="9525">
            <a:noFill/>
            <a:miter lim="800000"/>
            <a:headEnd/>
            <a:tailEnd/>
          </a:ln>
        </p:spPr>
      </p:pic>
      <p:sp>
        <p:nvSpPr>
          <p:cNvPr id="3" name="Rectangle 2"/>
          <p:cNvSpPr/>
          <p:nvPr/>
        </p:nvSpPr>
        <p:spPr>
          <a:xfrm>
            <a:off x="244764" y="877669"/>
            <a:ext cx="8686800" cy="646331"/>
          </a:xfrm>
          <a:prstGeom prst="rect">
            <a:avLst/>
          </a:prstGeom>
        </p:spPr>
        <p:txBody>
          <a:bodyPr wrap="square">
            <a:spAutoFit/>
          </a:bodyPr>
          <a:lstStyle/>
          <a:p>
            <a:pPr algn="ctr">
              <a:defRPr/>
            </a:pPr>
            <a:r>
              <a:rPr lang="en-US" b="1" dirty="0">
                <a:solidFill>
                  <a:srgbClr val="FF0000"/>
                </a:solidFill>
              </a:rPr>
              <a:t>In the event of an evacuation, Choose Your Assembly Area </a:t>
            </a:r>
          </a:p>
          <a:p>
            <a:pPr algn="ctr">
              <a:defRPr/>
            </a:pPr>
            <a:r>
              <a:rPr lang="en-US" b="1" dirty="0">
                <a:solidFill>
                  <a:srgbClr val="FF0000"/>
                </a:solidFill>
              </a:rPr>
              <a:t>Know Your </a:t>
            </a:r>
            <a:r>
              <a:rPr lang="en-US" b="1" dirty="0" smtClean="0">
                <a:solidFill>
                  <a:srgbClr val="FF0000"/>
                </a:solidFill>
              </a:rPr>
              <a:t>Role, </a:t>
            </a:r>
            <a:r>
              <a:rPr lang="en-US" b="1" dirty="0">
                <a:solidFill>
                  <a:srgbClr val="FF0000"/>
                </a:solidFill>
              </a:rPr>
              <a:t>and Help Evacuate</a:t>
            </a:r>
          </a:p>
        </p:txBody>
      </p:sp>
      <p:sp>
        <p:nvSpPr>
          <p:cNvPr id="7" name="Title 1"/>
          <p:cNvSpPr>
            <a:spLocks noGrp="1"/>
          </p:cNvSpPr>
          <p:nvPr>
            <p:ph type="title"/>
          </p:nvPr>
        </p:nvSpPr>
        <p:spPr>
          <a:xfrm>
            <a:off x="76200" y="381004"/>
            <a:ext cx="8839200" cy="533396"/>
          </a:xfrm>
        </p:spPr>
        <p:txBody>
          <a:bodyPr/>
          <a:lstStyle/>
          <a:p>
            <a:pPr algn="ctr"/>
            <a:r>
              <a:rPr lang="en-US" sz="3600" dirty="0" smtClean="0">
                <a:solidFill>
                  <a:srgbClr val="922410"/>
                </a:solidFill>
              </a:rPr>
              <a:t>Evacuation</a:t>
            </a:r>
            <a:endParaRPr lang="en-US" sz="3600" dirty="0">
              <a:solidFill>
                <a:srgbClr val="922410"/>
              </a:solidFill>
            </a:endParaRPr>
          </a:p>
        </p:txBody>
      </p:sp>
      <p:sp>
        <p:nvSpPr>
          <p:cNvPr id="2" name="Footer Placeholder 1"/>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F557E5F-56E9-2C46-8461-5A011481BF27}" type="slidenum">
              <a:rPr lang="en-US" smtClean="0"/>
              <a:t>7</a:t>
            </a:fld>
            <a:endParaRPr lang="en-US" dirty="0"/>
          </a:p>
        </p:txBody>
      </p:sp>
    </p:spTree>
    <p:extLst>
      <p:ext uri="{BB962C8B-B14F-4D97-AF65-F5344CB8AC3E}">
        <p14:creationId xmlns:p14="http://schemas.microsoft.com/office/powerpoint/2010/main" val="1320050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4"/>
            <a:ext cx="8839200" cy="533396"/>
          </a:xfrm>
        </p:spPr>
        <p:txBody>
          <a:bodyPr/>
          <a:lstStyle/>
          <a:p>
            <a:pPr algn="ctr"/>
            <a:r>
              <a:rPr lang="en-US" sz="3600" dirty="0" smtClean="0">
                <a:solidFill>
                  <a:srgbClr val="922410"/>
                </a:solidFill>
              </a:rPr>
              <a:t>Evacuation</a:t>
            </a:r>
            <a:endParaRPr lang="en-US" sz="3600" dirty="0">
              <a:solidFill>
                <a:srgbClr val="922410"/>
              </a:solidFill>
            </a:endParaRPr>
          </a:p>
        </p:txBody>
      </p:sp>
      <p:sp>
        <p:nvSpPr>
          <p:cNvPr id="3" name="Content Placeholder 2"/>
          <p:cNvSpPr>
            <a:spLocks noGrp="1"/>
          </p:cNvSpPr>
          <p:nvPr>
            <p:ph idx="1"/>
          </p:nvPr>
        </p:nvSpPr>
        <p:spPr>
          <a:xfrm>
            <a:off x="533400" y="990600"/>
            <a:ext cx="8001000" cy="4970931"/>
          </a:xfrm>
        </p:spPr>
        <p:txBody>
          <a:bodyPr>
            <a:noAutofit/>
          </a:bodyPr>
          <a:lstStyle/>
          <a:p>
            <a:pPr>
              <a:spcBef>
                <a:spcPts val="600"/>
              </a:spcBef>
              <a:spcAft>
                <a:spcPts val="600"/>
              </a:spcAft>
              <a:buSzPct val="100000"/>
              <a:defRPr/>
            </a:pPr>
            <a:r>
              <a:rPr lang="en-US" sz="1800" dirty="0" smtClean="0">
                <a:effectLst/>
              </a:rPr>
              <a:t>Once outside the building, move to a designated Emergency Assembly Area, </a:t>
            </a:r>
            <a:r>
              <a:rPr lang="en-US" sz="1800" dirty="0">
                <a:effectLst/>
              </a:rPr>
              <a:t>take note of who is there, who did not/could not evacuate, and who may have chosen to go home.  Share information with the Building Marshal/Floor Captain(s</a:t>
            </a:r>
            <a:r>
              <a:rPr lang="en-US" sz="1800" dirty="0" smtClean="0">
                <a:effectLst/>
              </a:rPr>
              <a:t>).</a:t>
            </a:r>
          </a:p>
          <a:p>
            <a:pPr>
              <a:spcBef>
                <a:spcPts val="600"/>
              </a:spcBef>
              <a:spcAft>
                <a:spcPts val="600"/>
              </a:spcAft>
              <a:buSzPct val="100000"/>
              <a:defRPr/>
            </a:pPr>
            <a:r>
              <a:rPr lang="en-US" sz="1800" dirty="0" smtClean="0">
                <a:effectLst/>
              </a:rPr>
              <a:t>Keep streets and walkways clear for emergency vehicles and personnel.</a:t>
            </a:r>
            <a:endParaRPr lang="en-US" sz="1800" dirty="0">
              <a:effectLst/>
            </a:endParaRPr>
          </a:p>
          <a:p>
            <a:pPr>
              <a:spcBef>
                <a:spcPts val="600"/>
              </a:spcBef>
              <a:spcAft>
                <a:spcPts val="600"/>
              </a:spcAft>
              <a:buSzPct val="100000"/>
              <a:defRPr/>
            </a:pPr>
            <a:r>
              <a:rPr lang="en-US" sz="1800" dirty="0" smtClean="0">
                <a:effectLst/>
              </a:rPr>
              <a:t>An Incident Command post may be established on campus where emergency personnel will meet to share and disseminate information.</a:t>
            </a:r>
            <a:endParaRPr lang="en-US" sz="1800" dirty="0">
              <a:effectLst/>
            </a:endParaRPr>
          </a:p>
          <a:p>
            <a:pPr>
              <a:spcBef>
                <a:spcPts val="600"/>
              </a:spcBef>
              <a:spcAft>
                <a:spcPts val="600"/>
              </a:spcAft>
              <a:buSzPct val="100000"/>
              <a:defRPr/>
            </a:pPr>
            <a:r>
              <a:rPr lang="en-US" sz="1800" dirty="0">
                <a:effectLst/>
              </a:rPr>
              <a:t>In the event of  a full-scale campus closure, Building Marshals/Floor Captains </a:t>
            </a:r>
            <a:r>
              <a:rPr lang="en-US" sz="1800" dirty="0" smtClean="0">
                <a:effectLst/>
              </a:rPr>
              <a:t>will </a:t>
            </a:r>
            <a:r>
              <a:rPr lang="en-US" sz="1800" dirty="0">
                <a:effectLst/>
              </a:rPr>
              <a:t>receive notification in their Assembly Areas of next steps.  Faculty/staff </a:t>
            </a:r>
            <a:r>
              <a:rPr lang="en-US" sz="1800" dirty="0" smtClean="0">
                <a:effectLst/>
              </a:rPr>
              <a:t>leadership </a:t>
            </a:r>
            <a:r>
              <a:rPr lang="en-US" sz="1800" dirty="0">
                <a:effectLst/>
              </a:rPr>
              <a:t>roles will continue during a full-scale evacuation</a:t>
            </a:r>
            <a:r>
              <a:rPr lang="en-US" sz="1800" dirty="0" smtClean="0">
                <a:effectLst/>
              </a:rPr>
              <a:t>.</a:t>
            </a:r>
          </a:p>
          <a:p>
            <a:pPr marL="457200" indent="0" algn="ctr">
              <a:spcBef>
                <a:spcPts val="1200"/>
              </a:spcBef>
              <a:buSzPct val="100000"/>
              <a:buNone/>
              <a:defRPr/>
            </a:pPr>
            <a:endParaRPr lang="en-US" sz="1800" b="1" dirty="0" smtClean="0">
              <a:effectLst/>
            </a:endParaRPr>
          </a:p>
          <a:p>
            <a:pPr marL="457200" indent="0" algn="ctr">
              <a:spcBef>
                <a:spcPts val="1200"/>
              </a:spcBef>
              <a:buSzPct val="100000"/>
              <a:buNone/>
              <a:defRPr/>
            </a:pPr>
            <a:r>
              <a:rPr lang="en-US" sz="1800" b="1" dirty="0" smtClean="0">
                <a:effectLst/>
              </a:rPr>
              <a:t>DO NOT return to an evacuated building unless directed to do so by a Campus Safety Officer or by a Building Marshal or Floor Captain.</a:t>
            </a:r>
            <a:endParaRPr lang="en-US" sz="1800" b="1" dirty="0">
              <a:effectLst/>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557E5F-56E9-2C46-8461-5A011481BF27}" type="slidenum">
              <a:rPr lang="en-US" smtClean="0"/>
              <a:t>8</a:t>
            </a:fld>
            <a:endParaRPr lang="en-US" dirty="0"/>
          </a:p>
        </p:txBody>
      </p:sp>
    </p:spTree>
    <p:extLst>
      <p:ext uri="{BB962C8B-B14F-4D97-AF65-F5344CB8AC3E}">
        <p14:creationId xmlns:p14="http://schemas.microsoft.com/office/powerpoint/2010/main" val="14610643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72" y="860612"/>
            <a:ext cx="7583487" cy="1044388"/>
          </a:xfrm>
        </p:spPr>
        <p:txBody>
          <a:bodyPr/>
          <a:lstStyle/>
          <a:p>
            <a:pPr algn="ctr"/>
            <a:r>
              <a:rPr lang="en-US" sz="3600" dirty="0">
                <a:solidFill>
                  <a:srgbClr val="922410"/>
                </a:solidFill>
              </a:rPr>
              <a:t>Building Marshal &amp; Floor </a:t>
            </a:r>
            <a:r>
              <a:rPr lang="en-US" sz="3600" dirty="0" smtClean="0">
                <a:solidFill>
                  <a:srgbClr val="922410"/>
                </a:solidFill>
              </a:rPr>
              <a:t>Captain</a:t>
            </a:r>
            <a:r>
              <a:rPr lang="en-US" sz="3600" dirty="0">
                <a:solidFill>
                  <a:srgbClr val="922410"/>
                </a:solidFill>
              </a:rPr>
              <a:t/>
            </a:r>
            <a:br>
              <a:rPr lang="en-US" sz="3600" dirty="0">
                <a:solidFill>
                  <a:srgbClr val="922410"/>
                </a:solidFill>
              </a:rPr>
            </a:br>
            <a:endParaRPr lang="en-US" sz="3600" dirty="0">
              <a:solidFill>
                <a:srgbClr val="922410"/>
              </a:solidFill>
            </a:endParaRPr>
          </a:p>
        </p:txBody>
      </p:sp>
      <p:sp>
        <p:nvSpPr>
          <p:cNvPr id="3" name="Content Placeholder 2"/>
          <p:cNvSpPr>
            <a:spLocks noGrp="1"/>
          </p:cNvSpPr>
          <p:nvPr>
            <p:ph sz="half" idx="1"/>
          </p:nvPr>
        </p:nvSpPr>
        <p:spPr>
          <a:xfrm>
            <a:off x="685800" y="2012656"/>
            <a:ext cx="8001000" cy="3016544"/>
          </a:xfrm>
        </p:spPr>
        <p:txBody>
          <a:bodyPr>
            <a:noAutofit/>
          </a:bodyPr>
          <a:lstStyle/>
          <a:p>
            <a:r>
              <a:rPr lang="en-US" sz="2800" dirty="0" smtClean="0">
                <a:effectLst/>
              </a:rPr>
              <a:t>Responsibilities</a:t>
            </a:r>
          </a:p>
          <a:p>
            <a:r>
              <a:rPr lang="en-US" sz="2800" dirty="0">
                <a:effectLst/>
              </a:rPr>
              <a:t>Special Populations</a:t>
            </a:r>
          </a:p>
          <a:p>
            <a:r>
              <a:rPr lang="en-US" sz="2800" dirty="0" smtClean="0">
                <a:effectLst/>
              </a:rPr>
              <a:t>Suggestion – </a:t>
            </a:r>
            <a:r>
              <a:rPr lang="en-US" sz="2800" dirty="0">
                <a:effectLst/>
              </a:rPr>
              <a:t>Prior </a:t>
            </a:r>
            <a:r>
              <a:rPr lang="en-US" sz="2800" dirty="0" smtClean="0">
                <a:effectLst/>
              </a:rPr>
              <a:t>to a Drill</a:t>
            </a:r>
          </a:p>
          <a:p>
            <a:endParaRPr lang="en-US" sz="2800" dirty="0">
              <a:effectLst/>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557E5F-56E9-2C46-8461-5A011481BF27}" type="slidenum">
              <a:rPr lang="en-US" smtClean="0"/>
              <a:t>9</a:t>
            </a:fld>
            <a:endParaRPr lang="en-US" dirty="0"/>
          </a:p>
        </p:txBody>
      </p:sp>
    </p:spTree>
    <p:extLst>
      <p:ext uri="{BB962C8B-B14F-4D97-AF65-F5344CB8AC3E}">
        <p14:creationId xmlns:p14="http://schemas.microsoft.com/office/powerpoint/2010/main" val="946151354"/>
      </p:ext>
    </p:extLst>
  </p:cSld>
  <p:clrMapOvr>
    <a:masterClrMapping/>
  </p:clrMapOvr>
  <p:timing>
    <p:tnLst>
      <p:par>
        <p:cTn id="1" dur="indefinite" restart="never" nodeType="tmRoot"/>
      </p:par>
    </p:tnLst>
  </p:timing>
</p:sld>
</file>

<file path=ppt/theme/theme1.xml><?xml version="1.0" encoding="utf-8"?>
<a:theme xmlns:a="http://schemas.openxmlformats.org/drawingml/2006/main" name="CollegeTheme-light">
  <a:themeElements>
    <a:clrScheme name="Mt SAC">
      <a:dk1>
        <a:srgbClr val="492F18"/>
      </a:dk1>
      <a:lt1>
        <a:srgbClr val="FFFFFF"/>
      </a:lt1>
      <a:dk2>
        <a:srgbClr val="3D3A48"/>
      </a:dk2>
      <a:lt2>
        <a:srgbClr val="ECE0C6"/>
      </a:lt2>
      <a:accent1>
        <a:srgbClr val="D9C495"/>
      </a:accent1>
      <a:accent2>
        <a:srgbClr val="A46645"/>
      </a:accent2>
      <a:accent3>
        <a:srgbClr val="D4A273"/>
      </a:accent3>
      <a:accent4>
        <a:srgbClr val="EBA939"/>
      </a:accent4>
      <a:accent5>
        <a:srgbClr val="E17B00"/>
      </a:accent5>
      <a:accent6>
        <a:srgbClr val="922410"/>
      </a:accent6>
      <a:hlink>
        <a:srgbClr val="91092D"/>
      </a:hlink>
      <a:folHlink>
        <a:srgbClr val="81031E"/>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CollegeTheme-light</Template>
  <TotalTime>210</TotalTime>
  <Words>1795</Words>
  <Application>Microsoft Office PowerPoint</Application>
  <PresentationFormat>On-screen Show (4:3)</PresentationFormat>
  <Paragraphs>213</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CollegeTheme-light</vt:lpstr>
      <vt:lpstr>Mt. San Antonio College Emergency Preparedness Training</vt:lpstr>
      <vt:lpstr>Emergency Response Training Overview</vt:lpstr>
      <vt:lpstr>A G E N D A</vt:lpstr>
      <vt:lpstr>Definitions</vt:lpstr>
      <vt:lpstr>You are a “Disaster Service Worker” CA Gov’t Code § 3100:   </vt:lpstr>
      <vt:lpstr>PowerPoint Presentation</vt:lpstr>
      <vt:lpstr>Evacuation</vt:lpstr>
      <vt:lpstr>Evacuation</vt:lpstr>
      <vt:lpstr>Building Marshal &amp; Floor Captain </vt:lpstr>
      <vt:lpstr>Responsibilities</vt:lpstr>
      <vt:lpstr>Evacuation for Special Populations</vt:lpstr>
      <vt:lpstr>Suggestions – Prior to the Drill</vt:lpstr>
      <vt:lpstr>Summary of Responsibilities</vt:lpstr>
      <vt:lpstr>Radio Protocol</vt:lpstr>
      <vt:lpstr>Communication Flow</vt:lpstr>
      <vt:lpstr>Emergency Assembly Areas</vt:lpstr>
      <vt:lpstr>PowerPoint Presentation</vt:lpstr>
      <vt:lpstr>PowerPoint Presentation</vt:lpstr>
      <vt:lpstr>Shelter in Place – Lock Down Guidelines</vt:lpstr>
      <vt:lpstr>Shelter in Place</vt:lpstr>
      <vt:lpstr>Active Shooter/Civil Disturbance</vt:lpstr>
      <vt:lpstr>Active Shooter/Civil Disturbance</vt:lpstr>
      <vt:lpstr>Resources</vt:lpstr>
      <vt:lpstr>Questions? </vt:lpstr>
      <vt:lpstr>Feedback from Debrief  (March 18 , 2014 drill)</vt:lpstr>
    </vt:vector>
  </TitlesOfParts>
  <Company>Mt. San Antonio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Mt. San Antonio College  Emergency Preparedness Training</dc:title>
  <dc:creator>bquinlan</dc:creator>
  <cp:lastModifiedBy>bquinlan</cp:lastModifiedBy>
  <cp:revision>23</cp:revision>
  <dcterms:created xsi:type="dcterms:W3CDTF">2014-01-27T21:39:06Z</dcterms:created>
  <dcterms:modified xsi:type="dcterms:W3CDTF">2014-02-07T16:33:51Z</dcterms:modified>
</cp:coreProperties>
</file>