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6" r:id="rId2"/>
    <p:sldId id="259" r:id="rId3"/>
    <p:sldId id="268" r:id="rId4"/>
    <p:sldId id="264" r:id="rId5"/>
    <p:sldId id="261" r:id="rId6"/>
    <p:sldId id="267" r:id="rId7"/>
    <p:sldId id="257" r:id="rId8"/>
    <p:sldId id="262" r:id="rId9"/>
    <p:sldId id="271" r:id="rId10"/>
    <p:sldId id="272" r:id="rId11"/>
    <p:sldId id="273" r:id="rId12"/>
    <p:sldId id="274" r:id="rId13"/>
    <p:sldId id="275" r:id="rId14"/>
    <p:sldId id="276" r:id="rId15"/>
    <p:sldId id="277" r:id="rId16"/>
    <p:sldId id="278" r:id="rId17"/>
    <p:sldId id="265"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251B"/>
    <a:srgbClr val="772F1E"/>
    <a:srgbClr val="571B19"/>
    <a:srgbClr val="C5B1B3"/>
    <a:srgbClr val="8102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70" d="100"/>
          <a:sy n="70" d="100"/>
        </p:scale>
        <p:origin x="55" y="17"/>
      </p:cViewPr>
      <p:guideLst/>
    </p:cSldViewPr>
  </p:slideViewPr>
  <p:notesTextViewPr>
    <p:cViewPr>
      <p:scale>
        <a:sx n="1" d="1"/>
        <a:sy n="1" d="1"/>
      </p:scale>
      <p:origin x="0" y="0"/>
    </p:cViewPr>
  </p:notesTextViewPr>
  <p:sorterViewPr>
    <p:cViewPr>
      <p:scale>
        <a:sx n="100" d="100"/>
        <a:sy n="100" d="100"/>
      </p:scale>
      <p:origin x="0" y="-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A732ADF-D056-40C5-AFB0-F89F1AAFAFFC}" type="datetimeFigureOut">
              <a:rPr lang="en-US" smtClean="0"/>
              <a:t>8/19/2019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731E1AB-F53E-4CF2-8EB3-9218FA5CF20D}" type="slidenum">
              <a:rPr lang="en-US" smtClean="0"/>
              <a:t>‹#›</a:t>
            </a:fld>
            <a:endParaRPr lang="en-US" dirty="0"/>
          </a:p>
        </p:txBody>
      </p:sp>
    </p:spTree>
    <p:extLst>
      <p:ext uri="{BB962C8B-B14F-4D97-AF65-F5344CB8AC3E}">
        <p14:creationId xmlns:p14="http://schemas.microsoft.com/office/powerpoint/2010/main" val="16362761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5E2C23-7520-4CAA-9244-9CE45D74AAF8}" type="slidenum">
              <a:rPr lang="en-US" smtClean="0"/>
              <a:t>‹#›</a:t>
            </a:fld>
            <a:endParaRPr lang="en-US" dirty="0"/>
          </a:p>
        </p:txBody>
      </p:sp>
      <p:sp>
        <p:nvSpPr>
          <p:cNvPr id="2" name="Title 1"/>
          <p:cNvSpPr>
            <a:spLocks noGrp="1"/>
          </p:cNvSpPr>
          <p:nvPr>
            <p:ph type="ctrTitle"/>
          </p:nvPr>
        </p:nvSpPr>
        <p:spPr>
          <a:xfrm>
            <a:off x="2133613" y="2492383"/>
            <a:ext cx="9016999" cy="1470025"/>
          </a:xfrm>
        </p:spPr>
        <p:txBody>
          <a:bodyPr/>
          <a:lstStyle>
            <a:lvl1pPr algn="r">
              <a:defRPr sz="4400"/>
            </a:lvl1pPr>
          </a:lstStyle>
          <a:p>
            <a:r>
              <a:rPr lang="en-US" smtClean="0"/>
              <a:t>Click to edit Master title style</a:t>
            </a:r>
            <a:endParaRPr dirty="0"/>
          </a:p>
        </p:txBody>
      </p:sp>
      <p:sp>
        <p:nvSpPr>
          <p:cNvPr id="3" name="Subtitle 2"/>
          <p:cNvSpPr>
            <a:spLocks noGrp="1"/>
          </p:cNvSpPr>
          <p:nvPr>
            <p:ph type="subTitle" idx="1"/>
          </p:nvPr>
        </p:nvSpPr>
        <p:spPr>
          <a:xfrm>
            <a:off x="2133614" y="3966883"/>
            <a:ext cx="9016999" cy="1752600"/>
          </a:xfrm>
        </p:spPr>
        <p:txBody>
          <a:bodyPr>
            <a:normAutofit/>
          </a:bodyPr>
          <a:lstStyle>
            <a:lvl1pPr marL="0" indent="0" algn="r">
              <a:spcBef>
                <a:spcPts val="6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49140BF-E29D-4025-83A9-B80D62E52AE5}" type="datetimeFigureOut">
              <a:rPr lang="en-US" smtClean="0"/>
              <a:t>8/19/2019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4264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140BF-E29D-4025-83A9-B80D62E52AE5}" type="datetimeFigureOut">
              <a:rPr lang="en-US" smtClean="0"/>
              <a:t>8/19/2019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5E2C23-7520-4CAA-9244-9CE45D74AAF8}" type="slidenum">
              <a:rPr lang="en-US" smtClean="0"/>
              <a:t>‹#›</a:t>
            </a:fld>
            <a:endParaRPr lang="en-US" dirty="0"/>
          </a:p>
        </p:txBody>
      </p:sp>
    </p:spTree>
    <p:extLst>
      <p:ext uri="{BB962C8B-B14F-4D97-AF65-F5344CB8AC3E}">
        <p14:creationId xmlns:p14="http://schemas.microsoft.com/office/powerpoint/2010/main" val="250587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9285" y="590550"/>
            <a:ext cx="4876800" cy="1162051"/>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6257364" y="739590"/>
            <a:ext cx="48768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39285" y="1816104"/>
            <a:ext cx="48768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49140BF-E29D-4025-83A9-B80D62E52AE5}" type="datetimeFigureOut">
              <a:rPr lang="en-US" smtClean="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5E2C23-7520-4CAA-9244-9CE45D74AAF8}" type="slidenum">
              <a:rPr lang="en-US" smtClean="0"/>
              <a:t>‹#›</a:t>
            </a:fld>
            <a:endParaRPr lang="en-US" dirty="0"/>
          </a:p>
        </p:txBody>
      </p:sp>
    </p:spTree>
    <p:extLst>
      <p:ext uri="{BB962C8B-B14F-4D97-AF65-F5344CB8AC3E}">
        <p14:creationId xmlns:p14="http://schemas.microsoft.com/office/powerpoint/2010/main" val="1016803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533401"/>
            <a:ext cx="596900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5181511" y="1828800"/>
            <a:ext cx="5966052"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905E2C23-7520-4CAA-9244-9CE45D74AAF8}" type="slidenum">
              <a:rPr lang="en-US" smtClean="0"/>
              <a:t>‹#›</a:t>
            </a:fld>
            <a:endParaRPr lang="en-US" dirty="0"/>
          </a:p>
        </p:txBody>
      </p:sp>
      <p:sp>
        <p:nvSpPr>
          <p:cNvPr id="3" name="Picture Placeholder 2"/>
          <p:cNvSpPr>
            <a:spLocks noGrp="1"/>
          </p:cNvSpPr>
          <p:nvPr>
            <p:ph type="pic" idx="1"/>
          </p:nvPr>
        </p:nvSpPr>
        <p:spPr>
          <a:xfrm flipH="1">
            <a:off x="243130" y="201917"/>
            <a:ext cx="4374783" cy="5898853"/>
          </a:xfrm>
          <a:prstGeom prst="round1Rect">
            <a:avLst>
              <a:gd name="adj" fmla="val 19223"/>
            </a:avLst>
          </a:prstGeom>
          <a:blipFill dpi="0" rotWithShape="0">
            <a:blip r:embed="rId2"/>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8" name="Date Placeholder 4"/>
          <p:cNvSpPr>
            <a:spLocks noGrp="1"/>
          </p:cNvSpPr>
          <p:nvPr>
            <p:ph type="dt" sz="half" idx="10"/>
          </p:nvPr>
        </p:nvSpPr>
        <p:spPr>
          <a:xfrm>
            <a:off x="1039296" y="6288746"/>
            <a:ext cx="2031952" cy="365125"/>
          </a:xfrm>
        </p:spPr>
        <p:txBody>
          <a:bodyPr/>
          <a:lstStyle/>
          <a:p>
            <a:fld id="{149140BF-E29D-4025-83A9-B80D62E52AE5}" type="datetimeFigureOut">
              <a:rPr lang="en-US" smtClean="0"/>
              <a:t>8/19/2019</a:t>
            </a:fld>
            <a:endParaRPr lang="en-US" dirty="0"/>
          </a:p>
        </p:txBody>
      </p:sp>
      <p:sp>
        <p:nvSpPr>
          <p:cNvPr id="9" name="Footer Placeholder 5"/>
          <p:cNvSpPr>
            <a:spLocks noGrp="1"/>
          </p:cNvSpPr>
          <p:nvPr>
            <p:ph type="ftr" sz="quarter" idx="11"/>
          </p:nvPr>
        </p:nvSpPr>
        <p:spPr>
          <a:xfrm>
            <a:off x="3505740" y="6288746"/>
            <a:ext cx="6289365" cy="365125"/>
          </a:xfrm>
        </p:spPr>
        <p:txBody>
          <a:bodyPr/>
          <a:lstStyle/>
          <a:p>
            <a:endParaRPr lang="en-US" dirty="0"/>
          </a:p>
        </p:txBody>
      </p:sp>
    </p:spTree>
    <p:extLst>
      <p:ext uri="{BB962C8B-B14F-4D97-AF65-F5344CB8AC3E}">
        <p14:creationId xmlns:p14="http://schemas.microsoft.com/office/powerpoint/2010/main" val="1862327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6281271" y="533401"/>
            <a:ext cx="4876800" cy="1252538"/>
          </a:xfrm>
        </p:spPr>
        <p:txBody>
          <a:bodyPr anchor="b"/>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flipH="1">
            <a:off x="794871" y="533402"/>
            <a:ext cx="4876800" cy="3657601"/>
          </a:xfrm>
          <a:prstGeom prst="ellipse">
            <a:avLst/>
          </a:prstGeom>
          <a:blipFill dpi="0" rotWithShape="0">
            <a:blip r:embed="rId2"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6280549" y="1828800"/>
            <a:ext cx="48768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905E2C23-7520-4CAA-9244-9CE45D74AAF8}" type="slidenum">
              <a:rPr lang="en-US" smtClean="0"/>
              <a:t>‹#›</a:t>
            </a:fld>
            <a:endParaRPr lang="en-US" dirty="0"/>
          </a:p>
        </p:txBody>
      </p:sp>
      <p:sp>
        <p:nvSpPr>
          <p:cNvPr id="9" name="Date Placeholder 4"/>
          <p:cNvSpPr>
            <a:spLocks noGrp="1"/>
          </p:cNvSpPr>
          <p:nvPr>
            <p:ph type="dt" sz="half" idx="10"/>
          </p:nvPr>
        </p:nvSpPr>
        <p:spPr>
          <a:xfrm>
            <a:off x="1039296" y="6288746"/>
            <a:ext cx="2031952" cy="365125"/>
          </a:xfrm>
        </p:spPr>
        <p:txBody>
          <a:bodyPr/>
          <a:lstStyle/>
          <a:p>
            <a:fld id="{149140BF-E29D-4025-83A9-B80D62E52AE5}" type="datetimeFigureOut">
              <a:rPr lang="en-US" smtClean="0"/>
              <a:t>8/19/2019</a:t>
            </a:fld>
            <a:endParaRPr lang="en-US" dirty="0"/>
          </a:p>
        </p:txBody>
      </p:sp>
      <p:sp>
        <p:nvSpPr>
          <p:cNvPr id="10" name="Footer Placeholder 5"/>
          <p:cNvSpPr>
            <a:spLocks noGrp="1"/>
          </p:cNvSpPr>
          <p:nvPr>
            <p:ph type="ftr" sz="quarter" idx="11"/>
          </p:nvPr>
        </p:nvSpPr>
        <p:spPr>
          <a:xfrm>
            <a:off x="3505740" y="6288746"/>
            <a:ext cx="6289365" cy="365125"/>
          </a:xfrm>
        </p:spPr>
        <p:txBody>
          <a:bodyPr/>
          <a:lstStyle/>
          <a:p>
            <a:endParaRPr lang="en-US" dirty="0"/>
          </a:p>
        </p:txBody>
      </p:sp>
    </p:spTree>
    <p:extLst>
      <p:ext uri="{BB962C8B-B14F-4D97-AF65-F5344CB8AC3E}">
        <p14:creationId xmlns:p14="http://schemas.microsoft.com/office/powerpoint/2010/main" val="1726164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1077397" y="3778626"/>
            <a:ext cx="10080687"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1162112" y="762000"/>
            <a:ext cx="9903635" cy="2989730"/>
          </a:xfrm>
          <a:prstGeom prst="roundRect">
            <a:avLst>
              <a:gd name="adj" fmla="val 7476"/>
            </a:avLst>
          </a:prstGeom>
          <a:blipFill dpi="0" rotWithShape="0">
            <a:blip r:embed="rId2"/>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077392" y="4827500"/>
            <a:ext cx="10079969"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905E2C23-7520-4CAA-9244-9CE45D74AAF8}" type="slidenum">
              <a:rPr lang="en-US" smtClean="0"/>
              <a:t>‹#›</a:t>
            </a:fld>
            <a:endParaRPr lang="en-US" dirty="0"/>
          </a:p>
        </p:txBody>
      </p:sp>
      <p:sp>
        <p:nvSpPr>
          <p:cNvPr id="8" name="Date Placeholder 4"/>
          <p:cNvSpPr>
            <a:spLocks noGrp="1"/>
          </p:cNvSpPr>
          <p:nvPr>
            <p:ph type="dt" sz="half" idx="10"/>
          </p:nvPr>
        </p:nvSpPr>
        <p:spPr>
          <a:xfrm>
            <a:off x="1039296" y="6288746"/>
            <a:ext cx="2031952" cy="365125"/>
          </a:xfrm>
        </p:spPr>
        <p:txBody>
          <a:bodyPr/>
          <a:lstStyle/>
          <a:p>
            <a:fld id="{149140BF-E29D-4025-83A9-B80D62E52AE5}" type="datetimeFigureOut">
              <a:rPr lang="en-US" smtClean="0"/>
              <a:t>8/19/2019</a:t>
            </a:fld>
            <a:endParaRPr lang="en-US" dirty="0"/>
          </a:p>
        </p:txBody>
      </p:sp>
      <p:sp>
        <p:nvSpPr>
          <p:cNvPr id="9" name="Footer Placeholder 5"/>
          <p:cNvSpPr>
            <a:spLocks noGrp="1"/>
          </p:cNvSpPr>
          <p:nvPr>
            <p:ph type="ftr" sz="quarter" idx="11"/>
          </p:nvPr>
        </p:nvSpPr>
        <p:spPr>
          <a:xfrm>
            <a:off x="3505740" y="6288746"/>
            <a:ext cx="6289365" cy="365125"/>
          </a:xfrm>
        </p:spPr>
        <p:txBody>
          <a:bodyPr/>
          <a:lstStyle/>
          <a:p>
            <a:endParaRPr lang="en-US" dirty="0"/>
          </a:p>
        </p:txBody>
      </p:sp>
    </p:spTree>
    <p:extLst>
      <p:ext uri="{BB962C8B-B14F-4D97-AF65-F5344CB8AC3E}">
        <p14:creationId xmlns:p14="http://schemas.microsoft.com/office/powerpoint/2010/main" val="226242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49140BF-E29D-4025-83A9-B80D62E52AE5}" type="datetimeFigureOut">
              <a:rPr lang="en-US" smtClean="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5E2C23-7520-4CAA-9244-9CE45D74AAF8}" type="slidenum">
              <a:rPr lang="en-US" smtClean="0"/>
              <a:t>‹#›</a:t>
            </a:fld>
            <a:endParaRPr lang="en-US" dirty="0"/>
          </a:p>
        </p:txBody>
      </p:sp>
    </p:spTree>
    <p:extLst>
      <p:ext uri="{BB962C8B-B14F-4D97-AF65-F5344CB8AC3E}">
        <p14:creationId xmlns:p14="http://schemas.microsoft.com/office/powerpoint/2010/main" val="104798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9297" y="3950358"/>
            <a:ext cx="10111316" cy="1500187"/>
          </a:xfrm>
        </p:spPr>
        <p:txBody>
          <a:bodyPr anchor="t" anchorCtr="0"/>
          <a:lstStyle>
            <a:lvl1pPr marL="0" indent="0" algn="l">
              <a:spcBef>
                <a:spcPts val="600"/>
              </a:spcBef>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9140BF-E29D-4025-83A9-B80D62E52AE5}" type="datetimeFigureOut">
              <a:rPr lang="en-US" smtClean="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5E2C23-7520-4CAA-9244-9CE45D74AAF8}" type="slidenum">
              <a:rPr lang="en-US" smtClean="0"/>
              <a:t>‹#›</a:t>
            </a:fld>
            <a:endParaRPr lang="en-US" dirty="0"/>
          </a:p>
        </p:txBody>
      </p:sp>
      <p:sp>
        <p:nvSpPr>
          <p:cNvPr id="7" name="Title 1"/>
          <p:cNvSpPr>
            <a:spLocks noGrp="1"/>
          </p:cNvSpPr>
          <p:nvPr>
            <p:ph type="title"/>
          </p:nvPr>
        </p:nvSpPr>
        <p:spPr>
          <a:xfrm>
            <a:off x="1039297" y="2905969"/>
            <a:ext cx="10111316" cy="1044388"/>
          </a:xfrm>
        </p:spPr>
        <p:txBody>
          <a:bodyPr/>
          <a:lstStyle/>
          <a:p>
            <a:r>
              <a:rPr lang="en-US" smtClean="0"/>
              <a:t>Click to edit Master title style</a:t>
            </a:r>
            <a:endParaRPr/>
          </a:p>
        </p:txBody>
      </p:sp>
    </p:spTree>
    <p:extLst>
      <p:ext uri="{BB962C8B-B14F-4D97-AF65-F5344CB8AC3E}">
        <p14:creationId xmlns:p14="http://schemas.microsoft.com/office/powerpoint/2010/main" val="117718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39283" y="1828801"/>
            <a:ext cx="4876800" cy="4219574"/>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51388" y="1828801"/>
            <a:ext cx="4876800" cy="4219574"/>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49140BF-E29D-4025-83A9-B80D62E52AE5}" type="datetimeFigureOut">
              <a:rPr lang="en-US" smtClean="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5E2C23-7520-4CAA-9244-9CE45D74AAF8}" type="slidenum">
              <a:rPr lang="en-US" smtClean="0"/>
              <a:t>‹#›</a:t>
            </a:fld>
            <a:endParaRPr lang="en-US" dirty="0"/>
          </a:p>
        </p:txBody>
      </p:sp>
    </p:spTree>
    <p:extLst>
      <p:ext uri="{BB962C8B-B14F-4D97-AF65-F5344CB8AC3E}">
        <p14:creationId xmlns:p14="http://schemas.microsoft.com/office/powerpoint/2010/main" val="27970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39297" y="381004"/>
            <a:ext cx="10111316"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39284" y="1438835"/>
            <a:ext cx="48768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39284" y="2362205"/>
            <a:ext cx="4876800" cy="3686174"/>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73800" y="1438835"/>
            <a:ext cx="48768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3800" y="2362205"/>
            <a:ext cx="4876800" cy="3686174"/>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49140BF-E29D-4025-83A9-B80D62E52AE5}" type="datetimeFigureOut">
              <a:rPr lang="en-US" smtClean="0"/>
              <a:t>8/19/2019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5E2C23-7520-4CAA-9244-9CE45D74AAF8}" type="slidenum">
              <a:rPr lang="en-US" smtClean="0"/>
              <a:t>‹#›</a:t>
            </a:fld>
            <a:endParaRPr lang="en-US" dirty="0"/>
          </a:p>
        </p:txBody>
      </p:sp>
      <p:cxnSp>
        <p:nvCxnSpPr>
          <p:cNvPr id="12" name="Straight Connector 11"/>
          <p:cNvCxnSpPr/>
          <p:nvPr/>
        </p:nvCxnSpPr>
        <p:spPr>
          <a:xfrm>
            <a:off x="1165425" y="2286004"/>
            <a:ext cx="4750671"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21120" y="2286004"/>
            <a:ext cx="475488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65425" y="2286004"/>
            <a:ext cx="4750671"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21120" y="2286004"/>
            <a:ext cx="475488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1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39283" y="1828801"/>
            <a:ext cx="10113435" cy="1644944"/>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149140BF-E29D-4025-83A9-B80D62E52AE5}" type="datetimeFigureOut">
              <a:rPr lang="en-US" smtClean="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5E2C23-7520-4CAA-9244-9CE45D74AAF8}" type="slidenum">
              <a:rPr lang="en-US" smtClean="0"/>
              <a:t>‹#›</a:t>
            </a:fld>
            <a:endParaRPr lang="en-US" dirty="0"/>
          </a:p>
        </p:txBody>
      </p:sp>
      <p:sp>
        <p:nvSpPr>
          <p:cNvPr id="10" name="Content Placeholder 2"/>
          <p:cNvSpPr>
            <a:spLocks noGrp="1"/>
          </p:cNvSpPr>
          <p:nvPr>
            <p:ph sz="half" idx="13"/>
          </p:nvPr>
        </p:nvSpPr>
        <p:spPr>
          <a:xfrm>
            <a:off x="1039283" y="3587169"/>
            <a:ext cx="10113435" cy="164212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9542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281271"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49140BF-E29D-4025-83A9-B80D62E52AE5}" type="datetimeFigureOut">
              <a:rPr lang="en-US" smtClean="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5E2C23-7520-4CAA-9244-9CE45D74AAF8}" type="slidenum">
              <a:rPr lang="en-US" smtClean="0"/>
              <a:t>‹#›</a:t>
            </a:fld>
            <a:endParaRPr lang="en-US" dirty="0"/>
          </a:p>
        </p:txBody>
      </p:sp>
      <p:sp>
        <p:nvSpPr>
          <p:cNvPr id="10" name="Content Placeholder 2"/>
          <p:cNvSpPr>
            <a:spLocks noGrp="1"/>
          </p:cNvSpPr>
          <p:nvPr>
            <p:ph sz="half" idx="13"/>
          </p:nvPr>
        </p:nvSpPr>
        <p:spPr>
          <a:xfrm>
            <a:off x="6281271"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1039283" y="1828801"/>
            <a:ext cx="4876800" cy="4219574"/>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61689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49140BF-E29D-4025-83A9-B80D62E52AE5}" type="datetimeFigureOut">
              <a:rPr lang="en-US" smtClean="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5E2C23-7520-4CAA-9244-9CE45D74AAF8}" type="slidenum">
              <a:rPr lang="en-US" smtClean="0"/>
              <a:t>‹#›</a:t>
            </a:fld>
            <a:endParaRPr lang="en-US" dirty="0"/>
          </a:p>
        </p:txBody>
      </p:sp>
      <p:sp>
        <p:nvSpPr>
          <p:cNvPr id="12" name="Content Placeholder 2"/>
          <p:cNvSpPr>
            <a:spLocks noGrp="1"/>
          </p:cNvSpPr>
          <p:nvPr>
            <p:ph sz="half" idx="14"/>
          </p:nvPr>
        </p:nvSpPr>
        <p:spPr>
          <a:xfrm>
            <a:off x="1039284"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1039284"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6281271"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6281271"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58079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49140BF-E29D-4025-83A9-B80D62E52AE5}" type="datetimeFigureOut">
              <a:rPr lang="en-US" smtClean="0"/>
              <a:t>8/19/2019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5E2C23-7520-4CAA-9244-9CE45D74AAF8}" type="slidenum">
              <a:rPr lang="en-US" smtClean="0"/>
              <a:t>‹#›</a:t>
            </a:fld>
            <a:endParaRPr lang="en-US" dirty="0"/>
          </a:p>
        </p:txBody>
      </p:sp>
    </p:spTree>
    <p:extLst>
      <p:ext uri="{BB962C8B-B14F-4D97-AF65-F5344CB8AC3E}">
        <p14:creationId xmlns:p14="http://schemas.microsoft.com/office/powerpoint/2010/main" val="2839952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17"/>
          <a:stretch>
            <a:fillRect/>
          </a:stretch>
        </p:blipFill>
        <p:spPr>
          <a:xfrm>
            <a:off x="253340" y="186646"/>
            <a:ext cx="11686987" cy="6483096"/>
          </a:xfrm>
          <a:prstGeom prst="round2DiagRect">
            <a:avLst>
              <a:gd name="adj1" fmla="val 9657"/>
              <a:gd name="adj2" fmla="val 0"/>
            </a:avLst>
          </a:prstGeom>
          <a:ln w="88900" cap="sq">
            <a:noFill/>
            <a:miter lim="800000"/>
          </a:ln>
          <a:effectLst>
            <a:outerShdw blurRad="254000" algn="tl" rotWithShape="0">
              <a:srgbClr val="000000">
                <a:alpha val="43000"/>
              </a:srgbClr>
            </a:outerShdw>
          </a:effectLst>
        </p:spPr>
      </p:pic>
      <p:sp>
        <p:nvSpPr>
          <p:cNvPr id="8" name="Round Diagonal Corner Rectangle 7"/>
          <p:cNvSpPr/>
          <p:nvPr/>
        </p:nvSpPr>
        <p:spPr>
          <a:xfrm>
            <a:off x="252955" y="189709"/>
            <a:ext cx="11686116" cy="6478586"/>
          </a:xfrm>
          <a:prstGeom prst="round2DiagRect">
            <a:avLst>
              <a:gd name="adj1" fmla="val 9416"/>
              <a:gd name="adj2" fmla="val 0"/>
            </a:avLst>
          </a:prstGeom>
          <a:gradFill>
            <a:gsLst>
              <a:gs pos="19000">
                <a:schemeClr val="bg2"/>
              </a:gs>
              <a:gs pos="73000">
                <a:schemeClr val="bg1">
                  <a:alpha val="67000"/>
                </a:schemeClr>
              </a:gs>
            </a:gsLst>
            <a:lin ang="5400000" scaled="0"/>
          </a:gradFill>
          <a:ln>
            <a:noFill/>
          </a:ln>
          <a:effectLst>
            <a:outerShdw blurRad="53975" dist="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effectLst/>
            </a:endParaRPr>
          </a:p>
        </p:txBody>
      </p:sp>
      <p:pic>
        <p:nvPicPr>
          <p:cNvPr id="10" name="Picture 9"/>
          <p:cNvPicPr>
            <a:picLocks noChangeAspect="1"/>
          </p:cNvPicPr>
          <p:nvPr/>
        </p:nvPicPr>
        <p:blipFill rotWithShape="1">
          <a:blip r:embed="rId16">
            <a:extLst>
              <a:ext uri="{28A0092B-C50C-407E-A947-70E740481C1C}">
                <a14:useLocalDpi xmlns:a14="http://schemas.microsoft.com/office/drawing/2010/main" val="0"/>
              </a:ext>
            </a:extLst>
          </a:blip>
          <a:srcRect l="570" t="49005" r="570" b="19861"/>
          <a:stretch/>
        </p:blipFill>
        <p:spPr>
          <a:xfrm>
            <a:off x="66407" y="5391152"/>
            <a:ext cx="12052959" cy="2011680"/>
          </a:xfrm>
          <a:prstGeom prst="wave">
            <a:avLst/>
          </a:prstGeom>
          <a:solidFill>
            <a:schemeClr val="bg1"/>
          </a:solidFill>
          <a:ln w="88900" cap="sq">
            <a:noFill/>
            <a:miter lim="800000"/>
          </a:ln>
          <a:effectLst>
            <a:softEdge rad="63500"/>
          </a:effectLst>
          <a:scene3d>
            <a:camera prst="orthographicFront">
              <a:rot lat="0" lon="21599984" rev="0"/>
            </a:camera>
            <a:lightRig rig="threePt" dir="t"/>
          </a:scene3d>
        </p:spPr>
      </p:pic>
      <p:sp>
        <p:nvSpPr>
          <p:cNvPr id="3" name="Text Placeholder 2"/>
          <p:cNvSpPr>
            <a:spLocks noGrp="1"/>
          </p:cNvSpPr>
          <p:nvPr>
            <p:ph type="body" idx="1"/>
          </p:nvPr>
        </p:nvSpPr>
        <p:spPr>
          <a:xfrm>
            <a:off x="1039297" y="1828801"/>
            <a:ext cx="10111316" cy="420893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039296" y="6288746"/>
            <a:ext cx="2031952" cy="365125"/>
          </a:xfrm>
          <a:prstGeom prst="rect">
            <a:avLst/>
          </a:prstGeom>
        </p:spPr>
        <p:txBody>
          <a:bodyPr vert="horz" lIns="91440" tIns="45720" rIns="91440" bIns="45720" rtlCol="0" anchor="ctr"/>
          <a:lstStyle>
            <a:lvl1pPr algn="l">
              <a:defRPr sz="1200">
                <a:ln>
                  <a:noFill/>
                </a:ln>
                <a:solidFill>
                  <a:schemeClr val="bg2"/>
                </a:solidFill>
              </a:defRPr>
            </a:lvl1pPr>
          </a:lstStyle>
          <a:p>
            <a:fld id="{149140BF-E29D-4025-83A9-B80D62E52AE5}" type="datetimeFigureOut">
              <a:rPr lang="en-US" smtClean="0"/>
              <a:t>8/19/2019</a:t>
            </a:fld>
            <a:endParaRPr lang="en-US" dirty="0"/>
          </a:p>
        </p:txBody>
      </p:sp>
      <p:sp>
        <p:nvSpPr>
          <p:cNvPr id="5" name="Footer Placeholder 4"/>
          <p:cNvSpPr>
            <a:spLocks noGrp="1"/>
          </p:cNvSpPr>
          <p:nvPr>
            <p:ph type="ftr" sz="quarter" idx="3"/>
          </p:nvPr>
        </p:nvSpPr>
        <p:spPr>
          <a:xfrm>
            <a:off x="3505740" y="6288746"/>
            <a:ext cx="6289365" cy="365125"/>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11205894" y="219638"/>
            <a:ext cx="657412" cy="365125"/>
          </a:xfrm>
          <a:prstGeom prst="rect">
            <a:avLst/>
          </a:prstGeom>
        </p:spPr>
        <p:txBody>
          <a:bodyPr vert="horz" lIns="91440" tIns="45720" rIns="91440" bIns="45720" rtlCol="0" anchor="ctr"/>
          <a:lstStyle>
            <a:lvl1pPr algn="r">
              <a:defRPr sz="1200">
                <a:solidFill>
                  <a:schemeClr val="accent2"/>
                </a:solidFill>
              </a:defRPr>
            </a:lvl1pPr>
          </a:lstStyle>
          <a:p>
            <a:fld id="{905E2C23-7520-4CAA-9244-9CE45D74AAF8}" type="slidenum">
              <a:rPr lang="en-US" smtClean="0"/>
              <a:t>‹#›</a:t>
            </a:fld>
            <a:endParaRPr lang="en-US" dirty="0"/>
          </a:p>
        </p:txBody>
      </p:sp>
      <p:sp>
        <p:nvSpPr>
          <p:cNvPr id="2" name="Title Placeholder 1"/>
          <p:cNvSpPr>
            <a:spLocks noGrp="1"/>
          </p:cNvSpPr>
          <p:nvPr>
            <p:ph type="title"/>
          </p:nvPr>
        </p:nvSpPr>
        <p:spPr>
          <a:xfrm>
            <a:off x="1039297" y="381004"/>
            <a:ext cx="10111316" cy="1044388"/>
          </a:xfrm>
          <a:prstGeom prst="rect">
            <a:avLst/>
          </a:prstGeom>
        </p:spPr>
        <p:txBody>
          <a:bodyPr vert="horz" lIns="91440" tIns="45720" rIns="91440" bIns="45720" rtlCol="0" anchor="b" anchorCtr="0">
            <a:noAutofit/>
          </a:bodyPr>
          <a:lstStyle/>
          <a:p>
            <a:r>
              <a:rPr lang="en-US" smtClean="0"/>
              <a:t>Click to edit Master title style</a:t>
            </a:r>
            <a:endParaRPr dirty="0"/>
          </a:p>
        </p:txBody>
      </p:sp>
      <p:pic>
        <p:nvPicPr>
          <p:cNvPr id="12" name="Picture 11" descr="logo.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88286" y="5878664"/>
            <a:ext cx="1575020" cy="775206"/>
          </a:xfrm>
          <a:prstGeom prst="rect">
            <a:avLst/>
          </a:prstGeom>
        </p:spPr>
      </p:pic>
    </p:spTree>
    <p:extLst>
      <p:ext uri="{BB962C8B-B14F-4D97-AF65-F5344CB8AC3E}">
        <p14:creationId xmlns:p14="http://schemas.microsoft.com/office/powerpoint/2010/main" val="3741928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accent6"/>
          </a:solidFill>
          <a:effectLst>
            <a:outerShdw blurRad="50800" dist="12700" dir="5400000" algn="t" rotWithShape="0">
              <a:prstClr val="black">
                <a:alpha val="43000"/>
              </a:prstClr>
            </a:outerShdw>
          </a:effectLst>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tx1"/>
          </a:solidFill>
          <a:effectLst>
            <a:outerShdw blurRad="41275" dist="12700" dir="5400000" algn="t" rotWithShape="0">
              <a:prstClr val="black">
                <a:alpha val="60000"/>
              </a:prstClr>
            </a:outerShdw>
          </a:effectLst>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tx1"/>
          </a:solidFill>
          <a:effectLst>
            <a:outerShdw blurRad="41275" dist="12700" dir="5400000" algn="t" rotWithShape="0">
              <a:prstClr val="black">
                <a:alpha val="60000"/>
              </a:prstClr>
            </a:outerShdw>
          </a:effectLst>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tx1"/>
          </a:solidFill>
          <a:effectLst>
            <a:outerShdw blurRad="41275" dist="12700" dir="5400000" algn="t" rotWithShape="0">
              <a:prstClr val="black">
                <a:alpha val="60000"/>
              </a:prstClr>
            </a:outerShdw>
          </a:effectLst>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tx1"/>
          </a:solidFill>
          <a:effectLst>
            <a:outerShdw blurRad="41275" dist="12700" dir="5400000" algn="t" rotWithShape="0">
              <a:prstClr val="black">
                <a:alpha val="60000"/>
              </a:prstClr>
            </a:outerShdw>
          </a:effectLst>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tx1"/>
          </a:solidFill>
          <a:effectLst>
            <a:outerShdw blurRad="41275" dist="12700" dir="5400000" algn="t" rotWithShape="0">
              <a:prstClr val="black">
                <a:alpha val="60000"/>
              </a:prstClr>
            </a:outerShdw>
          </a:effectLst>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riskmanagement@mtsac.edu"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http://www.mtsac.edu/risk/riskmanagement/fieldtrip&amp;studyabroad"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mailto:riskmanagement@mtsac.edu" TargetMode="External"/><Relationship Id="rId2" Type="http://schemas.openxmlformats.org/officeDocument/2006/relationships/hyperlink" Target="http://www.mtsac.edu/risk"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mcruse1@mtsac.edu" TargetMode="External"/><Relationship Id="rId1" Type="http://schemas.openxmlformats.org/officeDocument/2006/relationships/slideLayout" Target="../slideLayouts/slideLayout9.xml"/><Relationship Id="rId5" Type="http://schemas.openxmlformats.org/officeDocument/2006/relationships/hyperlink" Target="mailto:asolorzano14@mtsac.edu" TargetMode="External"/><Relationship Id="rId4" Type="http://schemas.openxmlformats.org/officeDocument/2006/relationships/hyperlink" Target="mailto:dlangevin@mtsac.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1862" y="1618887"/>
            <a:ext cx="9016999" cy="1470025"/>
          </a:xfrm>
        </p:spPr>
        <p:txBody>
          <a:bodyPr/>
          <a:lstStyle/>
          <a:p>
            <a:pPr algn="ctr"/>
            <a:r>
              <a:rPr lang="en-US" dirty="0" smtClean="0"/>
              <a:t>Emergency Preparedness</a:t>
            </a:r>
            <a:br>
              <a:rPr lang="en-US" dirty="0" smtClean="0"/>
            </a:br>
            <a:r>
              <a:rPr lang="en-US" dirty="0" smtClean="0"/>
              <a:t>Safety and Risk Management</a:t>
            </a:r>
            <a:endParaRPr lang="en-US" dirty="0"/>
          </a:p>
        </p:txBody>
      </p:sp>
      <p:sp>
        <p:nvSpPr>
          <p:cNvPr id="3" name="Subtitle 2"/>
          <p:cNvSpPr>
            <a:spLocks noGrp="1"/>
          </p:cNvSpPr>
          <p:nvPr>
            <p:ph type="subTitle" idx="1"/>
          </p:nvPr>
        </p:nvSpPr>
        <p:spPr/>
        <p:txBody>
          <a:bodyPr/>
          <a:lstStyle/>
          <a:p>
            <a:r>
              <a:rPr lang="en-US" dirty="0"/>
              <a:t>Melonee </a:t>
            </a:r>
            <a:r>
              <a:rPr lang="en-US" dirty="0" smtClean="0"/>
              <a:t>Cruse – Emergency Services Manager</a:t>
            </a:r>
            <a:endParaRPr lang="en-US" dirty="0"/>
          </a:p>
          <a:p>
            <a:r>
              <a:rPr lang="en-US" dirty="0" smtClean="0"/>
              <a:t>Duetta Langevin – Director of Safety and Risk Management</a:t>
            </a:r>
            <a:endParaRPr lang="en-US" dirty="0"/>
          </a:p>
          <a:p>
            <a:r>
              <a:rPr lang="en-US" dirty="0" smtClean="0"/>
              <a:t>Risk Management/Administrative Services</a:t>
            </a:r>
          </a:p>
        </p:txBody>
      </p:sp>
    </p:spTree>
    <p:extLst>
      <p:ext uri="{BB962C8B-B14F-4D97-AF65-F5344CB8AC3E}">
        <p14:creationId xmlns:p14="http://schemas.microsoft.com/office/powerpoint/2010/main" val="1902951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727" y="224697"/>
            <a:ext cx="10111316" cy="1044388"/>
          </a:xfrm>
        </p:spPr>
        <p:txBody>
          <a:bodyPr/>
          <a:lstStyle/>
          <a:p>
            <a:r>
              <a:rPr lang="en-US" dirty="0" smtClean="0"/>
              <a:t>Workers Compensation Injuries</a:t>
            </a:r>
            <a:endParaRPr lang="en-US" dirty="0"/>
          </a:p>
        </p:txBody>
      </p:sp>
      <p:sp>
        <p:nvSpPr>
          <p:cNvPr id="5" name="TextBox 4"/>
          <p:cNvSpPr txBox="1"/>
          <p:nvPr/>
        </p:nvSpPr>
        <p:spPr>
          <a:xfrm>
            <a:off x="500184" y="1409762"/>
            <a:ext cx="11558954"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Assess situation call 911 if an emergency situation</a:t>
            </a:r>
          </a:p>
          <a:p>
            <a:pPr marL="285750" indent="-285750">
              <a:buFont typeface="Arial" panose="020B0604020202020204" pitchFamily="34" charset="0"/>
              <a:buChar char="•"/>
            </a:pPr>
            <a:r>
              <a:rPr lang="en-US" b="1" dirty="0" smtClean="0"/>
              <a:t>Immediately notify risk management x 5501 and then email forms to </a:t>
            </a:r>
            <a:r>
              <a:rPr lang="en-US" b="1" dirty="0" smtClean="0">
                <a:hlinkClick r:id="rId2"/>
              </a:rPr>
              <a:t>riskmanagement@mtsac.edu</a:t>
            </a:r>
            <a:endParaRPr lang="en-US" b="1" dirty="0" smtClean="0"/>
          </a:p>
          <a:p>
            <a:pPr marL="285750" indent="-285750">
              <a:buFont typeface="Arial" panose="020B0604020202020204" pitchFamily="34" charset="0"/>
              <a:buChar char="•"/>
            </a:pPr>
            <a:r>
              <a:rPr lang="en-US" b="1" dirty="0" smtClean="0"/>
              <a:t>Forms that need to be provided to employees/student workers/technical students</a:t>
            </a:r>
          </a:p>
          <a:p>
            <a:pPr marL="800100" lvl="1" indent="-342900">
              <a:buFont typeface="+mj-lt"/>
              <a:buAutoNum type="arabicPeriod"/>
            </a:pPr>
            <a:r>
              <a:rPr lang="en-US" dirty="0" smtClean="0"/>
              <a:t>Workers Comp Policies and Procedures</a:t>
            </a:r>
          </a:p>
          <a:p>
            <a:pPr marL="800100" lvl="1" indent="-342900">
              <a:buFont typeface="+mj-lt"/>
              <a:buAutoNum type="arabicPeriod"/>
            </a:pPr>
            <a:r>
              <a:rPr lang="en-US" dirty="0" smtClean="0"/>
              <a:t>Employee/student workers/technical students need to complete the employee section on the 	Managers Report</a:t>
            </a:r>
          </a:p>
          <a:p>
            <a:pPr marL="800100" lvl="1" indent="-342900">
              <a:buFont typeface="+mj-lt"/>
              <a:buAutoNum type="arabicPeriod"/>
            </a:pPr>
            <a:r>
              <a:rPr lang="en-US" dirty="0" smtClean="0"/>
              <a:t>DWC – 1 Form</a:t>
            </a:r>
          </a:p>
          <a:p>
            <a:pPr marL="800100" lvl="1" indent="-342900">
              <a:buFont typeface="+mj-lt"/>
              <a:buAutoNum type="arabicPeriod"/>
            </a:pPr>
            <a:r>
              <a:rPr lang="en-US" dirty="0" smtClean="0"/>
              <a:t>Medical Release Forms – all 3</a:t>
            </a:r>
          </a:p>
          <a:p>
            <a:pPr marL="800100" lvl="1" indent="-342900">
              <a:buFont typeface="+mj-lt"/>
              <a:buAutoNum type="arabicPeriod"/>
            </a:pPr>
            <a:r>
              <a:rPr lang="en-US" dirty="0" smtClean="0"/>
              <a:t>Authorization for treatment – provide to employee</a:t>
            </a:r>
          </a:p>
          <a:p>
            <a:pPr marL="800100" lvl="1" indent="-342900">
              <a:buFont typeface="+mj-lt"/>
              <a:buAutoNum type="arabicPeriod"/>
            </a:pPr>
            <a:r>
              <a:rPr lang="en-US" dirty="0" smtClean="0"/>
              <a:t>Temporary Pharmacy Card – to fill prescriptions related to the injury</a:t>
            </a:r>
          </a:p>
          <a:p>
            <a:pPr marL="800100" lvl="1" indent="-342900">
              <a:buFont typeface="+mj-lt"/>
              <a:buAutoNum type="arabicPeriod"/>
            </a:pPr>
            <a:r>
              <a:rPr lang="en-US" dirty="0" smtClean="0"/>
              <a:t>Prime RX Letter</a:t>
            </a:r>
          </a:p>
          <a:p>
            <a:pPr marL="800100" lvl="1" indent="-342900">
              <a:buFont typeface="+mj-lt"/>
              <a:buAutoNum type="arabicPeriod"/>
            </a:pPr>
            <a:r>
              <a:rPr lang="en-US" dirty="0" smtClean="0"/>
              <a:t>Covered Employee Notification of Rights Materials – PRIME ADVANTAGE</a:t>
            </a:r>
          </a:p>
          <a:p>
            <a:pPr marL="285750" indent="-285750">
              <a:buFont typeface="Arial" panose="020B0604020202020204" pitchFamily="34" charset="0"/>
              <a:buChar char="•"/>
            </a:pPr>
            <a:r>
              <a:rPr lang="en-US" b="1" dirty="0" smtClean="0"/>
              <a:t>Forms that Dean/Faculty would complete:</a:t>
            </a:r>
          </a:p>
          <a:p>
            <a:pPr marL="800100" lvl="1" indent="-342900">
              <a:buFont typeface="+mj-lt"/>
              <a:buAutoNum type="arabicPeriod"/>
            </a:pPr>
            <a:r>
              <a:rPr lang="en-US" dirty="0" smtClean="0"/>
              <a:t>Complete the </a:t>
            </a:r>
            <a:r>
              <a:rPr lang="en-US" b="1" dirty="0" smtClean="0"/>
              <a:t>Manager’s Report </a:t>
            </a:r>
            <a:r>
              <a:rPr lang="en-US" dirty="0" smtClean="0"/>
              <a:t>and send the employee for medical treatment</a:t>
            </a:r>
            <a:endParaRPr lang="en-US" dirty="0"/>
          </a:p>
        </p:txBody>
      </p:sp>
    </p:spTree>
    <p:extLst>
      <p:ext uri="{BB962C8B-B14F-4D97-AF65-F5344CB8AC3E}">
        <p14:creationId xmlns:p14="http://schemas.microsoft.com/office/powerpoint/2010/main" val="586019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727" y="224697"/>
            <a:ext cx="10111316" cy="1044388"/>
          </a:xfrm>
        </p:spPr>
        <p:txBody>
          <a:bodyPr/>
          <a:lstStyle/>
          <a:p>
            <a:r>
              <a:rPr lang="en-US" dirty="0" smtClean="0"/>
              <a:t>Third Party Auto Accidents</a:t>
            </a:r>
            <a:endParaRPr lang="en-US" dirty="0"/>
          </a:p>
        </p:txBody>
      </p:sp>
      <p:sp>
        <p:nvSpPr>
          <p:cNvPr id="5" name="TextBox 4"/>
          <p:cNvSpPr txBox="1"/>
          <p:nvPr/>
        </p:nvSpPr>
        <p:spPr>
          <a:xfrm>
            <a:off x="633046" y="1511362"/>
            <a:ext cx="11558954" cy="3754874"/>
          </a:xfrm>
          <a:prstGeom prst="rect">
            <a:avLst/>
          </a:prstGeom>
          <a:noFill/>
        </p:spPr>
        <p:txBody>
          <a:bodyPr wrap="square" rtlCol="0">
            <a:spAutoFit/>
          </a:bodyPr>
          <a:lstStyle/>
          <a:p>
            <a:r>
              <a:rPr lang="en-US" sz="2000" b="1" dirty="0" smtClean="0"/>
              <a:t>On Campus auto accident:</a:t>
            </a:r>
          </a:p>
          <a:p>
            <a:r>
              <a:rPr lang="en-US" sz="2000" dirty="0"/>
              <a:t>	</a:t>
            </a:r>
            <a:r>
              <a:rPr lang="en-US" sz="2000" dirty="0" smtClean="0"/>
              <a:t>Contact Campus Safety x 4555 (909-274-4555) or 911 from campus phone</a:t>
            </a:r>
          </a:p>
          <a:p>
            <a:r>
              <a:rPr lang="en-US" sz="2000" dirty="0"/>
              <a:t>	</a:t>
            </a:r>
            <a:r>
              <a:rPr lang="en-US" sz="2000" dirty="0" smtClean="0"/>
              <a:t>Contact Risk Management x 5501 (909-274-5591)</a:t>
            </a:r>
          </a:p>
          <a:p>
            <a:endParaRPr lang="en-US" sz="2000" dirty="0" smtClean="0"/>
          </a:p>
          <a:p>
            <a:r>
              <a:rPr lang="en-US" sz="2000" b="1" dirty="0" smtClean="0"/>
              <a:t>Off Campus auto accident obtain the following information and report to Risk Management:</a:t>
            </a:r>
          </a:p>
          <a:p>
            <a:r>
              <a:rPr lang="en-US" sz="2000" dirty="0"/>
              <a:t>	</a:t>
            </a:r>
            <a:r>
              <a:rPr lang="en-US" sz="2000" dirty="0" smtClean="0"/>
              <a:t>Name, phone, address, auto insurance information of the other party</a:t>
            </a:r>
          </a:p>
          <a:p>
            <a:r>
              <a:rPr lang="en-US" sz="2000" dirty="0"/>
              <a:t>	</a:t>
            </a:r>
            <a:r>
              <a:rPr lang="en-US" sz="2000" dirty="0" smtClean="0"/>
              <a:t>Location of accident – i.e.: intersection of Temple and Grand</a:t>
            </a:r>
          </a:p>
          <a:p>
            <a:r>
              <a:rPr lang="en-US" sz="2000" dirty="0"/>
              <a:t>	</a:t>
            </a:r>
            <a:r>
              <a:rPr lang="en-US" sz="2000" dirty="0" smtClean="0"/>
              <a:t>Who if anyone received a ticket as a result of the accident</a:t>
            </a:r>
          </a:p>
          <a:p>
            <a:r>
              <a:rPr lang="en-US" sz="2000" dirty="0"/>
              <a:t>	</a:t>
            </a:r>
            <a:r>
              <a:rPr lang="en-US" sz="2000" dirty="0" smtClean="0"/>
              <a:t>Who was the responding agency i.e.: state patrol, city police, sheriff</a:t>
            </a:r>
          </a:p>
          <a:p>
            <a:r>
              <a:rPr lang="en-US" sz="2000" dirty="0"/>
              <a:t>	</a:t>
            </a:r>
            <a:r>
              <a:rPr lang="en-US" sz="2000" dirty="0" smtClean="0"/>
              <a:t>Report number with name of the individual that completed the report</a:t>
            </a:r>
          </a:p>
          <a:p>
            <a:r>
              <a:rPr lang="en-US" sz="2000" dirty="0"/>
              <a:t>	</a:t>
            </a:r>
            <a:r>
              <a:rPr lang="en-US" sz="2000" b="1" dirty="0" smtClean="0"/>
              <a:t>TAKE PICTURES</a:t>
            </a:r>
          </a:p>
          <a:p>
            <a:r>
              <a:rPr lang="en-US" dirty="0"/>
              <a:t>	</a:t>
            </a:r>
          </a:p>
        </p:txBody>
      </p:sp>
    </p:spTree>
    <p:extLst>
      <p:ext uri="{BB962C8B-B14F-4D97-AF65-F5344CB8AC3E}">
        <p14:creationId xmlns:p14="http://schemas.microsoft.com/office/powerpoint/2010/main" val="60832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727" y="224697"/>
            <a:ext cx="10111316" cy="1044388"/>
          </a:xfrm>
        </p:spPr>
        <p:txBody>
          <a:bodyPr/>
          <a:lstStyle/>
          <a:p>
            <a:r>
              <a:rPr lang="en-US" dirty="0" smtClean="0"/>
              <a:t>Field Trip Guidelines and Forms</a:t>
            </a:r>
            <a:endParaRPr lang="en-US" dirty="0"/>
          </a:p>
        </p:txBody>
      </p:sp>
      <p:sp>
        <p:nvSpPr>
          <p:cNvPr id="5" name="TextBox 4"/>
          <p:cNvSpPr txBox="1"/>
          <p:nvPr/>
        </p:nvSpPr>
        <p:spPr>
          <a:xfrm>
            <a:off x="453292" y="1769270"/>
            <a:ext cx="11558954" cy="3170099"/>
          </a:xfrm>
          <a:prstGeom prst="rect">
            <a:avLst/>
          </a:prstGeom>
          <a:noFill/>
        </p:spPr>
        <p:txBody>
          <a:bodyPr wrap="square" rtlCol="0">
            <a:spAutoFit/>
          </a:bodyPr>
          <a:lstStyle/>
          <a:p>
            <a:r>
              <a:rPr lang="en-US" sz="2000" b="1" dirty="0" smtClean="0"/>
              <a:t>NO – in classroom travel coordination unless using the College transportation vehicles</a:t>
            </a:r>
          </a:p>
          <a:p>
            <a:r>
              <a:rPr lang="en-US" sz="2000" b="1" dirty="0"/>
              <a:t>	</a:t>
            </a:r>
            <a:r>
              <a:rPr lang="en-US" sz="2000" b="1" dirty="0" smtClean="0"/>
              <a:t>  </a:t>
            </a:r>
            <a:r>
              <a:rPr lang="en-US" sz="2000" dirty="0" smtClean="0"/>
              <a:t>otherwise let the students develop their own travel plans</a:t>
            </a:r>
          </a:p>
          <a:p>
            <a:endParaRPr lang="en-US" sz="2000" b="1" dirty="0"/>
          </a:p>
          <a:p>
            <a:r>
              <a:rPr lang="en-US" sz="2000" b="1" dirty="0" smtClean="0"/>
              <a:t>Special events related to curriculum should be reviewed with Risk Management prior to commencing the event</a:t>
            </a:r>
          </a:p>
          <a:p>
            <a:endParaRPr lang="en-US" sz="2000" dirty="0" smtClean="0"/>
          </a:p>
          <a:p>
            <a:r>
              <a:rPr lang="en-US" sz="2000" b="1" dirty="0" smtClean="0"/>
              <a:t>Forms can be located at </a:t>
            </a:r>
          </a:p>
          <a:p>
            <a:r>
              <a:rPr lang="en-US" sz="2000" b="1" dirty="0"/>
              <a:t>	</a:t>
            </a:r>
            <a:r>
              <a:rPr lang="en-US" sz="2000" b="1" dirty="0" smtClean="0">
                <a:hlinkClick r:id="rId2"/>
              </a:rPr>
              <a:t>www.mtsac.edu/risk/riskmanagement/fieldtrip&amp;studyabroad</a:t>
            </a:r>
            <a:endParaRPr lang="en-US" sz="2000" b="1" dirty="0" smtClean="0"/>
          </a:p>
          <a:p>
            <a:pPr marL="1257300" lvl="2" indent="-342900">
              <a:buFont typeface="Arial" panose="020B0604020202020204" pitchFamily="34" charset="0"/>
              <a:buChar char="•"/>
            </a:pPr>
            <a:r>
              <a:rPr lang="en-US" sz="2000" b="1" dirty="0"/>
              <a:t>	</a:t>
            </a:r>
            <a:r>
              <a:rPr lang="en-US" sz="2000" b="1" dirty="0" smtClean="0"/>
              <a:t>Field Trip Waiver</a:t>
            </a:r>
          </a:p>
          <a:p>
            <a:pPr marL="1257300" lvl="2" indent="-342900">
              <a:buFont typeface="Arial" panose="020B0604020202020204" pitchFamily="34" charset="0"/>
              <a:buChar char="•"/>
            </a:pPr>
            <a:r>
              <a:rPr lang="en-US" sz="2000" b="1" dirty="0"/>
              <a:t>	</a:t>
            </a:r>
            <a:r>
              <a:rPr lang="en-US" sz="2000" b="1" dirty="0" smtClean="0"/>
              <a:t>Medical Release form</a:t>
            </a:r>
          </a:p>
        </p:txBody>
      </p:sp>
    </p:spTree>
    <p:extLst>
      <p:ext uri="{BB962C8B-B14F-4D97-AF65-F5344CB8AC3E}">
        <p14:creationId xmlns:p14="http://schemas.microsoft.com/office/powerpoint/2010/main" val="2562511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727" y="224697"/>
            <a:ext cx="10111316" cy="1044388"/>
          </a:xfrm>
        </p:spPr>
        <p:txBody>
          <a:bodyPr/>
          <a:lstStyle/>
          <a:p>
            <a:r>
              <a:rPr lang="en-US" dirty="0" smtClean="0"/>
              <a:t>Student Accidents</a:t>
            </a:r>
            <a:endParaRPr lang="en-US" dirty="0"/>
          </a:p>
        </p:txBody>
      </p:sp>
      <p:sp>
        <p:nvSpPr>
          <p:cNvPr id="5" name="TextBox 4"/>
          <p:cNvSpPr txBox="1"/>
          <p:nvPr/>
        </p:nvSpPr>
        <p:spPr>
          <a:xfrm>
            <a:off x="633046" y="1511362"/>
            <a:ext cx="11558954" cy="3170099"/>
          </a:xfrm>
          <a:prstGeom prst="rect">
            <a:avLst/>
          </a:prstGeom>
          <a:noFill/>
        </p:spPr>
        <p:txBody>
          <a:bodyPr wrap="square" rtlCol="0">
            <a:spAutoFit/>
          </a:bodyPr>
          <a:lstStyle/>
          <a:p>
            <a:r>
              <a:rPr lang="en-US" sz="2000" b="1" dirty="0" smtClean="0"/>
              <a:t>Injury to student workers/technical training students – go through workers compensation</a:t>
            </a:r>
          </a:p>
          <a:p>
            <a:pPr marL="800100" lvl="1" indent="-342900">
              <a:buFont typeface="Arial" panose="020B0604020202020204" pitchFamily="34" charset="0"/>
              <a:buChar char="•"/>
            </a:pPr>
            <a:r>
              <a:rPr lang="en-US" sz="2000" dirty="0" smtClean="0"/>
              <a:t>Contact Risk Management x 5501</a:t>
            </a:r>
          </a:p>
          <a:p>
            <a:endParaRPr lang="en-US" sz="2000" b="1" dirty="0"/>
          </a:p>
          <a:p>
            <a:r>
              <a:rPr lang="en-US" sz="2000" b="1" dirty="0" smtClean="0"/>
              <a:t>Student On Campus:</a:t>
            </a:r>
          </a:p>
          <a:p>
            <a:pPr marL="800100" lvl="1" indent="-342900">
              <a:buFont typeface="Arial" panose="020B0604020202020204" pitchFamily="34" charset="0"/>
              <a:buChar char="•"/>
            </a:pPr>
            <a:r>
              <a:rPr lang="en-US" sz="2000" dirty="0" smtClean="0"/>
              <a:t>Refer student to Health Services – Bldg. 67A or 9E</a:t>
            </a:r>
          </a:p>
          <a:p>
            <a:pPr marL="800100" lvl="1" indent="-342900">
              <a:buFont typeface="Arial" panose="020B0604020202020204" pitchFamily="34" charset="0"/>
              <a:buChar char="•"/>
            </a:pPr>
            <a:r>
              <a:rPr lang="en-US" sz="2000" dirty="0" smtClean="0"/>
              <a:t>Health Services will complete the claim form</a:t>
            </a:r>
          </a:p>
          <a:p>
            <a:pPr marL="342900" indent="-342900">
              <a:buFont typeface="Arial" panose="020B0604020202020204" pitchFamily="34" charset="0"/>
              <a:buChar char="•"/>
            </a:pPr>
            <a:endParaRPr lang="en-US" sz="2000" dirty="0" smtClean="0"/>
          </a:p>
          <a:p>
            <a:r>
              <a:rPr lang="en-US" sz="2000" b="1" dirty="0" smtClean="0"/>
              <a:t>Student Off Campus IE.: Field Trip</a:t>
            </a:r>
          </a:p>
          <a:p>
            <a:pPr marL="800100" lvl="1" indent="-342900">
              <a:buFont typeface="Arial" panose="020B0604020202020204" pitchFamily="34" charset="0"/>
              <a:buChar char="•"/>
            </a:pPr>
            <a:r>
              <a:rPr lang="en-US" sz="2000" dirty="0" smtClean="0"/>
              <a:t>Contact 911 if an emergency</a:t>
            </a:r>
          </a:p>
          <a:p>
            <a:pPr marL="800100" lvl="1" indent="-342900">
              <a:buFont typeface="Arial" panose="020B0604020202020204" pitchFamily="34" charset="0"/>
              <a:buChar char="•"/>
            </a:pPr>
            <a:r>
              <a:rPr lang="en-US" sz="2000" dirty="0" smtClean="0"/>
              <a:t>Refer to Medical Release and Field Trip consent forms for emergency contact information</a:t>
            </a:r>
          </a:p>
        </p:txBody>
      </p:sp>
    </p:spTree>
    <p:extLst>
      <p:ext uri="{BB962C8B-B14F-4D97-AF65-F5344CB8AC3E}">
        <p14:creationId xmlns:p14="http://schemas.microsoft.com/office/powerpoint/2010/main" val="2152607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0"/>
            <a:ext cx="10738338" cy="1166441"/>
          </a:xfrm>
        </p:spPr>
        <p:txBody>
          <a:bodyPr/>
          <a:lstStyle/>
          <a:p>
            <a:r>
              <a:rPr lang="en-US" dirty="0" smtClean="0"/>
              <a:t>Students and Service/Emotional Support Animals</a:t>
            </a:r>
            <a:endParaRPr lang="en-US" dirty="0"/>
          </a:p>
        </p:txBody>
      </p:sp>
      <p:sp>
        <p:nvSpPr>
          <p:cNvPr id="5" name="TextBox 4"/>
          <p:cNvSpPr txBox="1"/>
          <p:nvPr/>
        </p:nvSpPr>
        <p:spPr>
          <a:xfrm>
            <a:off x="304800" y="1461478"/>
            <a:ext cx="11590216" cy="3724096"/>
          </a:xfrm>
          <a:prstGeom prst="rect">
            <a:avLst/>
          </a:prstGeom>
          <a:noFill/>
        </p:spPr>
        <p:txBody>
          <a:bodyPr wrap="square" rtlCol="0">
            <a:spAutoFit/>
          </a:bodyPr>
          <a:lstStyle/>
          <a:p>
            <a:r>
              <a:rPr lang="en-US" sz="2400" b="1" dirty="0"/>
              <a:t>AP3440 - is guidelines discussing service/emotional support animals for the </a:t>
            </a:r>
            <a:r>
              <a:rPr lang="en-US" sz="2400" b="1" dirty="0" smtClean="0"/>
              <a:t>campus</a:t>
            </a:r>
          </a:p>
          <a:p>
            <a:endParaRPr lang="en-US" sz="2400" b="1" dirty="0"/>
          </a:p>
          <a:p>
            <a:r>
              <a:rPr lang="en-US" sz="2400" b="1" dirty="0"/>
              <a:t>If the professor is having difficulty with a situation involving a student that has a </a:t>
            </a:r>
            <a:r>
              <a:rPr lang="en-US" sz="2400" b="1" dirty="0" smtClean="0"/>
              <a:t>service/emotional </a:t>
            </a:r>
            <a:r>
              <a:rPr lang="en-US" sz="2400" b="1" dirty="0"/>
              <a:t>support animal in class then refer the student to ACCESS or HR for </a:t>
            </a:r>
            <a:r>
              <a:rPr lang="en-US" sz="2400" b="1" dirty="0" smtClean="0"/>
              <a:t>assistance</a:t>
            </a:r>
          </a:p>
          <a:p>
            <a:endParaRPr lang="en-US" sz="2400" b="1" dirty="0"/>
          </a:p>
          <a:p>
            <a:r>
              <a:rPr lang="en-US" sz="2400" b="1" dirty="0" smtClean="0"/>
              <a:t>If you as the faculty member have allergies to certain animals and a student has registered for your class, then contact HR for assistance – HR ext 4225</a:t>
            </a:r>
          </a:p>
          <a:p>
            <a:endParaRPr lang="en-US" sz="2000" dirty="0" smtClean="0"/>
          </a:p>
        </p:txBody>
      </p:sp>
    </p:spTree>
    <p:extLst>
      <p:ext uri="{BB962C8B-B14F-4D97-AF65-F5344CB8AC3E}">
        <p14:creationId xmlns:p14="http://schemas.microsoft.com/office/powerpoint/2010/main" val="3381046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77" y="125047"/>
            <a:ext cx="10738338" cy="1166441"/>
          </a:xfrm>
        </p:spPr>
        <p:txBody>
          <a:bodyPr/>
          <a:lstStyle/>
          <a:p>
            <a:r>
              <a:rPr lang="en-US" dirty="0" smtClean="0"/>
              <a:t>Affiliate Agreements, Contracts and Work Experience Program contracts</a:t>
            </a:r>
            <a:endParaRPr lang="en-US" dirty="0"/>
          </a:p>
        </p:txBody>
      </p:sp>
      <p:sp>
        <p:nvSpPr>
          <p:cNvPr id="5" name="TextBox 4"/>
          <p:cNvSpPr txBox="1"/>
          <p:nvPr/>
        </p:nvSpPr>
        <p:spPr>
          <a:xfrm>
            <a:off x="312614" y="1520082"/>
            <a:ext cx="11785601" cy="4216539"/>
          </a:xfrm>
          <a:prstGeom prst="rect">
            <a:avLst/>
          </a:prstGeom>
          <a:noFill/>
        </p:spPr>
        <p:txBody>
          <a:bodyPr wrap="square" rtlCol="0">
            <a:spAutoFit/>
          </a:bodyPr>
          <a:lstStyle/>
          <a:p>
            <a:r>
              <a:rPr lang="en-US" sz="2000" b="1" dirty="0" smtClean="0"/>
              <a:t>All Agreement and Contracts must be approved by Risk and include the following:</a:t>
            </a:r>
          </a:p>
          <a:p>
            <a:r>
              <a:rPr lang="en-US" sz="2000" b="1" dirty="0"/>
              <a:t>	</a:t>
            </a:r>
            <a:r>
              <a:rPr lang="en-US" sz="2000" b="1" dirty="0" smtClean="0"/>
              <a:t>Dual Indemnification clause – protects the College against claims that the College has no control over – </a:t>
            </a:r>
          </a:p>
          <a:p>
            <a:r>
              <a:rPr lang="en-US" sz="2400" b="1" dirty="0"/>
              <a:t>	</a:t>
            </a:r>
            <a:r>
              <a:rPr lang="en-US" sz="2400" b="1" dirty="0" smtClean="0"/>
              <a:t>	”</a:t>
            </a:r>
            <a:r>
              <a:rPr lang="en-US" dirty="0" smtClean="0"/>
              <a:t>The </a:t>
            </a:r>
            <a:r>
              <a:rPr lang="en-US" dirty="0"/>
              <a:t>parties hereto shall indemnify and hold each other harmless </a:t>
            </a:r>
            <a:r>
              <a:rPr lang="en-US" dirty="0" smtClean="0"/>
              <a:t>their perspective trustees, officers, and agents from </a:t>
            </a:r>
            <a:r>
              <a:rPr lang="en-US" dirty="0"/>
              <a:t>any and all claims, losses, damages or injuries to persons or property, and all costs, expenses and reasonable attorneys' fees incurred in connection therewith, caused by the negligent acts of the indemnifying party, its agents or employees arising out of the performance of this </a:t>
            </a:r>
            <a:r>
              <a:rPr lang="en-US" dirty="0" smtClean="0"/>
              <a:t>Agreement.</a:t>
            </a:r>
            <a:r>
              <a:rPr lang="en-US" sz="2400" b="1" dirty="0" smtClean="0"/>
              <a:t>”</a:t>
            </a:r>
          </a:p>
          <a:p>
            <a:endParaRPr lang="en-US" sz="2400" b="1" dirty="0" smtClean="0"/>
          </a:p>
          <a:p>
            <a:r>
              <a:rPr lang="en-US" sz="2000" b="1" dirty="0" smtClean="0"/>
              <a:t>Insurance Requirements to include coverage for following:</a:t>
            </a:r>
          </a:p>
          <a:p>
            <a:pPr marL="800100" lvl="1" indent="-342900">
              <a:buFont typeface="Arial" panose="020B0604020202020204" pitchFamily="34" charset="0"/>
              <a:buChar char="•"/>
            </a:pPr>
            <a:r>
              <a:rPr lang="en-US" sz="2000" b="1" dirty="0" smtClean="0"/>
              <a:t>General Liability</a:t>
            </a:r>
          </a:p>
          <a:p>
            <a:pPr marL="800100" lvl="1" indent="-342900">
              <a:buFont typeface="Arial" panose="020B0604020202020204" pitchFamily="34" charset="0"/>
              <a:buChar char="•"/>
            </a:pPr>
            <a:r>
              <a:rPr lang="en-US" sz="2000" b="1" dirty="0" smtClean="0"/>
              <a:t>Professional Liability	</a:t>
            </a:r>
          </a:p>
          <a:p>
            <a:pPr marL="800100" lvl="1" indent="-342900">
              <a:buFont typeface="Arial" panose="020B0604020202020204" pitchFamily="34" charset="0"/>
              <a:buChar char="•"/>
            </a:pPr>
            <a:r>
              <a:rPr lang="en-US" sz="2000" b="1" dirty="0" smtClean="0"/>
              <a:t>Auto Liability </a:t>
            </a:r>
            <a:endParaRPr lang="en-US" sz="2000" b="1" dirty="0"/>
          </a:p>
          <a:p>
            <a:endParaRPr lang="en-US" sz="2000" dirty="0" smtClean="0"/>
          </a:p>
        </p:txBody>
      </p:sp>
    </p:spTree>
    <p:extLst>
      <p:ext uri="{BB962C8B-B14F-4D97-AF65-F5344CB8AC3E}">
        <p14:creationId xmlns:p14="http://schemas.microsoft.com/office/powerpoint/2010/main" val="3398511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0"/>
            <a:ext cx="10738338" cy="1166441"/>
          </a:xfrm>
        </p:spPr>
        <p:txBody>
          <a:bodyPr/>
          <a:lstStyle/>
          <a:p>
            <a:r>
              <a:rPr lang="en-US" dirty="0" smtClean="0"/>
              <a:t>Safety Training and Hazard/Safety Suggestions</a:t>
            </a:r>
            <a:endParaRPr lang="en-US" dirty="0"/>
          </a:p>
        </p:txBody>
      </p:sp>
      <p:sp>
        <p:nvSpPr>
          <p:cNvPr id="5" name="TextBox 4"/>
          <p:cNvSpPr txBox="1"/>
          <p:nvPr/>
        </p:nvSpPr>
        <p:spPr>
          <a:xfrm>
            <a:off x="265722" y="1572841"/>
            <a:ext cx="11785601" cy="3477875"/>
          </a:xfrm>
          <a:prstGeom prst="rect">
            <a:avLst/>
          </a:prstGeom>
          <a:noFill/>
        </p:spPr>
        <p:txBody>
          <a:bodyPr wrap="square" rtlCol="0">
            <a:spAutoFit/>
          </a:bodyPr>
          <a:lstStyle/>
          <a:p>
            <a:r>
              <a:rPr lang="en-US" sz="2000" b="1" dirty="0" smtClean="0"/>
              <a:t>Teach Safety as part of the curriculum in your classroom</a:t>
            </a:r>
          </a:p>
          <a:p>
            <a:endParaRPr lang="en-US" sz="2000" b="1" dirty="0" smtClean="0"/>
          </a:p>
          <a:p>
            <a:r>
              <a:rPr lang="en-US" sz="2000" b="1" dirty="0" smtClean="0"/>
              <a:t>Safety training for your staff contact risk management we have many options:</a:t>
            </a:r>
          </a:p>
          <a:p>
            <a:pPr marL="800100" lvl="1" indent="-342900">
              <a:buFont typeface="Arial" panose="020B0604020202020204" pitchFamily="34" charset="0"/>
              <a:buChar char="•"/>
            </a:pPr>
            <a:r>
              <a:rPr lang="en-US" sz="2000" dirty="0" smtClean="0"/>
              <a:t>In Person training</a:t>
            </a:r>
          </a:p>
          <a:p>
            <a:pPr marL="800100" lvl="1" indent="-342900">
              <a:buFont typeface="Arial" panose="020B0604020202020204" pitchFamily="34" charset="0"/>
              <a:buChar char="•"/>
            </a:pPr>
            <a:r>
              <a:rPr lang="en-US" sz="2000" dirty="0" smtClean="0"/>
              <a:t>Online training</a:t>
            </a:r>
          </a:p>
          <a:p>
            <a:pPr marL="800100" lvl="1" indent="-342900">
              <a:buFont typeface="Arial" panose="020B0604020202020204" pitchFamily="34" charset="0"/>
              <a:buChar char="•"/>
            </a:pPr>
            <a:r>
              <a:rPr lang="en-US" sz="2000" dirty="0" smtClean="0"/>
              <a:t>Classroom training</a:t>
            </a:r>
            <a:endParaRPr lang="en-US" sz="2000" dirty="0"/>
          </a:p>
          <a:p>
            <a:endParaRPr lang="en-US" sz="2000" dirty="0" smtClean="0"/>
          </a:p>
          <a:p>
            <a:r>
              <a:rPr lang="en-US" sz="2000" b="1" dirty="0" smtClean="0"/>
              <a:t>Hazard/Safety Suggestion</a:t>
            </a:r>
            <a:r>
              <a:rPr lang="en-US" sz="2000" dirty="0" smtClean="0"/>
              <a:t>: wet floor, trip hazard, noise hazard</a:t>
            </a:r>
          </a:p>
          <a:p>
            <a:pPr marL="800100" lvl="1" indent="-342900">
              <a:buFont typeface="Arial" panose="020B0604020202020204" pitchFamily="34" charset="0"/>
              <a:buChar char="•"/>
            </a:pPr>
            <a:r>
              <a:rPr lang="en-US" sz="2000" dirty="0" smtClean="0"/>
              <a:t>Form can be found on Risk Management website – </a:t>
            </a:r>
            <a:r>
              <a:rPr lang="en-US" sz="2000" dirty="0" smtClean="0">
                <a:hlinkClick r:id="rId2"/>
              </a:rPr>
              <a:t>www.mtsac.edu/risk</a:t>
            </a:r>
            <a:endParaRPr lang="en-US" sz="2000" dirty="0" smtClean="0"/>
          </a:p>
          <a:p>
            <a:pPr marL="800100" lvl="1" indent="-342900">
              <a:buFont typeface="Arial" panose="020B0604020202020204" pitchFamily="34" charset="0"/>
              <a:buChar char="•"/>
            </a:pPr>
            <a:r>
              <a:rPr lang="en-US" sz="2000" dirty="0" smtClean="0"/>
              <a:t>High hazard situation – please contact Risk Management ASAP – x 5501, 	</a:t>
            </a:r>
            <a:r>
              <a:rPr lang="en-US" sz="2000" dirty="0" smtClean="0">
                <a:hlinkClick r:id="rId3"/>
              </a:rPr>
              <a:t>riskmanagement@mtsac.edu</a:t>
            </a:r>
            <a:r>
              <a:rPr lang="en-US" sz="2000" dirty="0" smtClean="0"/>
              <a:t>	</a:t>
            </a:r>
            <a:endParaRPr lang="en-US" sz="2000" dirty="0"/>
          </a:p>
        </p:txBody>
      </p:sp>
    </p:spTree>
    <p:extLst>
      <p:ext uri="{BB962C8B-B14F-4D97-AF65-F5344CB8AC3E}">
        <p14:creationId xmlns:p14="http://schemas.microsoft.com/office/powerpoint/2010/main" val="598464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4797" y="4202728"/>
            <a:ext cx="10111316" cy="1044388"/>
          </a:xfrm>
        </p:spPr>
        <p:txBody>
          <a:bodyPr/>
          <a:lstStyle/>
          <a:p>
            <a:r>
              <a:rPr lang="en-US" sz="2800" i="1" dirty="0" smtClean="0"/>
              <a:t>Thank You &amp; see you in Training!</a:t>
            </a:r>
            <a:endParaRPr lang="en-US" sz="2800" i="1" dirty="0"/>
          </a:p>
        </p:txBody>
      </p:sp>
      <p:sp>
        <p:nvSpPr>
          <p:cNvPr id="3" name="TextBox 2"/>
          <p:cNvSpPr txBox="1"/>
          <p:nvPr/>
        </p:nvSpPr>
        <p:spPr>
          <a:xfrm>
            <a:off x="7347285" y="1488974"/>
            <a:ext cx="2305439" cy="1200329"/>
          </a:xfrm>
          <a:prstGeom prst="rect">
            <a:avLst/>
          </a:prstGeom>
          <a:noFill/>
        </p:spPr>
        <p:txBody>
          <a:bodyPr wrap="none" rtlCol="0">
            <a:spAutoFit/>
          </a:bodyPr>
          <a:lstStyle/>
          <a:p>
            <a:r>
              <a:rPr lang="en-US" dirty="0" smtClean="0"/>
              <a:t>Melonee </a:t>
            </a:r>
            <a:r>
              <a:rPr lang="en-US" dirty="0" smtClean="0"/>
              <a:t>Cruse</a:t>
            </a:r>
          </a:p>
          <a:p>
            <a:r>
              <a:rPr lang="en-US" dirty="0" smtClean="0"/>
              <a:t>Emergency Manager</a:t>
            </a:r>
            <a:endParaRPr lang="en-US" dirty="0" smtClean="0"/>
          </a:p>
          <a:p>
            <a:r>
              <a:rPr lang="en-US" dirty="0" smtClean="0">
                <a:hlinkClick r:id="rId2"/>
              </a:rPr>
              <a:t>mcruse1@mtsac.edu</a:t>
            </a:r>
            <a:endParaRPr lang="en-US" dirty="0" smtClean="0"/>
          </a:p>
          <a:p>
            <a:r>
              <a:rPr lang="en-US" dirty="0" smtClean="0"/>
              <a:t>(909) 274-5567</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9606" r="29714"/>
          <a:stretch/>
        </p:blipFill>
        <p:spPr>
          <a:xfrm>
            <a:off x="1173019" y="419593"/>
            <a:ext cx="3482109" cy="4927600"/>
          </a:xfrm>
          <a:prstGeom prst="rect">
            <a:avLst/>
          </a:prstGeom>
        </p:spPr>
      </p:pic>
      <p:sp>
        <p:nvSpPr>
          <p:cNvPr id="4" name="TextBox 3"/>
          <p:cNvSpPr txBox="1"/>
          <p:nvPr/>
        </p:nvSpPr>
        <p:spPr>
          <a:xfrm>
            <a:off x="7347285" y="288645"/>
            <a:ext cx="4328429" cy="1200329"/>
          </a:xfrm>
          <a:prstGeom prst="rect">
            <a:avLst/>
          </a:prstGeom>
          <a:noFill/>
        </p:spPr>
        <p:txBody>
          <a:bodyPr wrap="none" rtlCol="0">
            <a:spAutoFit/>
          </a:bodyPr>
          <a:lstStyle/>
          <a:p>
            <a:r>
              <a:rPr lang="en-US" dirty="0" smtClean="0"/>
              <a:t>Duetta Langevin</a:t>
            </a:r>
          </a:p>
          <a:p>
            <a:r>
              <a:rPr lang="en-US" dirty="0" smtClean="0"/>
              <a:t>Director of Safety and Risk Management</a:t>
            </a:r>
          </a:p>
          <a:p>
            <a:r>
              <a:rPr lang="en-US" dirty="0" smtClean="0">
                <a:hlinkClick r:id="rId4"/>
              </a:rPr>
              <a:t>dlangevin@mtsac.edu</a:t>
            </a:r>
            <a:endParaRPr lang="en-US" dirty="0" smtClean="0"/>
          </a:p>
          <a:p>
            <a:r>
              <a:rPr lang="en-US" dirty="0" smtClean="0"/>
              <a:t>909-274-5508</a:t>
            </a:r>
            <a:endParaRPr lang="en-US" dirty="0"/>
          </a:p>
        </p:txBody>
      </p:sp>
      <p:sp>
        <p:nvSpPr>
          <p:cNvPr id="6" name="TextBox 5"/>
          <p:cNvSpPr txBox="1"/>
          <p:nvPr/>
        </p:nvSpPr>
        <p:spPr>
          <a:xfrm>
            <a:off x="7347285" y="2824038"/>
            <a:ext cx="3304674" cy="1200329"/>
          </a:xfrm>
          <a:prstGeom prst="rect">
            <a:avLst/>
          </a:prstGeom>
          <a:noFill/>
        </p:spPr>
        <p:txBody>
          <a:bodyPr wrap="square" rtlCol="0">
            <a:spAutoFit/>
          </a:bodyPr>
          <a:lstStyle/>
          <a:p>
            <a:r>
              <a:rPr lang="en-US" dirty="0" smtClean="0"/>
              <a:t>Andrea Solorzano</a:t>
            </a:r>
          </a:p>
          <a:p>
            <a:r>
              <a:rPr lang="en-US" dirty="0" smtClean="0"/>
              <a:t>Risk Management Specialist</a:t>
            </a:r>
          </a:p>
          <a:p>
            <a:r>
              <a:rPr lang="en-US" dirty="0" smtClean="0">
                <a:hlinkClick r:id="rId5"/>
              </a:rPr>
              <a:t>asolorzano14@mtsac.edu</a:t>
            </a:r>
            <a:endParaRPr lang="en-US" dirty="0" smtClean="0"/>
          </a:p>
          <a:p>
            <a:r>
              <a:rPr lang="en-US" dirty="0" smtClean="0"/>
              <a:t>909-274-5501</a:t>
            </a:r>
            <a:endParaRPr lang="en-US" dirty="0"/>
          </a:p>
        </p:txBody>
      </p:sp>
    </p:spTree>
    <p:extLst>
      <p:ext uri="{BB962C8B-B14F-4D97-AF65-F5344CB8AC3E}">
        <p14:creationId xmlns:p14="http://schemas.microsoft.com/office/powerpoint/2010/main" val="3210485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5316" y="3542539"/>
            <a:ext cx="10145485" cy="1754326"/>
          </a:xfrm>
          <a:prstGeom prst="rect">
            <a:avLst/>
          </a:prstGeom>
          <a:noFill/>
        </p:spPr>
        <p:txBody>
          <a:bodyPr wrap="square" rtlCol="0">
            <a:spAutoFit/>
          </a:bodyPr>
          <a:lstStyle/>
          <a:p>
            <a:r>
              <a:rPr lang="en-US" sz="3600" b="1" dirty="0" smtClean="0"/>
              <a:t>Preparedness</a:t>
            </a:r>
            <a:r>
              <a:rPr lang="en-US" sz="3600" dirty="0" smtClean="0"/>
              <a:t> includes having supplies, knowing what to do, and where to get information or assistance.</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4237" y="363523"/>
            <a:ext cx="6743700" cy="2934325"/>
          </a:xfrm>
          <a:prstGeom prst="rect">
            <a:avLst/>
          </a:prstGeom>
        </p:spPr>
      </p:pic>
      <p:sp>
        <p:nvSpPr>
          <p:cNvPr id="4" name="TextBox 3"/>
          <p:cNvSpPr txBox="1"/>
          <p:nvPr/>
        </p:nvSpPr>
        <p:spPr>
          <a:xfrm>
            <a:off x="798287" y="5802813"/>
            <a:ext cx="8910660" cy="923330"/>
          </a:xfrm>
          <a:prstGeom prst="rect">
            <a:avLst/>
          </a:prstGeom>
          <a:noFill/>
        </p:spPr>
        <p:txBody>
          <a:bodyPr wrap="square" rtlCol="0">
            <a:spAutoFit/>
          </a:bodyPr>
          <a:lstStyle/>
          <a:p>
            <a:r>
              <a:rPr lang="en-US" dirty="0" smtClean="0">
                <a:solidFill>
                  <a:schemeClr val="bg1"/>
                </a:solidFill>
              </a:rPr>
              <a:t>For Home, Work or Vehicle emergency supply checklists visit:</a:t>
            </a:r>
          </a:p>
          <a:p>
            <a:pPr marL="742950" lvl="1" indent="-285750">
              <a:buFont typeface="Arial" panose="020B0604020202020204" pitchFamily="34" charset="0"/>
              <a:buChar char="•"/>
            </a:pPr>
            <a:r>
              <a:rPr lang="en-US" dirty="0" smtClean="0">
                <a:solidFill>
                  <a:schemeClr val="bg1"/>
                </a:solidFill>
              </a:rPr>
              <a:t>www.ready.gov</a:t>
            </a:r>
          </a:p>
          <a:p>
            <a:pPr marL="742950" lvl="1" indent="-285750">
              <a:buFont typeface="Arial" panose="020B0604020202020204" pitchFamily="34" charset="0"/>
              <a:buChar char="•"/>
            </a:pPr>
            <a:r>
              <a:rPr lang="en-US" dirty="0">
                <a:solidFill>
                  <a:schemeClr val="bg1"/>
                </a:solidFill>
              </a:rPr>
              <a:t>https://www.redcross.org/get-help/how-to-prepare-for-emergencies.html</a:t>
            </a:r>
          </a:p>
        </p:txBody>
      </p:sp>
    </p:spTree>
    <p:extLst>
      <p:ext uri="{BB962C8B-B14F-4D97-AF65-F5344CB8AC3E}">
        <p14:creationId xmlns:p14="http://schemas.microsoft.com/office/powerpoint/2010/main" val="2953707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599" y="235861"/>
            <a:ext cx="10842171" cy="780138"/>
          </a:xfrm>
        </p:spPr>
        <p:txBody>
          <a:bodyPr/>
          <a:lstStyle/>
          <a:p>
            <a:r>
              <a:rPr lang="en-US" dirty="0" smtClean="0"/>
              <a:t>Know who to call to report emergencies</a:t>
            </a:r>
            <a:endParaRPr lang="en-US" dirty="0"/>
          </a:p>
        </p:txBody>
      </p:sp>
      <p:sp>
        <p:nvSpPr>
          <p:cNvPr id="3" name="Content Placeholder 2"/>
          <p:cNvSpPr>
            <a:spLocks noGrp="1"/>
          </p:cNvSpPr>
          <p:nvPr>
            <p:ph idx="1"/>
          </p:nvPr>
        </p:nvSpPr>
        <p:spPr>
          <a:xfrm>
            <a:off x="595087" y="1190170"/>
            <a:ext cx="11045371" cy="4383103"/>
          </a:xfrm>
        </p:spPr>
        <p:txBody>
          <a:bodyPr>
            <a:normAutofit fontScale="92500" lnSpcReduction="20000"/>
          </a:bodyPr>
          <a:lstStyle/>
          <a:p>
            <a:r>
              <a:rPr lang="en-US" dirty="0" smtClean="0"/>
              <a:t>Call Police &amp; Campus Safety to report:</a:t>
            </a:r>
          </a:p>
          <a:p>
            <a:pPr lvl="2">
              <a:buFont typeface="Wingdings" panose="05000000000000000000" pitchFamily="2" charset="2"/>
              <a:buChar char="Ø"/>
            </a:pPr>
            <a:r>
              <a:rPr lang="en-US" sz="2200" dirty="0" smtClean="0"/>
              <a:t>Serious injuries</a:t>
            </a:r>
          </a:p>
          <a:p>
            <a:pPr lvl="2">
              <a:buFont typeface="Wingdings" panose="05000000000000000000" pitchFamily="2" charset="2"/>
              <a:buChar char="Ø"/>
            </a:pPr>
            <a:r>
              <a:rPr lang="en-US" sz="2200" dirty="0" smtClean="0"/>
              <a:t>Crime, suspicious persons or packages</a:t>
            </a:r>
          </a:p>
          <a:p>
            <a:pPr lvl="2">
              <a:buFont typeface="Wingdings" panose="05000000000000000000" pitchFamily="2" charset="2"/>
              <a:buChar char="Ø"/>
            </a:pPr>
            <a:r>
              <a:rPr lang="en-US" sz="2200" dirty="0" smtClean="0"/>
              <a:t>Students who are</a:t>
            </a:r>
          </a:p>
          <a:p>
            <a:pPr lvl="3"/>
            <a:r>
              <a:rPr lang="en-US" sz="2200" dirty="0" smtClean="0"/>
              <a:t>An immediate danger to self or others</a:t>
            </a:r>
          </a:p>
          <a:p>
            <a:pPr lvl="3"/>
            <a:r>
              <a:rPr lang="en-US" sz="2200" dirty="0" smtClean="0"/>
              <a:t>Demonstrating dangerous or violent behavior</a:t>
            </a:r>
          </a:p>
          <a:p>
            <a:pPr lvl="3"/>
            <a:r>
              <a:rPr lang="en-US" sz="2200" dirty="0" smtClean="0"/>
              <a:t>Carrying a weapon</a:t>
            </a:r>
          </a:p>
          <a:p>
            <a:pPr lvl="3"/>
            <a:r>
              <a:rPr lang="en-US" sz="2200" dirty="0" smtClean="0"/>
              <a:t>Using threatening behavior</a:t>
            </a:r>
          </a:p>
          <a:p>
            <a:pPr marL="282575" lvl="1" indent="0">
              <a:buNone/>
            </a:pPr>
            <a:endParaRPr lang="en-US" sz="2800" dirty="0" smtClean="0"/>
          </a:p>
          <a:p>
            <a:pPr marL="282575" lvl="1" indent="0">
              <a:buNone/>
            </a:pPr>
            <a:r>
              <a:rPr lang="en-US" sz="2800" dirty="0" smtClean="0"/>
              <a:t>	Opt in to the Emergency Notification System</a:t>
            </a:r>
            <a:endParaRPr lang="en-US" sz="2800" dirty="0" smtClean="0"/>
          </a:p>
          <a:p>
            <a:pPr marL="282575" lvl="1" indent="0" algn="ctr">
              <a:buNone/>
            </a:pPr>
            <a:r>
              <a:rPr lang="en-US" sz="2800" dirty="0" smtClean="0"/>
              <a:t>Police &amp; Campus Safety  (909) 274-4555 or 911 from a campus </a:t>
            </a:r>
            <a:r>
              <a:rPr lang="en-US" sz="2800" dirty="0" smtClean="0"/>
              <a:t>phone</a:t>
            </a:r>
          </a:p>
          <a:p>
            <a:pPr marL="282575" lvl="1" indent="0" algn="ctr">
              <a:buNone/>
            </a:pPr>
            <a:r>
              <a:rPr lang="en-US" sz="2800" dirty="0" smtClean="0"/>
              <a:t>	</a:t>
            </a:r>
          </a:p>
          <a:p>
            <a:pPr marL="282575" lvl="1" indent="0">
              <a:buNone/>
            </a:pPr>
            <a:endParaRPr lang="en-US" sz="2800" dirty="0"/>
          </a:p>
        </p:txBody>
      </p:sp>
    </p:spTree>
    <p:extLst>
      <p:ext uri="{BB962C8B-B14F-4D97-AF65-F5344CB8AC3E}">
        <p14:creationId xmlns:p14="http://schemas.microsoft.com/office/powerpoint/2010/main" val="4111368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55" y="287223"/>
            <a:ext cx="8037145" cy="608263"/>
          </a:xfrm>
        </p:spPr>
        <p:txBody>
          <a:bodyPr/>
          <a:lstStyle/>
          <a:p>
            <a:pPr algn="ctr"/>
            <a:r>
              <a:rPr lang="en-US" dirty="0" smtClean="0"/>
              <a:t>Know what to do in an emergency</a:t>
            </a:r>
            <a:endParaRPr lang="en-US" dirty="0"/>
          </a:p>
        </p:txBody>
      </p:sp>
      <p:pic>
        <p:nvPicPr>
          <p:cNvPr id="3" name="Cat EQ">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92511" y="1001485"/>
            <a:ext cx="8306346" cy="5663753"/>
          </a:xfrm>
          <a:prstGeom prst="rect">
            <a:avLst/>
          </a:prstGeom>
        </p:spPr>
      </p:pic>
      <p:sp>
        <p:nvSpPr>
          <p:cNvPr id="4" name="TextBox 3"/>
          <p:cNvSpPr txBox="1"/>
          <p:nvPr/>
        </p:nvSpPr>
        <p:spPr>
          <a:xfrm>
            <a:off x="9136741" y="1001485"/>
            <a:ext cx="1712686" cy="1323439"/>
          </a:xfrm>
          <a:prstGeom prst="rect">
            <a:avLst/>
          </a:prstGeom>
          <a:noFill/>
        </p:spPr>
        <p:txBody>
          <a:bodyPr wrap="square" rtlCol="0">
            <a:spAutoFit/>
          </a:bodyPr>
          <a:lstStyle/>
          <a:p>
            <a:pPr algn="ctr"/>
            <a:r>
              <a:rPr lang="en-US" sz="1600" dirty="0" smtClean="0"/>
              <a:t>Early morning earthquake May 08, 2018</a:t>
            </a:r>
          </a:p>
          <a:p>
            <a:pPr algn="ctr"/>
            <a:r>
              <a:rPr lang="en-US" sz="1600" i="1" dirty="0" smtClean="0"/>
              <a:t>Watch the cats eyes.</a:t>
            </a:r>
            <a:endParaRPr lang="en-US" sz="1600" i="1" dirty="0"/>
          </a:p>
        </p:txBody>
      </p:sp>
      <p:sp>
        <p:nvSpPr>
          <p:cNvPr id="5" name="TextBox 4"/>
          <p:cNvSpPr txBox="1"/>
          <p:nvPr/>
        </p:nvSpPr>
        <p:spPr>
          <a:xfrm>
            <a:off x="9572171" y="3233196"/>
            <a:ext cx="2068286" cy="1200329"/>
          </a:xfrm>
          <a:prstGeom prst="rect">
            <a:avLst/>
          </a:prstGeom>
          <a:noFill/>
        </p:spPr>
        <p:txBody>
          <a:bodyPr wrap="square" rtlCol="0">
            <a:spAutoFit/>
          </a:bodyPr>
          <a:lstStyle/>
          <a:p>
            <a:r>
              <a:rPr lang="en-US" b="1" dirty="0" smtClean="0"/>
              <a:t>Emergency procedure posters are in classrooms.</a:t>
            </a:r>
            <a:endParaRPr lang="en-US" b="1" dirty="0"/>
          </a:p>
        </p:txBody>
      </p:sp>
    </p:spTree>
    <p:extLst>
      <p:ext uri="{BB962C8B-B14F-4D97-AF65-F5344CB8AC3E}">
        <p14:creationId xmlns:p14="http://schemas.microsoft.com/office/powerpoint/2010/main" val="857560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91" y="267680"/>
            <a:ext cx="11225693" cy="823542"/>
          </a:xfrm>
        </p:spPr>
        <p:txBody>
          <a:bodyPr/>
          <a:lstStyle/>
          <a:p>
            <a:pPr algn="ctr"/>
            <a:r>
              <a:rPr lang="en-US" dirty="0" smtClean="0"/>
              <a:t>Know your roles &amp; responsibilities in an emergency</a:t>
            </a:r>
            <a:endParaRPr lang="en-US" dirty="0"/>
          </a:p>
        </p:txBody>
      </p:sp>
      <p:sp>
        <p:nvSpPr>
          <p:cNvPr id="3" name="TextBox 2"/>
          <p:cNvSpPr txBox="1"/>
          <p:nvPr/>
        </p:nvSpPr>
        <p:spPr>
          <a:xfrm>
            <a:off x="997310" y="1289397"/>
            <a:ext cx="10118653" cy="5386090"/>
          </a:xfrm>
          <a:prstGeom prst="rect">
            <a:avLst/>
          </a:prstGeom>
          <a:noFill/>
        </p:spPr>
        <p:txBody>
          <a:bodyPr wrap="square" rtlCol="0">
            <a:spAutoFit/>
          </a:bodyPr>
          <a:lstStyle/>
          <a:p>
            <a:r>
              <a:rPr lang="en-US" sz="2800" dirty="0" smtClean="0"/>
              <a:t>REMEMBER YOU ARE A LEADER</a:t>
            </a:r>
          </a:p>
          <a:p>
            <a:pPr marL="914400" lvl="1" indent="-457200">
              <a:buFont typeface="Arial" panose="020B0604020202020204" pitchFamily="34" charset="0"/>
              <a:buChar char="•"/>
            </a:pPr>
            <a:r>
              <a:rPr lang="en-US" sz="2000" b="1" dirty="0" smtClean="0"/>
              <a:t>Review emergency </a:t>
            </a:r>
            <a:r>
              <a:rPr lang="en-US" sz="2000" b="1" dirty="0" smtClean="0"/>
              <a:t>procedures and locate your emergency resources BEFORE you need them</a:t>
            </a:r>
            <a:r>
              <a:rPr lang="en-US" sz="2000" dirty="0" smtClean="0"/>
              <a:t>. </a:t>
            </a:r>
            <a:r>
              <a:rPr lang="en-US" sz="2000" dirty="0" smtClean="0"/>
              <a:t>Students look for instructors to give directions in an </a:t>
            </a:r>
            <a:r>
              <a:rPr lang="en-US" sz="2000" dirty="0" smtClean="0"/>
              <a:t>emergency, provide a briefing on emergencies in your syllabus:</a:t>
            </a:r>
          </a:p>
          <a:p>
            <a:pPr marL="1371600" lvl="2" indent="-457200">
              <a:buFont typeface="Arial" panose="020B0604020202020204" pitchFamily="34" charset="0"/>
              <a:buChar char="•"/>
            </a:pPr>
            <a:r>
              <a:rPr lang="en-US" sz="2000" dirty="0" smtClean="0"/>
              <a:t>Where the fire extinguishers are located in the room</a:t>
            </a:r>
          </a:p>
          <a:p>
            <a:pPr marL="1371600" lvl="2" indent="-457200">
              <a:buFont typeface="Arial" panose="020B0604020202020204" pitchFamily="34" charset="0"/>
              <a:buChar char="•"/>
            </a:pPr>
            <a:r>
              <a:rPr lang="en-US" sz="2000" dirty="0" smtClean="0"/>
              <a:t>Eyewash stations in the classrooms or lab rooms</a:t>
            </a:r>
          </a:p>
          <a:p>
            <a:pPr marL="1371600" lvl="2" indent="-457200">
              <a:buFont typeface="Arial" panose="020B0604020202020204" pitchFamily="34" charset="0"/>
              <a:buChar char="•"/>
            </a:pPr>
            <a:r>
              <a:rPr lang="en-US" sz="2000" dirty="0" smtClean="0"/>
              <a:t>First Aid Kit, etc.</a:t>
            </a:r>
            <a:endParaRPr lang="en-US" sz="2000" dirty="0" smtClean="0"/>
          </a:p>
          <a:p>
            <a:pPr marL="914400" lvl="1" indent="-457200">
              <a:buFont typeface="Arial" panose="020B0604020202020204" pitchFamily="34" charset="0"/>
              <a:buChar char="•"/>
            </a:pPr>
            <a:r>
              <a:rPr lang="en-US" sz="2000" b="1" dirty="0" smtClean="0"/>
              <a:t>Participate in drills, attend emergency training</a:t>
            </a:r>
            <a:r>
              <a:rPr lang="en-US" sz="2000" dirty="0" smtClean="0"/>
              <a:t>. District employees are Disaster Service Workers. Get training.</a:t>
            </a:r>
          </a:p>
          <a:p>
            <a:pPr marL="914400" lvl="1" indent="-457200">
              <a:buFont typeface="Arial" panose="020B0604020202020204" pitchFamily="34" charset="0"/>
              <a:buChar char="•"/>
            </a:pPr>
            <a:r>
              <a:rPr lang="en-US" sz="2000" b="1" dirty="0" smtClean="0"/>
              <a:t>Know who your Building Marshal, Building Manager and Floor Captains are </a:t>
            </a:r>
            <a:r>
              <a:rPr lang="en-US" sz="2000" dirty="0" smtClean="0"/>
              <a:t>in your building</a:t>
            </a:r>
          </a:p>
          <a:p>
            <a:pPr marL="914400" lvl="1" indent="-457200">
              <a:buFont typeface="Arial" panose="020B0604020202020204" pitchFamily="34" charset="0"/>
              <a:buChar char="•"/>
            </a:pPr>
            <a:r>
              <a:rPr lang="en-US" sz="2000" b="1" dirty="0" smtClean="0"/>
              <a:t>Classroom awareness </a:t>
            </a:r>
            <a:r>
              <a:rPr lang="en-US" sz="2000" dirty="0" smtClean="0"/>
              <a:t>for students that may need extra assistance during an emergency evacuation.</a:t>
            </a:r>
            <a:endParaRPr lang="en-US" sz="2000" dirty="0" smtClean="0"/>
          </a:p>
          <a:p>
            <a:pPr marL="914400" lvl="1" indent="-457200">
              <a:buFont typeface="Arial" panose="020B0604020202020204" pitchFamily="34" charset="0"/>
              <a:buChar char="•"/>
            </a:pPr>
            <a:endParaRPr lang="en-US" sz="2000" dirty="0" smtClean="0"/>
          </a:p>
          <a:p>
            <a:pPr marL="914400" lvl="1" indent="-457200">
              <a:buFont typeface="Arial" panose="020B0604020202020204" pitchFamily="34" charset="0"/>
              <a:buChar char="•"/>
            </a:pPr>
            <a:endParaRPr lang="en-US" sz="2800" dirty="0" smtClean="0"/>
          </a:p>
          <a:p>
            <a:pPr marL="914400" lvl="1"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3787696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1" y="145143"/>
            <a:ext cx="2815772" cy="1220365"/>
          </a:xfrm>
        </p:spPr>
        <p:txBody>
          <a:bodyPr/>
          <a:lstStyle/>
          <a:p>
            <a:r>
              <a:rPr lang="en-US" dirty="0" smtClean="0"/>
              <a:t>Know how to evacuate</a:t>
            </a:r>
            <a:endParaRPr lang="en-US" dirty="0"/>
          </a:p>
        </p:txBody>
      </p:sp>
      <p:pic>
        <p:nvPicPr>
          <p:cNvPr id="3" name="Picture 2"/>
          <p:cNvPicPr>
            <a:picLocks noChangeAspect="1"/>
          </p:cNvPicPr>
          <p:nvPr/>
        </p:nvPicPr>
        <p:blipFill rotWithShape="1">
          <a:blip r:embed="rId2"/>
          <a:srcRect b="2044"/>
          <a:stretch/>
        </p:blipFill>
        <p:spPr>
          <a:xfrm>
            <a:off x="192768" y="299358"/>
            <a:ext cx="8244880" cy="5564413"/>
          </a:xfrm>
          <a:prstGeom prst="rect">
            <a:avLst/>
          </a:prstGeom>
        </p:spPr>
      </p:pic>
      <p:sp>
        <p:nvSpPr>
          <p:cNvPr id="4" name="TextBox 3"/>
          <p:cNvSpPr txBox="1"/>
          <p:nvPr/>
        </p:nvSpPr>
        <p:spPr>
          <a:xfrm>
            <a:off x="8614228" y="1366673"/>
            <a:ext cx="3004458" cy="427809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Know exit routes out of the building.</a:t>
            </a:r>
          </a:p>
          <a:p>
            <a:pPr marL="285750" indent="-285750">
              <a:buFont typeface="Arial" panose="020B0604020202020204" pitchFamily="34" charset="0"/>
              <a:buChar char="•"/>
            </a:pPr>
            <a:r>
              <a:rPr lang="en-US" dirty="0" smtClean="0"/>
              <a:t>Assist those with disabilities or challenges. Ask them how to assist.</a:t>
            </a:r>
          </a:p>
          <a:p>
            <a:pPr marL="285750" indent="-285750">
              <a:buFont typeface="Arial" panose="020B0604020202020204" pitchFamily="34" charset="0"/>
              <a:buChar char="•"/>
            </a:pPr>
            <a:r>
              <a:rPr lang="en-US" dirty="0" smtClean="0"/>
              <a:t>Assembly at the evacuation assembly site. Take roll.</a:t>
            </a:r>
          </a:p>
          <a:p>
            <a:pPr marL="285750" indent="-285750">
              <a:buFont typeface="Arial" panose="020B0604020202020204" pitchFamily="34" charset="0"/>
              <a:buChar char="•"/>
            </a:pPr>
            <a:r>
              <a:rPr lang="en-US" dirty="0" smtClean="0"/>
              <a:t>Return when announced it is safe or “all clear”. </a:t>
            </a:r>
          </a:p>
          <a:p>
            <a:endParaRPr lang="en-US" dirty="0" smtClean="0"/>
          </a:p>
          <a:p>
            <a:endParaRPr lang="en-US" dirty="0"/>
          </a:p>
          <a:p>
            <a:r>
              <a:rPr lang="en-US" sz="2000" b="1" dirty="0" smtClean="0"/>
              <a:t>www.mtsac.edu/maps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84572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686" y="235406"/>
            <a:ext cx="10551885" cy="1144504"/>
          </a:xfrm>
        </p:spPr>
        <p:txBody>
          <a:bodyPr/>
          <a:lstStyle/>
          <a:p>
            <a:pPr algn="ctr"/>
            <a:r>
              <a:rPr lang="en-US" dirty="0" smtClean="0"/>
              <a:t>Know how to receive  a </a:t>
            </a:r>
            <a:r>
              <a:rPr lang="en-US" dirty="0"/>
              <a:t>c</a:t>
            </a:r>
            <a:r>
              <a:rPr lang="en-US" dirty="0" smtClean="0"/>
              <a:t>ampus </a:t>
            </a:r>
            <a:br>
              <a:rPr lang="en-US" dirty="0" smtClean="0"/>
            </a:br>
            <a:r>
              <a:rPr lang="en-US" dirty="0" smtClean="0"/>
              <a:t>Emergency Alert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41" y="2329009"/>
            <a:ext cx="5760118" cy="2392566"/>
          </a:xfrm>
          <a:prstGeom prst="rect">
            <a:avLst/>
          </a:prstGeom>
        </p:spPr>
      </p:pic>
      <p:sp>
        <p:nvSpPr>
          <p:cNvPr id="7" name="TextBox 6"/>
          <p:cNvSpPr txBox="1"/>
          <p:nvPr/>
        </p:nvSpPr>
        <p:spPr>
          <a:xfrm>
            <a:off x="548940" y="1447892"/>
            <a:ext cx="5931688" cy="400110"/>
          </a:xfrm>
          <a:prstGeom prst="rect">
            <a:avLst/>
          </a:prstGeom>
          <a:noFill/>
        </p:spPr>
        <p:txBody>
          <a:bodyPr wrap="none" rtlCol="0">
            <a:spAutoFit/>
          </a:bodyPr>
          <a:lstStyle/>
          <a:p>
            <a:r>
              <a:rPr lang="en-US" sz="2000" b="1" dirty="0" smtClean="0"/>
              <a:t>Emergency Alerts are sent to phones and email</a:t>
            </a:r>
            <a:endParaRPr lang="en-US" sz="20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613" y="2430081"/>
            <a:ext cx="3729314" cy="2113096"/>
          </a:xfrm>
          <a:prstGeom prst="rect">
            <a:avLst/>
          </a:prstGeom>
        </p:spPr>
      </p:pic>
      <p:sp>
        <p:nvSpPr>
          <p:cNvPr id="12" name="TextBox 11"/>
          <p:cNvSpPr txBox="1"/>
          <p:nvPr/>
        </p:nvSpPr>
        <p:spPr>
          <a:xfrm>
            <a:off x="7039857" y="1551052"/>
            <a:ext cx="4178825" cy="707886"/>
          </a:xfrm>
          <a:prstGeom prst="rect">
            <a:avLst/>
          </a:prstGeom>
          <a:noFill/>
        </p:spPr>
        <p:txBody>
          <a:bodyPr wrap="square" rtlCol="0">
            <a:spAutoFit/>
          </a:bodyPr>
          <a:lstStyle/>
          <a:p>
            <a:pPr algn="ctr"/>
            <a:r>
              <a:rPr lang="en-US" sz="2000" b="1" dirty="0" smtClean="0"/>
              <a:t>Computer Desktop Display Emergency Alert</a:t>
            </a:r>
            <a:endParaRPr lang="en-US" sz="2000" b="1" dirty="0"/>
          </a:p>
        </p:txBody>
      </p:sp>
      <p:sp>
        <p:nvSpPr>
          <p:cNvPr id="10" name="TextBox 9"/>
          <p:cNvSpPr txBox="1"/>
          <p:nvPr/>
        </p:nvSpPr>
        <p:spPr>
          <a:xfrm>
            <a:off x="1718836" y="1848002"/>
            <a:ext cx="3206327" cy="369332"/>
          </a:xfrm>
          <a:prstGeom prst="rect">
            <a:avLst/>
          </a:prstGeom>
          <a:noFill/>
        </p:spPr>
        <p:txBody>
          <a:bodyPr wrap="none" rtlCol="0">
            <a:spAutoFit/>
          </a:bodyPr>
          <a:lstStyle/>
          <a:p>
            <a:r>
              <a:rPr lang="en-US" i="1" dirty="0" smtClean="0"/>
              <a:t>Sign up in the Mt. SAC Portal</a:t>
            </a:r>
            <a:endParaRPr lang="en-US" i="1" dirty="0"/>
          </a:p>
        </p:txBody>
      </p:sp>
      <p:sp>
        <p:nvSpPr>
          <p:cNvPr id="13" name="TextBox 12"/>
          <p:cNvSpPr txBox="1"/>
          <p:nvPr/>
        </p:nvSpPr>
        <p:spPr>
          <a:xfrm>
            <a:off x="6944870" y="4721575"/>
            <a:ext cx="4368800" cy="923330"/>
          </a:xfrm>
          <a:prstGeom prst="rect">
            <a:avLst/>
          </a:prstGeom>
          <a:noFill/>
        </p:spPr>
        <p:txBody>
          <a:bodyPr wrap="square" rtlCol="0">
            <a:spAutoFit/>
          </a:bodyPr>
          <a:lstStyle/>
          <a:p>
            <a:pPr algn="ctr"/>
            <a:r>
              <a:rPr lang="en-US" i="1" dirty="0" smtClean="0"/>
              <a:t>Automatically displays on your </a:t>
            </a:r>
            <a:r>
              <a:rPr lang="en-US" i="1" u="sng" dirty="0" smtClean="0"/>
              <a:t>Mt. SAC computer </a:t>
            </a:r>
            <a:r>
              <a:rPr lang="en-US" i="1" dirty="0" smtClean="0"/>
              <a:t>screen if you are logged onto the network.</a:t>
            </a:r>
            <a:endParaRPr lang="en-US" i="1" dirty="0"/>
          </a:p>
        </p:txBody>
      </p:sp>
    </p:spTree>
    <p:extLst>
      <p:ext uri="{BB962C8B-B14F-4D97-AF65-F5344CB8AC3E}">
        <p14:creationId xmlns:p14="http://schemas.microsoft.com/office/powerpoint/2010/main" val="3115080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190" y="813040"/>
            <a:ext cx="10111316" cy="664025"/>
          </a:xfrm>
        </p:spPr>
        <p:txBody>
          <a:bodyPr/>
          <a:lstStyle/>
          <a:p>
            <a:pPr algn="ctr"/>
            <a:r>
              <a:rPr lang="en-US" dirty="0" smtClean="0"/>
              <a:t>Attend Training</a:t>
            </a:r>
            <a:endParaRPr lang="en-US" dirty="0"/>
          </a:p>
        </p:txBody>
      </p:sp>
      <p:sp>
        <p:nvSpPr>
          <p:cNvPr id="3" name="TextBox 2"/>
          <p:cNvSpPr txBox="1"/>
          <p:nvPr/>
        </p:nvSpPr>
        <p:spPr>
          <a:xfrm>
            <a:off x="823403" y="1921122"/>
            <a:ext cx="10543103" cy="3785652"/>
          </a:xfrm>
          <a:prstGeom prst="rect">
            <a:avLst/>
          </a:prstGeom>
          <a:noFill/>
        </p:spPr>
        <p:txBody>
          <a:bodyPr wrap="square" numCol="2" rtlCol="0">
            <a:spAutoFit/>
          </a:bodyPr>
          <a:lstStyle/>
          <a:p>
            <a:pPr marL="1200150" lvl="2" indent="-285750">
              <a:buFont typeface="Arial" panose="020B0604020202020204" pitchFamily="34" charset="0"/>
              <a:buChar char="•"/>
            </a:pPr>
            <a:r>
              <a:rPr lang="en-US" sz="2000" dirty="0" smtClean="0"/>
              <a:t>Disaster Service Worker</a:t>
            </a:r>
          </a:p>
          <a:p>
            <a:pPr marL="1200150" lvl="2" indent="-285750">
              <a:buFont typeface="Arial" panose="020B0604020202020204" pitchFamily="34" charset="0"/>
              <a:buChar char="•"/>
            </a:pPr>
            <a:r>
              <a:rPr lang="en-US" sz="2000" dirty="0" smtClean="0"/>
              <a:t>ICS/SEMS/NIMS</a:t>
            </a:r>
          </a:p>
          <a:p>
            <a:pPr marL="1200150" lvl="2" indent="-285750">
              <a:buFont typeface="Arial" panose="020B0604020202020204" pitchFamily="34" charset="0"/>
              <a:buChar char="•"/>
            </a:pPr>
            <a:r>
              <a:rPr lang="en-US" sz="2000" dirty="0" smtClean="0"/>
              <a:t>Active Shooter</a:t>
            </a:r>
          </a:p>
          <a:p>
            <a:pPr marL="1200150" lvl="2" indent="-285750">
              <a:buFont typeface="Arial" panose="020B0604020202020204" pitchFamily="34" charset="0"/>
              <a:buChar char="•"/>
            </a:pPr>
            <a:r>
              <a:rPr lang="en-US" sz="2000" dirty="0" smtClean="0"/>
              <a:t>Fire Extinguisher</a:t>
            </a:r>
          </a:p>
          <a:p>
            <a:pPr marL="1200150" lvl="2" indent="-285750">
              <a:buFont typeface="Arial" panose="020B0604020202020204" pitchFamily="34" charset="0"/>
              <a:buChar char="•"/>
            </a:pPr>
            <a:r>
              <a:rPr lang="en-US" sz="2000" dirty="0" smtClean="0"/>
              <a:t>Building Evacuation Team</a:t>
            </a:r>
          </a:p>
          <a:p>
            <a:pPr marL="1200150" lvl="2" indent="-285750">
              <a:buFont typeface="Arial" panose="020B0604020202020204" pitchFamily="34" charset="0"/>
              <a:buChar char="•"/>
            </a:pPr>
            <a:r>
              <a:rPr lang="en-US" sz="2000" dirty="0" smtClean="0"/>
              <a:t>CPR/First Aid</a:t>
            </a:r>
          </a:p>
          <a:p>
            <a:pPr marL="1200150" lvl="2" indent="-285750">
              <a:buFont typeface="Arial" panose="020B0604020202020204" pitchFamily="34" charset="0"/>
              <a:buChar char="•"/>
            </a:pPr>
            <a:endParaRPr lang="en-US" sz="2000" dirty="0"/>
          </a:p>
          <a:p>
            <a:pPr marL="1200150" lvl="2" indent="-285750">
              <a:buFont typeface="Arial" panose="020B0604020202020204" pitchFamily="34" charset="0"/>
              <a:buChar char="•"/>
            </a:pPr>
            <a:endParaRPr lang="en-US" sz="2000" dirty="0" smtClean="0"/>
          </a:p>
          <a:p>
            <a:pPr marL="1200150" lvl="2" indent="-285750">
              <a:buFont typeface="Arial" panose="020B0604020202020204" pitchFamily="34" charset="0"/>
              <a:buChar char="•"/>
            </a:pPr>
            <a:endParaRPr lang="en-US" sz="2000" dirty="0"/>
          </a:p>
          <a:p>
            <a:pPr marL="1200150" lvl="2" indent="-285750">
              <a:buFont typeface="Arial" panose="020B0604020202020204" pitchFamily="34" charset="0"/>
              <a:buChar char="•"/>
            </a:pPr>
            <a:endParaRPr lang="en-US" sz="2000" dirty="0" smtClean="0"/>
          </a:p>
          <a:p>
            <a:pPr marL="1200150" lvl="2" indent="-285750">
              <a:buFont typeface="Arial" panose="020B0604020202020204" pitchFamily="34" charset="0"/>
              <a:buChar char="•"/>
            </a:pPr>
            <a:endParaRPr lang="en-US" sz="2000" dirty="0"/>
          </a:p>
          <a:p>
            <a:pPr marL="1200150" lvl="2" indent="-285750">
              <a:buFont typeface="Arial" panose="020B0604020202020204" pitchFamily="34" charset="0"/>
              <a:buChar char="•"/>
            </a:pPr>
            <a:endParaRPr lang="en-US" sz="2000" dirty="0"/>
          </a:p>
          <a:p>
            <a:pPr marL="1200150" lvl="2" indent="-285750">
              <a:buFont typeface="Arial" panose="020B0604020202020204" pitchFamily="34" charset="0"/>
              <a:buChar char="•"/>
            </a:pPr>
            <a:r>
              <a:rPr lang="en-US" sz="2000" dirty="0" smtClean="0"/>
              <a:t>Campus Emergency Response Team (CERT)</a:t>
            </a:r>
          </a:p>
          <a:p>
            <a:pPr marL="1200150" lvl="2" indent="-285750">
              <a:buFont typeface="Arial" panose="020B0604020202020204" pitchFamily="34" charset="0"/>
              <a:buChar char="•"/>
            </a:pPr>
            <a:r>
              <a:rPr lang="en-US" sz="2000" dirty="0" smtClean="0"/>
              <a:t>Emergency Preparedness Week -  1</a:t>
            </a:r>
            <a:r>
              <a:rPr lang="en-US" sz="2000" baseline="30000" dirty="0" smtClean="0"/>
              <a:t>st</a:t>
            </a:r>
            <a:r>
              <a:rPr lang="en-US" sz="2000" dirty="0" smtClean="0"/>
              <a:t> &amp; 2</a:t>
            </a:r>
            <a:r>
              <a:rPr lang="en-US" sz="2000" baseline="30000" dirty="0" smtClean="0"/>
              <a:t>nd</a:t>
            </a:r>
            <a:r>
              <a:rPr lang="en-US" sz="2000" dirty="0" smtClean="0"/>
              <a:t> week of October</a:t>
            </a:r>
          </a:p>
          <a:p>
            <a:pPr marL="1200150" lvl="2" indent="-285750">
              <a:buFont typeface="Arial" panose="020B0604020202020204" pitchFamily="34" charset="0"/>
              <a:buChar char="•"/>
            </a:pPr>
            <a:r>
              <a:rPr lang="en-US" sz="2000" dirty="0" smtClean="0"/>
              <a:t>Fall &amp; Spring </a:t>
            </a:r>
            <a:r>
              <a:rPr lang="en-US" sz="2000" dirty="0"/>
              <a:t>b</a:t>
            </a:r>
            <a:r>
              <a:rPr lang="en-US" sz="2000" dirty="0" smtClean="0"/>
              <a:t>uilding </a:t>
            </a:r>
            <a:r>
              <a:rPr lang="en-US" sz="2000" dirty="0"/>
              <a:t>e</a:t>
            </a:r>
            <a:r>
              <a:rPr lang="en-US" sz="2000" dirty="0" smtClean="0"/>
              <a:t>vacuation drills</a:t>
            </a:r>
          </a:p>
        </p:txBody>
      </p:sp>
      <p:sp>
        <p:nvSpPr>
          <p:cNvPr id="5" name="TextBox 4"/>
          <p:cNvSpPr txBox="1"/>
          <p:nvPr/>
        </p:nvSpPr>
        <p:spPr>
          <a:xfrm>
            <a:off x="1988457" y="4284374"/>
            <a:ext cx="10203543" cy="646331"/>
          </a:xfrm>
          <a:prstGeom prst="rect">
            <a:avLst/>
          </a:prstGeom>
          <a:noFill/>
        </p:spPr>
        <p:txBody>
          <a:bodyPr wrap="square" rtlCol="0">
            <a:spAutoFit/>
          </a:bodyPr>
          <a:lstStyle/>
          <a:p>
            <a:r>
              <a:rPr lang="en-US" dirty="0" smtClean="0">
                <a:solidFill>
                  <a:srgbClr val="FF0000"/>
                </a:solidFill>
              </a:rPr>
              <a:t>Look for announcements and sign </a:t>
            </a:r>
            <a:r>
              <a:rPr lang="en-US" dirty="0">
                <a:solidFill>
                  <a:srgbClr val="FF0000"/>
                </a:solidFill>
              </a:rPr>
              <a:t>up on POD Calendar - www.mtsac.edu/pod</a:t>
            </a:r>
          </a:p>
          <a:p>
            <a:endParaRPr lang="en-US" dirty="0"/>
          </a:p>
        </p:txBody>
      </p:sp>
    </p:spTree>
    <p:extLst>
      <p:ext uri="{BB962C8B-B14F-4D97-AF65-F5344CB8AC3E}">
        <p14:creationId xmlns:p14="http://schemas.microsoft.com/office/powerpoint/2010/main" val="4259442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190" y="813040"/>
            <a:ext cx="10111316" cy="664025"/>
          </a:xfrm>
        </p:spPr>
        <p:txBody>
          <a:bodyPr/>
          <a:lstStyle/>
          <a:p>
            <a:pPr algn="ctr"/>
            <a:r>
              <a:rPr lang="en-US" dirty="0" smtClean="0"/>
              <a:t>Safety and Risk Management</a:t>
            </a:r>
            <a:endParaRPr lang="en-US" dirty="0"/>
          </a:p>
        </p:txBody>
      </p:sp>
      <p:sp>
        <p:nvSpPr>
          <p:cNvPr id="3" name="TextBox 2"/>
          <p:cNvSpPr txBox="1"/>
          <p:nvPr/>
        </p:nvSpPr>
        <p:spPr>
          <a:xfrm>
            <a:off x="674910" y="1477065"/>
            <a:ext cx="10543103" cy="3785652"/>
          </a:xfrm>
          <a:prstGeom prst="rect">
            <a:avLst/>
          </a:prstGeom>
          <a:noFill/>
        </p:spPr>
        <p:txBody>
          <a:bodyPr wrap="square" numCol="2" rtlCol="0">
            <a:spAutoFit/>
          </a:bodyPr>
          <a:lstStyle/>
          <a:p>
            <a:pPr marL="1200150" lvl="2" indent="-285750">
              <a:buFont typeface="Arial" panose="020B0604020202020204" pitchFamily="34" charset="0"/>
              <a:buChar char="•"/>
            </a:pPr>
            <a:r>
              <a:rPr lang="en-US" sz="2400" dirty="0" smtClean="0"/>
              <a:t>Workers Compensation</a:t>
            </a:r>
            <a:endParaRPr lang="en-US" sz="2400" dirty="0" smtClean="0"/>
          </a:p>
          <a:p>
            <a:pPr marL="1200150" lvl="2" indent="-285750">
              <a:buFont typeface="Arial" panose="020B0604020202020204" pitchFamily="34" charset="0"/>
              <a:buChar char="•"/>
            </a:pPr>
            <a:r>
              <a:rPr lang="en-US" sz="2400" dirty="0" smtClean="0"/>
              <a:t>Safety and Compliance Training</a:t>
            </a:r>
            <a:endParaRPr lang="en-US" sz="2400" dirty="0" smtClean="0"/>
          </a:p>
          <a:p>
            <a:pPr marL="1200150" lvl="2" indent="-285750">
              <a:buFont typeface="Arial" panose="020B0604020202020204" pitchFamily="34" charset="0"/>
              <a:buChar char="•"/>
            </a:pPr>
            <a:r>
              <a:rPr lang="en-US" sz="2400" dirty="0" smtClean="0"/>
              <a:t>Third Party Auto Accident</a:t>
            </a:r>
            <a:endParaRPr lang="en-US" sz="2400" dirty="0" smtClean="0"/>
          </a:p>
          <a:p>
            <a:pPr marL="1200150" lvl="2" indent="-285750">
              <a:buFont typeface="Arial" panose="020B0604020202020204" pitchFamily="34" charset="0"/>
              <a:buChar char="•"/>
            </a:pPr>
            <a:r>
              <a:rPr lang="en-US" sz="2400" dirty="0" smtClean="0"/>
              <a:t>Student Accidents</a:t>
            </a:r>
            <a:endParaRPr lang="en-US" sz="2400" dirty="0" smtClean="0"/>
          </a:p>
          <a:p>
            <a:pPr marL="1200150" lvl="2" indent="-285750">
              <a:buFont typeface="Arial" panose="020B0604020202020204" pitchFamily="34" charset="0"/>
              <a:buChar char="•"/>
            </a:pPr>
            <a:r>
              <a:rPr lang="en-US" sz="2400" dirty="0" smtClean="0"/>
              <a:t>Field Trip Guidelines and Forms</a:t>
            </a:r>
            <a:endParaRPr lang="en-US" sz="2400" dirty="0" smtClean="0"/>
          </a:p>
          <a:p>
            <a:pPr marL="1200150" lvl="2" indent="-285750">
              <a:buFont typeface="Arial" panose="020B0604020202020204" pitchFamily="34" charset="0"/>
              <a:buChar char="•"/>
            </a:pPr>
            <a:r>
              <a:rPr lang="en-US" sz="2400" dirty="0" smtClean="0"/>
              <a:t>Affiliate Agreements and Contracts involving work exp.</a:t>
            </a:r>
          </a:p>
          <a:p>
            <a:pPr marL="1200150" lvl="2" indent="-285750">
              <a:buFont typeface="Arial" panose="020B0604020202020204" pitchFamily="34" charset="0"/>
              <a:buChar char="•"/>
            </a:pPr>
            <a:r>
              <a:rPr lang="en-US" sz="2400" dirty="0" smtClean="0"/>
              <a:t>Students and Service Animals</a:t>
            </a:r>
          </a:p>
          <a:p>
            <a:pPr marL="1200150" lvl="2" indent="-285750">
              <a:buFont typeface="Arial" panose="020B0604020202020204" pitchFamily="34" charset="0"/>
              <a:buChar char="•"/>
            </a:pPr>
            <a:r>
              <a:rPr lang="en-US" sz="2400" dirty="0" smtClean="0"/>
              <a:t>Safety/Hazard Reporting</a:t>
            </a:r>
            <a:endParaRPr lang="en-US" sz="2400" dirty="0" smtClean="0"/>
          </a:p>
          <a:p>
            <a:pPr marL="1200150" lvl="2" indent="-285750">
              <a:buFont typeface="Arial" panose="020B0604020202020204" pitchFamily="34" charset="0"/>
              <a:buChar char="•"/>
            </a:pPr>
            <a:endParaRPr lang="en-US" sz="2000" dirty="0"/>
          </a:p>
          <a:p>
            <a:pPr marL="1200150" lvl="2" indent="-285750">
              <a:buFont typeface="Arial" panose="020B0604020202020204" pitchFamily="34" charset="0"/>
              <a:buChar char="•"/>
            </a:pPr>
            <a:endParaRPr lang="en-US" sz="2000" dirty="0" smtClean="0"/>
          </a:p>
          <a:p>
            <a:pPr marL="1200150" lvl="2" indent="-285750">
              <a:buFont typeface="Arial" panose="020B0604020202020204" pitchFamily="34" charset="0"/>
              <a:buChar char="•"/>
            </a:pPr>
            <a:endParaRPr lang="en-US" sz="2000" dirty="0"/>
          </a:p>
          <a:p>
            <a:pPr marL="1200150" lvl="2" indent="-285750">
              <a:buFont typeface="Arial" panose="020B0604020202020204" pitchFamily="34" charset="0"/>
              <a:buChar char="•"/>
            </a:pPr>
            <a:endParaRPr lang="en-US" sz="2000" dirty="0" smtClean="0"/>
          </a:p>
          <a:p>
            <a:pPr marL="1200150" lvl="2" indent="-285750">
              <a:buFont typeface="Arial" panose="020B0604020202020204" pitchFamily="34" charset="0"/>
              <a:buChar char="•"/>
            </a:pPr>
            <a:endParaRPr lang="en-US" sz="2000" dirty="0"/>
          </a:p>
          <a:p>
            <a:pPr lvl="2"/>
            <a:endParaRPr lang="en-US" sz="2000" dirty="0"/>
          </a:p>
        </p:txBody>
      </p:sp>
    </p:spTree>
    <p:extLst>
      <p:ext uri="{BB962C8B-B14F-4D97-AF65-F5344CB8AC3E}">
        <p14:creationId xmlns:p14="http://schemas.microsoft.com/office/powerpoint/2010/main" val="185878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_MtSAC">
  <a:themeElements>
    <a:clrScheme name="Mt SAC">
      <a:dk1>
        <a:srgbClr val="492F18"/>
      </a:dk1>
      <a:lt1>
        <a:srgbClr val="FFFFFF"/>
      </a:lt1>
      <a:dk2>
        <a:srgbClr val="3D3A48"/>
      </a:dk2>
      <a:lt2>
        <a:srgbClr val="ECE0C6"/>
      </a:lt2>
      <a:accent1>
        <a:srgbClr val="D9C495"/>
      </a:accent1>
      <a:accent2>
        <a:srgbClr val="A46645"/>
      </a:accent2>
      <a:accent3>
        <a:srgbClr val="D4A273"/>
      </a:accent3>
      <a:accent4>
        <a:srgbClr val="EBA939"/>
      </a:accent4>
      <a:accent5>
        <a:srgbClr val="E17B00"/>
      </a:accent5>
      <a:accent6>
        <a:srgbClr val="922410"/>
      </a:accent6>
      <a:hlink>
        <a:srgbClr val="91092D"/>
      </a:hlink>
      <a:folHlink>
        <a:srgbClr val="81031E"/>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_MtSAC" id="{8B4B44A8-9EC8-4E52-B8EB-660EC01F6585}" vid="{4AB590D5-C31E-49A7-9E98-EB0D855376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Theme_MtSAC</Template>
  <TotalTime>664</TotalTime>
  <Words>755</Words>
  <Application>Microsoft Office PowerPoint</Application>
  <PresentationFormat>Widescreen</PresentationFormat>
  <Paragraphs>165</Paragraphs>
  <Slides>17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Trebuchet MS</vt:lpstr>
      <vt:lpstr>Wingdings</vt:lpstr>
      <vt:lpstr>Wingdings 2</vt:lpstr>
      <vt:lpstr>Theme_MtSAC</vt:lpstr>
      <vt:lpstr>Emergency Preparedness Safety and Risk Management</vt:lpstr>
      <vt:lpstr>PowerPoint Presentation</vt:lpstr>
      <vt:lpstr>Know who to call to report emergencies</vt:lpstr>
      <vt:lpstr>Know what to do in an emergency</vt:lpstr>
      <vt:lpstr>Know your roles &amp; responsibilities in an emergency</vt:lpstr>
      <vt:lpstr>Know how to evacuate</vt:lpstr>
      <vt:lpstr>Know how to receive  a campus  Emergency Alert</vt:lpstr>
      <vt:lpstr>Attend Training</vt:lpstr>
      <vt:lpstr>Safety and Risk Management</vt:lpstr>
      <vt:lpstr>Workers Compensation Injuries</vt:lpstr>
      <vt:lpstr>Third Party Auto Accidents</vt:lpstr>
      <vt:lpstr>Field Trip Guidelines and Forms</vt:lpstr>
      <vt:lpstr>Student Accidents</vt:lpstr>
      <vt:lpstr>Students and Service/Emotional Support Animals</vt:lpstr>
      <vt:lpstr>Affiliate Agreements, Contracts and Work Experience Program contracts</vt:lpstr>
      <vt:lpstr>Safety Training and Hazard/Safety Suggestions</vt:lpstr>
      <vt:lpstr>Thank You &amp; see you in Training!</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Cruse, Melonee S.</dc:creator>
  <cp:lastModifiedBy>Langevin, Duetta M.</cp:lastModifiedBy>
  <cp:revision>45</cp:revision>
  <cp:lastPrinted>2019-02-07T20:27:50Z</cp:lastPrinted>
  <dcterms:created xsi:type="dcterms:W3CDTF">2018-08-24T15:37:12Z</dcterms:created>
  <dcterms:modified xsi:type="dcterms:W3CDTF">2019-08-19T23:39:25Z</dcterms:modified>
</cp:coreProperties>
</file>