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70" r:id="rId4"/>
  </p:sldMasterIdLst>
  <p:notesMasterIdLst>
    <p:notesMasterId r:id="rId27"/>
  </p:notesMasterIdLst>
  <p:handoutMasterIdLst>
    <p:handoutMasterId r:id="rId28"/>
  </p:handoutMasterIdLst>
  <p:sldIdLst>
    <p:sldId id="256" r:id="rId5"/>
    <p:sldId id="282" r:id="rId6"/>
    <p:sldId id="257" r:id="rId7"/>
    <p:sldId id="259" r:id="rId8"/>
    <p:sldId id="266" r:id="rId9"/>
    <p:sldId id="268" r:id="rId10"/>
    <p:sldId id="273" r:id="rId11"/>
    <p:sldId id="260" r:id="rId12"/>
    <p:sldId id="265" r:id="rId13"/>
    <p:sldId id="261" r:id="rId14"/>
    <p:sldId id="262" r:id="rId15"/>
    <p:sldId id="274" r:id="rId16"/>
    <p:sldId id="271" r:id="rId17"/>
    <p:sldId id="269" r:id="rId18"/>
    <p:sldId id="272" r:id="rId19"/>
    <p:sldId id="276" r:id="rId20"/>
    <p:sldId id="281" r:id="rId21"/>
    <p:sldId id="264" r:id="rId22"/>
    <p:sldId id="283" r:id="rId23"/>
    <p:sldId id="279" r:id="rId24"/>
    <p:sldId id="280" r:id="rId25"/>
    <p:sldId id="277" r:id="rId2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85" d="100"/>
          <a:sy n="85" d="100"/>
        </p:scale>
        <p:origin x="62" y="115"/>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2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233E9B-9F1D-41E0-82EE-FFB6E7B9DEC1}"/>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98D0C6-B507-4D7C-9AB8-C21B63D44DAF}"/>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47FE0DD-B665-4C0D-9A77-5D509972AB66}" type="datetimeFigureOut">
              <a:rPr lang="en-US" smtClean="0"/>
              <a:t>10/5/2021</a:t>
            </a:fld>
            <a:endParaRPr lang="en-US" dirty="0"/>
          </a:p>
        </p:txBody>
      </p:sp>
      <p:sp>
        <p:nvSpPr>
          <p:cNvPr id="4" name="Footer Placeholder 3">
            <a:extLst>
              <a:ext uri="{FF2B5EF4-FFF2-40B4-BE49-F238E27FC236}">
                <a16:creationId xmlns:a16="http://schemas.microsoft.com/office/drawing/2014/main" id="{1920CB52-DEC8-4A31-847D-9C7BE7E7979B}"/>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DA830D-C7BC-43EA-9DCB-A2A7B6E45677}"/>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7A4EAE3-9C96-46DD-BE2A-C285CD55DE36}" type="slidenum">
              <a:rPr lang="en-US" smtClean="0"/>
              <a:t>‹#›</a:t>
            </a:fld>
            <a:endParaRPr lang="en-US" dirty="0"/>
          </a:p>
        </p:txBody>
      </p:sp>
    </p:spTree>
    <p:extLst>
      <p:ext uri="{BB962C8B-B14F-4D97-AF65-F5344CB8AC3E}">
        <p14:creationId xmlns:p14="http://schemas.microsoft.com/office/powerpoint/2010/main" val="80979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96203C1-616A-4651-A577-7BA09B384D13}" type="datetimeFigureOut">
              <a:rPr lang="en-US" smtClean="0"/>
              <a:pPr/>
              <a:t>10/5/2021</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7B8B279-4079-43B3-8013-D8D81AB870A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12</a:t>
            </a:fld>
            <a:endParaRPr lang="en-US" dirty="0"/>
          </a:p>
        </p:txBody>
      </p:sp>
    </p:spTree>
    <p:extLst>
      <p:ext uri="{BB962C8B-B14F-4D97-AF65-F5344CB8AC3E}">
        <p14:creationId xmlns:p14="http://schemas.microsoft.com/office/powerpoint/2010/main" val="30731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13</a:t>
            </a:fld>
            <a:endParaRPr lang="en-US" dirty="0"/>
          </a:p>
        </p:txBody>
      </p:sp>
    </p:spTree>
    <p:extLst>
      <p:ext uri="{BB962C8B-B14F-4D97-AF65-F5344CB8AC3E}">
        <p14:creationId xmlns:p14="http://schemas.microsoft.com/office/powerpoint/2010/main" val="356001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14</a:t>
            </a:fld>
            <a:endParaRPr lang="en-US" dirty="0"/>
          </a:p>
        </p:txBody>
      </p:sp>
    </p:spTree>
    <p:extLst>
      <p:ext uri="{BB962C8B-B14F-4D97-AF65-F5344CB8AC3E}">
        <p14:creationId xmlns:p14="http://schemas.microsoft.com/office/powerpoint/2010/main" val="35060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15</a:t>
            </a:fld>
            <a:endParaRPr lang="en-US" dirty="0"/>
          </a:p>
        </p:txBody>
      </p:sp>
    </p:spTree>
    <p:extLst>
      <p:ext uri="{BB962C8B-B14F-4D97-AF65-F5344CB8AC3E}">
        <p14:creationId xmlns:p14="http://schemas.microsoft.com/office/powerpoint/2010/main" val="391610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16</a:t>
            </a:fld>
            <a:endParaRPr lang="en-US" dirty="0"/>
          </a:p>
        </p:txBody>
      </p:sp>
    </p:spTree>
    <p:extLst>
      <p:ext uri="{BB962C8B-B14F-4D97-AF65-F5344CB8AC3E}">
        <p14:creationId xmlns:p14="http://schemas.microsoft.com/office/powerpoint/2010/main" val="139251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20</a:t>
            </a:fld>
            <a:endParaRPr lang="en-US" dirty="0"/>
          </a:p>
        </p:txBody>
      </p:sp>
    </p:spTree>
    <p:extLst>
      <p:ext uri="{BB962C8B-B14F-4D97-AF65-F5344CB8AC3E}">
        <p14:creationId xmlns:p14="http://schemas.microsoft.com/office/powerpoint/2010/main" val="307279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21</a:t>
            </a:fld>
            <a:endParaRPr lang="en-US" dirty="0"/>
          </a:p>
        </p:txBody>
      </p:sp>
    </p:spTree>
    <p:extLst>
      <p:ext uri="{BB962C8B-B14F-4D97-AF65-F5344CB8AC3E}">
        <p14:creationId xmlns:p14="http://schemas.microsoft.com/office/powerpoint/2010/main" val="3056208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22</a:t>
            </a:fld>
            <a:endParaRPr lang="en-US" dirty="0"/>
          </a:p>
        </p:txBody>
      </p:sp>
    </p:spTree>
    <p:extLst>
      <p:ext uri="{BB962C8B-B14F-4D97-AF65-F5344CB8AC3E}">
        <p14:creationId xmlns:p14="http://schemas.microsoft.com/office/powerpoint/2010/main" val="121713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a:t>
            </a:fld>
            <a:endParaRPr lang="en-US" dirty="0"/>
          </a:p>
        </p:txBody>
      </p:sp>
    </p:spTree>
    <p:extLst>
      <p:ext uri="{BB962C8B-B14F-4D97-AF65-F5344CB8AC3E}">
        <p14:creationId xmlns:p14="http://schemas.microsoft.com/office/powerpoint/2010/main" val="318822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5</a:t>
            </a:fld>
            <a:endParaRPr lang="en-US" dirty="0"/>
          </a:p>
        </p:txBody>
      </p:sp>
    </p:spTree>
    <p:extLst>
      <p:ext uri="{BB962C8B-B14F-4D97-AF65-F5344CB8AC3E}">
        <p14:creationId xmlns:p14="http://schemas.microsoft.com/office/powerpoint/2010/main" val="202930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9</a:t>
            </a:fld>
            <a:endParaRPr lang="en-US" dirty="0"/>
          </a:p>
        </p:txBody>
      </p:sp>
    </p:spTree>
    <p:extLst>
      <p:ext uri="{BB962C8B-B14F-4D97-AF65-F5344CB8AC3E}">
        <p14:creationId xmlns:p14="http://schemas.microsoft.com/office/powerpoint/2010/main" val="395870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9F1DE5-425B-4EC6-978B-225494A8A914}" type="datetime1">
              <a:rPr lang="en-US" smtClean="0"/>
              <a:t>10/5/2021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7F13AF2-DCC4-4842-96BC-1B9869901C37}" type="slidenum">
              <a:rPr lang="en-US" smtClean="0"/>
              <a:pPr/>
              <a:t>‹#›</a:t>
            </a:fld>
            <a:endParaRPr lang="en-US" dirty="0"/>
          </a:p>
        </p:txBody>
      </p:sp>
      <p:sp>
        <p:nvSpPr>
          <p:cNvPr id="13" name="Rectangle 12">
            <a:extLst>
              <a:ext uri="{FF2B5EF4-FFF2-40B4-BE49-F238E27FC236}">
                <a16:creationId xmlns:a16="http://schemas.microsoft.com/office/drawing/2014/main" id="{C3022929-9408-4F5B-B80A-55646DCF29F9}"/>
              </a:ext>
            </a:extLst>
          </p:cNvPr>
          <p:cNvSpPr/>
          <p:nvPr userDrawn="1"/>
        </p:nvSpPr>
        <p:spPr>
          <a:xfrm>
            <a:off x="0" y="6400800"/>
            <a:ext cx="9144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45CE90-18D1-4C2B-A71E-130466AA69B1}"/>
              </a:ext>
            </a:extLst>
          </p:cNvPr>
          <p:cNvSpPr/>
          <p:nvPr userDrawn="1"/>
        </p:nvSpPr>
        <p:spPr>
          <a:xfrm>
            <a:off x="0" y="0"/>
            <a:ext cx="9144000" cy="403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EC6AA5EA-3626-4B43-86D4-5B6226CC46A4}"/>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26694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r"/>
            <a:fld id="{8B4E3235-D9E2-46ED-A2F0-3E732736C842}" type="datetime1">
              <a:rPr lang="en-US" smtClean="0"/>
              <a:t>10/5/2021</a:t>
            </a:fld>
            <a:endParaRPr lang="en-US" sz="1000" dirty="0">
              <a:solidFill>
                <a:schemeClr val="bg2">
                  <a:shade val="50000"/>
                </a:schemeClr>
              </a:solidFill>
            </a:endParaRPr>
          </a:p>
        </p:txBody>
      </p:sp>
      <p:sp>
        <p:nvSpPr>
          <p:cNvPr id="8" name="Footer Placeholder 7"/>
          <p:cNvSpPr>
            <a:spLocks noGrp="1"/>
          </p:cNvSpPr>
          <p:nvPr>
            <p:ph type="ftr" sz="quarter" idx="11"/>
          </p:nvPr>
        </p:nvSpPr>
        <p:spPr/>
        <p:txBody>
          <a:bodyPr/>
          <a:lstStyle/>
          <a:p>
            <a:pPr algn="l"/>
            <a:endParaRPr lang="en-US" sz="1000" dirty="0">
              <a:solidFill>
                <a:schemeClr val="bg2">
                  <a:shade val="50000"/>
                </a:schemeClr>
              </a:solidFill>
            </a:endParaRPr>
          </a:p>
        </p:txBody>
      </p:sp>
      <p:sp>
        <p:nvSpPr>
          <p:cNvPr id="9" name="Slide Number Placeholder 8"/>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251410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r"/>
            <a:fld id="{9F6CA696-876B-4901-AA8A-5F5A04343304}" type="datetime1">
              <a:rPr lang="en-US" smtClean="0"/>
              <a:t>10/5/2021</a:t>
            </a:fld>
            <a:endParaRPr lang="en-US" sz="1000" dirty="0">
              <a:solidFill>
                <a:schemeClr val="bg2">
                  <a:shade val="50000"/>
                </a:schemeClr>
              </a:solidFill>
            </a:endParaRPr>
          </a:p>
        </p:txBody>
      </p:sp>
      <p:sp>
        <p:nvSpPr>
          <p:cNvPr id="8" name="Footer Placeholder 7"/>
          <p:cNvSpPr>
            <a:spLocks noGrp="1"/>
          </p:cNvSpPr>
          <p:nvPr>
            <p:ph type="ftr" sz="quarter" idx="11"/>
          </p:nvPr>
        </p:nvSpPr>
        <p:spPr/>
        <p:txBody>
          <a:bodyPr/>
          <a:lstStyle/>
          <a:p>
            <a:pPr algn="l"/>
            <a:endParaRPr lang="en-US" sz="1000" dirty="0">
              <a:solidFill>
                <a:schemeClr val="bg2">
                  <a:shade val="50000"/>
                </a:schemeClr>
              </a:solidFill>
            </a:endParaRPr>
          </a:p>
        </p:txBody>
      </p:sp>
      <p:sp>
        <p:nvSpPr>
          <p:cNvPr id="9" name="Slide Number Placeholder 8"/>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102689861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41643D53-4FD5-4067-9B86-DAC7A1F703FF}" type="datetime1">
              <a:rPr lang="en-US" smtClean="0"/>
              <a:t>10/5/2021</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1" name="Text Placeholder 16">
            <a:extLst>
              <a:ext uri="{FF2B5EF4-FFF2-40B4-BE49-F238E27FC236}">
                <a16:creationId xmlns:a16="http://schemas.microsoft.com/office/drawing/2014/main" id="{64FB5F53-FF75-45AA-B00D-E26647458E32}"/>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2" name="Text Placeholder 19">
            <a:extLst>
              <a:ext uri="{FF2B5EF4-FFF2-40B4-BE49-F238E27FC236}">
                <a16:creationId xmlns:a16="http://schemas.microsoft.com/office/drawing/2014/main" id="{1009BE2F-3305-4974-9545-AD98A2B6C8B9}"/>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3" name="Text Placeholder 21">
            <a:extLst>
              <a:ext uri="{FF2B5EF4-FFF2-40B4-BE49-F238E27FC236}">
                <a16:creationId xmlns:a16="http://schemas.microsoft.com/office/drawing/2014/main" id="{750E4B0F-2627-4011-8C06-77E6E0EE3386}"/>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594300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tx2"/>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86D88F22-C4DF-4823-B471-DEBFDCC7056F}" type="datetime1">
              <a:rPr lang="en-US" smtClean="0"/>
              <a:t>10/5/2021</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3" name="Text Placeholder 16">
            <a:extLst>
              <a:ext uri="{FF2B5EF4-FFF2-40B4-BE49-F238E27FC236}">
                <a16:creationId xmlns:a16="http://schemas.microsoft.com/office/drawing/2014/main" id="{03F2C829-D4FC-4522-8F81-3EE63787A0FC}"/>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4" name="Text Placeholder 19">
            <a:extLst>
              <a:ext uri="{FF2B5EF4-FFF2-40B4-BE49-F238E27FC236}">
                <a16:creationId xmlns:a16="http://schemas.microsoft.com/office/drawing/2014/main" id="{69DA3F2B-EEDB-435E-BF3D-BD81CA979020}"/>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8" name="Text Placeholder 21">
            <a:extLst>
              <a:ext uri="{FF2B5EF4-FFF2-40B4-BE49-F238E27FC236}">
                <a16:creationId xmlns:a16="http://schemas.microsoft.com/office/drawing/2014/main" id="{724D06DB-16B6-4447-80D7-E3F12741D170}"/>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185486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0617FA1F-7637-4AC1-A5B5-D92703ACAC47}" type="datetime1">
              <a:rPr lang="en-US" smtClean="0"/>
              <a:t>10/5/2021</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7" name="Text Placeholder 16">
            <a:extLst>
              <a:ext uri="{FF2B5EF4-FFF2-40B4-BE49-F238E27FC236}">
                <a16:creationId xmlns:a16="http://schemas.microsoft.com/office/drawing/2014/main" id="{42768ECE-5E91-42D8-9F95-B91671A2B268}"/>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20" name="Text Placeholder 19">
            <a:extLst>
              <a:ext uri="{FF2B5EF4-FFF2-40B4-BE49-F238E27FC236}">
                <a16:creationId xmlns:a16="http://schemas.microsoft.com/office/drawing/2014/main" id="{AD316310-4FD9-4500-A4BE-BD7BC699161D}"/>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27" name="Text Placeholder 21">
            <a:extLst>
              <a:ext uri="{FF2B5EF4-FFF2-40B4-BE49-F238E27FC236}">
                <a16:creationId xmlns:a16="http://schemas.microsoft.com/office/drawing/2014/main" id="{D2D13E1C-C5A0-4BB6-A3B2-B12F46371504}"/>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141709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r"/>
            <a:fld id="{FB7E3B36-83C2-404B-8C13-7DA80A993D63}" type="datetime1">
              <a:rPr lang="en-US" smtClean="0"/>
              <a:t>10/5/2021</a:t>
            </a:fld>
            <a:endParaRPr lang="en-US" sz="1000" dirty="0">
              <a:solidFill>
                <a:schemeClr val="bg2">
                  <a:shade val="50000"/>
                </a:schemeClr>
              </a:solidFill>
            </a:endParaRPr>
          </a:p>
        </p:txBody>
      </p:sp>
      <p:sp>
        <p:nvSpPr>
          <p:cNvPr id="8" name="Footer Placeholder 7"/>
          <p:cNvSpPr>
            <a:spLocks noGrp="1"/>
          </p:cNvSpPr>
          <p:nvPr>
            <p:ph type="ftr" sz="quarter" idx="11"/>
          </p:nvPr>
        </p:nvSpPr>
        <p:spPr/>
        <p:txBody>
          <a:bodyPr/>
          <a:lstStyle/>
          <a:p>
            <a:pPr algn="l"/>
            <a:endParaRPr lang="en-US" sz="1000" dirty="0">
              <a:solidFill>
                <a:schemeClr val="bg2">
                  <a:shade val="50000"/>
                </a:schemeClr>
              </a:solidFill>
            </a:endParaRPr>
          </a:p>
        </p:txBody>
      </p:sp>
      <p:sp>
        <p:nvSpPr>
          <p:cNvPr id="9" name="Slide Number Placeholder 8"/>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208510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D75C37A-E1A9-465A-84FB-A220C399FE57}" type="datetime1">
              <a:rPr lang="en-US" smtClean="0"/>
              <a:t>10/5/2021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6404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r"/>
            <a:fld id="{BCDDF043-4BDC-480D-A833-239E97B9D74A}" type="datetime1">
              <a:rPr lang="en-US" smtClean="0"/>
              <a:t>10/5/2021</a:t>
            </a:fld>
            <a:endParaRPr lang="en-US" sz="1000" dirty="0">
              <a:solidFill>
                <a:schemeClr val="bg2">
                  <a:shade val="50000"/>
                </a:schemeClr>
              </a:solidFill>
            </a:endParaRPr>
          </a:p>
        </p:txBody>
      </p:sp>
      <p:sp>
        <p:nvSpPr>
          <p:cNvPr id="6" name="Footer Placeholder 5"/>
          <p:cNvSpPr>
            <a:spLocks noGrp="1"/>
          </p:cNvSpPr>
          <p:nvPr>
            <p:ph type="ftr" sz="quarter" idx="11"/>
          </p:nvPr>
        </p:nvSpPr>
        <p:spPr/>
        <p:txBody>
          <a:bodyPr/>
          <a:lstStyle/>
          <a:p>
            <a:pPr algn="l"/>
            <a:endParaRPr lang="en-US" sz="1000" dirty="0">
              <a:solidFill>
                <a:schemeClr val="bg2">
                  <a:shade val="50000"/>
                </a:schemeClr>
              </a:solidFill>
            </a:endParaRPr>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39123055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113720-DDBC-4E89-805B-07022D8414A5}" type="datetime1">
              <a:rPr lang="en-US" smtClean="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408863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1E4A817-DCEF-4AE3-B8B8-AC8AD5BB5AEC}" type="datetime1">
              <a:rPr lang="en-US" smtClean="0"/>
              <a:t>10/5/2021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208117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E6EA4-4000-4790-9A2F-24654D5F78A7}" type="datetime1">
              <a:rPr lang="en-US" smtClean="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6170548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DD6ECDE-674E-4520-91DF-C824EE2F916D}" type="datetime1">
              <a:rPr lang="en-US" smtClean="0"/>
              <a:t>10/5/2021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4556263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lgn="r"/>
            <a:fld id="{BCDDF043-4BDC-480D-A833-239E97B9D74A}" type="datetime1">
              <a:rPr lang="en-US" smtClean="0"/>
              <a:t>10/5/2021</a:t>
            </a:fld>
            <a:endParaRPr lang="en-US" sz="1000" dirty="0">
              <a:solidFill>
                <a:schemeClr val="bg2">
                  <a:shade val="50000"/>
                </a:schemeClr>
              </a:solidFill>
            </a:endParaRPr>
          </a:p>
        </p:txBody>
      </p:sp>
      <p:sp>
        <p:nvSpPr>
          <p:cNvPr id="10" name="Slide Number Placeholder 9"/>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41365314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lgn="r"/>
            <a:fld id="{BCDDF043-4BDC-480D-A833-239E97B9D74A}" type="datetime1">
              <a:rPr lang="en-US" smtClean="0"/>
              <a:t>10/5/2021</a:t>
            </a:fld>
            <a:endParaRPr lang="en-US" sz="1000" dirty="0">
              <a:solidFill>
                <a:schemeClr val="bg2">
                  <a:shade val="50000"/>
                </a:scheme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lgn="l"/>
            <a:endParaRPr lang="en-US" sz="1000" dirty="0">
              <a:solidFill>
                <a:schemeClr val="bg2">
                  <a:shade val="50000"/>
                </a:scheme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414725993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200" b="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purchasing@mtsa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purchasing@mtsac.edu"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822960" y="758952"/>
            <a:ext cx="7543800" cy="3279648"/>
          </a:xfrm>
        </p:spPr>
        <p:txBody>
          <a:bodyPr/>
          <a:lstStyle/>
          <a:p>
            <a:pPr algn="ctr"/>
            <a:r>
              <a:rPr lang="en-US" sz="6000" dirty="0" err="1" smtClean="0"/>
              <a:t>OnBase</a:t>
            </a:r>
            <a:r>
              <a:rPr lang="en-US" sz="6000" dirty="0" smtClean="0"/>
              <a:t> Training for </a:t>
            </a:r>
            <a:r>
              <a:rPr lang="en-US" sz="6000" dirty="0" err="1" smtClean="0"/>
              <a:t>requistioners</a:t>
            </a:r>
            <a:endParaRPr lang="en-US" sz="6000" dirty="0"/>
          </a:p>
        </p:txBody>
      </p:sp>
      <p:sp>
        <p:nvSpPr>
          <p:cNvPr id="3" name="Rectangle 2"/>
          <p:cNvSpPr>
            <a:spLocks noGrp="1"/>
          </p:cNvSpPr>
          <p:nvPr>
            <p:ph type="subTitle" idx="1"/>
          </p:nvPr>
        </p:nvSpPr>
        <p:spPr>
          <a:xfrm>
            <a:off x="708660" y="4419600"/>
            <a:ext cx="7772400" cy="914400"/>
          </a:xfrm>
        </p:spPr>
        <p:txBody>
          <a:bodyPr>
            <a:normAutofit/>
          </a:bodyPr>
          <a:lstStyle/>
          <a:p>
            <a:pPr algn="ctr"/>
            <a:r>
              <a:rPr lang="en-US" sz="3200" dirty="0" smtClean="0"/>
              <a:t>Mt. San Antonio College</a:t>
            </a:r>
            <a:endParaRPr lang="en-US" sz="3200" dirty="0"/>
          </a:p>
        </p:txBody>
      </p:sp>
      <p:pic>
        <p:nvPicPr>
          <p:cNvPr id="4" name="Picture 3"/>
          <p:cNvPicPr>
            <a:picLocks noChangeAspect="1"/>
          </p:cNvPicPr>
          <p:nvPr/>
        </p:nvPicPr>
        <p:blipFill>
          <a:blip r:embed="rId3"/>
          <a:stretch>
            <a:fillRect/>
          </a:stretch>
        </p:blipFill>
        <p:spPr>
          <a:xfrm>
            <a:off x="4113847" y="5181600"/>
            <a:ext cx="962025" cy="9429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Two</a:t>
            </a:r>
          </a:p>
        </p:txBody>
      </p:sp>
      <p:sp>
        <p:nvSpPr>
          <p:cNvPr id="3" name="Content Placeholder 2"/>
          <p:cNvSpPr>
            <a:spLocks noGrp="1"/>
          </p:cNvSpPr>
          <p:nvPr>
            <p:ph type="subTitle" idx="1"/>
          </p:nvPr>
        </p:nvSpPr>
        <p:spPr/>
        <p:txBody>
          <a:bodyPr>
            <a:normAutofit/>
          </a:bodyPr>
          <a:lstStyle/>
          <a:p>
            <a:r>
              <a:rPr lang="en-US" sz="3200" dirty="0" smtClean="0"/>
              <a:t>Retrieval </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02920" y="644517"/>
            <a:ext cx="8183880" cy="684729"/>
          </a:xfrm>
        </p:spPr>
        <p:txBody>
          <a:bodyPr>
            <a:normAutofit fontScale="90000"/>
          </a:bodyPr>
          <a:lstStyle/>
          <a:p>
            <a:r>
              <a:rPr lang="en-US" dirty="0" smtClean="0"/>
              <a:t>There are two ways to Retrieve documents</a:t>
            </a:r>
            <a:endParaRPr lang="en-US" dirty="0"/>
          </a:p>
        </p:txBody>
      </p:sp>
      <p:sp>
        <p:nvSpPr>
          <p:cNvPr id="4" name="Slide Number Placeholder 3"/>
          <p:cNvSpPr>
            <a:spLocks noGrp="1"/>
          </p:cNvSpPr>
          <p:nvPr>
            <p:ph type="sldNum" sz="quarter" idx="12"/>
          </p:nvPr>
        </p:nvSpPr>
        <p:spPr>
          <a:xfrm>
            <a:off x="8458200" y="6248400"/>
            <a:ext cx="457200" cy="365125"/>
          </a:xfrm>
        </p:spPr>
        <p:txBody>
          <a:bodyPr/>
          <a:lstStyle/>
          <a:p>
            <a:fld id="{66C9E71F-78A0-4868-970E-5692D76DECFE}" type="slidenum">
              <a:rPr lang="en-US" smtClean="0"/>
              <a:pPr/>
              <a:t>11</a:t>
            </a:fld>
            <a:endParaRPr lang="en-US" dirty="0"/>
          </a:p>
        </p:txBody>
      </p:sp>
      <p:sp>
        <p:nvSpPr>
          <p:cNvPr id="3" name="Rectangle 2"/>
          <p:cNvSpPr>
            <a:spLocks noGrp="1"/>
          </p:cNvSpPr>
          <p:nvPr>
            <p:ph type="body" sz="quarter" idx="14"/>
          </p:nvPr>
        </p:nvSpPr>
        <p:spPr>
          <a:xfrm>
            <a:off x="228600" y="1828800"/>
            <a:ext cx="7954962" cy="4343400"/>
          </a:xfrm>
        </p:spPr>
        <p:txBody>
          <a:bodyPr>
            <a:normAutofit/>
          </a:bodyPr>
          <a:lstStyle/>
          <a:p>
            <a:r>
              <a:rPr lang="en-US" sz="4000" dirty="0" smtClean="0"/>
              <a:t>1. Retrieve</a:t>
            </a:r>
          </a:p>
          <a:p>
            <a:endParaRPr lang="en-US" sz="4000" dirty="0" smtClean="0"/>
          </a:p>
          <a:p>
            <a:endParaRPr lang="en-US" sz="4000" dirty="0" smtClean="0"/>
          </a:p>
          <a:p>
            <a:endParaRPr lang="en-US" sz="4000" dirty="0" smtClean="0"/>
          </a:p>
        </p:txBody>
      </p:sp>
      <p:sp>
        <p:nvSpPr>
          <p:cNvPr id="8" name="Rectangle 2"/>
          <p:cNvSpPr txBox="1">
            <a:spLocks/>
          </p:cNvSpPr>
          <p:nvPr/>
        </p:nvSpPr>
        <p:spPr>
          <a:xfrm>
            <a:off x="681127" y="2400225"/>
            <a:ext cx="3411013" cy="3688389"/>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smtClean="0"/>
              <a:t>After you’ve imported your document and want to check if it’s in the system, click on Retrieval </a:t>
            </a:r>
          </a:p>
          <a:p>
            <a:r>
              <a:rPr lang="en-US" dirty="0" smtClean="0"/>
              <a:t>Under Document Types and Groups, click on FS Purchasing, then select PUR Req / PO Backup</a:t>
            </a:r>
          </a:p>
          <a:p>
            <a:r>
              <a:rPr lang="en-US" dirty="0" smtClean="0"/>
              <a:t>Type in the requisition number, click on Find or press Enter</a:t>
            </a:r>
          </a:p>
          <a:p>
            <a:r>
              <a:rPr lang="en-US" dirty="0" smtClean="0"/>
              <a:t>If a PO # has been assigned, you can enter the PO to </a:t>
            </a:r>
            <a:r>
              <a:rPr lang="en-US" dirty="0" err="1" smtClean="0"/>
              <a:t>retreive</a:t>
            </a:r>
            <a:endParaRPr lang="en-US" dirty="0" smtClean="0"/>
          </a:p>
        </p:txBody>
      </p:sp>
      <p:pic>
        <p:nvPicPr>
          <p:cNvPr id="9" name="Picture 8"/>
          <p:cNvPicPr>
            <a:picLocks noChangeAspect="1"/>
          </p:cNvPicPr>
          <p:nvPr/>
        </p:nvPicPr>
        <p:blipFill>
          <a:blip r:embed="rId3"/>
          <a:stretch>
            <a:fillRect/>
          </a:stretch>
        </p:blipFill>
        <p:spPr>
          <a:xfrm>
            <a:off x="4124797" y="2670718"/>
            <a:ext cx="4594660" cy="26595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There are two ways to Retrieve documents</a:t>
            </a:r>
            <a:endParaRPr lang="en-US" dirty="0"/>
          </a:p>
        </p:txBody>
      </p:sp>
      <p:sp>
        <p:nvSpPr>
          <p:cNvPr id="4" name="Slide Number Placeholder 3"/>
          <p:cNvSpPr>
            <a:spLocks noGrp="1"/>
          </p:cNvSpPr>
          <p:nvPr>
            <p:ph type="sldNum" sz="quarter" idx="12"/>
          </p:nvPr>
        </p:nvSpPr>
        <p:spPr>
          <a:xfrm>
            <a:off x="8458200" y="6248400"/>
            <a:ext cx="457200" cy="365125"/>
          </a:xfrm>
        </p:spPr>
        <p:txBody>
          <a:bodyPr/>
          <a:lstStyle/>
          <a:p>
            <a:fld id="{66C9E71F-78A0-4868-970E-5692D76DECFE}" type="slidenum">
              <a:rPr lang="en-US" smtClean="0"/>
              <a:pPr/>
              <a:t>12</a:t>
            </a:fld>
            <a:endParaRPr lang="en-US" dirty="0"/>
          </a:p>
        </p:txBody>
      </p:sp>
      <p:sp>
        <p:nvSpPr>
          <p:cNvPr id="3" name="Rectangle 2"/>
          <p:cNvSpPr>
            <a:spLocks noGrp="1"/>
          </p:cNvSpPr>
          <p:nvPr>
            <p:ph type="body" sz="quarter" idx="14"/>
          </p:nvPr>
        </p:nvSpPr>
        <p:spPr>
          <a:xfrm>
            <a:off x="152400" y="1863634"/>
            <a:ext cx="4068762" cy="4308566"/>
          </a:xfrm>
        </p:spPr>
        <p:txBody>
          <a:bodyPr>
            <a:normAutofit/>
          </a:bodyPr>
          <a:lstStyle/>
          <a:p>
            <a:r>
              <a:rPr lang="en-US" sz="4000" dirty="0" smtClean="0"/>
              <a:t>2. Custom Queries </a:t>
            </a:r>
          </a:p>
          <a:p>
            <a:pPr marL="633222" lvl="1" indent="-285750">
              <a:buFont typeface="Arial" panose="020B0604020202020204" pitchFamily="34" charset="0"/>
              <a:buChar char="•"/>
            </a:pPr>
            <a:r>
              <a:rPr lang="en-US" dirty="0" smtClean="0"/>
              <a:t>After clicking on Custom Queries, two options come up.  You can search documents by either one</a:t>
            </a:r>
          </a:p>
          <a:p>
            <a:pPr marL="633222" lvl="1" indent="-285750">
              <a:buFont typeface="Arial" panose="020B0604020202020204" pitchFamily="34" charset="0"/>
              <a:buChar char="•"/>
            </a:pPr>
            <a:r>
              <a:rPr lang="en-US" dirty="0" smtClean="0"/>
              <a:t>You can search within any of the fields by putting an </a:t>
            </a:r>
            <a:r>
              <a:rPr lang="en-US" dirty="0" err="1" smtClean="0"/>
              <a:t>asterix</a:t>
            </a:r>
            <a:r>
              <a:rPr lang="en-US" dirty="0" smtClean="0"/>
              <a:t> (</a:t>
            </a:r>
            <a:r>
              <a:rPr lang="en-US" dirty="0" smtClean="0">
                <a:latin typeface="Arial" panose="020B0604020202020204" pitchFamily="34" charset="0"/>
                <a:cs typeface="Arial" panose="020B0604020202020204" pitchFamily="34" charset="0"/>
              </a:rPr>
              <a:t>*</a:t>
            </a:r>
            <a:r>
              <a:rPr lang="en-US" dirty="0" smtClean="0"/>
              <a:t>) in front and back of the keyword (in banner it’s “%” which is the wildcard)</a:t>
            </a:r>
          </a:p>
          <a:p>
            <a:pPr marL="633222" lvl="1" indent="-285750">
              <a:buFont typeface="Arial" panose="020B0604020202020204" pitchFamily="34" charset="0"/>
              <a:buChar char="•"/>
            </a:pPr>
            <a:r>
              <a:rPr lang="en-US" dirty="0" smtClean="0"/>
              <a:t>Type in the </a:t>
            </a:r>
            <a:r>
              <a:rPr lang="en-US" dirty="0" err="1" smtClean="0"/>
              <a:t>Req</a:t>
            </a:r>
            <a:r>
              <a:rPr lang="en-US" dirty="0" smtClean="0"/>
              <a:t> #, PO #, or search by vendor in the last name </a:t>
            </a:r>
            <a:r>
              <a:rPr lang="en-US" dirty="0" err="1" smtClean="0"/>
              <a:t>i.g</a:t>
            </a:r>
            <a:r>
              <a:rPr lang="en-US" dirty="0" smtClean="0"/>
              <a:t>. </a:t>
            </a:r>
            <a:r>
              <a:rPr lang="en-US" dirty="0" smtClean="0">
                <a:latin typeface="Arial" panose="020B0604020202020204" pitchFamily="34" charset="0"/>
                <a:cs typeface="Arial" panose="020B0604020202020204" pitchFamily="34" charset="0"/>
              </a:rPr>
              <a:t>*</a:t>
            </a:r>
            <a:r>
              <a:rPr lang="en-US" dirty="0" smtClean="0"/>
              <a:t>Office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402376" y="1759907"/>
            <a:ext cx="4506493" cy="4516020"/>
          </a:xfrm>
          <a:prstGeom prst="rect">
            <a:avLst/>
          </a:prstGeom>
        </p:spPr>
      </p:pic>
    </p:spTree>
    <p:extLst>
      <p:ext uri="{BB962C8B-B14F-4D97-AF65-F5344CB8AC3E}">
        <p14:creationId xmlns:p14="http://schemas.microsoft.com/office/powerpoint/2010/main" val="1824043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three</a:t>
            </a:r>
            <a:endParaRPr lang="en-US" dirty="0"/>
          </a:p>
        </p:txBody>
      </p:sp>
      <p:sp>
        <p:nvSpPr>
          <p:cNvPr id="3" name="Content Placeholder 2"/>
          <p:cNvSpPr>
            <a:spLocks noGrp="1"/>
          </p:cNvSpPr>
          <p:nvPr>
            <p:ph type="subTitle" idx="1"/>
          </p:nvPr>
        </p:nvSpPr>
        <p:spPr/>
        <p:txBody>
          <a:bodyPr>
            <a:normAutofit/>
          </a:bodyPr>
          <a:lstStyle/>
          <a:p>
            <a:r>
              <a:rPr lang="en-US" sz="3200" dirty="0" smtClean="0"/>
              <a:t>Appending (Combining) Documents</a:t>
            </a:r>
            <a:endParaRPr lang="en-US" sz="3200" dirty="0"/>
          </a:p>
        </p:txBody>
      </p:sp>
    </p:spTree>
    <p:extLst>
      <p:ext uri="{BB962C8B-B14F-4D97-AF65-F5344CB8AC3E}">
        <p14:creationId xmlns:p14="http://schemas.microsoft.com/office/powerpoint/2010/main" val="53046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22960" y="674817"/>
            <a:ext cx="7502435" cy="587036"/>
          </a:xfrm>
        </p:spPr>
        <p:txBody>
          <a:bodyPr>
            <a:normAutofit fontScale="90000"/>
          </a:bodyPr>
          <a:lstStyle/>
          <a:p>
            <a:r>
              <a:rPr lang="en-US" b="1" u="sng" dirty="0" smtClean="0"/>
              <a:t>How to append </a:t>
            </a:r>
            <a:br>
              <a:rPr lang="en-US" b="1" u="sng" dirty="0" smtClean="0"/>
            </a:br>
            <a:endParaRPr lang="en-US" sz="1800" b="1" u="sng" dirty="0"/>
          </a:p>
        </p:txBody>
      </p:sp>
      <p:sp>
        <p:nvSpPr>
          <p:cNvPr id="3" name="Rectangle 2"/>
          <p:cNvSpPr>
            <a:spLocks noGrp="1"/>
          </p:cNvSpPr>
          <p:nvPr>
            <p:ph idx="1"/>
          </p:nvPr>
        </p:nvSpPr>
        <p:spPr>
          <a:xfrm>
            <a:off x="878625" y="2560011"/>
            <a:ext cx="7604721" cy="1296446"/>
          </a:xfrm>
        </p:spPr>
        <p:txBody>
          <a:bodyPr>
            <a:normAutofit fontScale="92500" lnSpcReduction="20000"/>
          </a:bodyPr>
          <a:lstStyle/>
          <a:p>
            <a:pPr marL="457200" indent="-457200">
              <a:buFont typeface="+mj-lt"/>
              <a:buAutoNum type="arabicPeriod"/>
            </a:pPr>
            <a:r>
              <a:rPr lang="en-US" dirty="0" smtClean="0"/>
              <a:t>Import your document either directly through </a:t>
            </a:r>
            <a:r>
              <a:rPr lang="en-US" dirty="0" err="1" smtClean="0"/>
              <a:t>OnBase</a:t>
            </a:r>
            <a:r>
              <a:rPr lang="en-US" dirty="0" smtClean="0"/>
              <a:t>, the Hyland Virtual Printer, or by scanning</a:t>
            </a:r>
          </a:p>
          <a:p>
            <a:pPr marL="457200" indent="-457200">
              <a:buFont typeface="+mj-lt"/>
              <a:buAutoNum type="arabicPeriod"/>
            </a:pPr>
            <a:r>
              <a:rPr lang="en-US" dirty="0" smtClean="0"/>
              <a:t>Index with the same Req # and you will get a message to append </a:t>
            </a:r>
          </a:p>
          <a:p>
            <a:pPr marL="457200" indent="-457200">
              <a:buFont typeface="+mj-lt"/>
              <a:buAutoNum type="arabicPeriod"/>
            </a:pPr>
            <a:r>
              <a:rPr lang="en-US" dirty="0" smtClean="0"/>
              <a:t>Click on Append after verifying that’s the document you want to append to</a:t>
            </a:r>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14</a:t>
            </a:fld>
            <a:endParaRPr lang="en-US" sz="1000" dirty="0">
              <a:solidFill>
                <a:schemeClr val="bg2">
                  <a:shade val="50000"/>
                </a:schemeClr>
              </a:solidFill>
            </a:endParaRPr>
          </a:p>
        </p:txBody>
      </p:sp>
      <p:pic>
        <p:nvPicPr>
          <p:cNvPr id="5" name="Picture 4"/>
          <p:cNvPicPr>
            <a:picLocks noChangeAspect="1"/>
          </p:cNvPicPr>
          <p:nvPr/>
        </p:nvPicPr>
        <p:blipFill>
          <a:blip r:embed="rId3"/>
          <a:stretch>
            <a:fillRect/>
          </a:stretch>
        </p:blipFill>
        <p:spPr>
          <a:xfrm>
            <a:off x="822960" y="1315671"/>
            <a:ext cx="7739744" cy="1160040"/>
          </a:xfrm>
          <a:prstGeom prst="rect">
            <a:avLst/>
          </a:prstGeom>
        </p:spPr>
      </p:pic>
      <p:sp>
        <p:nvSpPr>
          <p:cNvPr id="4" name="Oval 3"/>
          <p:cNvSpPr/>
          <p:nvPr/>
        </p:nvSpPr>
        <p:spPr>
          <a:xfrm>
            <a:off x="5029200" y="1524000"/>
            <a:ext cx="533400" cy="79931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176214" y="3830331"/>
            <a:ext cx="5033235" cy="2442454"/>
          </a:xfrm>
          <a:prstGeom prst="rect">
            <a:avLst/>
          </a:prstGeom>
        </p:spPr>
      </p:pic>
    </p:spTree>
    <p:extLst>
      <p:ext uri="{BB962C8B-B14F-4D97-AF65-F5344CB8AC3E}">
        <p14:creationId xmlns:p14="http://schemas.microsoft.com/office/powerpoint/2010/main" val="3663130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four</a:t>
            </a:r>
            <a:endParaRPr lang="en-US" dirty="0"/>
          </a:p>
        </p:txBody>
      </p:sp>
      <p:sp>
        <p:nvSpPr>
          <p:cNvPr id="3" name="Content Placeholder 2"/>
          <p:cNvSpPr>
            <a:spLocks noGrp="1"/>
          </p:cNvSpPr>
          <p:nvPr>
            <p:ph type="subTitle" idx="1"/>
          </p:nvPr>
        </p:nvSpPr>
        <p:spPr/>
        <p:txBody>
          <a:bodyPr>
            <a:normAutofit/>
          </a:bodyPr>
          <a:lstStyle/>
          <a:p>
            <a:r>
              <a:rPr lang="en-US" sz="3200" dirty="0" smtClean="0"/>
              <a:t>Change Order Process</a:t>
            </a:r>
            <a:endParaRPr lang="en-US" sz="3200" dirty="0"/>
          </a:p>
        </p:txBody>
      </p:sp>
    </p:spTree>
    <p:extLst>
      <p:ext uri="{BB962C8B-B14F-4D97-AF65-F5344CB8AC3E}">
        <p14:creationId xmlns:p14="http://schemas.microsoft.com/office/powerpoint/2010/main" val="105902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424420"/>
            <a:ext cx="7502435" cy="587036"/>
          </a:xfrm>
        </p:spPr>
        <p:txBody>
          <a:bodyPr>
            <a:normAutofit fontScale="90000"/>
          </a:bodyPr>
          <a:lstStyle/>
          <a:p>
            <a:r>
              <a:rPr lang="en-US" sz="3800" b="1" u="sng" dirty="0" smtClean="0"/>
              <a:t>change order process</a:t>
            </a:r>
            <a:r>
              <a:rPr lang="en-US" b="1" u="sng" dirty="0" smtClean="0"/>
              <a:t/>
            </a:r>
            <a:br>
              <a:rPr lang="en-US" b="1" u="sng" dirty="0" smtClean="0"/>
            </a:br>
            <a:endParaRPr lang="en-US" sz="1800" b="1" u="sng" dirty="0"/>
          </a:p>
        </p:txBody>
      </p:sp>
      <p:sp>
        <p:nvSpPr>
          <p:cNvPr id="3" name="Rectangle 2"/>
          <p:cNvSpPr>
            <a:spLocks noGrp="1"/>
          </p:cNvSpPr>
          <p:nvPr>
            <p:ph idx="1"/>
          </p:nvPr>
        </p:nvSpPr>
        <p:spPr>
          <a:xfrm>
            <a:off x="609600" y="1041936"/>
            <a:ext cx="7873746" cy="5595974"/>
          </a:xfrm>
        </p:spPr>
        <p:txBody>
          <a:bodyPr>
            <a:normAutofit lnSpcReduction="10000"/>
          </a:bodyPr>
          <a:lstStyle/>
          <a:p>
            <a:pPr marL="0" indent="0">
              <a:buNone/>
            </a:pPr>
            <a:r>
              <a:rPr lang="en-US" b="1" dirty="0" smtClean="0"/>
              <a:t>Still email </a:t>
            </a:r>
            <a:r>
              <a:rPr lang="en-US" b="1" dirty="0" smtClean="0">
                <a:hlinkClick r:id="rId3"/>
              </a:rPr>
              <a:t>purchasing@mtsac.edu</a:t>
            </a:r>
            <a:r>
              <a:rPr lang="en-US" b="1" dirty="0" smtClean="0"/>
              <a:t> change order requests and Purchasing will upload the request in </a:t>
            </a:r>
            <a:r>
              <a:rPr lang="en-US" b="1" dirty="0" err="1" smtClean="0"/>
              <a:t>OnBase</a:t>
            </a:r>
            <a:r>
              <a:rPr lang="en-US" b="1" dirty="0" smtClean="0"/>
              <a:t>.  After Purchasing confirms change order has been done, you can retrieve at any time. </a:t>
            </a:r>
          </a:p>
          <a:p>
            <a:pPr marL="0" indent="0">
              <a:buNone/>
            </a:pPr>
            <a:r>
              <a:rPr lang="en-US" b="1" u="sng" dirty="0" smtClean="0">
                <a:latin typeface="+mj-lt"/>
              </a:rPr>
              <a:t>How to view/retrieve change orders</a:t>
            </a:r>
          </a:p>
          <a:p>
            <a:r>
              <a:rPr lang="en-US" dirty="0" smtClean="0"/>
              <a:t>Select Custom Queries, type </a:t>
            </a:r>
            <a:r>
              <a:rPr lang="en-US" dirty="0"/>
              <a:t>in the </a:t>
            </a:r>
            <a:r>
              <a:rPr lang="en-US" dirty="0" err="1"/>
              <a:t>Req</a:t>
            </a:r>
            <a:r>
              <a:rPr lang="en-US" dirty="0"/>
              <a:t> or PO # </a:t>
            </a:r>
          </a:p>
          <a:p>
            <a:r>
              <a:rPr lang="en-US" dirty="0" smtClean="0"/>
              <a:t>A listing of all change orders will come up along with the C/O number</a:t>
            </a:r>
          </a:p>
          <a:p>
            <a:r>
              <a:rPr lang="en-US" dirty="0" smtClean="0"/>
              <a:t>Select the one you want to view and the document will come up (example: P0058469</a:t>
            </a:r>
            <a:r>
              <a:rPr lang="en-US" dirty="0"/>
              <a:t>) </a:t>
            </a:r>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r>
              <a:rPr lang="en-US" dirty="0" smtClean="0"/>
              <a:t>OR </a:t>
            </a:r>
            <a:r>
              <a:rPr lang="en-US" dirty="0"/>
              <a:t>you can click on Retrieval and type in the PO # with the sequence # after the PO (P00xxxx-1, P00xxxx-2, </a:t>
            </a:r>
            <a:r>
              <a:rPr lang="en-US" dirty="0" err="1"/>
              <a:t>etc</a:t>
            </a:r>
            <a:r>
              <a:rPr lang="en-US" dirty="0"/>
              <a:t>) </a:t>
            </a:r>
          </a:p>
          <a:p>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16</a:t>
            </a:fld>
            <a:endParaRPr lang="en-US" sz="1000" dirty="0">
              <a:solidFill>
                <a:schemeClr val="bg2">
                  <a:shade val="50000"/>
                </a:schemeClr>
              </a:solidFill>
            </a:endParaRPr>
          </a:p>
        </p:txBody>
      </p:sp>
      <p:pic>
        <p:nvPicPr>
          <p:cNvPr id="4" name="Picture 3"/>
          <p:cNvPicPr>
            <a:picLocks noChangeAspect="1"/>
          </p:cNvPicPr>
          <p:nvPr/>
        </p:nvPicPr>
        <p:blipFill>
          <a:blip r:embed="rId4"/>
          <a:stretch>
            <a:fillRect/>
          </a:stretch>
        </p:blipFill>
        <p:spPr>
          <a:xfrm>
            <a:off x="2133600" y="3657600"/>
            <a:ext cx="5419533" cy="2009626"/>
          </a:xfrm>
          <a:prstGeom prst="rect">
            <a:avLst/>
          </a:prstGeom>
        </p:spPr>
      </p:pic>
    </p:spTree>
    <p:extLst>
      <p:ext uri="{BB962C8B-B14F-4D97-AF65-F5344CB8AC3E}">
        <p14:creationId xmlns:p14="http://schemas.microsoft.com/office/powerpoint/2010/main" val="151799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267968"/>
          </a:xfrm>
        </p:spPr>
        <p:txBody>
          <a:bodyPr/>
          <a:lstStyle/>
          <a:p>
            <a:r>
              <a:rPr lang="en-US" dirty="0" smtClean="0"/>
              <a:t>Cross referencing</a:t>
            </a:r>
            <a:endParaRPr lang="en-US" dirty="0"/>
          </a:p>
        </p:txBody>
      </p:sp>
      <p:sp>
        <p:nvSpPr>
          <p:cNvPr id="3" name="Content Placeholder 2"/>
          <p:cNvSpPr>
            <a:spLocks noGrp="1"/>
          </p:cNvSpPr>
          <p:nvPr>
            <p:ph idx="1"/>
          </p:nvPr>
        </p:nvSpPr>
        <p:spPr>
          <a:xfrm>
            <a:off x="381000" y="1752600"/>
            <a:ext cx="3733800" cy="4419600"/>
          </a:xfrm>
        </p:spPr>
        <p:txBody>
          <a:bodyPr/>
          <a:lstStyle/>
          <a:p>
            <a:r>
              <a:rPr lang="en-US" dirty="0" smtClean="0"/>
              <a:t>If you want to see if there are any change orders associated with just entering in the the purchase order, you can either view all by going into the Custom Queries and entering in the PO #, then scroll to the right to the Change Order sequence column. </a:t>
            </a:r>
          </a:p>
          <a:p>
            <a:pPr marL="0" indent="0" algn="ctr">
              <a:buNone/>
            </a:pPr>
            <a:r>
              <a:rPr lang="en-US" b="1" dirty="0" smtClean="0"/>
              <a:t>OR</a:t>
            </a:r>
          </a:p>
          <a:p>
            <a:r>
              <a:rPr lang="en-US" dirty="0" smtClean="0"/>
              <a:t>If you click on Retrieval and have the Document Viewer preview, double click on the preview and a list of change orders will come up to view </a:t>
            </a:r>
            <a:endParaRPr lang="en-US" dirty="0"/>
          </a:p>
        </p:txBody>
      </p:sp>
      <p:sp>
        <p:nvSpPr>
          <p:cNvPr id="4" name="Slide Number Placeholder 3"/>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17</a:t>
            </a:fld>
            <a:endParaRPr lang="en-US" sz="1000" dirty="0">
              <a:solidFill>
                <a:schemeClr val="bg2">
                  <a:shade val="50000"/>
                </a:schemeClr>
              </a:solidFill>
            </a:endParaRPr>
          </a:p>
        </p:txBody>
      </p:sp>
      <p:pic>
        <p:nvPicPr>
          <p:cNvPr id="5" name="Picture 4"/>
          <p:cNvPicPr>
            <a:picLocks noChangeAspect="1"/>
          </p:cNvPicPr>
          <p:nvPr/>
        </p:nvPicPr>
        <p:blipFill>
          <a:blip r:embed="rId2"/>
          <a:stretch>
            <a:fillRect/>
          </a:stretch>
        </p:blipFill>
        <p:spPr>
          <a:xfrm>
            <a:off x="4236720" y="1578947"/>
            <a:ext cx="4297680" cy="2359068"/>
          </a:xfrm>
          <a:prstGeom prst="rect">
            <a:avLst/>
          </a:prstGeom>
        </p:spPr>
      </p:pic>
      <p:pic>
        <p:nvPicPr>
          <p:cNvPr id="6" name="Picture 5"/>
          <p:cNvPicPr>
            <a:picLocks noChangeAspect="1"/>
          </p:cNvPicPr>
          <p:nvPr/>
        </p:nvPicPr>
        <p:blipFill>
          <a:blip r:embed="rId3"/>
          <a:stretch>
            <a:fillRect/>
          </a:stretch>
        </p:blipFill>
        <p:spPr>
          <a:xfrm>
            <a:off x="4236720" y="4117930"/>
            <a:ext cx="4515293" cy="1828800"/>
          </a:xfrm>
          <a:prstGeom prst="rect">
            <a:avLst/>
          </a:prstGeom>
        </p:spPr>
      </p:pic>
    </p:spTree>
    <p:extLst>
      <p:ext uri="{BB962C8B-B14F-4D97-AF65-F5344CB8AC3E}">
        <p14:creationId xmlns:p14="http://schemas.microsoft.com/office/powerpoint/2010/main" val="174064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Tips to Remember</a:t>
            </a:r>
            <a:endParaRPr lang="en-US" dirty="0"/>
          </a:p>
        </p:txBody>
      </p:sp>
      <p:sp>
        <p:nvSpPr>
          <p:cNvPr id="6" name="Slide Number Placeholder 5"/>
          <p:cNvSpPr>
            <a:spLocks noGrp="1"/>
          </p:cNvSpPr>
          <p:nvPr>
            <p:ph type="sldNum" sz="quarter" idx="12"/>
          </p:nvPr>
        </p:nvSpPr>
        <p:spPr>
          <a:xfrm>
            <a:off x="8458200" y="6248400"/>
            <a:ext cx="457200" cy="365125"/>
          </a:xfrm>
        </p:spPr>
        <p:txBody>
          <a:bodyPr/>
          <a:lstStyle/>
          <a:p>
            <a:fld id="{66C9E71F-78A0-4868-970E-5692D76DECFE}" type="slidenum">
              <a:rPr lang="en-US" smtClean="0"/>
              <a:pPr/>
              <a:t>18</a:t>
            </a:fld>
            <a:endParaRPr lang="en-US" dirty="0"/>
          </a:p>
        </p:txBody>
      </p:sp>
      <p:sp>
        <p:nvSpPr>
          <p:cNvPr id="3" name="Text Placeholder 2"/>
          <p:cNvSpPr>
            <a:spLocks noGrp="1"/>
          </p:cNvSpPr>
          <p:nvPr>
            <p:ph type="body" sz="quarter" idx="14"/>
          </p:nvPr>
        </p:nvSpPr>
        <p:spPr>
          <a:xfrm>
            <a:off x="304800" y="1752600"/>
            <a:ext cx="8610600" cy="4572000"/>
          </a:xfrm>
        </p:spPr>
        <p:txBody>
          <a:bodyPr>
            <a:normAutofit lnSpcReduction="10000"/>
          </a:bodyPr>
          <a:lstStyle/>
          <a:p>
            <a:pPr marL="342900" indent="-342900">
              <a:buFont typeface="Arial" panose="020B0604020202020204" pitchFamily="34" charset="0"/>
              <a:buChar char="•"/>
            </a:pPr>
            <a:r>
              <a:rPr lang="en-US" dirty="0" smtClean="0"/>
              <a:t>If a document doesn’t get closed out properly, it will remain locked by the user which prevents editing.  To unlock, log out of </a:t>
            </a:r>
            <a:r>
              <a:rPr lang="en-US" dirty="0" err="1" smtClean="0"/>
              <a:t>OnBase</a:t>
            </a:r>
            <a:r>
              <a:rPr lang="en-US" dirty="0" smtClean="0"/>
              <a:t> and log back in.  A message will come up to view locked documents, users may remove the locks at that time.</a:t>
            </a:r>
          </a:p>
          <a:p>
            <a:pPr marL="342900" indent="-342900">
              <a:buFont typeface="Arial" panose="020B0604020202020204" pitchFamily="34" charset="0"/>
              <a:buChar char="•"/>
            </a:pPr>
            <a:r>
              <a:rPr lang="en-US" dirty="0" smtClean="0"/>
              <a:t>Once </a:t>
            </a:r>
            <a:r>
              <a:rPr lang="en-US" dirty="0" err="1" smtClean="0"/>
              <a:t>Onbase</a:t>
            </a:r>
            <a:r>
              <a:rPr lang="en-US" dirty="0" smtClean="0"/>
              <a:t> is installed on your desktop, check if you have the FS Purchasing doc type</a:t>
            </a:r>
          </a:p>
          <a:p>
            <a:pPr marL="342900" indent="-342900">
              <a:buFont typeface="Arial" panose="020B0604020202020204" pitchFamily="34" charset="0"/>
              <a:buChar char="•"/>
            </a:pPr>
            <a:r>
              <a:rPr lang="en-US" dirty="0" smtClean="0"/>
              <a:t>All file types must be in Image File Format for the system to detect duplicates and append documents.  That’s why it’s important to install </a:t>
            </a:r>
            <a:r>
              <a:rPr lang="en-US" dirty="0"/>
              <a:t>the Hyland Virtual Printer by contacting IT or install yourself</a:t>
            </a:r>
          </a:p>
          <a:p>
            <a:pPr marL="342900" indent="-342900">
              <a:buFont typeface="Arial" panose="020B0604020202020204" pitchFamily="34" charset="0"/>
              <a:buChar char="•"/>
            </a:pPr>
            <a:r>
              <a:rPr lang="en-US" dirty="0" smtClean="0"/>
              <a:t>Email </a:t>
            </a:r>
            <a:r>
              <a:rPr lang="en-US" dirty="0" smtClean="0">
                <a:hlinkClick r:id="rId2"/>
              </a:rPr>
              <a:t>purchasing@mtsac.edu</a:t>
            </a:r>
            <a:r>
              <a:rPr lang="en-US" dirty="0" smtClean="0"/>
              <a:t> if you need to re-index a </a:t>
            </a:r>
            <a:r>
              <a:rPr lang="en-US" dirty="0" err="1" smtClean="0"/>
              <a:t>req</a:t>
            </a:r>
            <a:r>
              <a:rPr lang="en-US" dirty="0" smtClean="0"/>
              <a:t> #, delete </a:t>
            </a:r>
            <a:r>
              <a:rPr lang="en-US" dirty="0" err="1" smtClean="0"/>
              <a:t>reqs</a:t>
            </a:r>
            <a:r>
              <a:rPr lang="en-US" dirty="0" smtClean="0"/>
              <a:t>, modify pages, or submit change order requests</a:t>
            </a:r>
            <a:r>
              <a:rPr lang="en-US" dirty="0"/>
              <a:t>. </a:t>
            </a:r>
            <a:endParaRPr lang="en-US" dirty="0" smtClean="0"/>
          </a:p>
          <a:p>
            <a:pPr marL="342900" indent="-342900">
              <a:buFont typeface="Arial" panose="020B0604020202020204" pitchFamily="34" charset="0"/>
              <a:buChar char="•"/>
            </a:pPr>
            <a:r>
              <a:rPr lang="en-US" dirty="0" err="1" smtClean="0"/>
              <a:t>OnBase</a:t>
            </a:r>
            <a:r>
              <a:rPr lang="en-US" dirty="0" smtClean="0"/>
              <a:t> </a:t>
            </a:r>
            <a:r>
              <a:rPr lang="en-US" dirty="0"/>
              <a:t>request forms should be </a:t>
            </a:r>
            <a:r>
              <a:rPr lang="en-US" dirty="0" smtClean="0"/>
              <a:t>sent </a:t>
            </a:r>
            <a:r>
              <a:rPr lang="en-US" dirty="0"/>
              <a:t>to </a:t>
            </a:r>
            <a:r>
              <a:rPr lang="en-US" dirty="0" smtClean="0"/>
              <a:t>Angelic </a:t>
            </a:r>
            <a:r>
              <a:rPr lang="en-US" dirty="0"/>
              <a:t>so she can sign </a:t>
            </a:r>
            <a:r>
              <a:rPr lang="en-US" dirty="0" smtClean="0"/>
              <a:t>off for IT to install on your desktop, make sure to follow up if you’re not set up within a week</a:t>
            </a:r>
            <a:endParaRPr lang="en-US" dirty="0"/>
          </a:p>
          <a:p>
            <a:pPr marL="342900" indent="-342900">
              <a:buFont typeface="Arial" panose="020B0604020202020204" pitchFamily="34" charset="0"/>
              <a:buChar char="•"/>
            </a:pPr>
            <a:r>
              <a:rPr lang="en-US" dirty="0" smtClean="0"/>
              <a:t>You do NOT have to upload the requisition cover sheet anymore, just make sure you index correctly.  </a:t>
            </a:r>
          </a:p>
          <a:p>
            <a:pPr marL="690372" lvl="1" indent="-342900">
              <a:buFont typeface="Wingdings" panose="05000000000000000000" pitchFamily="2" charset="2"/>
              <a:buChar char="Ø"/>
            </a:pPr>
            <a:r>
              <a:rPr lang="en-US" dirty="0" smtClean="0"/>
              <a:t>Any additional notes can be put in </a:t>
            </a:r>
            <a:r>
              <a:rPr lang="en-US" dirty="0" err="1" smtClean="0"/>
              <a:t>OnBase</a:t>
            </a:r>
            <a:r>
              <a:rPr lang="en-US" dirty="0" smtClean="0"/>
              <a:t> &amp; document text in Banner </a:t>
            </a:r>
            <a:endParaRPr lang="en-US" dirty="0"/>
          </a:p>
        </p:txBody>
      </p:sp>
    </p:spTree>
    <p:extLst>
      <p:ext uri="{BB962C8B-B14F-4D97-AF65-F5344CB8AC3E}">
        <p14:creationId xmlns:p14="http://schemas.microsoft.com/office/powerpoint/2010/main" val="3358726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features</a:t>
            </a:r>
            <a:endParaRPr lang="en-US" dirty="0"/>
          </a:p>
        </p:txBody>
      </p:sp>
      <p:sp>
        <p:nvSpPr>
          <p:cNvPr id="6" name="Slide Number Placeholder 5"/>
          <p:cNvSpPr>
            <a:spLocks noGrp="1"/>
          </p:cNvSpPr>
          <p:nvPr>
            <p:ph type="sldNum" sz="quarter" idx="12"/>
          </p:nvPr>
        </p:nvSpPr>
        <p:spPr>
          <a:xfrm>
            <a:off x="8458200" y="6248400"/>
            <a:ext cx="457200" cy="365125"/>
          </a:xfrm>
        </p:spPr>
        <p:txBody>
          <a:bodyPr/>
          <a:lstStyle/>
          <a:p>
            <a:fld id="{66C9E71F-78A0-4868-970E-5692D76DECFE}" type="slidenum">
              <a:rPr lang="en-US" smtClean="0"/>
              <a:pPr/>
              <a:t>19</a:t>
            </a:fld>
            <a:endParaRPr lang="en-US" dirty="0"/>
          </a:p>
        </p:txBody>
      </p:sp>
      <p:sp>
        <p:nvSpPr>
          <p:cNvPr id="3" name="Text Placeholder 2"/>
          <p:cNvSpPr>
            <a:spLocks noGrp="1"/>
          </p:cNvSpPr>
          <p:nvPr>
            <p:ph type="body" sz="quarter" idx="14"/>
          </p:nvPr>
        </p:nvSpPr>
        <p:spPr>
          <a:xfrm>
            <a:off x="304800" y="1752600"/>
            <a:ext cx="8610600" cy="4572000"/>
          </a:xfrm>
        </p:spPr>
        <p:txBody>
          <a:bodyPr>
            <a:normAutofit/>
          </a:bodyPr>
          <a:lstStyle/>
          <a:p>
            <a:pPr marL="457200" indent="-457200">
              <a:buFont typeface="+mj-lt"/>
              <a:buAutoNum type="arabicPeriod"/>
            </a:pPr>
            <a:r>
              <a:rPr lang="en-US" dirty="0" smtClean="0"/>
              <a:t>Email recipients by selecting the Document tab </a:t>
            </a:r>
            <a:r>
              <a:rPr lang="en-US" dirty="0" smtClean="0">
                <a:sym typeface="Wingdings" panose="05000000000000000000" pitchFamily="2" charset="2"/>
              </a:rPr>
              <a:t></a:t>
            </a:r>
            <a:r>
              <a:rPr lang="en-US" dirty="0" smtClean="0"/>
              <a:t> Send To, double check your attachments to make sure they’re showing correctly </a:t>
            </a:r>
          </a:p>
          <a:p>
            <a:pPr marL="457200" indent="-457200">
              <a:buFont typeface="+mj-lt"/>
              <a:buAutoNum type="arabicPeriod"/>
            </a:pPr>
            <a:r>
              <a:rPr lang="en-US" dirty="0" smtClean="0"/>
              <a:t> To view History (of recently opened documents), select the Document tab </a:t>
            </a:r>
          </a:p>
          <a:p>
            <a:pPr marL="457200" indent="-457200">
              <a:buFont typeface="+mj-lt"/>
              <a:buAutoNum type="arabicPeriod"/>
            </a:pPr>
            <a:r>
              <a:rPr lang="en-US" dirty="0" smtClean="0"/>
              <a:t>Printing documents are also available in the Document tab</a:t>
            </a:r>
          </a:p>
          <a:p>
            <a:endParaRPr lang="en-US" dirty="0"/>
          </a:p>
          <a:p>
            <a:endParaRPr lang="en-US" dirty="0"/>
          </a:p>
        </p:txBody>
      </p:sp>
      <p:pic>
        <p:nvPicPr>
          <p:cNvPr id="4" name="Picture 3"/>
          <p:cNvPicPr>
            <a:picLocks noChangeAspect="1"/>
          </p:cNvPicPr>
          <p:nvPr/>
        </p:nvPicPr>
        <p:blipFill rotWithShape="1">
          <a:blip r:embed="rId2"/>
          <a:srcRect t="-1211" r="47868" b="44019"/>
          <a:stretch/>
        </p:blipFill>
        <p:spPr>
          <a:xfrm>
            <a:off x="991420" y="3276600"/>
            <a:ext cx="7206879" cy="2667000"/>
          </a:xfrm>
          <a:prstGeom prst="rect">
            <a:avLst/>
          </a:prstGeom>
        </p:spPr>
      </p:pic>
    </p:spTree>
    <p:extLst>
      <p:ext uri="{BB962C8B-B14F-4D97-AF65-F5344CB8AC3E}">
        <p14:creationId xmlns:p14="http://schemas.microsoft.com/office/powerpoint/2010/main" val="199229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Logging in with your single sign on </a:t>
            </a:r>
            <a:endParaRPr lang="en-US" dirty="0"/>
          </a:p>
        </p:txBody>
      </p:sp>
      <p:sp>
        <p:nvSpPr>
          <p:cNvPr id="5" name="Slide Number Placeholder 4"/>
          <p:cNvSpPr>
            <a:spLocks noGrp="1"/>
          </p:cNvSpPr>
          <p:nvPr>
            <p:ph type="sldNum" sz="quarter" idx="12"/>
          </p:nvPr>
        </p:nvSpPr>
        <p:spPr>
          <a:xfrm>
            <a:off x="8458200" y="6299899"/>
            <a:ext cx="457200" cy="365125"/>
          </a:xfrm>
        </p:spPr>
        <p:txBody>
          <a:bodyPr/>
          <a:lstStyle/>
          <a:p>
            <a:fld id="{66C9E71F-78A0-4868-970E-5692D76DECFE}" type="slidenum">
              <a:rPr lang="en-US" smtClean="0"/>
              <a:pPr/>
              <a:t>2</a:t>
            </a:fld>
            <a:endParaRPr lang="en-US" dirty="0"/>
          </a:p>
        </p:txBody>
      </p:sp>
      <p:pic>
        <p:nvPicPr>
          <p:cNvPr id="9" name="Picture 8"/>
          <p:cNvPicPr>
            <a:picLocks noChangeAspect="1"/>
          </p:cNvPicPr>
          <p:nvPr/>
        </p:nvPicPr>
        <p:blipFill>
          <a:blip r:embed="rId3"/>
          <a:stretch>
            <a:fillRect/>
          </a:stretch>
        </p:blipFill>
        <p:spPr>
          <a:xfrm>
            <a:off x="1383652" y="1828800"/>
            <a:ext cx="6422415" cy="4133850"/>
          </a:xfrm>
          <a:prstGeom prst="rect">
            <a:avLst/>
          </a:prstGeom>
        </p:spPr>
      </p:pic>
    </p:spTree>
    <p:extLst>
      <p:ext uri="{BB962C8B-B14F-4D97-AF65-F5344CB8AC3E}">
        <p14:creationId xmlns:p14="http://schemas.microsoft.com/office/powerpoint/2010/main" val="1493983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five</a:t>
            </a:r>
            <a:endParaRPr lang="en-US" dirty="0"/>
          </a:p>
        </p:txBody>
      </p:sp>
      <p:sp>
        <p:nvSpPr>
          <p:cNvPr id="3" name="Content Placeholder 2"/>
          <p:cNvSpPr>
            <a:spLocks noGrp="1"/>
          </p:cNvSpPr>
          <p:nvPr>
            <p:ph type="subTitle" idx="1"/>
          </p:nvPr>
        </p:nvSpPr>
        <p:spPr/>
        <p:txBody>
          <a:bodyPr>
            <a:normAutofit/>
          </a:bodyPr>
          <a:lstStyle/>
          <a:p>
            <a:r>
              <a:rPr lang="en-US" sz="3200" dirty="0" smtClean="0"/>
              <a:t>Logging off completely</a:t>
            </a:r>
            <a:endParaRPr lang="en-US" sz="3200" dirty="0"/>
          </a:p>
        </p:txBody>
      </p:sp>
    </p:spTree>
    <p:extLst>
      <p:ext uri="{BB962C8B-B14F-4D97-AF65-F5344CB8AC3E}">
        <p14:creationId xmlns:p14="http://schemas.microsoft.com/office/powerpoint/2010/main" val="2128811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0"/>
            <a:ext cx="7502435" cy="587036"/>
          </a:xfrm>
        </p:spPr>
        <p:txBody>
          <a:bodyPr>
            <a:normAutofit fontScale="90000"/>
          </a:bodyPr>
          <a:lstStyle/>
          <a:p>
            <a:r>
              <a:rPr lang="en-US" sz="3800" b="1" u="sng" dirty="0" smtClean="0"/>
              <a:t>Logging off completely</a:t>
            </a:r>
            <a:r>
              <a:rPr lang="en-US" b="1" u="sng" dirty="0" smtClean="0"/>
              <a:t/>
            </a:r>
            <a:br>
              <a:rPr lang="en-US" b="1" u="sng" dirty="0" smtClean="0"/>
            </a:br>
            <a:endParaRPr lang="en-US" sz="1800" b="1" u="sng" dirty="0"/>
          </a:p>
        </p:txBody>
      </p:sp>
      <p:sp>
        <p:nvSpPr>
          <p:cNvPr id="3" name="Rectangle 2"/>
          <p:cNvSpPr>
            <a:spLocks noGrp="1"/>
          </p:cNvSpPr>
          <p:nvPr>
            <p:ph idx="1"/>
          </p:nvPr>
        </p:nvSpPr>
        <p:spPr>
          <a:xfrm>
            <a:off x="609600" y="1349036"/>
            <a:ext cx="7620000" cy="3527764"/>
          </a:xfrm>
        </p:spPr>
        <p:txBody>
          <a:bodyPr>
            <a:normAutofit/>
          </a:bodyPr>
          <a:lstStyle/>
          <a:p>
            <a:r>
              <a:rPr lang="en-US" dirty="0" smtClean="0"/>
              <a:t>Closing the window in On Base doesn’t mean you’ve completely logged off</a:t>
            </a:r>
          </a:p>
          <a:p>
            <a:r>
              <a:rPr lang="en-US" dirty="0" smtClean="0"/>
              <a:t>If </a:t>
            </a:r>
            <a:r>
              <a:rPr lang="en-US" dirty="0" err="1" smtClean="0"/>
              <a:t>OnBase</a:t>
            </a:r>
            <a:r>
              <a:rPr lang="en-US" dirty="0" smtClean="0"/>
              <a:t> gets stuck for whatever reason, you will need to click on the up arrow on the lower right hand corner of your screen</a:t>
            </a:r>
          </a:p>
          <a:p>
            <a:r>
              <a:rPr lang="en-US" dirty="0" smtClean="0"/>
              <a:t>Right click on the On Base icon and “Exit </a:t>
            </a:r>
            <a:r>
              <a:rPr lang="en-US" dirty="0" err="1" smtClean="0"/>
              <a:t>OnBase</a:t>
            </a:r>
            <a:r>
              <a:rPr lang="en-US" dirty="0" smtClean="0"/>
              <a:t>”</a:t>
            </a:r>
          </a:p>
          <a:p>
            <a:r>
              <a:rPr lang="en-US" dirty="0" smtClean="0"/>
              <a:t>Now you can log back in </a:t>
            </a:r>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21</a:t>
            </a:fld>
            <a:endParaRPr lang="en-US" sz="1000" dirty="0">
              <a:solidFill>
                <a:schemeClr val="bg2">
                  <a:shade val="50000"/>
                </a:schemeClr>
              </a:solidFill>
            </a:endParaRPr>
          </a:p>
        </p:txBody>
      </p:sp>
      <p:pic>
        <p:nvPicPr>
          <p:cNvPr id="5" name="Picture 4"/>
          <p:cNvPicPr>
            <a:picLocks noChangeAspect="1"/>
          </p:cNvPicPr>
          <p:nvPr/>
        </p:nvPicPr>
        <p:blipFill>
          <a:blip r:embed="rId3"/>
          <a:stretch>
            <a:fillRect/>
          </a:stretch>
        </p:blipFill>
        <p:spPr>
          <a:xfrm>
            <a:off x="1244727" y="3727566"/>
            <a:ext cx="2888230" cy="1844200"/>
          </a:xfrm>
          <a:prstGeom prst="rect">
            <a:avLst/>
          </a:prstGeom>
        </p:spPr>
      </p:pic>
      <p:sp>
        <p:nvSpPr>
          <p:cNvPr id="6" name="Oval 5"/>
          <p:cNvSpPr/>
          <p:nvPr/>
        </p:nvSpPr>
        <p:spPr>
          <a:xfrm>
            <a:off x="2006727" y="5213700"/>
            <a:ext cx="304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54327" y="4449932"/>
            <a:ext cx="304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235762" y="4508548"/>
            <a:ext cx="609600" cy="2822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1938227" y="5767548"/>
            <a:ext cx="464364" cy="2822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708053" y="3934129"/>
            <a:ext cx="2297674" cy="1148837"/>
          </a:xfrm>
          <a:prstGeom prst="rect">
            <a:avLst/>
          </a:prstGeom>
        </p:spPr>
      </p:pic>
    </p:spTree>
    <p:extLst>
      <p:ext uri="{BB962C8B-B14F-4D97-AF65-F5344CB8AC3E}">
        <p14:creationId xmlns:p14="http://schemas.microsoft.com/office/powerpoint/2010/main" val="2694527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
        <p:nvSpPr>
          <p:cNvPr id="3" name="Content Placeholder 2"/>
          <p:cNvSpPr>
            <a:spLocks noGrp="1"/>
          </p:cNvSpPr>
          <p:nvPr>
            <p:ph type="subTitle" idx="1"/>
          </p:nvPr>
        </p:nvSpPr>
        <p:spPr/>
        <p:txBody>
          <a:bodyPr>
            <a:normAutofit/>
          </a:bodyPr>
          <a:lstStyle/>
          <a:p>
            <a:r>
              <a:rPr lang="en-US" sz="3200" dirty="0" smtClean="0"/>
              <a:t>You’re an expert now!</a:t>
            </a:r>
            <a:endParaRPr lang="en-US" sz="3200" dirty="0"/>
          </a:p>
        </p:txBody>
      </p:sp>
    </p:spTree>
    <p:extLst>
      <p:ext uri="{BB962C8B-B14F-4D97-AF65-F5344CB8AC3E}">
        <p14:creationId xmlns:p14="http://schemas.microsoft.com/office/powerpoint/2010/main" val="2519300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Overview</a:t>
            </a:r>
            <a:endParaRPr lang="en-US" dirty="0"/>
          </a:p>
        </p:txBody>
      </p:sp>
      <p:sp>
        <p:nvSpPr>
          <p:cNvPr id="5" name="Slide Number Placeholder 4"/>
          <p:cNvSpPr>
            <a:spLocks noGrp="1"/>
          </p:cNvSpPr>
          <p:nvPr>
            <p:ph type="sldNum" sz="quarter" idx="12"/>
          </p:nvPr>
        </p:nvSpPr>
        <p:spPr>
          <a:xfrm>
            <a:off x="8458200" y="6299899"/>
            <a:ext cx="457200" cy="365125"/>
          </a:xfrm>
        </p:spPr>
        <p:txBody>
          <a:bodyPr/>
          <a:lstStyle/>
          <a:p>
            <a:fld id="{66C9E71F-78A0-4868-970E-5692D76DECFE}" type="slidenum">
              <a:rPr lang="en-US" smtClean="0"/>
              <a:pPr/>
              <a:t>3</a:t>
            </a:fld>
            <a:endParaRPr lang="en-US" dirty="0"/>
          </a:p>
        </p:txBody>
      </p:sp>
      <p:sp>
        <p:nvSpPr>
          <p:cNvPr id="3" name="Rectangle 2"/>
          <p:cNvSpPr>
            <a:spLocks noGrp="1"/>
          </p:cNvSpPr>
          <p:nvPr>
            <p:ph type="body" sz="quarter" idx="14"/>
          </p:nvPr>
        </p:nvSpPr>
        <p:spPr>
          <a:xfrm>
            <a:off x="503238" y="1689235"/>
            <a:ext cx="7878762" cy="1077913"/>
          </a:xfrm>
        </p:spPr>
        <p:txBody>
          <a:bodyPr>
            <a:normAutofit/>
          </a:bodyPr>
          <a:lstStyle/>
          <a:p>
            <a:r>
              <a:rPr lang="en-US" dirty="0" smtClean="0"/>
              <a:t>The On Base Unity Client is Mt. SAC’s Enterprise Content Management system that is used to store, scan, and retrieve documents.    </a:t>
            </a:r>
            <a:endParaRPr lang="en-US" dirty="0"/>
          </a:p>
        </p:txBody>
      </p:sp>
      <p:sp>
        <p:nvSpPr>
          <p:cNvPr id="11" name="Text Placeholder 10">
            <a:extLst>
              <a:ext uri="{FF2B5EF4-FFF2-40B4-BE49-F238E27FC236}">
                <a16:creationId xmlns:a16="http://schemas.microsoft.com/office/drawing/2014/main" id="{2A8AE44F-E619-4085-86B0-B0B5C8523641}"/>
              </a:ext>
            </a:extLst>
          </p:cNvPr>
          <p:cNvSpPr>
            <a:spLocks noGrp="1"/>
          </p:cNvSpPr>
          <p:nvPr>
            <p:ph type="body" sz="quarter" idx="15"/>
          </p:nvPr>
        </p:nvSpPr>
        <p:spPr>
          <a:xfrm>
            <a:off x="503238" y="2374459"/>
            <a:ext cx="7878762" cy="2286001"/>
          </a:xfrm>
        </p:spPr>
        <p:txBody>
          <a:bodyPr/>
          <a:lstStyle/>
          <a:p>
            <a:pPr marL="285750" indent="-285750">
              <a:buFont typeface="Arial" panose="020B0604020202020204" pitchFamily="34" charset="0"/>
              <a:buChar char="•"/>
            </a:pPr>
            <a:r>
              <a:rPr lang="en-US" dirty="0" smtClean="0"/>
              <a:t>Your access is granted based on you manager/supervisor’s request</a:t>
            </a:r>
          </a:p>
          <a:p>
            <a:pPr marL="285750" indent="-285750">
              <a:buFont typeface="Arial" panose="020B0604020202020204" pitchFamily="34" charset="0"/>
              <a:buChar char="•"/>
            </a:pPr>
            <a:r>
              <a:rPr lang="en-US" dirty="0" smtClean="0"/>
              <a:t>After IT installs the software, login by double clicking on the </a:t>
            </a:r>
            <a:r>
              <a:rPr lang="en-US" dirty="0" err="1" smtClean="0"/>
              <a:t>OnBase</a:t>
            </a:r>
            <a:r>
              <a:rPr lang="en-US" dirty="0" smtClean="0"/>
              <a:t> Unity Client on your desktop and use your windows credentials to login.  </a:t>
            </a:r>
          </a:p>
          <a:p>
            <a:pPr marL="285750" indent="-285750">
              <a:buFont typeface="Arial" panose="020B0604020202020204" pitchFamily="34" charset="0"/>
              <a:buChar char="•"/>
            </a:pPr>
            <a:r>
              <a:rPr lang="en-US" dirty="0" smtClean="0"/>
              <a:t>The ribbon (views and functionality will vary by access levels, see example below): </a:t>
            </a:r>
          </a:p>
          <a:p>
            <a:endParaRPr lang="en-US" dirty="0"/>
          </a:p>
          <a:p>
            <a:endParaRPr lang="en-US" dirty="0"/>
          </a:p>
        </p:txBody>
      </p:sp>
      <p:sp>
        <p:nvSpPr>
          <p:cNvPr id="12" name="Text Placeholder 11">
            <a:extLst>
              <a:ext uri="{FF2B5EF4-FFF2-40B4-BE49-F238E27FC236}">
                <a16:creationId xmlns:a16="http://schemas.microsoft.com/office/drawing/2014/main" id="{5A63FA59-D973-42A7-A8BC-ECFF640720F9}"/>
              </a:ext>
            </a:extLst>
          </p:cNvPr>
          <p:cNvSpPr>
            <a:spLocks noGrp="1"/>
          </p:cNvSpPr>
          <p:nvPr>
            <p:ph type="body" sz="quarter" idx="16"/>
          </p:nvPr>
        </p:nvSpPr>
        <p:spPr>
          <a:xfrm>
            <a:off x="502920" y="5351041"/>
            <a:ext cx="8302290" cy="990600"/>
          </a:xfrm>
        </p:spPr>
        <p:txBody>
          <a:bodyPr/>
          <a:lstStyle/>
          <a:p>
            <a:r>
              <a:rPr lang="en-US" dirty="0" smtClean="0"/>
              <a:t>The goal is to have a paperless environment to save time and cost.  This will improve efficiency and processes.  </a:t>
            </a:r>
            <a:endParaRPr lang="en-US" dirty="0"/>
          </a:p>
        </p:txBody>
      </p:sp>
      <p:pic>
        <p:nvPicPr>
          <p:cNvPr id="4" name="Picture 3"/>
          <p:cNvPicPr>
            <a:picLocks noChangeAspect="1"/>
          </p:cNvPicPr>
          <p:nvPr/>
        </p:nvPicPr>
        <p:blipFill>
          <a:blip r:embed="rId3"/>
          <a:stretch>
            <a:fillRect/>
          </a:stretch>
        </p:blipFill>
        <p:spPr>
          <a:xfrm>
            <a:off x="737122" y="3733800"/>
            <a:ext cx="7410994" cy="11600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Table of contents</a:t>
            </a:r>
            <a:endParaRPr lang="en-US" dirty="0"/>
          </a:p>
        </p:txBody>
      </p:sp>
      <p:sp>
        <p:nvSpPr>
          <p:cNvPr id="5" name="Slide Number Placeholder 4"/>
          <p:cNvSpPr>
            <a:spLocks noGrp="1"/>
          </p:cNvSpPr>
          <p:nvPr>
            <p:ph type="sldNum" sz="quarter" idx="12"/>
          </p:nvPr>
        </p:nvSpPr>
        <p:spPr>
          <a:xfrm>
            <a:off x="8458200" y="6248400"/>
            <a:ext cx="457200" cy="365125"/>
          </a:xfrm>
        </p:spPr>
        <p:txBody>
          <a:bodyPr/>
          <a:lstStyle/>
          <a:p>
            <a:fld id="{66C9E71F-78A0-4868-970E-5692D76DECFE}" type="slidenum">
              <a:rPr lang="en-US" smtClean="0"/>
              <a:pPr/>
              <a:t>4</a:t>
            </a:fld>
            <a:endParaRPr lang="en-US" dirty="0"/>
          </a:p>
        </p:txBody>
      </p:sp>
      <p:sp>
        <p:nvSpPr>
          <p:cNvPr id="4" name="Text Placeholder 3">
            <a:extLst>
              <a:ext uri="{FF2B5EF4-FFF2-40B4-BE49-F238E27FC236}">
                <a16:creationId xmlns:a16="http://schemas.microsoft.com/office/drawing/2014/main" id="{138A33F4-E16E-42C1-8DF5-BD301393D25F}"/>
              </a:ext>
            </a:extLst>
          </p:cNvPr>
          <p:cNvSpPr>
            <a:spLocks noGrp="1"/>
          </p:cNvSpPr>
          <p:nvPr>
            <p:ph type="body" sz="quarter" idx="15"/>
          </p:nvPr>
        </p:nvSpPr>
        <p:spPr>
          <a:xfrm>
            <a:off x="503238" y="2057400"/>
            <a:ext cx="8107362" cy="4038600"/>
          </a:xfrm>
        </p:spPr>
        <p:txBody>
          <a:bodyPr>
            <a:normAutofit fontScale="92500" lnSpcReduction="10000"/>
          </a:bodyPr>
          <a:lstStyle/>
          <a:p>
            <a:pPr marL="457200" indent="-457200">
              <a:spcBef>
                <a:spcPts val="2400"/>
              </a:spcBef>
              <a:buClr>
                <a:schemeClr val="accent3"/>
              </a:buClr>
              <a:buFont typeface="+mj-lt"/>
              <a:buAutoNum type="arabicPeriod"/>
            </a:pPr>
            <a:r>
              <a:rPr lang="en-US" sz="3600" dirty="0" smtClean="0"/>
              <a:t>Import &amp; Index</a:t>
            </a:r>
          </a:p>
          <a:p>
            <a:pPr marL="457200" indent="-457200">
              <a:spcBef>
                <a:spcPts val="2400"/>
              </a:spcBef>
              <a:buClr>
                <a:schemeClr val="accent3"/>
              </a:buClr>
              <a:buFont typeface="+mj-lt"/>
              <a:buAutoNum type="arabicPeriod"/>
            </a:pPr>
            <a:r>
              <a:rPr lang="en-US" sz="3600" dirty="0" smtClean="0"/>
              <a:t>Retrieval  </a:t>
            </a:r>
          </a:p>
          <a:p>
            <a:pPr marL="457200" indent="-457200">
              <a:spcBef>
                <a:spcPts val="2400"/>
              </a:spcBef>
              <a:buClr>
                <a:schemeClr val="accent3"/>
              </a:buClr>
              <a:buFont typeface="+mj-lt"/>
              <a:buAutoNum type="arabicPeriod"/>
            </a:pPr>
            <a:r>
              <a:rPr lang="en-US" sz="3600" dirty="0" smtClean="0"/>
              <a:t>Appending</a:t>
            </a:r>
            <a:endParaRPr lang="en-US" sz="3600" dirty="0"/>
          </a:p>
          <a:p>
            <a:pPr marL="457200" indent="-457200">
              <a:spcBef>
                <a:spcPts val="2400"/>
              </a:spcBef>
              <a:buClr>
                <a:schemeClr val="accent3"/>
              </a:buClr>
              <a:buFont typeface="+mj-lt"/>
              <a:buAutoNum type="arabicPeriod"/>
            </a:pPr>
            <a:r>
              <a:rPr lang="en-US" sz="3600" dirty="0" smtClean="0"/>
              <a:t>Retrieval </a:t>
            </a:r>
            <a:r>
              <a:rPr lang="en-US" sz="3600" dirty="0"/>
              <a:t>for Change </a:t>
            </a:r>
            <a:r>
              <a:rPr lang="en-US" sz="3600" dirty="0" smtClean="0"/>
              <a:t>Orders</a:t>
            </a:r>
          </a:p>
          <a:p>
            <a:pPr marL="457200" indent="-457200">
              <a:spcBef>
                <a:spcPts val="2400"/>
              </a:spcBef>
              <a:buClr>
                <a:schemeClr val="accent3"/>
              </a:buClr>
              <a:buFont typeface="+mj-lt"/>
              <a:buAutoNum type="arabicPeriod"/>
            </a:pPr>
            <a:r>
              <a:rPr lang="en-US" sz="3600" dirty="0" smtClean="0"/>
              <a:t>Cross </a:t>
            </a:r>
            <a:r>
              <a:rPr lang="en-US" sz="3600" smtClean="0"/>
              <a:t>Referencing </a:t>
            </a:r>
            <a:endParaRPr lang="en-US" sz="3600" dirty="0" smtClean="0"/>
          </a:p>
          <a:p>
            <a:pPr marL="457200" indent="-457200">
              <a:spcBef>
                <a:spcPts val="2400"/>
              </a:spcBef>
              <a:buClr>
                <a:schemeClr val="accent3"/>
              </a:buClr>
              <a:buFont typeface="+mj-lt"/>
              <a:buAutoNum type="arabicPeriod"/>
            </a:pPr>
            <a:r>
              <a:rPr lang="en-US" sz="3600" dirty="0" smtClean="0"/>
              <a:t>How to log off completely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762000"/>
            <a:ext cx="7543800" cy="3566160"/>
          </a:xfrm>
        </p:spPr>
        <p:txBody>
          <a:bodyPr/>
          <a:lstStyle/>
          <a:p>
            <a:r>
              <a:rPr lang="en-US" dirty="0" smtClean="0"/>
              <a:t>Topic One</a:t>
            </a:r>
            <a:endParaRPr lang="en-US" dirty="0"/>
          </a:p>
        </p:txBody>
      </p:sp>
      <p:sp>
        <p:nvSpPr>
          <p:cNvPr id="3" name="Content Placeholder 2"/>
          <p:cNvSpPr>
            <a:spLocks noGrp="1"/>
          </p:cNvSpPr>
          <p:nvPr>
            <p:ph type="subTitle" idx="1"/>
          </p:nvPr>
        </p:nvSpPr>
        <p:spPr/>
        <p:txBody>
          <a:bodyPr>
            <a:normAutofit/>
          </a:bodyPr>
          <a:lstStyle/>
          <a:p>
            <a:r>
              <a:rPr lang="en-US" sz="3200" dirty="0" smtClean="0"/>
              <a:t>Import &amp; Index</a:t>
            </a:r>
            <a:endParaRPr lang="en-US" sz="3200" dirty="0"/>
          </a:p>
        </p:txBody>
      </p:sp>
    </p:spTree>
    <p:extLst>
      <p:ext uri="{BB962C8B-B14F-4D97-AF65-F5344CB8AC3E}">
        <p14:creationId xmlns:p14="http://schemas.microsoft.com/office/powerpoint/2010/main" val="360984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you can import?</a:t>
            </a:r>
            <a:endParaRPr lang="en-US" u="sng"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Any file type will be converted to image format with the Hyland Virtual Printer.  All file types in </a:t>
            </a:r>
            <a:r>
              <a:rPr lang="en-US" dirty="0" err="1" smtClean="0"/>
              <a:t>OnBase</a:t>
            </a:r>
            <a:r>
              <a:rPr lang="en-US" dirty="0" smtClean="0"/>
              <a:t> need to be in image format </a:t>
            </a:r>
            <a:r>
              <a:rPr lang="en-US" b="1" dirty="0" smtClean="0">
                <a:solidFill>
                  <a:srgbClr val="FF0000"/>
                </a:solidFill>
              </a:rPr>
              <a:t>(*PDF formats will not detect existing documents and therefore, will not append*)</a:t>
            </a:r>
          </a:p>
          <a:p>
            <a:pPr>
              <a:buFont typeface="Arial" panose="020B0604020202020204" pitchFamily="34" charset="0"/>
              <a:buChar char="•"/>
            </a:pPr>
            <a:r>
              <a:rPr lang="en-US" dirty="0" smtClean="0"/>
              <a:t>Quotes from the internet, emails, and scans.  You can also browse for the file if it’s an image format already.</a:t>
            </a:r>
          </a:p>
          <a:p>
            <a:pPr>
              <a:buFont typeface="Arial" panose="020B0604020202020204" pitchFamily="34" charset="0"/>
              <a:buChar char="•"/>
            </a:pPr>
            <a:r>
              <a:rPr lang="en-US" dirty="0" smtClean="0"/>
              <a:t>You can import the pages you want by specifying the page number you want to upload (ex. You have pages 1-10, you can just upload page 5)</a:t>
            </a:r>
            <a:endParaRPr lang="en-US" dirty="0"/>
          </a:p>
        </p:txBody>
      </p:sp>
      <p:sp>
        <p:nvSpPr>
          <p:cNvPr id="4" name="Slide Number Placeholder 3"/>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6</a:t>
            </a:fld>
            <a:endParaRPr lang="en-US" sz="1000" dirty="0">
              <a:solidFill>
                <a:schemeClr val="bg2">
                  <a:shade val="50000"/>
                </a:schemeClr>
              </a:solidFill>
            </a:endParaRPr>
          </a:p>
        </p:txBody>
      </p:sp>
    </p:spTree>
    <p:extLst>
      <p:ext uri="{BB962C8B-B14F-4D97-AF65-F5344CB8AC3E}">
        <p14:creationId xmlns:p14="http://schemas.microsoft.com/office/powerpoint/2010/main" val="169335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Hyland virtual printer</a:t>
            </a:r>
            <a:endParaRPr lang="en-US" dirty="0"/>
          </a:p>
        </p:txBody>
      </p:sp>
      <p:sp>
        <p:nvSpPr>
          <p:cNvPr id="3" name="Slide Number Placeholder 2"/>
          <p:cNvSpPr>
            <a:spLocks noGrp="1"/>
          </p:cNvSpPr>
          <p:nvPr>
            <p:ph type="sldNum" sz="quarter" idx="12"/>
          </p:nvPr>
        </p:nvSpPr>
        <p:spPr>
          <a:xfrm>
            <a:off x="8458200" y="6248400"/>
            <a:ext cx="457200" cy="365125"/>
          </a:xfrm>
        </p:spPr>
        <p:txBody>
          <a:bodyPr/>
          <a:lstStyle/>
          <a:p>
            <a:fld id="{66C9E71F-78A0-4868-970E-5692D76DECFE}" type="slidenum">
              <a:rPr lang="en-US" smtClean="0"/>
              <a:pPr/>
              <a:t>7</a:t>
            </a:fld>
            <a:endParaRPr lang="en-US" dirty="0"/>
          </a:p>
        </p:txBody>
      </p:sp>
      <p:pic>
        <p:nvPicPr>
          <p:cNvPr id="6" name="Picture 5"/>
          <p:cNvPicPr/>
          <p:nvPr/>
        </p:nvPicPr>
        <p:blipFill>
          <a:blip r:embed="rId2"/>
          <a:stretch>
            <a:fillRect/>
          </a:stretch>
        </p:blipFill>
        <p:spPr>
          <a:xfrm>
            <a:off x="502920" y="2743200"/>
            <a:ext cx="3627119" cy="3070543"/>
          </a:xfrm>
          <a:prstGeom prst="rect">
            <a:avLst/>
          </a:prstGeom>
        </p:spPr>
      </p:pic>
      <p:pic>
        <p:nvPicPr>
          <p:cNvPr id="7" name="Picture 6"/>
          <p:cNvPicPr/>
          <p:nvPr/>
        </p:nvPicPr>
        <p:blipFill>
          <a:blip r:embed="rId3"/>
          <a:stretch>
            <a:fillRect/>
          </a:stretch>
        </p:blipFill>
        <p:spPr>
          <a:xfrm>
            <a:off x="4793598" y="2575764"/>
            <a:ext cx="3554730" cy="3310255"/>
          </a:xfrm>
          <a:prstGeom prst="rect">
            <a:avLst/>
          </a:prstGeom>
        </p:spPr>
      </p:pic>
      <p:sp>
        <p:nvSpPr>
          <p:cNvPr id="8" name="TextBox 7"/>
          <p:cNvSpPr txBox="1"/>
          <p:nvPr/>
        </p:nvSpPr>
        <p:spPr>
          <a:xfrm>
            <a:off x="4552479" y="1867877"/>
            <a:ext cx="4024449" cy="584775"/>
          </a:xfrm>
          <a:prstGeom prst="rect">
            <a:avLst/>
          </a:prstGeom>
          <a:noFill/>
        </p:spPr>
        <p:txBody>
          <a:bodyPr wrap="square" rtlCol="0">
            <a:spAutoFit/>
          </a:bodyPr>
          <a:lstStyle/>
          <a:p>
            <a:r>
              <a:rPr lang="en-US" sz="1600" b="1" u="sng" dirty="0" smtClean="0"/>
              <a:t>Step 2: </a:t>
            </a:r>
          </a:p>
          <a:p>
            <a:r>
              <a:rPr lang="en-US" sz="1600" dirty="0" smtClean="0"/>
              <a:t>The document will automatically open in </a:t>
            </a:r>
            <a:r>
              <a:rPr lang="en-US" sz="1600" dirty="0" err="1" smtClean="0"/>
              <a:t>OnBase</a:t>
            </a:r>
            <a:endParaRPr lang="en-US" sz="1600" dirty="0"/>
          </a:p>
        </p:txBody>
      </p:sp>
      <p:sp>
        <p:nvSpPr>
          <p:cNvPr id="9" name="TextBox 8"/>
          <p:cNvSpPr txBox="1"/>
          <p:nvPr/>
        </p:nvSpPr>
        <p:spPr>
          <a:xfrm>
            <a:off x="304254" y="1867877"/>
            <a:ext cx="4024449" cy="830997"/>
          </a:xfrm>
          <a:prstGeom prst="rect">
            <a:avLst/>
          </a:prstGeom>
          <a:noFill/>
        </p:spPr>
        <p:txBody>
          <a:bodyPr wrap="square" rtlCol="0">
            <a:spAutoFit/>
          </a:bodyPr>
          <a:lstStyle/>
          <a:p>
            <a:r>
              <a:rPr lang="en-US" sz="1600" b="1" u="sng" dirty="0" smtClean="0"/>
              <a:t>Step 1: </a:t>
            </a:r>
          </a:p>
          <a:p>
            <a:r>
              <a:rPr lang="en-US" sz="1600" dirty="0" smtClean="0"/>
              <a:t>Click </a:t>
            </a:r>
            <a:r>
              <a:rPr lang="en-US" sz="1600" dirty="0"/>
              <a:t>File, Print, and select Hyland Virtual Printer from the Printer Dropdown list.  Click Print.</a:t>
            </a:r>
          </a:p>
        </p:txBody>
      </p:sp>
    </p:spTree>
    <p:extLst>
      <p:ext uri="{BB962C8B-B14F-4D97-AF65-F5344CB8AC3E}">
        <p14:creationId xmlns:p14="http://schemas.microsoft.com/office/powerpoint/2010/main" val="691708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21681" y="603524"/>
            <a:ext cx="7889968" cy="751036"/>
          </a:xfrm>
        </p:spPr>
        <p:txBody>
          <a:bodyPr>
            <a:normAutofit fontScale="90000"/>
          </a:bodyPr>
          <a:lstStyle/>
          <a:p>
            <a:r>
              <a:rPr lang="en-US" b="1" u="sng" dirty="0" smtClean="0"/>
              <a:t>How to Import</a:t>
            </a:r>
            <a:br>
              <a:rPr lang="en-US" b="1" u="sng" dirty="0" smtClean="0"/>
            </a:br>
            <a:r>
              <a:rPr lang="en-US" sz="1800" b="1" dirty="0" smtClean="0"/>
              <a:t>This is where you will be uploading all your requisition back up </a:t>
            </a:r>
            <a:endParaRPr lang="en-US" sz="1800" b="1" u="sng" dirty="0"/>
          </a:p>
        </p:txBody>
      </p:sp>
      <p:sp>
        <p:nvSpPr>
          <p:cNvPr id="3" name="Rectangle 2"/>
          <p:cNvSpPr>
            <a:spLocks noGrp="1"/>
          </p:cNvSpPr>
          <p:nvPr>
            <p:ph idx="1"/>
          </p:nvPr>
        </p:nvSpPr>
        <p:spPr>
          <a:xfrm>
            <a:off x="720633" y="3048000"/>
            <a:ext cx="7502435" cy="3200400"/>
          </a:xfrm>
        </p:spPr>
        <p:txBody>
          <a:bodyPr>
            <a:normAutofit lnSpcReduction="10000"/>
          </a:bodyPr>
          <a:lstStyle/>
          <a:p>
            <a:pPr marL="0" indent="0">
              <a:buNone/>
            </a:pPr>
            <a:r>
              <a:rPr lang="en-US" dirty="0" smtClean="0"/>
              <a:t>There are two ways to import:</a:t>
            </a:r>
          </a:p>
          <a:p>
            <a:pPr marL="457200" indent="-457200">
              <a:buFont typeface="+mj-lt"/>
              <a:buAutoNum type="arabicParenR"/>
            </a:pPr>
            <a:r>
              <a:rPr lang="en-US" dirty="0" smtClean="0"/>
              <a:t>If you have a scanner on your desk, go to Import on your ribbon, click on Acquire on the upper left side, select your scanner, adjust your settings (color, grayscale, simplex, duplex), and click Scan.  Document will be uploaded waiting to be indexed. </a:t>
            </a:r>
          </a:p>
          <a:p>
            <a:pPr marL="457200" indent="-457200">
              <a:buFont typeface="+mj-lt"/>
              <a:buAutoNum type="arabicParenR"/>
            </a:pPr>
            <a:r>
              <a:rPr lang="en-US" dirty="0" smtClean="0"/>
              <a:t>Once you have the Hyland Virtual Printer installed and have your document open, click on File, Print, select the Hyland Virtual Printer in your printer options and it will automatically take you into </a:t>
            </a:r>
            <a:r>
              <a:rPr lang="en-US" dirty="0" err="1" smtClean="0"/>
              <a:t>OnBase</a:t>
            </a:r>
            <a:r>
              <a:rPr lang="en-US" dirty="0" smtClean="0"/>
              <a:t> where you can index.  </a:t>
            </a:r>
            <a:r>
              <a:rPr lang="en-US" i="1" dirty="0" smtClean="0"/>
              <a:t>(If the document doesn’t come up in </a:t>
            </a:r>
            <a:r>
              <a:rPr lang="en-US" i="1" dirty="0" err="1" smtClean="0"/>
              <a:t>OnBase</a:t>
            </a:r>
            <a:r>
              <a:rPr lang="en-US" i="1" dirty="0" smtClean="0"/>
              <a:t> when you click print, then log in to </a:t>
            </a:r>
            <a:r>
              <a:rPr lang="en-US" i="1" dirty="0" err="1" smtClean="0"/>
              <a:t>OnBase</a:t>
            </a:r>
            <a:r>
              <a:rPr lang="en-US" i="1" dirty="0" smtClean="0"/>
              <a:t> first, then use the Hyland Virtual Printer.)</a:t>
            </a:r>
            <a:endParaRPr lang="en-US" i="1"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8</a:t>
            </a:fld>
            <a:endParaRPr lang="en-US" sz="1000" dirty="0">
              <a:solidFill>
                <a:schemeClr val="bg2">
                  <a:shade val="50000"/>
                </a:schemeClr>
              </a:solidFill>
            </a:endParaRPr>
          </a:p>
        </p:txBody>
      </p:sp>
      <p:pic>
        <p:nvPicPr>
          <p:cNvPr id="4" name="Picture 3"/>
          <p:cNvPicPr>
            <a:picLocks noChangeAspect="1"/>
          </p:cNvPicPr>
          <p:nvPr/>
        </p:nvPicPr>
        <p:blipFill>
          <a:blip r:embed="rId3"/>
          <a:stretch>
            <a:fillRect/>
          </a:stretch>
        </p:blipFill>
        <p:spPr>
          <a:xfrm>
            <a:off x="720633" y="1572022"/>
            <a:ext cx="7739744" cy="1160040"/>
          </a:xfrm>
          <a:prstGeom prst="rect">
            <a:avLst/>
          </a:prstGeom>
        </p:spPr>
      </p:pic>
      <p:sp>
        <p:nvSpPr>
          <p:cNvPr id="5" name="Oval 4"/>
          <p:cNvSpPr/>
          <p:nvPr/>
        </p:nvSpPr>
        <p:spPr>
          <a:xfrm>
            <a:off x="4876800" y="1868113"/>
            <a:ext cx="609600" cy="6464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762000" y="609600"/>
            <a:ext cx="7502435" cy="587036"/>
          </a:xfrm>
        </p:spPr>
        <p:txBody>
          <a:bodyPr>
            <a:normAutofit fontScale="90000"/>
          </a:bodyPr>
          <a:lstStyle/>
          <a:p>
            <a:r>
              <a:rPr lang="en-US" b="1" u="sng" dirty="0" smtClean="0"/>
              <a:t>How to Index</a:t>
            </a:r>
            <a:br>
              <a:rPr lang="en-US" b="1" u="sng" dirty="0" smtClean="0"/>
            </a:br>
            <a:r>
              <a:rPr lang="en-US" sz="1800" b="1" dirty="0" smtClean="0"/>
              <a:t>This is done after uploading a document</a:t>
            </a:r>
            <a:endParaRPr lang="en-US" sz="1800" b="1" u="sng" dirty="0"/>
          </a:p>
        </p:txBody>
      </p:sp>
      <p:sp>
        <p:nvSpPr>
          <p:cNvPr id="3" name="Rectangle 2"/>
          <p:cNvSpPr>
            <a:spLocks noGrp="1"/>
          </p:cNvSpPr>
          <p:nvPr>
            <p:ph idx="1"/>
          </p:nvPr>
        </p:nvSpPr>
        <p:spPr>
          <a:xfrm>
            <a:off x="609600" y="1600200"/>
            <a:ext cx="4074375" cy="4572000"/>
          </a:xfrm>
        </p:spPr>
        <p:txBody>
          <a:bodyPr>
            <a:normAutofit fontScale="92500"/>
          </a:bodyPr>
          <a:lstStyle/>
          <a:p>
            <a:r>
              <a:rPr lang="en-US" b="1" dirty="0"/>
              <a:t>Document Type Group:</a:t>
            </a:r>
            <a:r>
              <a:rPr lang="en-US" dirty="0"/>
              <a:t>  Select FS Purchasing from the dropdown</a:t>
            </a:r>
          </a:p>
          <a:p>
            <a:r>
              <a:rPr lang="en-US" b="1" dirty="0"/>
              <a:t>Document Type:  </a:t>
            </a:r>
            <a:r>
              <a:rPr lang="en-US" dirty="0"/>
              <a:t>Select PUR Req/PO Backup from the dropdown</a:t>
            </a:r>
          </a:p>
          <a:p>
            <a:r>
              <a:rPr lang="en-US" b="1" dirty="0"/>
              <a:t>File Type:</a:t>
            </a:r>
            <a:r>
              <a:rPr lang="en-US" dirty="0"/>
              <a:t>  Defaults to Image File Format</a:t>
            </a:r>
          </a:p>
          <a:p>
            <a:r>
              <a:rPr lang="en-US" b="1" dirty="0"/>
              <a:t>Document Date:</a:t>
            </a:r>
            <a:r>
              <a:rPr lang="en-US" dirty="0"/>
              <a:t>  Defaults to current date</a:t>
            </a:r>
          </a:p>
          <a:p>
            <a:r>
              <a:rPr lang="en-US" dirty="0" smtClean="0"/>
              <a:t>Enter in your requisition number and tab.  The rest of the fields will auto-populate (you must submit a req in Banner first or the fields won’t populate) </a:t>
            </a:r>
          </a:p>
          <a:p>
            <a:r>
              <a:rPr lang="en-US" dirty="0" smtClean="0"/>
              <a:t>Once you have verified the information is correctly populated,  click on Import when you’re done</a:t>
            </a:r>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9</a:t>
            </a:fld>
            <a:endParaRPr lang="en-US" sz="1000" dirty="0">
              <a:solidFill>
                <a:schemeClr val="bg2">
                  <a:shade val="50000"/>
                </a:schemeClr>
              </a:solidFill>
            </a:endParaRPr>
          </a:p>
        </p:txBody>
      </p:sp>
      <p:pic>
        <p:nvPicPr>
          <p:cNvPr id="5" name="Picture 4"/>
          <p:cNvPicPr/>
          <p:nvPr/>
        </p:nvPicPr>
        <p:blipFill>
          <a:blip r:embed="rId3"/>
          <a:stretch>
            <a:fillRect/>
          </a:stretch>
        </p:blipFill>
        <p:spPr>
          <a:xfrm>
            <a:off x="4876800" y="1981200"/>
            <a:ext cx="3934206" cy="3505200"/>
          </a:xfrm>
          <a:prstGeom prst="rect">
            <a:avLst/>
          </a:prstGeom>
        </p:spPr>
      </p:pic>
    </p:spTree>
    <p:extLst>
      <p:ext uri="{BB962C8B-B14F-4D97-AF65-F5344CB8AC3E}">
        <p14:creationId xmlns:p14="http://schemas.microsoft.com/office/powerpoint/2010/main" val="3423084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F6B4C9-959E-41CD-A5F4-89A04C976D43}">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20CE07A0-52F4-4A07-AA9C-9382FE84E534}">
  <ds:schemaRefs>
    <ds:schemaRef ds:uri="http://schemas.microsoft.com/sharepoint/v3/contenttype/forms"/>
  </ds:schemaRefs>
</ds:datastoreItem>
</file>

<file path=customXml/itemProps3.xml><?xml version="1.0" encoding="utf-8"?>
<ds:datastoreItem xmlns:ds="http://schemas.openxmlformats.org/officeDocument/2006/customXml" ds:itemID="{6226F0B0-E5A8-4443-BEAB-00A2B3875B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 Type</Template>
  <TotalTime>0</TotalTime>
  <Words>1262</Words>
  <Application>Microsoft Office PowerPoint</Application>
  <PresentationFormat>On-screen Show (4:3)</PresentationFormat>
  <Paragraphs>129</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Rockwell</vt:lpstr>
      <vt:lpstr>Rockwell Condensed</vt:lpstr>
      <vt:lpstr>Arial</vt:lpstr>
      <vt:lpstr>Calibri</vt:lpstr>
      <vt:lpstr>Wingdings</vt:lpstr>
      <vt:lpstr>Wood Type</vt:lpstr>
      <vt:lpstr>OnBase Training for requistioners</vt:lpstr>
      <vt:lpstr>Logging in with your single sign on </vt:lpstr>
      <vt:lpstr>Overview</vt:lpstr>
      <vt:lpstr>Table of contents</vt:lpstr>
      <vt:lpstr>Topic One</vt:lpstr>
      <vt:lpstr>What you can import?</vt:lpstr>
      <vt:lpstr>Hyland virtual printer</vt:lpstr>
      <vt:lpstr>How to Import This is where you will be uploading all your requisition back up </vt:lpstr>
      <vt:lpstr>How to Index This is done after uploading a document</vt:lpstr>
      <vt:lpstr>Topic Two</vt:lpstr>
      <vt:lpstr>There are two ways to Retrieve documents</vt:lpstr>
      <vt:lpstr>There are two ways to Retrieve documents</vt:lpstr>
      <vt:lpstr>Topic three</vt:lpstr>
      <vt:lpstr>How to append  </vt:lpstr>
      <vt:lpstr>Topic four</vt:lpstr>
      <vt:lpstr>change order process </vt:lpstr>
      <vt:lpstr>Cross referencing</vt:lpstr>
      <vt:lpstr>Key Tips to Remember</vt:lpstr>
      <vt:lpstr>Other features</vt:lpstr>
      <vt:lpstr>Topic five</vt:lpstr>
      <vt:lpstr>Logging off completely </vt:lpstr>
      <vt:lpstr>The end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2019-07-18T17:23:43Z</dcterms:created>
  <dcterms:modified xsi:type="dcterms:W3CDTF">2021-10-05T17:43:56Z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