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81" r:id="rId3"/>
    <p:sldId id="282" r:id="rId4"/>
    <p:sldId id="257" r:id="rId5"/>
    <p:sldId id="258" r:id="rId6"/>
    <p:sldId id="260" r:id="rId7"/>
    <p:sldId id="261" r:id="rId8"/>
    <p:sldId id="262" r:id="rId9"/>
    <p:sldId id="259" r:id="rId10"/>
    <p:sldId id="264" r:id="rId11"/>
    <p:sldId id="294" r:id="rId12"/>
    <p:sldId id="297" r:id="rId13"/>
    <p:sldId id="298" r:id="rId14"/>
    <p:sldId id="299" r:id="rId15"/>
    <p:sldId id="300" r:id="rId16"/>
    <p:sldId id="301" r:id="rId17"/>
    <p:sldId id="302" r:id="rId18"/>
    <p:sldId id="303" r:id="rId19"/>
    <p:sldId id="304" r:id="rId20"/>
    <p:sldId id="296" r:id="rId21"/>
    <p:sldId id="274" r:id="rId22"/>
    <p:sldId id="275" r:id="rId23"/>
    <p:sldId id="276" r:id="rId24"/>
    <p:sldId id="277" r:id="rId25"/>
    <p:sldId id="278" r:id="rId26"/>
    <p:sldId id="279" r:id="rId27"/>
    <p:sldId id="280" r:id="rId28"/>
    <p:sldId id="263" r:id="rId29"/>
  </p:sldIdLst>
  <p:sldSz cx="9144000" cy="6858000" type="screen4x3"/>
  <p:notesSz cx="6934200" cy="9220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7" d="100"/>
          <a:sy n="77" d="100"/>
        </p:scale>
        <p:origin x="980" y="6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03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27475" y="0"/>
            <a:ext cx="3005138" cy="460375"/>
          </a:xfrm>
          <a:prstGeom prst="rect">
            <a:avLst/>
          </a:prstGeom>
        </p:spPr>
        <p:txBody>
          <a:bodyPr vert="horz" lIns="91440" tIns="45720" rIns="91440" bIns="45720" rtlCol="0"/>
          <a:lstStyle>
            <a:lvl1pPr algn="r">
              <a:defRPr sz="1200"/>
            </a:lvl1pPr>
          </a:lstStyle>
          <a:p>
            <a:fld id="{CD0A8EDA-5802-48DB-B9B3-3CDA82C0A79B}" type="datetimeFigureOut">
              <a:rPr lang="en-US" smtClean="0"/>
              <a:t>1/26/2015</a:t>
            </a:fld>
            <a:endParaRPr lang="en-US"/>
          </a:p>
        </p:txBody>
      </p:sp>
      <p:sp>
        <p:nvSpPr>
          <p:cNvPr id="4" name="Slide Image Placeholder 3"/>
          <p:cNvSpPr>
            <a:spLocks noGrp="1" noRot="1" noChangeAspect="1"/>
          </p:cNvSpPr>
          <p:nvPr>
            <p:ph type="sldImg" idx="2"/>
          </p:nvPr>
        </p:nvSpPr>
        <p:spPr>
          <a:xfrm>
            <a:off x="1162050" y="692150"/>
            <a:ext cx="4610100" cy="3457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3738" y="4379913"/>
            <a:ext cx="5546725" cy="414813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58238"/>
            <a:ext cx="3005138" cy="46037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27475" y="8758238"/>
            <a:ext cx="3005138" cy="460375"/>
          </a:xfrm>
          <a:prstGeom prst="rect">
            <a:avLst/>
          </a:prstGeom>
        </p:spPr>
        <p:txBody>
          <a:bodyPr vert="horz" lIns="91440" tIns="45720" rIns="91440" bIns="45720" rtlCol="0" anchor="b"/>
          <a:lstStyle>
            <a:lvl1pPr algn="r">
              <a:defRPr sz="1200"/>
            </a:lvl1pPr>
          </a:lstStyle>
          <a:p>
            <a:fld id="{1EAAB2C5-F29D-47C0-894D-7019ECE18B1E}" type="slidenum">
              <a:rPr lang="en-US" smtClean="0"/>
              <a:t>‹#›</a:t>
            </a:fld>
            <a:endParaRPr lang="en-US"/>
          </a:p>
        </p:txBody>
      </p:sp>
    </p:spTree>
    <p:extLst>
      <p:ext uri="{BB962C8B-B14F-4D97-AF65-F5344CB8AC3E}">
        <p14:creationId xmlns:p14="http://schemas.microsoft.com/office/powerpoint/2010/main" val="1714978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A8A315-9239-4932-98CE-495FFC5E9AE0}" type="slidenum">
              <a:rPr lang="en-US" smtClean="0"/>
              <a:t>12</a:t>
            </a:fld>
            <a:endParaRPr lang="en-US"/>
          </a:p>
        </p:txBody>
      </p:sp>
    </p:spTree>
    <p:extLst>
      <p:ext uri="{BB962C8B-B14F-4D97-AF65-F5344CB8AC3E}">
        <p14:creationId xmlns:p14="http://schemas.microsoft.com/office/powerpoint/2010/main" val="12879281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A8A315-9239-4932-98CE-495FFC5E9AE0}" type="slidenum">
              <a:rPr lang="en-US" smtClean="0"/>
              <a:t>13</a:t>
            </a:fld>
            <a:endParaRPr lang="en-US"/>
          </a:p>
        </p:txBody>
      </p:sp>
    </p:spTree>
    <p:extLst>
      <p:ext uri="{BB962C8B-B14F-4D97-AF65-F5344CB8AC3E}">
        <p14:creationId xmlns:p14="http://schemas.microsoft.com/office/powerpoint/2010/main" val="427491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A8A315-9239-4932-98CE-495FFC5E9AE0}" type="slidenum">
              <a:rPr lang="en-US" smtClean="0"/>
              <a:t>14</a:t>
            </a:fld>
            <a:endParaRPr lang="en-US"/>
          </a:p>
        </p:txBody>
      </p:sp>
    </p:spTree>
    <p:extLst>
      <p:ext uri="{BB962C8B-B14F-4D97-AF65-F5344CB8AC3E}">
        <p14:creationId xmlns:p14="http://schemas.microsoft.com/office/powerpoint/2010/main" val="15198114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A8A315-9239-4932-98CE-495FFC5E9AE0}" type="slidenum">
              <a:rPr lang="en-US" smtClean="0"/>
              <a:t>15</a:t>
            </a:fld>
            <a:endParaRPr lang="en-US"/>
          </a:p>
        </p:txBody>
      </p:sp>
    </p:spTree>
    <p:extLst>
      <p:ext uri="{BB962C8B-B14F-4D97-AF65-F5344CB8AC3E}">
        <p14:creationId xmlns:p14="http://schemas.microsoft.com/office/powerpoint/2010/main" val="36521960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A8A315-9239-4932-98CE-495FFC5E9AE0}" type="slidenum">
              <a:rPr lang="en-US" smtClean="0"/>
              <a:t>16</a:t>
            </a:fld>
            <a:endParaRPr lang="en-US"/>
          </a:p>
        </p:txBody>
      </p:sp>
    </p:spTree>
    <p:extLst>
      <p:ext uri="{BB962C8B-B14F-4D97-AF65-F5344CB8AC3E}">
        <p14:creationId xmlns:p14="http://schemas.microsoft.com/office/powerpoint/2010/main" val="13108841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A8A315-9239-4932-98CE-495FFC5E9AE0}" type="slidenum">
              <a:rPr lang="en-US" smtClean="0"/>
              <a:t>17</a:t>
            </a:fld>
            <a:endParaRPr lang="en-US"/>
          </a:p>
        </p:txBody>
      </p:sp>
    </p:spTree>
    <p:extLst>
      <p:ext uri="{BB962C8B-B14F-4D97-AF65-F5344CB8AC3E}">
        <p14:creationId xmlns:p14="http://schemas.microsoft.com/office/powerpoint/2010/main" val="9814028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A8A315-9239-4932-98CE-495FFC5E9AE0}" type="slidenum">
              <a:rPr lang="en-US" smtClean="0"/>
              <a:t>18</a:t>
            </a:fld>
            <a:endParaRPr lang="en-US"/>
          </a:p>
        </p:txBody>
      </p:sp>
    </p:spTree>
    <p:extLst>
      <p:ext uri="{BB962C8B-B14F-4D97-AF65-F5344CB8AC3E}">
        <p14:creationId xmlns:p14="http://schemas.microsoft.com/office/powerpoint/2010/main" val="32679322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A8A315-9239-4932-98CE-495FFC5E9AE0}" type="slidenum">
              <a:rPr lang="en-US" smtClean="0"/>
              <a:t>19</a:t>
            </a:fld>
            <a:endParaRPr lang="en-US"/>
          </a:p>
        </p:txBody>
      </p:sp>
    </p:spTree>
    <p:extLst>
      <p:ext uri="{BB962C8B-B14F-4D97-AF65-F5344CB8AC3E}">
        <p14:creationId xmlns:p14="http://schemas.microsoft.com/office/powerpoint/2010/main" val="17005681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99A824B-20E7-431F-AF43-ED3DD3C18FFC}" type="datetimeFigureOut">
              <a:rPr lang="en-US" smtClean="0"/>
              <a:t>1/26/2015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77FA58-74DF-40E1-84C2-B46BBEF12D9E}" type="slidenum">
              <a:rPr lang="en-US" smtClean="0"/>
              <a:t>‹#›</a:t>
            </a:fld>
            <a:endParaRPr lang="en-US"/>
          </a:p>
        </p:txBody>
      </p:sp>
    </p:spTree>
    <p:extLst>
      <p:ext uri="{BB962C8B-B14F-4D97-AF65-F5344CB8AC3E}">
        <p14:creationId xmlns:p14="http://schemas.microsoft.com/office/powerpoint/2010/main" val="3779955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9A824B-20E7-431F-AF43-ED3DD3C18FFC}" type="datetimeFigureOut">
              <a:rPr lang="en-US" smtClean="0"/>
              <a:t>1/26/2015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77FA58-74DF-40E1-84C2-B46BBEF12D9E}" type="slidenum">
              <a:rPr lang="en-US" smtClean="0"/>
              <a:t>‹#›</a:t>
            </a:fld>
            <a:endParaRPr lang="en-US"/>
          </a:p>
        </p:txBody>
      </p:sp>
    </p:spTree>
    <p:extLst>
      <p:ext uri="{BB962C8B-B14F-4D97-AF65-F5344CB8AC3E}">
        <p14:creationId xmlns:p14="http://schemas.microsoft.com/office/powerpoint/2010/main" val="899456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9A824B-20E7-431F-AF43-ED3DD3C18FFC}" type="datetimeFigureOut">
              <a:rPr lang="en-US" smtClean="0"/>
              <a:t>1/26/2015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77FA58-74DF-40E1-84C2-B46BBEF12D9E}" type="slidenum">
              <a:rPr lang="en-US" smtClean="0"/>
              <a:t>‹#›</a:t>
            </a:fld>
            <a:endParaRPr lang="en-US"/>
          </a:p>
        </p:txBody>
      </p:sp>
    </p:spTree>
    <p:extLst>
      <p:ext uri="{BB962C8B-B14F-4D97-AF65-F5344CB8AC3E}">
        <p14:creationId xmlns:p14="http://schemas.microsoft.com/office/powerpoint/2010/main" val="4188613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9A824B-20E7-431F-AF43-ED3DD3C18FFC}" type="datetimeFigureOut">
              <a:rPr lang="en-US" smtClean="0"/>
              <a:t>1/26/2015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77FA58-74DF-40E1-84C2-B46BBEF12D9E}" type="slidenum">
              <a:rPr lang="en-US" smtClean="0"/>
              <a:t>‹#›</a:t>
            </a:fld>
            <a:endParaRPr lang="en-US"/>
          </a:p>
        </p:txBody>
      </p:sp>
    </p:spTree>
    <p:extLst>
      <p:ext uri="{BB962C8B-B14F-4D97-AF65-F5344CB8AC3E}">
        <p14:creationId xmlns:p14="http://schemas.microsoft.com/office/powerpoint/2010/main" val="1965639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99A824B-20E7-431F-AF43-ED3DD3C18FFC}" type="datetimeFigureOut">
              <a:rPr lang="en-US" smtClean="0"/>
              <a:t>1/26/2015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77FA58-74DF-40E1-84C2-B46BBEF12D9E}" type="slidenum">
              <a:rPr lang="en-US" smtClean="0"/>
              <a:t>‹#›</a:t>
            </a:fld>
            <a:endParaRPr lang="en-US"/>
          </a:p>
        </p:txBody>
      </p:sp>
    </p:spTree>
    <p:extLst>
      <p:ext uri="{BB962C8B-B14F-4D97-AF65-F5344CB8AC3E}">
        <p14:creationId xmlns:p14="http://schemas.microsoft.com/office/powerpoint/2010/main" val="10412848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99A824B-20E7-431F-AF43-ED3DD3C18FFC}" type="datetimeFigureOut">
              <a:rPr lang="en-US" smtClean="0"/>
              <a:t>1/26/2015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77FA58-74DF-40E1-84C2-B46BBEF12D9E}" type="slidenum">
              <a:rPr lang="en-US" smtClean="0"/>
              <a:t>‹#›</a:t>
            </a:fld>
            <a:endParaRPr lang="en-US"/>
          </a:p>
        </p:txBody>
      </p:sp>
    </p:spTree>
    <p:extLst>
      <p:ext uri="{BB962C8B-B14F-4D97-AF65-F5344CB8AC3E}">
        <p14:creationId xmlns:p14="http://schemas.microsoft.com/office/powerpoint/2010/main" val="1745369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99A824B-20E7-431F-AF43-ED3DD3C18FFC}" type="datetimeFigureOut">
              <a:rPr lang="en-US" smtClean="0"/>
              <a:t>1/26/2015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77FA58-74DF-40E1-84C2-B46BBEF12D9E}" type="slidenum">
              <a:rPr lang="en-US" smtClean="0"/>
              <a:t>‹#›</a:t>
            </a:fld>
            <a:endParaRPr lang="en-US"/>
          </a:p>
        </p:txBody>
      </p:sp>
    </p:spTree>
    <p:extLst>
      <p:ext uri="{BB962C8B-B14F-4D97-AF65-F5344CB8AC3E}">
        <p14:creationId xmlns:p14="http://schemas.microsoft.com/office/powerpoint/2010/main" val="3320332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99A824B-20E7-431F-AF43-ED3DD3C18FFC}" type="datetimeFigureOut">
              <a:rPr lang="en-US" smtClean="0"/>
              <a:t>1/26/2015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77FA58-74DF-40E1-84C2-B46BBEF12D9E}" type="slidenum">
              <a:rPr lang="en-US" smtClean="0"/>
              <a:t>‹#›</a:t>
            </a:fld>
            <a:endParaRPr lang="en-US"/>
          </a:p>
        </p:txBody>
      </p:sp>
    </p:spTree>
    <p:extLst>
      <p:ext uri="{BB962C8B-B14F-4D97-AF65-F5344CB8AC3E}">
        <p14:creationId xmlns:p14="http://schemas.microsoft.com/office/powerpoint/2010/main" val="2036981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9A824B-20E7-431F-AF43-ED3DD3C18FFC}" type="datetimeFigureOut">
              <a:rPr lang="en-US" smtClean="0"/>
              <a:t>1/26/2015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77FA58-74DF-40E1-84C2-B46BBEF12D9E}" type="slidenum">
              <a:rPr lang="en-US" smtClean="0"/>
              <a:t>‹#›</a:t>
            </a:fld>
            <a:endParaRPr lang="en-US"/>
          </a:p>
        </p:txBody>
      </p:sp>
    </p:spTree>
    <p:extLst>
      <p:ext uri="{BB962C8B-B14F-4D97-AF65-F5344CB8AC3E}">
        <p14:creationId xmlns:p14="http://schemas.microsoft.com/office/powerpoint/2010/main" val="21401487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9A824B-20E7-431F-AF43-ED3DD3C18FFC}" type="datetimeFigureOut">
              <a:rPr lang="en-US" smtClean="0"/>
              <a:t>1/26/2015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77FA58-74DF-40E1-84C2-B46BBEF12D9E}" type="slidenum">
              <a:rPr lang="en-US" smtClean="0"/>
              <a:t>‹#›</a:t>
            </a:fld>
            <a:endParaRPr lang="en-US"/>
          </a:p>
        </p:txBody>
      </p:sp>
    </p:spTree>
    <p:extLst>
      <p:ext uri="{BB962C8B-B14F-4D97-AF65-F5344CB8AC3E}">
        <p14:creationId xmlns:p14="http://schemas.microsoft.com/office/powerpoint/2010/main" val="15309794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9A824B-20E7-431F-AF43-ED3DD3C18FFC}" type="datetimeFigureOut">
              <a:rPr lang="en-US" smtClean="0"/>
              <a:t>1/26/2015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77FA58-74DF-40E1-84C2-B46BBEF12D9E}" type="slidenum">
              <a:rPr lang="en-US" smtClean="0"/>
              <a:t>‹#›</a:t>
            </a:fld>
            <a:endParaRPr lang="en-US"/>
          </a:p>
        </p:txBody>
      </p:sp>
    </p:spTree>
    <p:extLst>
      <p:ext uri="{BB962C8B-B14F-4D97-AF65-F5344CB8AC3E}">
        <p14:creationId xmlns:p14="http://schemas.microsoft.com/office/powerpoint/2010/main" val="4044253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9A824B-20E7-431F-AF43-ED3DD3C18FFC}" type="datetimeFigureOut">
              <a:rPr lang="en-US" smtClean="0"/>
              <a:t>1/26/2015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77FA58-74DF-40E1-84C2-B46BBEF12D9E}" type="slidenum">
              <a:rPr lang="en-US" smtClean="0"/>
              <a:t>‹#›</a:t>
            </a:fld>
            <a:endParaRPr lang="en-US"/>
          </a:p>
        </p:txBody>
      </p:sp>
      <p:pic>
        <p:nvPicPr>
          <p:cNvPr id="1027" name="Picture 3" descr="C:\Users\wscroggins\Documents\Weekly Report\Papers\CTE\Diego Rivera Industry Mural Transparent 75 Even  .jp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16737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609600"/>
            <a:ext cx="8763000" cy="1600200"/>
          </a:xfrm>
        </p:spPr>
        <p:txBody>
          <a:bodyPr>
            <a:normAutofit fontScale="90000"/>
          </a:bodyPr>
          <a:lstStyle/>
          <a:p>
            <a:r>
              <a:rPr lang="en-US" sz="3600" b="1" dirty="0"/>
              <a:t>Responding to the Community </a:t>
            </a:r>
            <a:r>
              <a:rPr lang="en-US" sz="3600" b="1" dirty="0" smtClean="0"/>
              <a:t>College Mission</a:t>
            </a:r>
            <a:br>
              <a:rPr lang="en-US" sz="3600" b="1" dirty="0" smtClean="0"/>
            </a:br>
            <a:r>
              <a:rPr lang="en-US" sz="3600" b="1" dirty="0">
                <a:solidFill>
                  <a:srgbClr val="000000"/>
                </a:solidFill>
                <a:ea typeface="Calibri"/>
                <a:cs typeface="Helv"/>
              </a:rPr>
              <a:t>Workforce, Job </a:t>
            </a:r>
            <a:r>
              <a:rPr lang="en-US" sz="3600" b="1" dirty="0" smtClean="0">
                <a:solidFill>
                  <a:srgbClr val="000000"/>
                </a:solidFill>
                <a:ea typeface="Calibri"/>
                <a:cs typeface="Helv"/>
              </a:rPr>
              <a:t>Creation </a:t>
            </a:r>
            <a:r>
              <a:rPr lang="en-US" sz="3600" b="1" dirty="0">
                <a:solidFill>
                  <a:srgbClr val="000000"/>
                </a:solidFill>
                <a:ea typeface="Calibri"/>
                <a:cs typeface="Helv"/>
              </a:rPr>
              <a:t>and a Stronger </a:t>
            </a:r>
            <a:r>
              <a:rPr lang="en-US" sz="3600" b="1" dirty="0" smtClean="0">
                <a:solidFill>
                  <a:srgbClr val="000000"/>
                </a:solidFill>
                <a:ea typeface="Calibri"/>
                <a:cs typeface="Helv"/>
              </a:rPr>
              <a:t>Economy</a:t>
            </a:r>
            <a:r>
              <a:rPr lang="en-US" sz="4000" b="1" dirty="0" smtClean="0">
                <a:solidFill>
                  <a:srgbClr val="000000"/>
                </a:solidFill>
                <a:ea typeface="Calibri"/>
                <a:cs typeface="Helv"/>
              </a:rPr>
              <a:t/>
            </a:r>
            <a:br>
              <a:rPr lang="en-US" sz="4000" b="1" dirty="0" smtClean="0">
                <a:solidFill>
                  <a:srgbClr val="000000"/>
                </a:solidFill>
                <a:ea typeface="Calibri"/>
                <a:cs typeface="Helv"/>
              </a:rPr>
            </a:br>
            <a:r>
              <a:rPr lang="en-US" sz="2000" b="1" dirty="0"/>
              <a:t>Goals, </a:t>
            </a:r>
            <a:r>
              <a:rPr lang="en-US" sz="2000" b="1"/>
              <a:t>Issues</a:t>
            </a:r>
            <a:r>
              <a:rPr lang="en-US" sz="2000" b="1" smtClean="0"/>
              <a:t>, </a:t>
            </a:r>
            <a:r>
              <a:rPr lang="en-US" sz="2000" b="1" dirty="0"/>
              <a:t>Opportunities, Challenges, and </a:t>
            </a:r>
            <a:r>
              <a:rPr lang="en-US" sz="2000" b="1" dirty="0" smtClean="0"/>
              <a:t>Approaches</a:t>
            </a:r>
            <a:endParaRPr lang="en-US" sz="2000" dirty="0"/>
          </a:p>
        </p:txBody>
      </p:sp>
      <p:sp>
        <p:nvSpPr>
          <p:cNvPr id="3" name="Subtitle 2"/>
          <p:cNvSpPr>
            <a:spLocks noGrp="1"/>
          </p:cNvSpPr>
          <p:nvPr>
            <p:ph type="subTitle" idx="1"/>
          </p:nvPr>
        </p:nvSpPr>
        <p:spPr>
          <a:xfrm>
            <a:off x="838200" y="4876800"/>
            <a:ext cx="7086600" cy="1752600"/>
          </a:xfrm>
        </p:spPr>
        <p:txBody>
          <a:bodyPr>
            <a:normAutofit/>
          </a:bodyPr>
          <a:lstStyle/>
          <a:p>
            <a:pPr>
              <a:lnSpc>
                <a:spcPts val="3000"/>
              </a:lnSpc>
              <a:spcBef>
                <a:spcPts val="0"/>
              </a:spcBef>
            </a:pPr>
            <a:r>
              <a:rPr lang="en-US" dirty="0">
                <a:solidFill>
                  <a:schemeClr val="tx1"/>
                </a:solidFill>
              </a:rPr>
              <a:t>Bill Scroggins </a:t>
            </a:r>
            <a:endParaRPr lang="en-US" dirty="0" smtClean="0">
              <a:solidFill>
                <a:schemeClr val="tx1"/>
              </a:solidFill>
            </a:endParaRPr>
          </a:p>
          <a:p>
            <a:pPr>
              <a:lnSpc>
                <a:spcPts val="3000"/>
              </a:lnSpc>
              <a:spcBef>
                <a:spcPts val="0"/>
              </a:spcBef>
            </a:pPr>
            <a:r>
              <a:rPr lang="en-US" sz="2800" dirty="0" smtClean="0">
                <a:solidFill>
                  <a:schemeClr val="tx1"/>
                </a:solidFill>
              </a:rPr>
              <a:t>and </a:t>
            </a:r>
            <a:r>
              <a:rPr lang="en-US" sz="2800" dirty="0">
                <a:solidFill>
                  <a:schemeClr val="tx1"/>
                </a:solidFill>
              </a:rPr>
              <a:t>the Mt. SAC CTE Brain Trust Members</a:t>
            </a:r>
          </a:p>
          <a:p>
            <a:pPr>
              <a:lnSpc>
                <a:spcPts val="3000"/>
              </a:lnSpc>
              <a:spcBef>
                <a:spcPts val="0"/>
              </a:spcBef>
            </a:pPr>
            <a:r>
              <a:rPr lang="en-US" dirty="0">
                <a:solidFill>
                  <a:schemeClr val="tx1"/>
                </a:solidFill>
              </a:rPr>
              <a:t>October 2014</a:t>
            </a:r>
          </a:p>
          <a:p>
            <a:endParaRPr lang="en-US" dirty="0"/>
          </a:p>
        </p:txBody>
      </p:sp>
      <p:sp>
        <p:nvSpPr>
          <p:cNvPr id="4" name="TextBox 3"/>
          <p:cNvSpPr txBox="1"/>
          <p:nvPr/>
        </p:nvSpPr>
        <p:spPr>
          <a:xfrm>
            <a:off x="1219200" y="2590800"/>
            <a:ext cx="6172200" cy="1754326"/>
          </a:xfrm>
          <a:prstGeom prst="rect">
            <a:avLst/>
          </a:prstGeom>
          <a:noFill/>
        </p:spPr>
        <p:txBody>
          <a:bodyPr wrap="square" rtlCol="0">
            <a:spAutoFit/>
          </a:bodyPr>
          <a:lstStyle/>
          <a:p>
            <a:pPr algn="ctr"/>
            <a:r>
              <a:rPr lang="en-US" sz="2400" b="1" dirty="0">
                <a:solidFill>
                  <a:srgbClr val="0070C0"/>
                </a:solidFill>
              </a:rPr>
              <a:t>Opportunity for all.  And that means that even as we’re creating new jobs in this new economy, we have to make sure that every American has the skills to fill those jobs. </a:t>
            </a:r>
            <a:endParaRPr lang="en-US" sz="2400" b="1" dirty="0" smtClean="0">
              <a:solidFill>
                <a:srgbClr val="0070C0"/>
              </a:solidFill>
            </a:endParaRPr>
          </a:p>
          <a:p>
            <a:pPr algn="ctr"/>
            <a:r>
              <a:rPr lang="en-US" sz="1200" dirty="0" smtClean="0"/>
              <a:t>President Barack Obama at Signing </a:t>
            </a:r>
            <a:r>
              <a:rPr lang="en-US" sz="1200" dirty="0"/>
              <a:t>of the Workforce Innovation and Opportunity </a:t>
            </a:r>
            <a:r>
              <a:rPr lang="en-US" sz="1200" dirty="0" smtClean="0"/>
              <a:t>Act, July 2014</a:t>
            </a:r>
            <a:endParaRPr lang="en-US" sz="1200" dirty="0"/>
          </a:p>
        </p:txBody>
      </p:sp>
    </p:spTree>
    <p:extLst>
      <p:ext uri="{BB962C8B-B14F-4D97-AF65-F5344CB8AC3E}">
        <p14:creationId xmlns:p14="http://schemas.microsoft.com/office/powerpoint/2010/main" val="40362515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Issues</a:t>
            </a:r>
            <a:endParaRPr lang="en-US" dirty="0"/>
          </a:p>
        </p:txBody>
      </p:sp>
      <p:sp>
        <p:nvSpPr>
          <p:cNvPr id="3" name="Content Placeholder 2"/>
          <p:cNvSpPr>
            <a:spLocks noGrp="1"/>
          </p:cNvSpPr>
          <p:nvPr>
            <p:ph idx="1"/>
          </p:nvPr>
        </p:nvSpPr>
        <p:spPr/>
        <p:txBody>
          <a:bodyPr/>
          <a:lstStyle/>
          <a:p>
            <a:pPr marL="0" indent="0" algn="ctr">
              <a:buNone/>
            </a:pPr>
            <a:r>
              <a:rPr lang="en-US" sz="4000" dirty="0"/>
              <a:t>What issues must be addressed for the California Community Colleges to achieve these goals?</a:t>
            </a:r>
          </a:p>
          <a:p>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05200" y="3657600"/>
            <a:ext cx="2099572"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808773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44562"/>
          </a:xfrm>
        </p:spPr>
        <p:txBody>
          <a:bodyPr/>
          <a:lstStyle/>
          <a:p>
            <a:r>
              <a:rPr lang="en-US" dirty="0" smtClean="0"/>
              <a:t>Summary of Issues</a:t>
            </a:r>
            <a:endParaRPr lang="en-US" dirty="0"/>
          </a:p>
        </p:txBody>
      </p:sp>
      <p:sp>
        <p:nvSpPr>
          <p:cNvPr id="3" name="Content Placeholder 2"/>
          <p:cNvSpPr>
            <a:spLocks noGrp="1"/>
          </p:cNvSpPr>
          <p:nvPr>
            <p:ph idx="1"/>
          </p:nvPr>
        </p:nvSpPr>
        <p:spPr>
          <a:xfrm>
            <a:off x="457200" y="1219200"/>
            <a:ext cx="8229600" cy="5181600"/>
          </a:xfrm>
        </p:spPr>
        <p:txBody>
          <a:bodyPr>
            <a:normAutofit fontScale="92500" lnSpcReduction="20000"/>
          </a:bodyPr>
          <a:lstStyle/>
          <a:p>
            <a:pPr marL="514350" indent="-514350">
              <a:buFont typeface="+mj-lt"/>
              <a:buAutoNum type="arabicPeriod"/>
            </a:pPr>
            <a:r>
              <a:rPr lang="en-US" dirty="0" smtClean="0"/>
              <a:t>Lack </a:t>
            </a:r>
            <a:r>
              <a:rPr lang="en-US" dirty="0"/>
              <a:t>of Competency Based Awards</a:t>
            </a:r>
          </a:p>
          <a:p>
            <a:pPr marL="514350" indent="-514350">
              <a:buFont typeface="+mj-lt"/>
              <a:buAutoNum type="arabicPeriod"/>
            </a:pPr>
            <a:r>
              <a:rPr lang="en-US" dirty="0" smtClean="0"/>
              <a:t>Limited </a:t>
            </a:r>
            <a:r>
              <a:rPr lang="en-US" dirty="0"/>
              <a:t>Response to Labor Market Demand; Limited Portability of Awards</a:t>
            </a:r>
          </a:p>
          <a:p>
            <a:pPr marL="514350" indent="-514350">
              <a:buFont typeface="+mj-lt"/>
              <a:buAutoNum type="arabicPeriod"/>
            </a:pPr>
            <a:r>
              <a:rPr lang="en-US" dirty="0" smtClean="0"/>
              <a:t>Skills </a:t>
            </a:r>
            <a:r>
              <a:rPr lang="en-US" dirty="0"/>
              <a:t>Gaps and Limited Work-Based Learning</a:t>
            </a:r>
          </a:p>
          <a:p>
            <a:pPr marL="514350" indent="-514350">
              <a:buFont typeface="+mj-lt"/>
              <a:buAutoNum type="arabicPeriod"/>
            </a:pPr>
            <a:r>
              <a:rPr lang="en-US" dirty="0" smtClean="0"/>
              <a:t>Pathways </a:t>
            </a:r>
            <a:r>
              <a:rPr lang="en-US" dirty="0"/>
              <a:t>for Career Readiness Neither Specify Needed Preparatory Skills Nor Recognize Previously Acquired Skills.</a:t>
            </a:r>
          </a:p>
          <a:p>
            <a:pPr marL="514350" indent="-514350">
              <a:buFont typeface="+mj-lt"/>
              <a:buAutoNum type="arabicPeriod"/>
            </a:pPr>
            <a:r>
              <a:rPr lang="en-US" dirty="0" smtClean="0"/>
              <a:t>Awards </a:t>
            </a:r>
            <a:r>
              <a:rPr lang="en-US" dirty="0"/>
              <a:t>Do Not Include Occupational Foundational Skills</a:t>
            </a:r>
          </a:p>
          <a:p>
            <a:pPr marL="514350" indent="-514350">
              <a:buFont typeface="+mj-lt"/>
              <a:buAutoNum type="arabicPeriod"/>
            </a:pPr>
            <a:r>
              <a:rPr lang="en-US" dirty="0" smtClean="0"/>
              <a:t>Barriers </a:t>
            </a:r>
            <a:r>
              <a:rPr lang="en-US" dirty="0"/>
              <a:t>to Incumbent Worker Training</a:t>
            </a:r>
          </a:p>
          <a:p>
            <a:pPr marL="514350" indent="-514350">
              <a:buFont typeface="+mj-lt"/>
              <a:buAutoNum type="arabicPeriod"/>
            </a:pPr>
            <a:r>
              <a:rPr lang="en-US" dirty="0" smtClean="0"/>
              <a:t>Limited </a:t>
            </a:r>
            <a:r>
              <a:rPr lang="en-US" dirty="0"/>
              <a:t>Integration with Other State Agencies</a:t>
            </a:r>
          </a:p>
          <a:p>
            <a:pPr marL="514350" indent="-514350">
              <a:buFont typeface="+mj-lt"/>
              <a:buAutoNum type="arabicPeriod"/>
            </a:pPr>
            <a:r>
              <a:rPr lang="en-US" dirty="0" smtClean="0"/>
              <a:t>Funding </a:t>
            </a:r>
            <a:r>
              <a:rPr lang="en-US" dirty="0"/>
              <a:t>Based on an Academic Model</a:t>
            </a:r>
          </a:p>
          <a:p>
            <a:endParaRPr lang="en-US" dirty="0"/>
          </a:p>
        </p:txBody>
      </p:sp>
    </p:spTree>
    <p:extLst>
      <p:ext uri="{BB962C8B-B14F-4D97-AF65-F5344CB8AC3E}">
        <p14:creationId xmlns:p14="http://schemas.microsoft.com/office/powerpoint/2010/main" val="19156072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ts val="4000"/>
              </a:lnSpc>
            </a:pPr>
            <a:r>
              <a:rPr lang="en-US" dirty="0" smtClean="0"/>
              <a:t>Issue #1: Lack </a:t>
            </a:r>
            <a:r>
              <a:rPr lang="en-US" dirty="0"/>
              <a:t>of Competency </a:t>
            </a:r>
            <a:r>
              <a:rPr lang="en-US" dirty="0" smtClean="0"/>
              <a:t/>
            </a:r>
            <a:br>
              <a:rPr lang="en-US" dirty="0" smtClean="0"/>
            </a:br>
            <a:r>
              <a:rPr lang="en-US" dirty="0" smtClean="0"/>
              <a:t>Based </a:t>
            </a:r>
            <a:r>
              <a:rPr lang="en-US" dirty="0"/>
              <a:t>Awards</a:t>
            </a:r>
          </a:p>
        </p:txBody>
      </p:sp>
      <p:sp>
        <p:nvSpPr>
          <p:cNvPr id="3" name="Content Placeholder 2"/>
          <p:cNvSpPr>
            <a:spLocks noGrp="1"/>
          </p:cNvSpPr>
          <p:nvPr>
            <p:ph idx="1"/>
          </p:nvPr>
        </p:nvSpPr>
        <p:spPr>
          <a:xfrm>
            <a:off x="685800" y="2286000"/>
            <a:ext cx="4495800" cy="3352800"/>
          </a:xfrm>
        </p:spPr>
        <p:txBody>
          <a:bodyPr>
            <a:noAutofit/>
          </a:bodyPr>
          <a:lstStyle/>
          <a:p>
            <a:pPr marL="0" indent="0">
              <a:lnSpc>
                <a:spcPts val="3600"/>
              </a:lnSpc>
              <a:spcBef>
                <a:spcPts val="0"/>
              </a:spcBef>
              <a:buNone/>
            </a:pPr>
            <a:r>
              <a:rPr lang="en-US" sz="3600" dirty="0"/>
              <a:t>Degrees and certificates list a set of courses passed rather than a set of job related competencies achieved.</a:t>
            </a:r>
          </a:p>
        </p:txBody>
      </p:sp>
      <p:sp>
        <p:nvSpPr>
          <p:cNvPr id="4" name="TextBox 3"/>
          <p:cNvSpPr txBox="1"/>
          <p:nvPr/>
        </p:nvSpPr>
        <p:spPr>
          <a:xfrm>
            <a:off x="5334000" y="2209800"/>
            <a:ext cx="3276600" cy="3231654"/>
          </a:xfrm>
          <a:prstGeom prst="rect">
            <a:avLst/>
          </a:prstGeom>
          <a:noFill/>
        </p:spPr>
        <p:txBody>
          <a:bodyPr wrap="square" rtlCol="0">
            <a:spAutoFit/>
          </a:bodyPr>
          <a:lstStyle/>
          <a:p>
            <a:r>
              <a:rPr lang="en-US" i="1" dirty="0" smtClean="0"/>
              <a:t>“Skills </a:t>
            </a:r>
            <a:r>
              <a:rPr lang="en-US" i="1" dirty="0"/>
              <a:t>certifications are becoming the </a:t>
            </a:r>
            <a:r>
              <a:rPr lang="en-US" i="1" dirty="0" smtClean="0"/>
              <a:t>‘new currency’ </a:t>
            </a:r>
            <a:r>
              <a:rPr lang="en-US" i="1" dirty="0"/>
              <a:t>in </a:t>
            </a:r>
            <a:r>
              <a:rPr lang="en-US" i="1" dirty="0" smtClean="0"/>
              <a:t>the marketplace</a:t>
            </a:r>
            <a:r>
              <a:rPr lang="en-US" i="1" dirty="0"/>
              <a:t>. Employers are seeking clear ways of </a:t>
            </a:r>
            <a:r>
              <a:rPr lang="en-US" i="1" dirty="0" smtClean="0"/>
              <a:t>determining</a:t>
            </a:r>
            <a:r>
              <a:rPr lang="en-US" i="1" dirty="0"/>
              <a:t> </a:t>
            </a:r>
            <a:r>
              <a:rPr lang="en-US" i="1" dirty="0" smtClean="0"/>
              <a:t>what </a:t>
            </a:r>
            <a:r>
              <a:rPr lang="en-US" i="1" dirty="0"/>
              <a:t>workers know and are able to do on the job. </a:t>
            </a:r>
            <a:r>
              <a:rPr lang="en-US" i="1" dirty="0" smtClean="0"/>
              <a:t>Workers are </a:t>
            </a:r>
            <a:r>
              <a:rPr lang="en-US" i="1" dirty="0"/>
              <a:t>seeking alternatives or add-ons to degrees to </a:t>
            </a:r>
            <a:r>
              <a:rPr lang="en-US" i="1" dirty="0" smtClean="0"/>
              <a:t>demonstrate marketable </a:t>
            </a:r>
            <a:r>
              <a:rPr lang="en-US" i="1" dirty="0"/>
              <a:t>competencies</a:t>
            </a:r>
            <a:r>
              <a:rPr lang="en-US" i="1" dirty="0" smtClean="0"/>
              <a:t>.”</a:t>
            </a:r>
          </a:p>
          <a:p>
            <a:r>
              <a:rPr lang="en-US" sz="1200" i="1" dirty="0"/>
              <a:t>Building a Manufacturing Talent </a:t>
            </a:r>
            <a:r>
              <a:rPr lang="en-US" sz="1200" i="1" dirty="0" smtClean="0"/>
              <a:t>Pipeline, </a:t>
            </a:r>
            <a:r>
              <a:rPr lang="en-US" sz="1200" dirty="0"/>
              <a:t>The Manufacturing Institute, October 2014</a:t>
            </a:r>
            <a:endParaRPr lang="en-US" sz="1200" i="1" dirty="0"/>
          </a:p>
        </p:txBody>
      </p:sp>
    </p:spTree>
    <p:extLst>
      <p:ext uri="{BB962C8B-B14F-4D97-AF65-F5344CB8AC3E}">
        <p14:creationId xmlns:p14="http://schemas.microsoft.com/office/powerpoint/2010/main" val="7556565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9296400" cy="1143000"/>
          </a:xfrm>
        </p:spPr>
        <p:txBody>
          <a:bodyPr>
            <a:normAutofit fontScale="90000"/>
          </a:bodyPr>
          <a:lstStyle/>
          <a:p>
            <a:pPr>
              <a:lnSpc>
                <a:spcPts val="4000"/>
              </a:lnSpc>
            </a:pPr>
            <a:r>
              <a:rPr lang="en-US" dirty="0" smtClean="0"/>
              <a:t>Issue #2:</a:t>
            </a:r>
            <a:r>
              <a:rPr lang="en-US" dirty="0"/>
              <a:t>	Limited Response to Labor Market Demand; Limited Portability of Awards</a:t>
            </a:r>
          </a:p>
        </p:txBody>
      </p:sp>
      <p:sp>
        <p:nvSpPr>
          <p:cNvPr id="4" name="TextBox 3"/>
          <p:cNvSpPr txBox="1"/>
          <p:nvPr/>
        </p:nvSpPr>
        <p:spPr>
          <a:xfrm>
            <a:off x="5943600" y="2286000"/>
            <a:ext cx="2819400" cy="3046988"/>
          </a:xfrm>
          <a:prstGeom prst="rect">
            <a:avLst/>
          </a:prstGeom>
          <a:noFill/>
        </p:spPr>
        <p:txBody>
          <a:bodyPr wrap="square" rtlCol="0">
            <a:spAutoFit/>
          </a:bodyPr>
          <a:lstStyle/>
          <a:p>
            <a:r>
              <a:rPr lang="en-US" sz="2400" i="1" dirty="0" smtClean="0"/>
              <a:t>“</a:t>
            </a:r>
            <a:r>
              <a:rPr lang="en-US" sz="2400" i="1" dirty="0"/>
              <a:t>It means connecting companies to community colleges that can help design training to fill their specific needs.” </a:t>
            </a:r>
            <a:endParaRPr lang="en-US" sz="2400" i="1" dirty="0" smtClean="0"/>
          </a:p>
          <a:p>
            <a:r>
              <a:rPr lang="en-US" sz="1600" dirty="0" smtClean="0"/>
              <a:t>President </a:t>
            </a:r>
            <a:r>
              <a:rPr lang="en-US" sz="1600" dirty="0"/>
              <a:t>Barack Obama, </a:t>
            </a:r>
            <a:endParaRPr lang="en-US" sz="1600" dirty="0" smtClean="0"/>
          </a:p>
          <a:p>
            <a:r>
              <a:rPr lang="en-US" sz="1600" dirty="0" smtClean="0"/>
              <a:t>State </a:t>
            </a:r>
            <a:r>
              <a:rPr lang="en-US" sz="1600" dirty="0"/>
              <a:t>of the Union, </a:t>
            </a:r>
            <a:endParaRPr lang="en-US" sz="1600" dirty="0" smtClean="0"/>
          </a:p>
          <a:p>
            <a:r>
              <a:rPr lang="en-US" sz="1600" dirty="0" smtClean="0"/>
              <a:t>January </a:t>
            </a:r>
            <a:r>
              <a:rPr lang="en-US" sz="1600" dirty="0"/>
              <a:t>28, </a:t>
            </a:r>
            <a:r>
              <a:rPr lang="en-US" sz="1600" dirty="0" smtClean="0"/>
              <a:t>2014</a:t>
            </a:r>
            <a:endParaRPr lang="en-US" sz="1600" dirty="0"/>
          </a:p>
        </p:txBody>
      </p:sp>
      <p:sp>
        <p:nvSpPr>
          <p:cNvPr id="6" name="Content Placeholder 2"/>
          <p:cNvSpPr>
            <a:spLocks noGrp="1"/>
          </p:cNvSpPr>
          <p:nvPr>
            <p:ph idx="1"/>
          </p:nvPr>
        </p:nvSpPr>
        <p:spPr>
          <a:xfrm>
            <a:off x="457200" y="1600200"/>
            <a:ext cx="5486400" cy="4876800"/>
          </a:xfrm>
        </p:spPr>
        <p:txBody>
          <a:bodyPr>
            <a:normAutofit fontScale="85000" lnSpcReduction="10000"/>
          </a:bodyPr>
          <a:lstStyle/>
          <a:p>
            <a:r>
              <a:rPr lang="en-US" dirty="0"/>
              <a:t>The number and </a:t>
            </a:r>
            <a:r>
              <a:rPr lang="en-US" dirty="0" smtClean="0"/>
              <a:t>job focus of </a:t>
            </a:r>
            <a:r>
              <a:rPr lang="en-US" dirty="0"/>
              <a:t>degrees and certificates do not adequately meet labor market needs of </a:t>
            </a:r>
            <a:r>
              <a:rPr lang="en-US" dirty="0" smtClean="0"/>
              <a:t>employers.</a:t>
            </a:r>
          </a:p>
          <a:p>
            <a:r>
              <a:rPr lang="en-US" dirty="0"/>
              <a:t>D</a:t>
            </a:r>
            <a:r>
              <a:rPr lang="en-US" dirty="0" smtClean="0"/>
              <a:t>egrees and certificates </a:t>
            </a:r>
            <a:r>
              <a:rPr lang="en-US" dirty="0"/>
              <a:t>are not widely accepted as meeting the requirements for employment either regionally or statewide</a:t>
            </a:r>
            <a:r>
              <a:rPr lang="en-US" dirty="0" smtClean="0"/>
              <a:t>.</a:t>
            </a:r>
          </a:p>
          <a:p>
            <a:r>
              <a:rPr lang="en-US" dirty="0" smtClean="0"/>
              <a:t>The extensive timeline for development and approval of curriculum is not responsive to the time demands of employers.</a:t>
            </a:r>
          </a:p>
        </p:txBody>
      </p:sp>
    </p:spTree>
    <p:extLst>
      <p:ext uri="{BB962C8B-B14F-4D97-AF65-F5344CB8AC3E}">
        <p14:creationId xmlns:p14="http://schemas.microsoft.com/office/powerpoint/2010/main" val="7199177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ts val="4000"/>
              </a:lnSpc>
            </a:pPr>
            <a:r>
              <a:rPr lang="en-US" dirty="0" smtClean="0"/>
              <a:t>Issue #3:</a:t>
            </a:r>
            <a:r>
              <a:rPr lang="en-US" dirty="0"/>
              <a:t>	Skills Gaps and </a:t>
            </a:r>
            <a:r>
              <a:rPr lang="en-US" dirty="0" smtClean="0"/>
              <a:t/>
            </a:r>
            <a:br>
              <a:rPr lang="en-US" dirty="0" smtClean="0"/>
            </a:br>
            <a:r>
              <a:rPr lang="en-US" dirty="0" smtClean="0"/>
              <a:t>Limited </a:t>
            </a:r>
            <a:r>
              <a:rPr lang="en-US" dirty="0"/>
              <a:t>Work-Based Learning</a:t>
            </a:r>
          </a:p>
        </p:txBody>
      </p:sp>
      <p:sp>
        <p:nvSpPr>
          <p:cNvPr id="3" name="Content Placeholder 2"/>
          <p:cNvSpPr>
            <a:spLocks noGrp="1"/>
          </p:cNvSpPr>
          <p:nvPr>
            <p:ph idx="1"/>
          </p:nvPr>
        </p:nvSpPr>
        <p:spPr>
          <a:xfrm>
            <a:off x="457200" y="1600200"/>
            <a:ext cx="4114800" cy="4525963"/>
          </a:xfrm>
        </p:spPr>
        <p:txBody>
          <a:bodyPr>
            <a:normAutofit fontScale="92500"/>
          </a:bodyPr>
          <a:lstStyle/>
          <a:p>
            <a:r>
              <a:rPr lang="en-US" dirty="0"/>
              <a:t>Employers report gaps between skills acquired in training and skills needed for employment. </a:t>
            </a:r>
            <a:endParaRPr lang="en-US" dirty="0" smtClean="0"/>
          </a:p>
          <a:p>
            <a:r>
              <a:rPr lang="en-US" dirty="0" smtClean="0"/>
              <a:t>Work Based </a:t>
            </a:r>
            <a:r>
              <a:rPr lang="en-US" dirty="0"/>
              <a:t>Learning is neither widely offered nor well integrated into program curricula.</a:t>
            </a:r>
          </a:p>
        </p:txBody>
      </p:sp>
      <p:sp>
        <p:nvSpPr>
          <p:cNvPr id="4" name="TextBox 3"/>
          <p:cNvSpPr txBox="1"/>
          <p:nvPr/>
        </p:nvSpPr>
        <p:spPr>
          <a:xfrm>
            <a:off x="4879949" y="1676400"/>
            <a:ext cx="3505200" cy="2031325"/>
          </a:xfrm>
          <a:prstGeom prst="rect">
            <a:avLst/>
          </a:prstGeom>
          <a:noFill/>
        </p:spPr>
        <p:txBody>
          <a:bodyPr wrap="square" rtlCol="0">
            <a:spAutoFit/>
          </a:bodyPr>
          <a:lstStyle/>
          <a:p>
            <a:r>
              <a:rPr lang="en-US" dirty="0" smtClean="0"/>
              <a:t>“We </a:t>
            </a:r>
            <a:r>
              <a:rPr lang="en-US" dirty="0"/>
              <a:t>have lots of unfilled positions. We know there are people looking for jobs but they don’t match the skill set that we need from them. We just can’t find the people</a:t>
            </a:r>
            <a:r>
              <a:rPr lang="en-US" dirty="0" smtClean="0"/>
              <a:t>.”</a:t>
            </a:r>
          </a:p>
          <a:p>
            <a:r>
              <a:rPr lang="en-US" sz="1200" dirty="0" smtClean="0"/>
              <a:t>Employer </a:t>
            </a:r>
            <a:r>
              <a:rPr lang="en-US" sz="1200" dirty="0"/>
              <a:t>quoted in </a:t>
            </a:r>
            <a:r>
              <a:rPr lang="en-US" sz="1200" i="1" dirty="0" smtClean="0"/>
              <a:t>Hiring </a:t>
            </a:r>
            <a:r>
              <a:rPr lang="en-US" sz="1200" i="1" dirty="0"/>
              <a:t>and Higher Education: Business Executives Talk about the Costs and Benefits of College</a:t>
            </a:r>
            <a:r>
              <a:rPr lang="en-US" sz="1200" dirty="0"/>
              <a:t>, Steve </a:t>
            </a:r>
            <a:r>
              <a:rPr lang="en-US" sz="1200" dirty="0" err="1" smtClean="0"/>
              <a:t>Farkas</a:t>
            </a:r>
            <a:r>
              <a:rPr lang="en-US" sz="1200" dirty="0" smtClean="0"/>
              <a:t>, 2011</a:t>
            </a:r>
            <a:endParaRPr lang="en-US" sz="1200" dirty="0"/>
          </a:p>
        </p:txBody>
      </p:sp>
      <p:sp>
        <p:nvSpPr>
          <p:cNvPr id="5" name="TextBox 4"/>
          <p:cNvSpPr txBox="1"/>
          <p:nvPr/>
        </p:nvSpPr>
        <p:spPr>
          <a:xfrm>
            <a:off x="4914900" y="3962400"/>
            <a:ext cx="3429000" cy="2308324"/>
          </a:xfrm>
          <a:prstGeom prst="rect">
            <a:avLst/>
          </a:prstGeom>
          <a:noFill/>
        </p:spPr>
        <p:txBody>
          <a:bodyPr wrap="square" rtlCol="0">
            <a:spAutoFit/>
          </a:bodyPr>
          <a:lstStyle/>
          <a:p>
            <a:r>
              <a:rPr lang="en-US" dirty="0" smtClean="0"/>
              <a:t>“EARN AND LEARN. Offer work-based learning opportunities with employers – on-the-job training, internships, pre-apprenticeships, and Registered Apprenticeships – as training paths to </a:t>
            </a:r>
            <a:r>
              <a:rPr lang="en-US" dirty="0"/>
              <a:t>employment.” </a:t>
            </a:r>
            <a:r>
              <a:rPr lang="en-US" sz="1200" i="1" dirty="0" smtClean="0"/>
              <a:t>Ready </a:t>
            </a:r>
            <a:r>
              <a:rPr lang="en-US" sz="1200" i="1" dirty="0"/>
              <a:t>to Work: New Actions to Expand Job-Driven Training and Broaden the Pathway to the Middle Class</a:t>
            </a:r>
            <a:r>
              <a:rPr lang="en-US" sz="1200" dirty="0"/>
              <a:t>, White House, July 2014</a:t>
            </a:r>
          </a:p>
        </p:txBody>
      </p:sp>
    </p:spTree>
    <p:extLst>
      <p:ext uri="{BB962C8B-B14F-4D97-AF65-F5344CB8AC3E}">
        <p14:creationId xmlns:p14="http://schemas.microsoft.com/office/powerpoint/2010/main" val="26007465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pPr>
              <a:lnSpc>
                <a:spcPts val="4000"/>
              </a:lnSpc>
            </a:pPr>
            <a:r>
              <a:rPr lang="en-US" dirty="0" smtClean="0"/>
              <a:t>Issue #4:</a:t>
            </a:r>
            <a:r>
              <a:rPr lang="en-US" dirty="0"/>
              <a:t>	Pathways for Career </a:t>
            </a:r>
            <a:r>
              <a:rPr lang="en-US" dirty="0" smtClean="0"/>
              <a:t>Readiness: Preparatory &amp; Previously </a:t>
            </a:r>
            <a:r>
              <a:rPr lang="en-US" dirty="0"/>
              <a:t>Acquired Skills</a:t>
            </a:r>
          </a:p>
        </p:txBody>
      </p:sp>
      <p:sp>
        <p:nvSpPr>
          <p:cNvPr id="3" name="Content Placeholder 2"/>
          <p:cNvSpPr>
            <a:spLocks noGrp="1"/>
          </p:cNvSpPr>
          <p:nvPr>
            <p:ph idx="1"/>
          </p:nvPr>
        </p:nvSpPr>
        <p:spPr>
          <a:xfrm>
            <a:off x="457200" y="1600200"/>
            <a:ext cx="4876800" cy="5029200"/>
          </a:xfrm>
        </p:spPr>
        <p:txBody>
          <a:bodyPr>
            <a:normAutofit fontScale="92500" lnSpcReduction="20000"/>
          </a:bodyPr>
          <a:lstStyle/>
          <a:p>
            <a:pPr>
              <a:lnSpc>
                <a:spcPct val="110000"/>
              </a:lnSpc>
              <a:spcBef>
                <a:spcPts val="0"/>
              </a:spcBef>
              <a:spcAft>
                <a:spcPts val="600"/>
              </a:spcAft>
            </a:pPr>
            <a:r>
              <a:rPr lang="en-US" dirty="0"/>
              <a:t>Skills needed to prepare for entry into career programs are not well articulated with the various entry pathways: high schools, </a:t>
            </a:r>
            <a:r>
              <a:rPr lang="en-US" dirty="0" smtClean="0"/>
              <a:t>ROPs, </a:t>
            </a:r>
            <a:r>
              <a:rPr lang="en-US" dirty="0"/>
              <a:t>adult </a:t>
            </a:r>
            <a:r>
              <a:rPr lang="en-US" dirty="0" smtClean="0"/>
              <a:t>ed, referrals. </a:t>
            </a:r>
            <a:endParaRPr lang="en-US" sz="1400" dirty="0" smtClean="0"/>
          </a:p>
          <a:p>
            <a:pPr>
              <a:lnSpc>
                <a:spcPct val="110000"/>
              </a:lnSpc>
              <a:spcBef>
                <a:spcPts val="0"/>
              </a:spcBef>
              <a:spcAft>
                <a:spcPts val="600"/>
              </a:spcAft>
            </a:pPr>
            <a:r>
              <a:rPr lang="en-US" dirty="0" smtClean="0"/>
              <a:t>Entering </a:t>
            </a:r>
            <a:r>
              <a:rPr lang="en-US" dirty="0"/>
              <a:t>s</a:t>
            </a:r>
            <a:r>
              <a:rPr lang="en-US" dirty="0" smtClean="0"/>
              <a:t>tudents are </a:t>
            </a:r>
            <a:r>
              <a:rPr lang="en-US" dirty="0"/>
              <a:t>neither required to be career ready nor are their pre-existing competencies assessed and credited.</a:t>
            </a:r>
          </a:p>
        </p:txBody>
      </p:sp>
      <p:sp>
        <p:nvSpPr>
          <p:cNvPr id="4" name="TextBox 3"/>
          <p:cNvSpPr txBox="1"/>
          <p:nvPr/>
        </p:nvSpPr>
        <p:spPr>
          <a:xfrm>
            <a:off x="5486399" y="1752600"/>
            <a:ext cx="3364765" cy="2031325"/>
          </a:xfrm>
          <a:prstGeom prst="rect">
            <a:avLst/>
          </a:prstGeom>
          <a:noFill/>
        </p:spPr>
        <p:txBody>
          <a:bodyPr wrap="square" rtlCol="0">
            <a:spAutoFit/>
          </a:bodyPr>
          <a:lstStyle/>
          <a:p>
            <a:r>
              <a:rPr lang="en-US" dirty="0" smtClean="0"/>
              <a:t>“Young </a:t>
            </a:r>
            <a:r>
              <a:rPr lang="en-US" dirty="0"/>
              <a:t>people need multiple and flexible pathways to success that meet their varied </a:t>
            </a:r>
            <a:r>
              <a:rPr lang="en-US" dirty="0" smtClean="0"/>
              <a:t>needs-combining </a:t>
            </a:r>
            <a:r>
              <a:rPr lang="en-US" dirty="0"/>
              <a:t>education, training and supportive </a:t>
            </a:r>
            <a:r>
              <a:rPr lang="en-US" dirty="0" smtClean="0"/>
              <a:t>services.” </a:t>
            </a:r>
          </a:p>
          <a:p>
            <a:r>
              <a:rPr lang="en-US" sz="1200" i="1" dirty="0" smtClean="0"/>
              <a:t>Youth </a:t>
            </a:r>
            <a:r>
              <a:rPr lang="en-US" sz="1200" i="1" dirty="0"/>
              <a:t>and Work: Restoring Teen and Young Adult Connections to Opportunity</a:t>
            </a:r>
            <a:r>
              <a:rPr lang="en-US" sz="1200" dirty="0"/>
              <a:t>, The Annie E. Casey Foundation</a:t>
            </a:r>
          </a:p>
        </p:txBody>
      </p:sp>
      <p:sp>
        <p:nvSpPr>
          <p:cNvPr id="5" name="TextBox 4"/>
          <p:cNvSpPr txBox="1"/>
          <p:nvPr/>
        </p:nvSpPr>
        <p:spPr>
          <a:xfrm>
            <a:off x="5486398" y="4114800"/>
            <a:ext cx="3364765" cy="2031325"/>
          </a:xfrm>
          <a:prstGeom prst="rect">
            <a:avLst/>
          </a:prstGeom>
          <a:noFill/>
        </p:spPr>
        <p:txBody>
          <a:bodyPr wrap="square" rtlCol="0">
            <a:spAutoFit/>
          </a:bodyPr>
          <a:lstStyle/>
          <a:p>
            <a:r>
              <a:rPr lang="en-US" dirty="0" smtClean="0"/>
              <a:t>“Career pathways </a:t>
            </a:r>
            <a:r>
              <a:rPr lang="en-US" dirty="0"/>
              <a:t>should </a:t>
            </a:r>
            <a:r>
              <a:rPr lang="en-US" dirty="0" smtClean="0"/>
              <a:t>include credit </a:t>
            </a:r>
            <a:r>
              <a:rPr lang="en-US" dirty="0"/>
              <a:t>for prior learning and other strategies that accelerate the educational and career advancement of the </a:t>
            </a:r>
            <a:r>
              <a:rPr lang="en-US" dirty="0" smtClean="0"/>
              <a:t>participant. </a:t>
            </a:r>
            <a:r>
              <a:rPr lang="en-US" sz="1200" dirty="0" smtClean="0"/>
              <a:t>U.S. Department of Education in </a:t>
            </a:r>
            <a:r>
              <a:rPr lang="en-US" sz="1200" i="1" dirty="0" smtClean="0"/>
              <a:t>Advancing </a:t>
            </a:r>
            <a:r>
              <a:rPr lang="en-US" sz="1200" i="1" dirty="0"/>
              <a:t>Career and Technical Education (CTE) in State and Local Career Pathways Systems</a:t>
            </a:r>
          </a:p>
        </p:txBody>
      </p:sp>
    </p:spTree>
    <p:extLst>
      <p:ext uri="{BB962C8B-B14F-4D97-AF65-F5344CB8AC3E}">
        <p14:creationId xmlns:p14="http://schemas.microsoft.com/office/powerpoint/2010/main" val="26332006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ts val="4000"/>
              </a:lnSpc>
            </a:pPr>
            <a:r>
              <a:rPr lang="en-US" sz="4000" dirty="0" smtClean="0"/>
              <a:t>Issue #5: Awards </a:t>
            </a:r>
            <a:r>
              <a:rPr lang="en-US" sz="4000" dirty="0"/>
              <a:t>Do Not Include Occupational </a:t>
            </a:r>
            <a:r>
              <a:rPr lang="en-US" sz="4000" dirty="0" smtClean="0"/>
              <a:t>Foundational Skills</a:t>
            </a:r>
            <a:endParaRPr lang="en-US" sz="4000" dirty="0"/>
          </a:p>
        </p:txBody>
      </p:sp>
      <p:sp>
        <p:nvSpPr>
          <p:cNvPr id="3" name="Content Placeholder 2"/>
          <p:cNvSpPr>
            <a:spLocks noGrp="1"/>
          </p:cNvSpPr>
          <p:nvPr>
            <p:ph idx="1"/>
          </p:nvPr>
        </p:nvSpPr>
        <p:spPr>
          <a:xfrm>
            <a:off x="609600" y="1752600"/>
            <a:ext cx="4876800" cy="4525963"/>
          </a:xfrm>
        </p:spPr>
        <p:txBody>
          <a:bodyPr>
            <a:normAutofit/>
          </a:bodyPr>
          <a:lstStyle/>
          <a:p>
            <a:pPr marL="0" indent="0">
              <a:buNone/>
            </a:pPr>
            <a:r>
              <a:rPr lang="en-US" dirty="0"/>
              <a:t>Certificates generally do not specifically include occupational foundational skills, and associate degrees are based on academic general education content rather than on occupational foundational skills.</a:t>
            </a:r>
          </a:p>
        </p:txBody>
      </p:sp>
      <p:sp>
        <p:nvSpPr>
          <p:cNvPr id="4" name="TextBox 3"/>
          <p:cNvSpPr txBox="1"/>
          <p:nvPr/>
        </p:nvSpPr>
        <p:spPr>
          <a:xfrm>
            <a:off x="5867400" y="1676400"/>
            <a:ext cx="2819400" cy="2954655"/>
          </a:xfrm>
          <a:prstGeom prst="rect">
            <a:avLst/>
          </a:prstGeom>
          <a:noFill/>
        </p:spPr>
        <p:txBody>
          <a:bodyPr wrap="square" rtlCol="0">
            <a:spAutoFit/>
          </a:bodyPr>
          <a:lstStyle/>
          <a:p>
            <a:r>
              <a:rPr lang="en-US" dirty="0" smtClean="0"/>
              <a:t>“</a:t>
            </a:r>
            <a:r>
              <a:rPr lang="en-US" dirty="0"/>
              <a:t>What we found was disturbing: more than half our young people leave school without the knowledge or foundation required to find and hold a good job.” </a:t>
            </a:r>
            <a:endParaRPr lang="en-US" dirty="0" smtClean="0"/>
          </a:p>
          <a:p>
            <a:r>
              <a:rPr lang="en-US" sz="1200" i="1" dirty="0" smtClean="0"/>
              <a:t>What </a:t>
            </a:r>
            <a:r>
              <a:rPr lang="en-US" sz="1200" i="1" dirty="0"/>
              <a:t>Work Requires of Schools: A SCANS Report For America 2000</a:t>
            </a:r>
            <a:r>
              <a:rPr lang="en-US" sz="1200" dirty="0"/>
              <a:t>, The Secretary’s Commission On Achieving Necessary Skills, U.S. Department Of Labor, June 1991</a:t>
            </a:r>
          </a:p>
        </p:txBody>
      </p:sp>
      <p:sp>
        <p:nvSpPr>
          <p:cNvPr id="5" name="TextBox 4"/>
          <p:cNvSpPr txBox="1"/>
          <p:nvPr/>
        </p:nvSpPr>
        <p:spPr>
          <a:xfrm>
            <a:off x="6096000" y="4631055"/>
            <a:ext cx="2495707" cy="2031325"/>
          </a:xfrm>
          <a:prstGeom prst="rect">
            <a:avLst/>
          </a:prstGeom>
          <a:noFill/>
        </p:spPr>
        <p:txBody>
          <a:bodyPr wrap="square" rtlCol="0">
            <a:spAutoFit/>
          </a:bodyPr>
          <a:lstStyle/>
          <a:p>
            <a:r>
              <a:rPr lang="en-US" sz="1400" dirty="0" smtClean="0"/>
              <a:t>ACT Foundational Skills</a:t>
            </a:r>
          </a:p>
          <a:p>
            <a:pPr marL="342900" indent="-342900">
              <a:buFont typeface="+mj-lt"/>
              <a:buAutoNum type="arabicPeriod"/>
            </a:pPr>
            <a:r>
              <a:rPr lang="en-US" sz="1400" dirty="0" smtClean="0"/>
              <a:t>Applied </a:t>
            </a:r>
            <a:r>
              <a:rPr lang="en-US" sz="1400" dirty="0"/>
              <a:t>Mathematics</a:t>
            </a:r>
          </a:p>
          <a:p>
            <a:pPr marL="342900" indent="-342900">
              <a:buFont typeface="+mj-lt"/>
              <a:buAutoNum type="arabicPeriod"/>
            </a:pPr>
            <a:r>
              <a:rPr lang="en-US" sz="1400" dirty="0"/>
              <a:t>Applied Technology</a:t>
            </a:r>
          </a:p>
          <a:p>
            <a:pPr marL="342900" indent="-342900">
              <a:buFont typeface="+mj-lt"/>
              <a:buAutoNum type="arabicPeriod"/>
            </a:pPr>
            <a:r>
              <a:rPr lang="en-US" sz="1400" dirty="0"/>
              <a:t>Business Writing</a:t>
            </a:r>
          </a:p>
          <a:p>
            <a:pPr marL="342900" indent="-342900">
              <a:buFont typeface="+mj-lt"/>
              <a:buAutoNum type="arabicPeriod"/>
            </a:pPr>
            <a:r>
              <a:rPr lang="en-US" sz="1400" dirty="0"/>
              <a:t>Locating Information</a:t>
            </a:r>
          </a:p>
          <a:p>
            <a:pPr marL="342900" indent="-342900">
              <a:buFont typeface="+mj-lt"/>
              <a:buAutoNum type="arabicPeriod"/>
            </a:pPr>
            <a:r>
              <a:rPr lang="en-US" sz="1400" dirty="0"/>
              <a:t>Observation</a:t>
            </a:r>
          </a:p>
          <a:p>
            <a:pPr marL="342900" indent="-342900">
              <a:buFont typeface="+mj-lt"/>
              <a:buAutoNum type="arabicPeriod"/>
            </a:pPr>
            <a:r>
              <a:rPr lang="en-US" sz="1400" dirty="0"/>
              <a:t>Reading for Information</a:t>
            </a:r>
          </a:p>
          <a:p>
            <a:pPr marL="342900" indent="-342900">
              <a:buFont typeface="+mj-lt"/>
              <a:buAutoNum type="arabicPeriod"/>
            </a:pPr>
            <a:r>
              <a:rPr lang="en-US" sz="1400" dirty="0"/>
              <a:t>Teamwork</a:t>
            </a:r>
          </a:p>
          <a:p>
            <a:pPr marL="342900" indent="-342900">
              <a:buFont typeface="+mj-lt"/>
              <a:buAutoNum type="arabicPeriod"/>
            </a:pPr>
            <a:r>
              <a:rPr lang="en-US" sz="1400" dirty="0"/>
              <a:t>Technical Writing</a:t>
            </a:r>
          </a:p>
        </p:txBody>
      </p:sp>
    </p:spTree>
    <p:extLst>
      <p:ext uri="{BB962C8B-B14F-4D97-AF65-F5344CB8AC3E}">
        <p14:creationId xmlns:p14="http://schemas.microsoft.com/office/powerpoint/2010/main" val="183854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ts val="4000"/>
              </a:lnSpc>
            </a:pPr>
            <a:r>
              <a:rPr lang="en-US" sz="4000" dirty="0" smtClean="0"/>
              <a:t>Issue #6: Barriers </a:t>
            </a:r>
            <a:r>
              <a:rPr lang="en-US" sz="4000" dirty="0"/>
              <a:t>to </a:t>
            </a:r>
            <a:r>
              <a:rPr lang="en-US" sz="4000" dirty="0" smtClean="0"/>
              <a:t/>
            </a:r>
            <a:br>
              <a:rPr lang="en-US" sz="4000" dirty="0" smtClean="0"/>
            </a:br>
            <a:r>
              <a:rPr lang="en-US" sz="4000" dirty="0" smtClean="0"/>
              <a:t>Incumbent </a:t>
            </a:r>
            <a:r>
              <a:rPr lang="en-US" sz="4000" dirty="0"/>
              <a:t>Worker Training</a:t>
            </a:r>
          </a:p>
        </p:txBody>
      </p:sp>
      <p:sp>
        <p:nvSpPr>
          <p:cNvPr id="3" name="Content Placeholder 2"/>
          <p:cNvSpPr>
            <a:spLocks noGrp="1"/>
          </p:cNvSpPr>
          <p:nvPr>
            <p:ph idx="1"/>
          </p:nvPr>
        </p:nvSpPr>
        <p:spPr>
          <a:xfrm>
            <a:off x="457200" y="1600200"/>
            <a:ext cx="5334000" cy="4525963"/>
          </a:xfrm>
        </p:spPr>
        <p:txBody>
          <a:bodyPr/>
          <a:lstStyle/>
          <a:p>
            <a:pPr marL="0" indent="0">
              <a:buNone/>
            </a:pPr>
            <a:r>
              <a:rPr lang="en-US" dirty="0"/>
              <a:t>Statutes, regulations, and campus practices inhibit the ability of community colleges to provide direct training to incumbent workers. State agencies providing incumbent worker training are under-resourced and not well coordinated.</a:t>
            </a:r>
          </a:p>
        </p:txBody>
      </p:sp>
      <p:sp>
        <p:nvSpPr>
          <p:cNvPr id="4" name="TextBox 3"/>
          <p:cNvSpPr txBox="1"/>
          <p:nvPr/>
        </p:nvSpPr>
        <p:spPr>
          <a:xfrm>
            <a:off x="5715000" y="1752600"/>
            <a:ext cx="3048000" cy="3416320"/>
          </a:xfrm>
          <a:prstGeom prst="rect">
            <a:avLst/>
          </a:prstGeom>
          <a:noFill/>
        </p:spPr>
        <p:txBody>
          <a:bodyPr wrap="square" rtlCol="0">
            <a:spAutoFit/>
          </a:bodyPr>
          <a:lstStyle/>
          <a:p>
            <a:r>
              <a:rPr lang="en-US" dirty="0" smtClean="0"/>
              <a:t>71% of </a:t>
            </a:r>
            <a:r>
              <a:rPr lang="en-US" dirty="0"/>
              <a:t>U.S. workers are in jobs for which there is either low demand from employers, an oversupply of eligible workers, or both. Unless we can find a way to educate the American workforce for the complexities of the knowledge economy, we risk leaving hundreds of thousands of workers behind.” </a:t>
            </a:r>
            <a:endParaRPr lang="en-US" dirty="0" smtClean="0"/>
          </a:p>
          <a:p>
            <a:r>
              <a:rPr lang="en-US" sz="1200" i="1" dirty="0" smtClean="0"/>
              <a:t>Help </a:t>
            </a:r>
            <a:r>
              <a:rPr lang="en-US" sz="1200" i="1" dirty="0"/>
              <a:t>Wanted: Projections of Jobs and Education Requirements Through 2018</a:t>
            </a:r>
            <a:r>
              <a:rPr lang="en-US" sz="1200" dirty="0"/>
              <a:t>, Anthony P. </a:t>
            </a:r>
            <a:r>
              <a:rPr lang="en-US" sz="1200" dirty="0" err="1"/>
              <a:t>Carnevale</a:t>
            </a:r>
            <a:r>
              <a:rPr lang="en-US" sz="1200" dirty="0" smtClean="0"/>
              <a:t>, </a:t>
            </a:r>
            <a:r>
              <a:rPr lang="en-US" sz="1200" dirty="0"/>
              <a:t>June 2010</a:t>
            </a:r>
          </a:p>
        </p:txBody>
      </p:sp>
    </p:spTree>
    <p:extLst>
      <p:ext uri="{BB962C8B-B14F-4D97-AF65-F5344CB8AC3E}">
        <p14:creationId xmlns:p14="http://schemas.microsoft.com/office/powerpoint/2010/main" val="36699501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ts val="4000"/>
              </a:lnSpc>
            </a:pPr>
            <a:r>
              <a:rPr lang="en-US" sz="4000" dirty="0" smtClean="0"/>
              <a:t>Issue #7: Limited </a:t>
            </a:r>
            <a:r>
              <a:rPr lang="en-US" sz="4000" dirty="0"/>
              <a:t>Integration with Other State Agencies</a:t>
            </a:r>
          </a:p>
        </p:txBody>
      </p:sp>
      <p:sp>
        <p:nvSpPr>
          <p:cNvPr id="3" name="Content Placeholder 2"/>
          <p:cNvSpPr>
            <a:spLocks noGrp="1"/>
          </p:cNvSpPr>
          <p:nvPr>
            <p:ph idx="1"/>
          </p:nvPr>
        </p:nvSpPr>
        <p:spPr>
          <a:xfrm>
            <a:off x="457200" y="1600200"/>
            <a:ext cx="5181600" cy="4525963"/>
          </a:xfrm>
        </p:spPr>
        <p:txBody>
          <a:bodyPr/>
          <a:lstStyle/>
          <a:p>
            <a:pPr marL="0" indent="0">
              <a:buNone/>
            </a:pPr>
            <a:r>
              <a:rPr lang="en-US" dirty="0"/>
              <a:t>Community colleges do not have the flexibility to adapt to the intake and outcome requirements of other state and local agencies which provide job training nor do those agencies have significant incentives to encourage such partnerships.</a:t>
            </a:r>
          </a:p>
        </p:txBody>
      </p:sp>
      <p:sp>
        <p:nvSpPr>
          <p:cNvPr id="4" name="TextBox 3"/>
          <p:cNvSpPr txBox="1"/>
          <p:nvPr/>
        </p:nvSpPr>
        <p:spPr>
          <a:xfrm>
            <a:off x="5867400" y="2039683"/>
            <a:ext cx="2743200" cy="2954655"/>
          </a:xfrm>
          <a:prstGeom prst="rect">
            <a:avLst/>
          </a:prstGeom>
          <a:noFill/>
        </p:spPr>
        <p:txBody>
          <a:bodyPr wrap="square" rtlCol="0">
            <a:spAutoFit/>
          </a:bodyPr>
          <a:lstStyle/>
          <a:p>
            <a:r>
              <a:rPr lang="en-US" i="1" dirty="0" smtClean="0"/>
              <a:t>“Align </a:t>
            </a:r>
            <a:r>
              <a:rPr lang="en-US" i="1" dirty="0"/>
              <a:t>multiple agency state plans to address statewide goals and priorities, and identify and resolve inconsistencies in program measures, goals, and rules to improve program alignment and outcomes</a:t>
            </a:r>
            <a:r>
              <a:rPr lang="en-US" i="1" dirty="0" smtClean="0"/>
              <a:t>.”</a:t>
            </a:r>
          </a:p>
          <a:p>
            <a:r>
              <a:rPr lang="en-US" sz="1200" dirty="0" smtClean="0"/>
              <a:t>California’s </a:t>
            </a:r>
            <a:r>
              <a:rPr lang="en-US" sz="1200" dirty="0"/>
              <a:t>Strategic Workforce Development Plan: </a:t>
            </a:r>
            <a:r>
              <a:rPr lang="en-US" sz="1200" dirty="0" smtClean="0"/>
              <a:t>2013-17</a:t>
            </a:r>
            <a:endParaRPr lang="en-US" sz="1200" dirty="0"/>
          </a:p>
        </p:txBody>
      </p:sp>
    </p:spTree>
    <p:extLst>
      <p:ext uri="{BB962C8B-B14F-4D97-AF65-F5344CB8AC3E}">
        <p14:creationId xmlns:p14="http://schemas.microsoft.com/office/powerpoint/2010/main" val="38376952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Issue #8:</a:t>
            </a:r>
            <a:r>
              <a:rPr lang="en-US" dirty="0"/>
              <a:t>	</a:t>
            </a:r>
            <a:r>
              <a:rPr lang="en-US" dirty="0" smtClean="0"/>
              <a:t> Funding </a:t>
            </a:r>
            <a:r>
              <a:rPr lang="en-US" dirty="0"/>
              <a:t>Based </a:t>
            </a:r>
            <a:r>
              <a:rPr lang="en-US" dirty="0" smtClean="0"/>
              <a:t/>
            </a:r>
            <a:br>
              <a:rPr lang="en-US" dirty="0" smtClean="0"/>
            </a:br>
            <a:r>
              <a:rPr lang="en-US" dirty="0" smtClean="0"/>
              <a:t>on </a:t>
            </a:r>
            <a:r>
              <a:rPr lang="en-US" dirty="0"/>
              <a:t>an Academic </a:t>
            </a:r>
            <a:r>
              <a:rPr lang="en-US" dirty="0" smtClean="0"/>
              <a:t>Model</a:t>
            </a:r>
            <a:endParaRPr lang="en-US" dirty="0"/>
          </a:p>
        </p:txBody>
      </p:sp>
      <p:sp>
        <p:nvSpPr>
          <p:cNvPr id="3" name="Content Placeholder 2"/>
          <p:cNvSpPr>
            <a:spLocks noGrp="1"/>
          </p:cNvSpPr>
          <p:nvPr>
            <p:ph idx="1"/>
          </p:nvPr>
        </p:nvSpPr>
        <p:spPr>
          <a:xfrm>
            <a:off x="457200" y="1600200"/>
            <a:ext cx="5334000" cy="4953000"/>
          </a:xfrm>
        </p:spPr>
        <p:txBody>
          <a:bodyPr>
            <a:normAutofit fontScale="77500" lnSpcReduction="20000"/>
          </a:bodyPr>
          <a:lstStyle/>
          <a:p>
            <a:r>
              <a:rPr lang="en-US" dirty="0" smtClean="0"/>
              <a:t>Community </a:t>
            </a:r>
            <a:r>
              <a:rPr lang="en-US" dirty="0"/>
              <a:t>college funding is based on enrollment and categorical allocations. </a:t>
            </a:r>
            <a:endParaRPr lang="en-US" dirty="0" smtClean="0"/>
          </a:p>
          <a:p>
            <a:r>
              <a:rPr lang="en-US" dirty="0" smtClean="0"/>
              <a:t>The census funding </a:t>
            </a:r>
            <a:r>
              <a:rPr lang="en-US" dirty="0"/>
              <a:t>model does not support the workforce model of competency attainment which is time-bound neither by the length of the instruction cycle nor by the time-on-task needed to reach competency. </a:t>
            </a:r>
            <a:endParaRPr lang="en-US" dirty="0" smtClean="0"/>
          </a:p>
          <a:p>
            <a:r>
              <a:rPr lang="en-US" dirty="0" smtClean="0"/>
              <a:t>Current </a:t>
            </a:r>
            <a:r>
              <a:rPr lang="en-US" dirty="0"/>
              <a:t>categorical funds do not fully support the higher cost of </a:t>
            </a:r>
            <a:r>
              <a:rPr lang="en-US" dirty="0" smtClean="0"/>
              <a:t>CTE facilities</a:t>
            </a:r>
            <a:r>
              <a:rPr lang="en-US" dirty="0"/>
              <a:t>, supplies, equipment, technical support, and professional development.</a:t>
            </a:r>
          </a:p>
        </p:txBody>
      </p:sp>
      <p:sp>
        <p:nvSpPr>
          <p:cNvPr id="4" name="TextBox 3"/>
          <p:cNvSpPr txBox="1"/>
          <p:nvPr/>
        </p:nvSpPr>
        <p:spPr>
          <a:xfrm>
            <a:off x="5791200" y="1524000"/>
            <a:ext cx="3124200" cy="4801314"/>
          </a:xfrm>
          <a:prstGeom prst="rect">
            <a:avLst/>
          </a:prstGeom>
          <a:noFill/>
        </p:spPr>
        <p:txBody>
          <a:bodyPr wrap="square" rtlCol="0">
            <a:spAutoFit/>
          </a:bodyPr>
          <a:lstStyle/>
          <a:p>
            <a:r>
              <a:rPr lang="en-US" dirty="0" smtClean="0"/>
              <a:t>“Differential </a:t>
            </a:r>
            <a:r>
              <a:rPr lang="en-US" dirty="0"/>
              <a:t>costs are those that are caused by specific requirements for the delivery of a CTE program such as specialized equipment, required specific additional staff for the program, specialized program accreditation. Explore the possibility of a revision of the funding method for California Community Colleges to include an average differential reimbursement factor for high cost CTE </a:t>
            </a:r>
            <a:r>
              <a:rPr lang="en-US" dirty="0" smtClean="0"/>
              <a:t>programs.” </a:t>
            </a:r>
          </a:p>
          <a:p>
            <a:r>
              <a:rPr lang="en-US" sz="1200" i="1" dirty="0" smtClean="0"/>
              <a:t>Report </a:t>
            </a:r>
            <a:r>
              <a:rPr lang="en-US" sz="1200" i="1" dirty="0"/>
              <a:t>of the CCCT CTE Task Force on Differential Funding for CTE Programs</a:t>
            </a:r>
            <a:r>
              <a:rPr lang="en-US" sz="1200" dirty="0"/>
              <a:t>, Jim Moreno and </a:t>
            </a:r>
            <a:r>
              <a:rPr lang="en-US" sz="1200" dirty="0" err="1"/>
              <a:t>Andreea</a:t>
            </a:r>
            <a:r>
              <a:rPr lang="en-US" sz="1200" dirty="0"/>
              <a:t> </a:t>
            </a:r>
            <a:r>
              <a:rPr lang="en-US" sz="1200" dirty="0" err="1"/>
              <a:t>Serban</a:t>
            </a:r>
            <a:r>
              <a:rPr lang="en-US" sz="1200" dirty="0"/>
              <a:t>, January 2013</a:t>
            </a:r>
          </a:p>
        </p:txBody>
      </p:sp>
    </p:spTree>
    <p:extLst>
      <p:ext uri="{BB962C8B-B14F-4D97-AF65-F5344CB8AC3E}">
        <p14:creationId xmlns:p14="http://schemas.microsoft.com/office/powerpoint/2010/main" val="24830779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smtClean="0"/>
              <a:t>Board of Governors Task Force: </a:t>
            </a:r>
            <a:r>
              <a:rPr lang="en-US" dirty="0"/>
              <a:t>Workforce, Job Creation </a:t>
            </a:r>
            <a:r>
              <a:rPr lang="en-US" dirty="0" smtClean="0"/>
              <a:t>&amp; a </a:t>
            </a:r>
            <a:r>
              <a:rPr lang="en-US" dirty="0"/>
              <a:t>Stronger Economy</a:t>
            </a:r>
          </a:p>
        </p:txBody>
      </p:sp>
      <p:sp>
        <p:nvSpPr>
          <p:cNvPr id="3" name="Content Placeholder 2"/>
          <p:cNvSpPr>
            <a:spLocks noGrp="1"/>
          </p:cNvSpPr>
          <p:nvPr>
            <p:ph idx="1"/>
          </p:nvPr>
        </p:nvSpPr>
        <p:spPr>
          <a:xfrm>
            <a:off x="457200" y="1600200"/>
            <a:ext cx="6248400" cy="4525963"/>
          </a:xfrm>
        </p:spPr>
        <p:txBody>
          <a:bodyPr>
            <a:normAutofit fontScale="77500" lnSpcReduction="20000"/>
          </a:bodyPr>
          <a:lstStyle/>
          <a:p>
            <a:pPr marL="0" indent="0">
              <a:buNone/>
            </a:pPr>
            <a:r>
              <a:rPr lang="en-US" dirty="0" smtClean="0"/>
              <a:t>The </a:t>
            </a:r>
            <a:r>
              <a:rPr lang="en-US" dirty="0"/>
              <a:t>Task Force will be asked to consider strategies and recommend policies and practices that would:    </a:t>
            </a:r>
          </a:p>
          <a:p>
            <a:r>
              <a:rPr lang="en-US" dirty="0" smtClean="0"/>
              <a:t>Prepare </a:t>
            </a:r>
            <a:r>
              <a:rPr lang="en-US" dirty="0"/>
              <a:t>students for high-value jobs that currently exist in the State, </a:t>
            </a:r>
          </a:p>
          <a:p>
            <a:r>
              <a:rPr lang="en-US" dirty="0" smtClean="0"/>
              <a:t>Position </a:t>
            </a:r>
            <a:r>
              <a:rPr lang="en-US" dirty="0"/>
              <a:t>California’s regions to attract high-value jobs in key industry sectors from other states and around the globe,</a:t>
            </a:r>
          </a:p>
          <a:p>
            <a:r>
              <a:rPr lang="en-US" dirty="0" smtClean="0"/>
              <a:t>Create </a:t>
            </a:r>
            <a:r>
              <a:rPr lang="en-US" dirty="0"/>
              <a:t>more jobs through workforce training that enables small business development, and</a:t>
            </a:r>
          </a:p>
          <a:p>
            <a:r>
              <a:rPr lang="en-US" dirty="0" smtClean="0"/>
              <a:t>Finance </a:t>
            </a:r>
            <a:r>
              <a:rPr lang="en-US" dirty="0"/>
              <a:t>these initiatives by braiding existing state and federal resources.</a:t>
            </a:r>
          </a:p>
          <a:p>
            <a:endParaRPr lang="en-US" dirty="0"/>
          </a:p>
        </p:txBody>
      </p:sp>
      <p:sp>
        <p:nvSpPr>
          <p:cNvPr id="4" name="TextBox 3"/>
          <p:cNvSpPr txBox="1"/>
          <p:nvPr/>
        </p:nvSpPr>
        <p:spPr>
          <a:xfrm>
            <a:off x="6858000" y="1676400"/>
            <a:ext cx="2133600" cy="3508653"/>
          </a:xfrm>
          <a:prstGeom prst="rect">
            <a:avLst/>
          </a:prstGeom>
          <a:noFill/>
        </p:spPr>
        <p:txBody>
          <a:bodyPr wrap="square" rtlCol="0">
            <a:spAutoFit/>
          </a:bodyPr>
          <a:lstStyle/>
          <a:p>
            <a:r>
              <a:rPr lang="en-US" dirty="0" smtClean="0"/>
              <a:t>“Responding </a:t>
            </a:r>
            <a:r>
              <a:rPr lang="en-US" dirty="0"/>
              <a:t>to the Community College Mission: Workforce, Job Creation and a Stronger </a:t>
            </a:r>
            <a:r>
              <a:rPr lang="en-US" dirty="0" smtClean="0"/>
              <a:t>Economy” is intended as a thought piece to stir the imagination of those asked to carry out this important task.</a:t>
            </a:r>
          </a:p>
          <a:p>
            <a:r>
              <a:rPr lang="en-US" sz="1200" dirty="0" smtClean="0"/>
              <a:t>Bill Scroggins &amp; the Mt. SAC CTE Brain Trust</a:t>
            </a:r>
            <a:endParaRPr lang="en-US" sz="1200" dirty="0"/>
          </a:p>
        </p:txBody>
      </p:sp>
      <p:sp>
        <p:nvSpPr>
          <p:cNvPr id="5" name="TextBox 4"/>
          <p:cNvSpPr txBox="1"/>
          <p:nvPr/>
        </p:nvSpPr>
        <p:spPr>
          <a:xfrm>
            <a:off x="304800" y="6096000"/>
            <a:ext cx="6400800" cy="646331"/>
          </a:xfrm>
          <a:prstGeom prst="rect">
            <a:avLst/>
          </a:prstGeom>
          <a:noFill/>
        </p:spPr>
        <p:txBody>
          <a:bodyPr wrap="square" rtlCol="0">
            <a:spAutoFit/>
          </a:bodyPr>
          <a:lstStyle/>
          <a:p>
            <a:r>
              <a:rPr lang="en-US" dirty="0" smtClean="0"/>
              <a:t>Quoted from </a:t>
            </a:r>
            <a:r>
              <a:rPr lang="en-US" i="1" dirty="0" smtClean="0"/>
              <a:t>Task </a:t>
            </a:r>
            <a:r>
              <a:rPr lang="en-US" i="1" dirty="0"/>
              <a:t>Force on Workforce, Job Creation and a Stronger Economy</a:t>
            </a:r>
            <a:r>
              <a:rPr lang="en-US" dirty="0"/>
              <a:t>, Board of Governors, September 2014 Retreat</a:t>
            </a:r>
          </a:p>
        </p:txBody>
      </p:sp>
    </p:spTree>
    <p:extLst>
      <p:ext uri="{BB962C8B-B14F-4D97-AF65-F5344CB8AC3E}">
        <p14:creationId xmlns:p14="http://schemas.microsoft.com/office/powerpoint/2010/main" val="4848462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rot="19620018">
            <a:off x="80370" y="3659605"/>
            <a:ext cx="4000586" cy="120032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7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Challenge</a:t>
            </a:r>
            <a:endParaRPr lang="en-US" sz="7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Rectangle 6"/>
          <p:cNvSpPr/>
          <p:nvPr/>
        </p:nvSpPr>
        <p:spPr>
          <a:xfrm>
            <a:off x="1524000" y="1600200"/>
            <a:ext cx="4921540" cy="1200329"/>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7200" b="1" cap="none" spc="0" dirty="0" smtClean="0">
                <a:ln/>
                <a:solidFill>
                  <a:schemeClr val="accent3">
                    <a:lumMod val="50000"/>
                  </a:schemeClr>
                </a:solidFill>
                <a:effectLst/>
              </a:rPr>
              <a:t>Opportunity</a:t>
            </a:r>
            <a:endParaRPr lang="en-US" sz="7200" b="1" cap="none" spc="0" dirty="0">
              <a:ln/>
              <a:solidFill>
                <a:schemeClr val="accent3">
                  <a:lumMod val="50000"/>
                </a:schemeClr>
              </a:solidFill>
              <a:effectLst/>
            </a:endParaRPr>
          </a:p>
        </p:txBody>
      </p:sp>
      <p:sp>
        <p:nvSpPr>
          <p:cNvPr id="8" name="Rectangle 7"/>
          <p:cNvSpPr/>
          <p:nvPr/>
        </p:nvSpPr>
        <p:spPr>
          <a:xfrm rot="1690316">
            <a:off x="3902159" y="4114072"/>
            <a:ext cx="5393401"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 </a:t>
            </a:r>
            <a:r>
              <a:rPr lang="en-U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Path Forward</a:t>
            </a:r>
            <a:endPar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9" name="Rectangle 8"/>
          <p:cNvSpPr/>
          <p:nvPr/>
        </p:nvSpPr>
        <p:spPr>
          <a:xfrm>
            <a:off x="874304" y="381000"/>
            <a:ext cx="7049750" cy="1200329"/>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7200" b="1" cap="none" spc="0" dirty="0" smtClean="0">
                <a:ln w="11430">
                  <a:noFill/>
                </a:ln>
                <a:gradFill>
                  <a:gsLst>
                    <a:gs pos="0">
                      <a:srgbClr val="000000"/>
                    </a:gs>
                    <a:gs pos="20000">
                      <a:srgbClr val="000040"/>
                    </a:gs>
                    <a:gs pos="50000">
                      <a:srgbClr val="400040"/>
                    </a:gs>
                    <a:gs pos="75000">
                      <a:srgbClr val="8F0040"/>
                    </a:gs>
                    <a:gs pos="89999">
                      <a:srgbClr val="F27300"/>
                    </a:gs>
                    <a:gs pos="100000">
                      <a:srgbClr val="FFBF00"/>
                    </a:gs>
                  </a:gsLst>
                  <a:lin ang="5400000" scaled="0"/>
                </a:gradFill>
                <a:effectLst>
                  <a:outerShdw blurRad="50800" dist="39000" dir="5460000" algn="tl">
                    <a:srgbClr val="000000">
                      <a:alpha val="38000"/>
                    </a:srgbClr>
                  </a:outerShdw>
                </a:effectLst>
              </a:rPr>
              <a:t>What Lies Ahead?</a:t>
            </a:r>
            <a:endParaRPr lang="en-US" sz="7200" b="1" cap="none" spc="0" dirty="0">
              <a:ln w="11430">
                <a:noFill/>
              </a:ln>
              <a:gradFill>
                <a:gsLst>
                  <a:gs pos="0">
                    <a:srgbClr val="000000"/>
                  </a:gs>
                  <a:gs pos="20000">
                    <a:srgbClr val="000040"/>
                  </a:gs>
                  <a:gs pos="50000">
                    <a:srgbClr val="400040"/>
                  </a:gs>
                  <a:gs pos="75000">
                    <a:srgbClr val="8F0040"/>
                  </a:gs>
                  <a:gs pos="89999">
                    <a:srgbClr val="F27300"/>
                  </a:gs>
                  <a:gs pos="100000">
                    <a:srgbClr val="FFBF00"/>
                  </a:gs>
                </a:gsLst>
                <a:lin ang="5400000" scaled="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8085458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991600" cy="1143000"/>
          </a:xfrm>
        </p:spPr>
        <p:txBody>
          <a:bodyPr>
            <a:normAutofit fontScale="90000"/>
          </a:bodyPr>
          <a:lstStyle/>
          <a:p>
            <a:r>
              <a:rPr lang="en-US" dirty="0"/>
              <a:t>Opportunities,  Challenges </a:t>
            </a:r>
            <a:r>
              <a:rPr lang="en-US" dirty="0" smtClean="0"/>
              <a:t>&amp; Approaches</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a:t>#1	</a:t>
            </a:r>
            <a:endParaRPr lang="en-US" dirty="0" smtClean="0"/>
          </a:p>
          <a:p>
            <a:pPr marL="0" indent="0">
              <a:buNone/>
            </a:pPr>
            <a:r>
              <a:rPr lang="en-US" dirty="0" smtClean="0"/>
              <a:t>Opportunity</a:t>
            </a:r>
            <a:r>
              <a:rPr lang="en-US" dirty="0"/>
              <a:t>: </a:t>
            </a:r>
            <a:r>
              <a:rPr lang="en-US" dirty="0" smtClean="0"/>
              <a:t>There </a:t>
            </a:r>
            <a:r>
              <a:rPr lang="en-US" dirty="0"/>
              <a:t>is a current laser focus on California’s need for job </a:t>
            </a:r>
            <a:r>
              <a:rPr lang="en-US" dirty="0" smtClean="0"/>
              <a:t>training.</a:t>
            </a:r>
            <a:endParaRPr lang="en-US" dirty="0"/>
          </a:p>
          <a:p>
            <a:pPr marL="0" indent="0">
              <a:buNone/>
            </a:pPr>
            <a:endParaRPr lang="en-US" dirty="0" smtClean="0"/>
          </a:p>
          <a:p>
            <a:pPr marL="0" indent="0">
              <a:buNone/>
            </a:pPr>
            <a:r>
              <a:rPr lang="en-US" dirty="0" smtClean="0"/>
              <a:t>Challenge</a:t>
            </a:r>
            <a:r>
              <a:rPr lang="en-US" dirty="0"/>
              <a:t>: </a:t>
            </a:r>
            <a:r>
              <a:rPr lang="en-US" dirty="0" smtClean="0"/>
              <a:t>California’s </a:t>
            </a:r>
            <a:r>
              <a:rPr lang="en-US" dirty="0"/>
              <a:t>system of workforce training and economic development is </a:t>
            </a:r>
            <a:r>
              <a:rPr lang="en-US" dirty="0" smtClean="0"/>
              <a:t>fragmented.</a:t>
            </a:r>
            <a:endParaRPr lang="en-US" dirty="0"/>
          </a:p>
          <a:p>
            <a:pPr marL="0" indent="0">
              <a:buNone/>
            </a:pPr>
            <a:endParaRPr lang="en-US" dirty="0" smtClean="0"/>
          </a:p>
          <a:p>
            <a:pPr marL="0" indent="0">
              <a:buNone/>
            </a:pPr>
            <a:r>
              <a:rPr lang="en-US" dirty="0" smtClean="0"/>
              <a:t>Approach</a:t>
            </a:r>
            <a:r>
              <a:rPr lang="en-US" dirty="0"/>
              <a:t>: </a:t>
            </a:r>
            <a:r>
              <a:rPr lang="en-US" dirty="0" smtClean="0"/>
              <a:t>Drive </a:t>
            </a:r>
            <a:r>
              <a:rPr lang="en-US" dirty="0"/>
              <a:t>change within the community college system toward the needs of our partner </a:t>
            </a:r>
            <a:r>
              <a:rPr lang="en-US" dirty="0" smtClean="0"/>
              <a:t>agencies.</a:t>
            </a:r>
            <a:endParaRPr lang="en-US" dirty="0"/>
          </a:p>
          <a:p>
            <a:pPr marL="0" indent="0">
              <a:buNone/>
            </a:pPr>
            <a:endParaRPr lang="en-US" dirty="0"/>
          </a:p>
        </p:txBody>
      </p:sp>
    </p:spTree>
    <p:extLst>
      <p:ext uri="{BB962C8B-B14F-4D97-AF65-F5344CB8AC3E}">
        <p14:creationId xmlns:p14="http://schemas.microsoft.com/office/powerpoint/2010/main" val="7226613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686800" cy="1143000"/>
          </a:xfrm>
        </p:spPr>
        <p:txBody>
          <a:bodyPr>
            <a:normAutofit fontScale="90000"/>
          </a:bodyPr>
          <a:lstStyle/>
          <a:p>
            <a:r>
              <a:rPr lang="en-US" dirty="0"/>
              <a:t>Opportunities,  Challenges &amp; Approaches</a:t>
            </a:r>
          </a:p>
        </p:txBody>
      </p:sp>
      <p:sp>
        <p:nvSpPr>
          <p:cNvPr id="3" name="Content Placeholder 2"/>
          <p:cNvSpPr>
            <a:spLocks noGrp="1"/>
          </p:cNvSpPr>
          <p:nvPr>
            <p:ph idx="1"/>
          </p:nvPr>
        </p:nvSpPr>
        <p:spPr/>
        <p:txBody>
          <a:bodyPr/>
          <a:lstStyle/>
          <a:p>
            <a:pPr marL="0" indent="0">
              <a:buNone/>
            </a:pPr>
            <a:r>
              <a:rPr lang="en-US" dirty="0"/>
              <a:t>#</a:t>
            </a:r>
            <a:r>
              <a:rPr lang="en-US" dirty="0" smtClean="0"/>
              <a:t>2</a:t>
            </a:r>
          </a:p>
          <a:p>
            <a:pPr marL="0" indent="0">
              <a:spcBef>
                <a:spcPts val="0"/>
              </a:spcBef>
              <a:buNone/>
            </a:pPr>
            <a:r>
              <a:rPr lang="en-US" dirty="0" smtClean="0"/>
              <a:t>Opportunity</a:t>
            </a:r>
            <a:r>
              <a:rPr lang="en-US" dirty="0"/>
              <a:t>: </a:t>
            </a:r>
            <a:r>
              <a:rPr lang="en-US" dirty="0" smtClean="0"/>
              <a:t>The </a:t>
            </a:r>
            <a:r>
              <a:rPr lang="en-US" dirty="0"/>
              <a:t>Student Success Initiative has produced tectonic and rapid </a:t>
            </a:r>
            <a:r>
              <a:rPr lang="en-US" dirty="0" smtClean="0"/>
              <a:t>changes.</a:t>
            </a:r>
          </a:p>
          <a:p>
            <a:pPr marL="0" indent="0">
              <a:spcBef>
                <a:spcPts val="0"/>
              </a:spcBef>
              <a:buNone/>
            </a:pPr>
            <a:endParaRPr lang="en-US" dirty="0"/>
          </a:p>
          <a:p>
            <a:pPr marL="0" indent="0">
              <a:spcBef>
                <a:spcPts val="0"/>
              </a:spcBef>
              <a:buNone/>
            </a:pPr>
            <a:r>
              <a:rPr lang="en-US" dirty="0" smtClean="0"/>
              <a:t>Challenge</a:t>
            </a:r>
            <a:r>
              <a:rPr lang="en-US" dirty="0"/>
              <a:t>: 	Workforce training has not been much affected by the Student Success </a:t>
            </a:r>
            <a:r>
              <a:rPr lang="en-US" dirty="0" smtClean="0"/>
              <a:t>Initiative.</a:t>
            </a:r>
          </a:p>
          <a:p>
            <a:pPr marL="0" indent="0">
              <a:spcBef>
                <a:spcPts val="0"/>
              </a:spcBef>
              <a:buNone/>
            </a:pPr>
            <a:endParaRPr lang="en-US" dirty="0"/>
          </a:p>
          <a:p>
            <a:pPr marL="0" indent="0">
              <a:spcBef>
                <a:spcPts val="0"/>
              </a:spcBef>
              <a:buNone/>
            </a:pPr>
            <a:r>
              <a:rPr lang="en-US" dirty="0" smtClean="0"/>
              <a:t>Approach</a:t>
            </a:r>
            <a:r>
              <a:rPr lang="en-US" dirty="0"/>
              <a:t>: 	Look for CTE Success strategies that mirror Transfer Success </a:t>
            </a:r>
            <a:r>
              <a:rPr lang="en-US" dirty="0" smtClean="0"/>
              <a:t>strategies.</a:t>
            </a:r>
            <a:endParaRPr lang="en-US" dirty="0"/>
          </a:p>
          <a:p>
            <a:endParaRPr lang="en-US" dirty="0"/>
          </a:p>
        </p:txBody>
      </p:sp>
    </p:spTree>
    <p:extLst>
      <p:ext uri="{BB962C8B-B14F-4D97-AF65-F5344CB8AC3E}">
        <p14:creationId xmlns:p14="http://schemas.microsoft.com/office/powerpoint/2010/main" val="37501792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763000" cy="1143000"/>
          </a:xfrm>
        </p:spPr>
        <p:txBody>
          <a:bodyPr>
            <a:normAutofit fontScale="90000"/>
          </a:bodyPr>
          <a:lstStyle/>
          <a:p>
            <a:r>
              <a:rPr lang="en-US" dirty="0"/>
              <a:t>Opportunities,  Challenges &amp; Approaches</a:t>
            </a:r>
          </a:p>
        </p:txBody>
      </p:sp>
      <p:sp>
        <p:nvSpPr>
          <p:cNvPr id="3" name="Content Placeholder 2"/>
          <p:cNvSpPr>
            <a:spLocks noGrp="1"/>
          </p:cNvSpPr>
          <p:nvPr>
            <p:ph idx="1"/>
          </p:nvPr>
        </p:nvSpPr>
        <p:spPr/>
        <p:txBody>
          <a:bodyPr>
            <a:normAutofit fontScale="92500" lnSpcReduction="20000"/>
          </a:bodyPr>
          <a:lstStyle/>
          <a:p>
            <a:pPr marL="0" indent="0">
              <a:lnSpc>
                <a:spcPct val="110000"/>
              </a:lnSpc>
              <a:spcBef>
                <a:spcPts val="0"/>
              </a:spcBef>
              <a:buNone/>
            </a:pPr>
            <a:r>
              <a:rPr lang="en-US" dirty="0"/>
              <a:t>#</a:t>
            </a:r>
            <a:r>
              <a:rPr lang="en-US" dirty="0" smtClean="0"/>
              <a:t>3</a:t>
            </a:r>
          </a:p>
          <a:p>
            <a:pPr marL="0" indent="0">
              <a:lnSpc>
                <a:spcPct val="110000"/>
              </a:lnSpc>
              <a:spcBef>
                <a:spcPts val="0"/>
              </a:spcBef>
              <a:buNone/>
            </a:pPr>
            <a:r>
              <a:rPr lang="en-US" dirty="0" smtClean="0"/>
              <a:t>Opportunity</a:t>
            </a:r>
            <a:r>
              <a:rPr lang="en-US" dirty="0"/>
              <a:t>: </a:t>
            </a:r>
            <a:r>
              <a:rPr lang="en-US" dirty="0" smtClean="0"/>
              <a:t>Employers </a:t>
            </a:r>
            <a:r>
              <a:rPr lang="en-US" dirty="0"/>
              <a:t>are well aware that their competitive edge depends on skilled </a:t>
            </a:r>
            <a:r>
              <a:rPr lang="en-US" dirty="0" smtClean="0"/>
              <a:t>workers.</a:t>
            </a:r>
          </a:p>
          <a:p>
            <a:pPr marL="0" indent="0">
              <a:lnSpc>
                <a:spcPct val="110000"/>
              </a:lnSpc>
              <a:spcBef>
                <a:spcPts val="0"/>
              </a:spcBef>
              <a:buNone/>
            </a:pPr>
            <a:endParaRPr lang="en-US" dirty="0"/>
          </a:p>
          <a:p>
            <a:pPr marL="0" indent="0">
              <a:lnSpc>
                <a:spcPct val="110000"/>
              </a:lnSpc>
              <a:spcBef>
                <a:spcPts val="0"/>
              </a:spcBef>
              <a:buNone/>
            </a:pPr>
            <a:r>
              <a:rPr lang="en-US" dirty="0" smtClean="0"/>
              <a:t>Challenge</a:t>
            </a:r>
            <a:r>
              <a:rPr lang="en-US" dirty="0"/>
              <a:t>: </a:t>
            </a:r>
            <a:r>
              <a:rPr lang="en-US" dirty="0" smtClean="0"/>
              <a:t>Many </a:t>
            </a:r>
            <a:r>
              <a:rPr lang="en-US" dirty="0"/>
              <a:t>business sectors do not have a structure that produces a collective voice for </a:t>
            </a:r>
            <a:r>
              <a:rPr lang="en-US" dirty="0" smtClean="0"/>
              <a:t>employers.</a:t>
            </a:r>
          </a:p>
          <a:p>
            <a:pPr marL="0" indent="0">
              <a:lnSpc>
                <a:spcPct val="110000"/>
              </a:lnSpc>
              <a:spcBef>
                <a:spcPts val="0"/>
              </a:spcBef>
              <a:buNone/>
            </a:pPr>
            <a:endParaRPr lang="en-US" dirty="0"/>
          </a:p>
          <a:p>
            <a:pPr marL="0" indent="0">
              <a:lnSpc>
                <a:spcPct val="110000"/>
              </a:lnSpc>
              <a:spcBef>
                <a:spcPts val="0"/>
              </a:spcBef>
              <a:buNone/>
            </a:pPr>
            <a:r>
              <a:rPr lang="en-US" dirty="0" smtClean="0"/>
              <a:t>Approach</a:t>
            </a:r>
            <a:r>
              <a:rPr lang="en-US" dirty="0"/>
              <a:t>: </a:t>
            </a:r>
            <a:r>
              <a:rPr lang="en-US" dirty="0" smtClean="0"/>
              <a:t>Employ </a:t>
            </a:r>
            <a:r>
              <a:rPr lang="en-US" dirty="0"/>
              <a:t>intentional, multiple approaches to identify business sector regional </a:t>
            </a:r>
            <a:r>
              <a:rPr lang="en-US" dirty="0" smtClean="0"/>
              <a:t>partnerships.</a:t>
            </a:r>
            <a:endParaRPr lang="en-US" dirty="0"/>
          </a:p>
          <a:p>
            <a:endParaRPr lang="en-US" dirty="0"/>
          </a:p>
        </p:txBody>
      </p:sp>
    </p:spTree>
    <p:extLst>
      <p:ext uri="{BB962C8B-B14F-4D97-AF65-F5344CB8AC3E}">
        <p14:creationId xmlns:p14="http://schemas.microsoft.com/office/powerpoint/2010/main" val="30189329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763000" cy="1143000"/>
          </a:xfrm>
        </p:spPr>
        <p:txBody>
          <a:bodyPr>
            <a:normAutofit fontScale="90000"/>
          </a:bodyPr>
          <a:lstStyle/>
          <a:p>
            <a:r>
              <a:rPr lang="en-US" dirty="0"/>
              <a:t>Opportunities,  Challenges &amp; Approaches</a:t>
            </a:r>
          </a:p>
        </p:txBody>
      </p:sp>
      <p:sp>
        <p:nvSpPr>
          <p:cNvPr id="3" name="Content Placeholder 2"/>
          <p:cNvSpPr>
            <a:spLocks noGrp="1"/>
          </p:cNvSpPr>
          <p:nvPr>
            <p:ph idx="1"/>
          </p:nvPr>
        </p:nvSpPr>
        <p:spPr/>
        <p:txBody>
          <a:bodyPr>
            <a:normAutofit fontScale="92500" lnSpcReduction="10000"/>
          </a:bodyPr>
          <a:lstStyle/>
          <a:p>
            <a:pPr marL="0" indent="0">
              <a:spcBef>
                <a:spcPts val="0"/>
              </a:spcBef>
              <a:buNone/>
            </a:pPr>
            <a:r>
              <a:rPr lang="en-US" dirty="0"/>
              <a:t>#</a:t>
            </a:r>
            <a:r>
              <a:rPr lang="en-US" dirty="0" smtClean="0"/>
              <a:t>4</a:t>
            </a:r>
          </a:p>
          <a:p>
            <a:pPr marL="0" indent="0">
              <a:spcBef>
                <a:spcPts val="0"/>
              </a:spcBef>
              <a:buNone/>
            </a:pPr>
            <a:r>
              <a:rPr lang="en-US" dirty="0" smtClean="0"/>
              <a:t>Opportunity</a:t>
            </a:r>
            <a:r>
              <a:rPr lang="en-US" dirty="0"/>
              <a:t>: </a:t>
            </a:r>
            <a:r>
              <a:rPr lang="en-US" dirty="0" smtClean="0"/>
              <a:t>The </a:t>
            </a:r>
            <a:r>
              <a:rPr lang="en-US" dirty="0"/>
              <a:t>CTE Enhancement Fund produced engaged discussions within CTE Regional </a:t>
            </a:r>
            <a:r>
              <a:rPr lang="en-US" dirty="0" smtClean="0"/>
              <a:t>Consortia.</a:t>
            </a:r>
          </a:p>
          <a:p>
            <a:pPr marL="0" indent="0">
              <a:spcBef>
                <a:spcPts val="0"/>
              </a:spcBef>
              <a:buNone/>
            </a:pPr>
            <a:endParaRPr lang="en-US" dirty="0"/>
          </a:p>
          <a:p>
            <a:pPr marL="0" indent="0">
              <a:spcBef>
                <a:spcPts val="0"/>
              </a:spcBef>
              <a:buNone/>
            </a:pPr>
            <a:r>
              <a:rPr lang="en-US" dirty="0" smtClean="0"/>
              <a:t>Challenge</a:t>
            </a:r>
            <a:r>
              <a:rPr lang="en-US" dirty="0"/>
              <a:t>: </a:t>
            </a:r>
            <a:r>
              <a:rPr lang="en-US" dirty="0" smtClean="0"/>
              <a:t>Regional </a:t>
            </a:r>
            <a:r>
              <a:rPr lang="en-US" dirty="0"/>
              <a:t>Consortia are not well prepared for a major role in workforce planning or </a:t>
            </a:r>
            <a:r>
              <a:rPr lang="en-US" dirty="0" smtClean="0"/>
              <a:t>funding.</a:t>
            </a:r>
          </a:p>
          <a:p>
            <a:pPr marL="0" indent="0">
              <a:spcBef>
                <a:spcPts val="0"/>
              </a:spcBef>
              <a:buNone/>
            </a:pPr>
            <a:endParaRPr lang="en-US" dirty="0"/>
          </a:p>
          <a:p>
            <a:pPr marL="0" indent="0">
              <a:spcBef>
                <a:spcPts val="0"/>
              </a:spcBef>
              <a:buNone/>
            </a:pPr>
            <a:r>
              <a:rPr lang="en-US" dirty="0" smtClean="0"/>
              <a:t>Approach</a:t>
            </a:r>
            <a:r>
              <a:rPr lang="en-US" dirty="0"/>
              <a:t>: </a:t>
            </a:r>
            <a:r>
              <a:rPr lang="en-US" dirty="0" smtClean="0"/>
              <a:t>Build </a:t>
            </a:r>
            <a:r>
              <a:rPr lang="en-US" dirty="0"/>
              <a:t>on lessons learned from implementing the CTE Enhancement </a:t>
            </a:r>
            <a:r>
              <a:rPr lang="en-US" dirty="0" smtClean="0"/>
              <a:t>Fund and Doing What Matters.</a:t>
            </a:r>
            <a:endParaRPr lang="en-US" dirty="0"/>
          </a:p>
          <a:p>
            <a:endParaRPr lang="en-US" dirty="0"/>
          </a:p>
        </p:txBody>
      </p:sp>
    </p:spTree>
    <p:extLst>
      <p:ext uri="{BB962C8B-B14F-4D97-AF65-F5344CB8AC3E}">
        <p14:creationId xmlns:p14="http://schemas.microsoft.com/office/powerpoint/2010/main" val="30393179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839200" cy="1143000"/>
          </a:xfrm>
        </p:spPr>
        <p:txBody>
          <a:bodyPr>
            <a:normAutofit fontScale="90000"/>
          </a:bodyPr>
          <a:lstStyle/>
          <a:p>
            <a:r>
              <a:rPr lang="en-US" dirty="0"/>
              <a:t>Opportunities,  Challenges &amp; Approaches</a:t>
            </a:r>
          </a:p>
        </p:txBody>
      </p:sp>
      <p:sp>
        <p:nvSpPr>
          <p:cNvPr id="3" name="Content Placeholder 2"/>
          <p:cNvSpPr>
            <a:spLocks noGrp="1"/>
          </p:cNvSpPr>
          <p:nvPr>
            <p:ph idx="1"/>
          </p:nvPr>
        </p:nvSpPr>
        <p:spPr/>
        <p:txBody>
          <a:bodyPr>
            <a:normAutofit fontScale="85000" lnSpcReduction="10000"/>
          </a:bodyPr>
          <a:lstStyle/>
          <a:p>
            <a:pPr marL="0" indent="0">
              <a:lnSpc>
                <a:spcPct val="110000"/>
              </a:lnSpc>
              <a:spcBef>
                <a:spcPts val="0"/>
              </a:spcBef>
              <a:buNone/>
            </a:pPr>
            <a:r>
              <a:rPr lang="en-US" dirty="0"/>
              <a:t>#</a:t>
            </a:r>
            <a:r>
              <a:rPr lang="en-US" dirty="0" smtClean="0"/>
              <a:t>5</a:t>
            </a:r>
          </a:p>
          <a:p>
            <a:pPr marL="0" indent="0">
              <a:lnSpc>
                <a:spcPct val="110000"/>
              </a:lnSpc>
              <a:spcBef>
                <a:spcPts val="0"/>
              </a:spcBef>
              <a:buNone/>
            </a:pPr>
            <a:r>
              <a:rPr lang="en-US" dirty="0" smtClean="0"/>
              <a:t>Opportunity</a:t>
            </a:r>
            <a:r>
              <a:rPr lang="en-US" dirty="0"/>
              <a:t>: </a:t>
            </a:r>
            <a:r>
              <a:rPr lang="en-US" dirty="0" smtClean="0"/>
              <a:t>The Associate Degree for Transfer shifted </a:t>
            </a:r>
            <a:r>
              <a:rPr lang="en-US" dirty="0"/>
              <a:t>decisions from college to state level through a state-mandated faculty-driven </a:t>
            </a:r>
            <a:r>
              <a:rPr lang="en-US" dirty="0" smtClean="0"/>
              <a:t>process.</a:t>
            </a:r>
          </a:p>
          <a:p>
            <a:pPr marL="0" indent="0">
              <a:lnSpc>
                <a:spcPct val="110000"/>
              </a:lnSpc>
              <a:spcBef>
                <a:spcPts val="0"/>
              </a:spcBef>
              <a:buNone/>
            </a:pPr>
            <a:endParaRPr lang="en-US" dirty="0"/>
          </a:p>
          <a:p>
            <a:pPr marL="0" indent="0">
              <a:lnSpc>
                <a:spcPct val="110000"/>
              </a:lnSpc>
              <a:spcBef>
                <a:spcPts val="0"/>
              </a:spcBef>
              <a:buNone/>
            </a:pPr>
            <a:r>
              <a:rPr lang="en-US" dirty="0" smtClean="0"/>
              <a:t>Challenge</a:t>
            </a:r>
            <a:r>
              <a:rPr lang="en-US" dirty="0"/>
              <a:t>: </a:t>
            </a:r>
            <a:r>
              <a:rPr lang="en-US" dirty="0" smtClean="0"/>
              <a:t>The </a:t>
            </a:r>
            <a:r>
              <a:rPr lang="en-US" dirty="0"/>
              <a:t>CTE partnership will involve CCC faculty working with business and industry </a:t>
            </a:r>
            <a:r>
              <a:rPr lang="en-US" dirty="0" smtClean="0"/>
              <a:t>representatives.</a:t>
            </a:r>
          </a:p>
          <a:p>
            <a:pPr marL="0" indent="0">
              <a:lnSpc>
                <a:spcPct val="110000"/>
              </a:lnSpc>
              <a:spcBef>
                <a:spcPts val="0"/>
              </a:spcBef>
              <a:buNone/>
            </a:pPr>
            <a:endParaRPr lang="en-US" dirty="0"/>
          </a:p>
          <a:p>
            <a:pPr marL="0" indent="0">
              <a:lnSpc>
                <a:spcPct val="110000"/>
              </a:lnSpc>
              <a:spcBef>
                <a:spcPts val="0"/>
              </a:spcBef>
              <a:buNone/>
            </a:pPr>
            <a:r>
              <a:rPr lang="en-US" dirty="0" smtClean="0"/>
              <a:t>Approach</a:t>
            </a:r>
            <a:r>
              <a:rPr lang="en-US" dirty="0"/>
              <a:t>: </a:t>
            </a:r>
            <a:r>
              <a:rPr lang="en-US" dirty="0" smtClean="0"/>
              <a:t>Seek </a:t>
            </a:r>
            <a:r>
              <a:rPr lang="en-US" dirty="0"/>
              <a:t>state </a:t>
            </a:r>
            <a:r>
              <a:rPr lang="en-US" dirty="0" smtClean="0"/>
              <a:t>mandate and </a:t>
            </a:r>
            <a:r>
              <a:rPr lang="en-US" dirty="0"/>
              <a:t>funding to reform the CTE </a:t>
            </a:r>
            <a:r>
              <a:rPr lang="en-US" dirty="0" smtClean="0"/>
              <a:t>program development </a:t>
            </a:r>
            <a:r>
              <a:rPr lang="en-US" dirty="0"/>
              <a:t>and approval processes</a:t>
            </a:r>
          </a:p>
          <a:p>
            <a:pPr>
              <a:lnSpc>
                <a:spcPct val="110000"/>
              </a:lnSpc>
              <a:spcBef>
                <a:spcPts val="0"/>
              </a:spcBef>
            </a:pPr>
            <a:endParaRPr lang="en-US" dirty="0"/>
          </a:p>
        </p:txBody>
      </p:sp>
    </p:spTree>
    <p:extLst>
      <p:ext uri="{BB962C8B-B14F-4D97-AF65-F5344CB8AC3E}">
        <p14:creationId xmlns:p14="http://schemas.microsoft.com/office/powerpoint/2010/main" val="22131929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763000" cy="1143000"/>
          </a:xfrm>
        </p:spPr>
        <p:txBody>
          <a:bodyPr>
            <a:normAutofit fontScale="90000"/>
          </a:bodyPr>
          <a:lstStyle/>
          <a:p>
            <a:r>
              <a:rPr lang="en-US" dirty="0"/>
              <a:t>Opportunities,  Challenges &amp; Approaches</a:t>
            </a:r>
          </a:p>
        </p:txBody>
      </p:sp>
      <p:sp>
        <p:nvSpPr>
          <p:cNvPr id="3" name="Content Placeholder 2"/>
          <p:cNvSpPr>
            <a:spLocks noGrp="1"/>
          </p:cNvSpPr>
          <p:nvPr>
            <p:ph idx="1"/>
          </p:nvPr>
        </p:nvSpPr>
        <p:spPr/>
        <p:txBody>
          <a:bodyPr>
            <a:normAutofit lnSpcReduction="10000"/>
          </a:bodyPr>
          <a:lstStyle/>
          <a:p>
            <a:pPr marL="0" indent="0">
              <a:spcBef>
                <a:spcPts val="0"/>
              </a:spcBef>
              <a:buNone/>
            </a:pPr>
            <a:r>
              <a:rPr lang="en-US" dirty="0"/>
              <a:t>#</a:t>
            </a:r>
            <a:r>
              <a:rPr lang="en-US" dirty="0" smtClean="0"/>
              <a:t>6</a:t>
            </a:r>
          </a:p>
          <a:p>
            <a:pPr marL="0" indent="0">
              <a:spcBef>
                <a:spcPts val="0"/>
              </a:spcBef>
              <a:buNone/>
            </a:pPr>
            <a:r>
              <a:rPr lang="en-US" dirty="0" smtClean="0"/>
              <a:t>Opportunity</a:t>
            </a:r>
            <a:r>
              <a:rPr lang="en-US" dirty="0"/>
              <a:t>: </a:t>
            </a:r>
            <a:r>
              <a:rPr lang="en-US" dirty="0" smtClean="0"/>
              <a:t>California’s economic recovery </a:t>
            </a:r>
            <a:r>
              <a:rPr lang="en-US" dirty="0"/>
              <a:t>has enabled the state to invest in its economic </a:t>
            </a:r>
            <a:r>
              <a:rPr lang="en-US" dirty="0" smtClean="0"/>
              <a:t>future.</a:t>
            </a:r>
          </a:p>
          <a:p>
            <a:pPr marL="0" indent="0">
              <a:spcBef>
                <a:spcPts val="0"/>
              </a:spcBef>
              <a:buNone/>
            </a:pPr>
            <a:endParaRPr lang="en-US" dirty="0"/>
          </a:p>
          <a:p>
            <a:pPr marL="0" indent="0">
              <a:spcBef>
                <a:spcPts val="0"/>
              </a:spcBef>
              <a:buNone/>
            </a:pPr>
            <a:r>
              <a:rPr lang="en-US" dirty="0" smtClean="0"/>
              <a:t>Challenge</a:t>
            </a:r>
            <a:r>
              <a:rPr lang="en-US" dirty="0"/>
              <a:t>: </a:t>
            </a:r>
            <a:r>
              <a:rPr lang="en-US" dirty="0" smtClean="0"/>
              <a:t>The </a:t>
            </a:r>
            <a:r>
              <a:rPr lang="en-US" dirty="0"/>
              <a:t>current window of opportunity for reform may close </a:t>
            </a:r>
            <a:r>
              <a:rPr lang="en-US" dirty="0" smtClean="0"/>
              <a:t>soon.</a:t>
            </a:r>
          </a:p>
          <a:p>
            <a:pPr marL="0" indent="0">
              <a:spcBef>
                <a:spcPts val="0"/>
              </a:spcBef>
              <a:buNone/>
            </a:pPr>
            <a:endParaRPr lang="en-US" dirty="0"/>
          </a:p>
          <a:p>
            <a:pPr marL="0" indent="0">
              <a:spcBef>
                <a:spcPts val="0"/>
              </a:spcBef>
              <a:buNone/>
            </a:pPr>
            <a:r>
              <a:rPr lang="en-US" dirty="0" smtClean="0"/>
              <a:t>Approach</a:t>
            </a:r>
            <a:r>
              <a:rPr lang="en-US" dirty="0"/>
              <a:t>: </a:t>
            </a:r>
            <a:r>
              <a:rPr lang="en-US" dirty="0" smtClean="0"/>
              <a:t>Implement </a:t>
            </a:r>
            <a:r>
              <a:rPr lang="en-US" dirty="0"/>
              <a:t>California’s Strategic Workforce Development Plan: </a:t>
            </a:r>
            <a:r>
              <a:rPr lang="en-US" dirty="0" smtClean="0"/>
              <a:t>2013-17.</a:t>
            </a:r>
            <a:endParaRPr lang="en-US" dirty="0"/>
          </a:p>
          <a:p>
            <a:pPr>
              <a:spcBef>
                <a:spcPts val="0"/>
              </a:spcBef>
            </a:pPr>
            <a:endParaRPr lang="en-US" dirty="0"/>
          </a:p>
        </p:txBody>
      </p:sp>
    </p:spTree>
    <p:extLst>
      <p:ext uri="{BB962C8B-B14F-4D97-AF65-F5344CB8AC3E}">
        <p14:creationId xmlns:p14="http://schemas.microsoft.com/office/powerpoint/2010/main" val="26910551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1143000"/>
          </a:xfrm>
        </p:spPr>
        <p:txBody>
          <a:bodyPr>
            <a:normAutofit fontScale="90000"/>
          </a:bodyPr>
          <a:lstStyle/>
          <a:p>
            <a:r>
              <a:rPr lang="en-US" dirty="0"/>
              <a:t>Opportunities,  Challenges &amp; Approaches</a:t>
            </a:r>
          </a:p>
        </p:txBody>
      </p:sp>
      <p:sp>
        <p:nvSpPr>
          <p:cNvPr id="3" name="Content Placeholder 2"/>
          <p:cNvSpPr>
            <a:spLocks noGrp="1"/>
          </p:cNvSpPr>
          <p:nvPr>
            <p:ph idx="1"/>
          </p:nvPr>
        </p:nvSpPr>
        <p:spPr/>
        <p:txBody>
          <a:bodyPr>
            <a:normAutofit fontScale="85000" lnSpcReduction="10000"/>
          </a:bodyPr>
          <a:lstStyle/>
          <a:p>
            <a:pPr marL="0" indent="0">
              <a:buNone/>
            </a:pPr>
            <a:r>
              <a:rPr lang="en-US" dirty="0"/>
              <a:t>#</a:t>
            </a:r>
            <a:r>
              <a:rPr lang="en-US" dirty="0" smtClean="0"/>
              <a:t>7</a:t>
            </a:r>
          </a:p>
          <a:p>
            <a:pPr marL="0" indent="0">
              <a:buNone/>
            </a:pPr>
            <a:r>
              <a:rPr lang="en-US" dirty="0" smtClean="0"/>
              <a:t>Opportunity</a:t>
            </a:r>
            <a:r>
              <a:rPr lang="en-US" dirty="0"/>
              <a:t>: </a:t>
            </a:r>
            <a:r>
              <a:rPr lang="en-US" dirty="0" smtClean="0"/>
              <a:t>College </a:t>
            </a:r>
            <a:r>
              <a:rPr lang="en-US" dirty="0"/>
              <a:t>and High School CTE programs are attracting major state and national </a:t>
            </a:r>
            <a:r>
              <a:rPr lang="en-US" dirty="0" smtClean="0"/>
              <a:t>funding.</a:t>
            </a:r>
          </a:p>
          <a:p>
            <a:pPr marL="0" indent="0">
              <a:buNone/>
            </a:pPr>
            <a:endParaRPr lang="en-US" dirty="0"/>
          </a:p>
          <a:p>
            <a:pPr marL="0" indent="0">
              <a:buNone/>
            </a:pPr>
            <a:r>
              <a:rPr lang="en-US" dirty="0" smtClean="0"/>
              <a:t>Challenge</a:t>
            </a:r>
            <a:r>
              <a:rPr lang="en-US" dirty="0"/>
              <a:t>: </a:t>
            </a:r>
            <a:r>
              <a:rPr lang="en-US" dirty="0" smtClean="0"/>
              <a:t>Rebuilding </a:t>
            </a:r>
            <a:r>
              <a:rPr lang="en-US" dirty="0"/>
              <a:t>vocational and adult education offerings after severe cuts will not be </a:t>
            </a:r>
            <a:r>
              <a:rPr lang="en-US" dirty="0" smtClean="0"/>
              <a:t>easy.</a:t>
            </a:r>
          </a:p>
          <a:p>
            <a:pPr marL="0" indent="0">
              <a:buNone/>
            </a:pPr>
            <a:endParaRPr lang="en-US" dirty="0"/>
          </a:p>
          <a:p>
            <a:pPr marL="0" indent="0">
              <a:buNone/>
            </a:pPr>
            <a:r>
              <a:rPr lang="en-US" dirty="0" smtClean="0"/>
              <a:t>Approach</a:t>
            </a:r>
            <a:r>
              <a:rPr lang="en-US" dirty="0"/>
              <a:t>: </a:t>
            </a:r>
            <a:r>
              <a:rPr lang="en-US" dirty="0" smtClean="0"/>
              <a:t>Build on AB </a:t>
            </a:r>
            <a:r>
              <a:rPr lang="en-US" dirty="0"/>
              <a:t>86 Adult Education Regional </a:t>
            </a:r>
            <a:r>
              <a:rPr lang="en-US" dirty="0" smtClean="0"/>
              <a:t>Consortia as the basis for change in the broader High School/ROP-to-College Pathway arena.</a:t>
            </a:r>
            <a:endParaRPr lang="en-US" dirty="0"/>
          </a:p>
          <a:p>
            <a:endParaRPr lang="en-US" dirty="0"/>
          </a:p>
        </p:txBody>
      </p:sp>
    </p:spTree>
    <p:extLst>
      <p:ext uri="{BB962C8B-B14F-4D97-AF65-F5344CB8AC3E}">
        <p14:creationId xmlns:p14="http://schemas.microsoft.com/office/powerpoint/2010/main" val="4837967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522" y="0"/>
            <a:ext cx="9144000" cy="6096000"/>
          </a:xfrm>
          <a:prstGeom prst="rect">
            <a:avLst/>
          </a:prstGeom>
        </p:spPr>
      </p:pic>
      <p:sp>
        <p:nvSpPr>
          <p:cNvPr id="3" name="TextBox 2"/>
          <p:cNvSpPr txBox="1"/>
          <p:nvPr/>
        </p:nvSpPr>
        <p:spPr>
          <a:xfrm>
            <a:off x="0" y="6072069"/>
            <a:ext cx="9144000" cy="1107996"/>
          </a:xfrm>
          <a:prstGeom prst="rect">
            <a:avLst/>
          </a:prstGeom>
          <a:solidFill>
            <a:schemeClr val="bg1">
              <a:lumMod val="75000"/>
            </a:schemeClr>
          </a:solidFill>
        </p:spPr>
        <p:txBody>
          <a:bodyPr wrap="square" rtlCol="0">
            <a:spAutoFit/>
          </a:bodyPr>
          <a:lstStyle/>
          <a:p>
            <a:pPr algn="ctr"/>
            <a:r>
              <a:rPr lang="en-US" sz="2400" b="1" dirty="0" smtClean="0"/>
              <a:t>Diego Rivera’s Mural “Industry” on the North Wall </a:t>
            </a:r>
          </a:p>
          <a:p>
            <a:pPr algn="ctr"/>
            <a:r>
              <a:rPr lang="en-US" sz="2400" b="1" dirty="0" smtClean="0"/>
              <a:t>of the Detroit Institute of Art, 1933</a:t>
            </a:r>
          </a:p>
          <a:p>
            <a:pPr algn="ctr"/>
            <a:endParaRPr lang="en-US" dirty="0"/>
          </a:p>
        </p:txBody>
      </p:sp>
      <p:sp>
        <p:nvSpPr>
          <p:cNvPr id="4" name="TextBox 3"/>
          <p:cNvSpPr txBox="1"/>
          <p:nvPr/>
        </p:nvSpPr>
        <p:spPr>
          <a:xfrm>
            <a:off x="3276600" y="1221719"/>
            <a:ext cx="3124200" cy="1938992"/>
          </a:xfrm>
          <a:prstGeom prst="rect">
            <a:avLst/>
          </a:prstGeom>
          <a:noFill/>
        </p:spPr>
        <p:txBody>
          <a:bodyPr wrap="square" rtlCol="0">
            <a:spAutoFit/>
          </a:bodyPr>
          <a:lstStyle/>
          <a:p>
            <a:pPr algn="ctr"/>
            <a:r>
              <a:rPr lang="en-US" sz="4000" b="1" dirty="0" smtClean="0">
                <a:solidFill>
                  <a:schemeClr val="bg1"/>
                </a:solidFill>
              </a:rPr>
              <a:t>NOW THE WORK BEGINS</a:t>
            </a:r>
            <a:endParaRPr lang="en-US" sz="4000" b="1" dirty="0">
              <a:solidFill>
                <a:schemeClr val="bg1"/>
              </a:solidFill>
            </a:endParaRPr>
          </a:p>
        </p:txBody>
      </p:sp>
    </p:spTree>
    <p:extLst>
      <p:ext uri="{BB962C8B-B14F-4D97-AF65-F5344CB8AC3E}">
        <p14:creationId xmlns:p14="http://schemas.microsoft.com/office/powerpoint/2010/main" val="30399303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Goals</a:t>
            </a:r>
            <a:r>
              <a:rPr lang="en-US" b="1" dirty="0">
                <a:solidFill>
                  <a:srgbClr val="000000"/>
                </a:solidFill>
                <a:ea typeface="Calibri"/>
                <a:cs typeface="Helv"/>
              </a:rPr>
              <a:t> </a:t>
            </a:r>
            <a:r>
              <a:rPr lang="en-US" b="1" dirty="0" smtClean="0">
                <a:solidFill>
                  <a:srgbClr val="000000"/>
                </a:solidFill>
                <a:ea typeface="Calibri"/>
                <a:cs typeface="Helv"/>
              </a:rPr>
              <a:t>for Workforce Training, </a:t>
            </a:r>
            <a:r>
              <a:rPr lang="en-US" b="1" dirty="0">
                <a:solidFill>
                  <a:srgbClr val="000000"/>
                </a:solidFill>
                <a:ea typeface="Calibri"/>
                <a:cs typeface="Helv"/>
              </a:rPr>
              <a:t>Job Creation and a Stronger Economy</a:t>
            </a:r>
            <a:endParaRPr lang="en-US" dirty="0"/>
          </a:p>
        </p:txBody>
      </p:sp>
      <p:sp>
        <p:nvSpPr>
          <p:cNvPr id="3" name="Content Placeholder 2"/>
          <p:cNvSpPr>
            <a:spLocks noGrp="1"/>
          </p:cNvSpPr>
          <p:nvPr>
            <p:ph idx="1"/>
          </p:nvPr>
        </p:nvSpPr>
        <p:spPr>
          <a:xfrm>
            <a:off x="304800" y="1600200"/>
            <a:ext cx="8534400" cy="4800600"/>
          </a:xfrm>
        </p:spPr>
        <p:txBody>
          <a:bodyPr>
            <a:normAutofit fontScale="55000" lnSpcReduction="20000"/>
          </a:bodyPr>
          <a:lstStyle/>
          <a:p>
            <a:pPr marR="354330" lvl="0">
              <a:lnSpc>
                <a:spcPct val="120000"/>
              </a:lnSpc>
              <a:spcBef>
                <a:spcPts val="0"/>
              </a:spcBef>
              <a:buFont typeface="+mj-lt"/>
              <a:buAutoNum type="arabicPeriod"/>
            </a:pPr>
            <a:r>
              <a:rPr lang="en-US" sz="5800" dirty="0">
                <a:solidFill>
                  <a:srgbClr val="000000"/>
                </a:solidFill>
                <a:ea typeface="Calibri"/>
                <a:cs typeface="Helv"/>
              </a:rPr>
              <a:t>Offer Competency-based, Industry-Driven Awards in </a:t>
            </a:r>
            <a:r>
              <a:rPr lang="en-US" sz="5800" dirty="0" smtClean="0">
                <a:solidFill>
                  <a:srgbClr val="000000"/>
                </a:solidFill>
                <a:ea typeface="Calibri"/>
                <a:cs typeface="Helv"/>
              </a:rPr>
              <a:t>a Career Ladder Structure</a:t>
            </a:r>
            <a:endParaRPr lang="en-US" sz="5800" dirty="0">
              <a:ea typeface="Calibri"/>
              <a:cs typeface="Times New Roman"/>
            </a:endParaRPr>
          </a:p>
          <a:p>
            <a:pPr marR="354330" lvl="0">
              <a:lnSpc>
                <a:spcPct val="120000"/>
              </a:lnSpc>
              <a:spcBef>
                <a:spcPts val="0"/>
              </a:spcBef>
              <a:buFont typeface="+mj-lt"/>
              <a:buAutoNum type="arabicPeriod"/>
            </a:pPr>
            <a:r>
              <a:rPr lang="en-US" sz="5800" dirty="0">
                <a:solidFill>
                  <a:srgbClr val="000000"/>
                </a:solidFill>
                <a:ea typeface="Calibri"/>
                <a:cs typeface="Helv"/>
              </a:rPr>
              <a:t>Close the Skills Gap</a:t>
            </a:r>
            <a:endParaRPr lang="en-US" sz="5800" dirty="0">
              <a:ea typeface="Calibri"/>
              <a:cs typeface="Times New Roman"/>
            </a:endParaRPr>
          </a:p>
          <a:p>
            <a:pPr lvl="0">
              <a:lnSpc>
                <a:spcPct val="120000"/>
              </a:lnSpc>
              <a:spcBef>
                <a:spcPts val="0"/>
              </a:spcBef>
              <a:buFont typeface="+mj-lt"/>
              <a:buAutoNum type="arabicPeriod"/>
            </a:pPr>
            <a:r>
              <a:rPr lang="en-US" sz="5800" dirty="0" smtClean="0">
                <a:solidFill>
                  <a:srgbClr val="000000"/>
                </a:solidFill>
                <a:ea typeface="Calibri"/>
                <a:cs typeface="Helv"/>
              </a:rPr>
              <a:t>Assure </a:t>
            </a:r>
            <a:r>
              <a:rPr lang="en-US" sz="5800" dirty="0">
                <a:solidFill>
                  <a:srgbClr val="000000"/>
                </a:solidFill>
                <a:ea typeface="Calibri"/>
                <a:cs typeface="Helv"/>
              </a:rPr>
              <a:t>Student Completion of Career Pathways</a:t>
            </a:r>
            <a:endParaRPr lang="en-US" sz="5800" dirty="0">
              <a:ea typeface="Calibri"/>
              <a:cs typeface="Times New Roman"/>
            </a:endParaRPr>
          </a:p>
          <a:p>
            <a:pPr lvl="0">
              <a:lnSpc>
                <a:spcPct val="120000"/>
              </a:lnSpc>
              <a:spcBef>
                <a:spcPts val="0"/>
              </a:spcBef>
              <a:buFont typeface="+mj-lt"/>
              <a:buAutoNum type="arabicPeriod"/>
            </a:pPr>
            <a:r>
              <a:rPr lang="en-US" sz="5800" dirty="0">
                <a:solidFill>
                  <a:srgbClr val="000000"/>
                </a:solidFill>
                <a:ea typeface="Calibri"/>
                <a:cs typeface="Helv"/>
              </a:rPr>
              <a:t>Assure Degrees and Certificates are </a:t>
            </a:r>
            <a:r>
              <a:rPr lang="en-US" sz="5800" dirty="0" smtClean="0">
                <a:solidFill>
                  <a:srgbClr val="000000"/>
                </a:solidFill>
                <a:ea typeface="Calibri"/>
                <a:cs typeface="Helv"/>
              </a:rPr>
              <a:t>Portable</a:t>
            </a:r>
            <a:endParaRPr lang="en-US" sz="5800" dirty="0">
              <a:ea typeface="Calibri"/>
              <a:cs typeface="Times New Roman"/>
            </a:endParaRPr>
          </a:p>
          <a:p>
            <a:pPr lvl="0">
              <a:lnSpc>
                <a:spcPct val="120000"/>
              </a:lnSpc>
              <a:spcBef>
                <a:spcPts val="0"/>
              </a:spcBef>
              <a:buFont typeface="+mj-lt"/>
              <a:buAutoNum type="arabicPeriod"/>
            </a:pPr>
            <a:r>
              <a:rPr lang="en-US" sz="5800" dirty="0" smtClean="0">
                <a:solidFill>
                  <a:srgbClr val="000000"/>
                </a:solidFill>
                <a:ea typeface="Calibri"/>
                <a:cs typeface="Helv"/>
              </a:rPr>
              <a:t>Provide Clear Pathways to College Regardless of Entry Point</a:t>
            </a:r>
          </a:p>
          <a:p>
            <a:pPr lvl="0">
              <a:lnSpc>
                <a:spcPct val="120000"/>
              </a:lnSpc>
              <a:spcBef>
                <a:spcPts val="0"/>
              </a:spcBef>
              <a:buFont typeface="+mj-lt"/>
              <a:buAutoNum type="arabicPeriod"/>
            </a:pPr>
            <a:r>
              <a:rPr lang="en-US" sz="5800" dirty="0" smtClean="0">
                <a:solidFill>
                  <a:srgbClr val="000000"/>
                </a:solidFill>
                <a:ea typeface="Calibri"/>
                <a:cs typeface="Helv"/>
              </a:rPr>
              <a:t>Provide </a:t>
            </a:r>
            <a:r>
              <a:rPr lang="en-US" sz="5800" dirty="0">
                <a:solidFill>
                  <a:srgbClr val="000000"/>
                </a:solidFill>
                <a:ea typeface="Calibri"/>
                <a:cs typeface="Helv"/>
              </a:rPr>
              <a:t>CTE </a:t>
            </a:r>
            <a:r>
              <a:rPr lang="en-US" sz="5800" dirty="0" smtClean="0">
                <a:solidFill>
                  <a:srgbClr val="000000"/>
                </a:solidFill>
                <a:ea typeface="Calibri"/>
                <a:cs typeface="Helv"/>
              </a:rPr>
              <a:t>Faculty Professional Development</a:t>
            </a:r>
            <a:r>
              <a:rPr lang="en-US" i="1" dirty="0" smtClean="0">
                <a:solidFill>
                  <a:srgbClr val="000000"/>
                </a:solidFill>
                <a:ea typeface="Calibri"/>
                <a:cs typeface="Helv"/>
              </a:rPr>
              <a:t/>
            </a:r>
            <a:br>
              <a:rPr lang="en-US" i="1" dirty="0" smtClean="0">
                <a:solidFill>
                  <a:srgbClr val="000000"/>
                </a:solidFill>
                <a:ea typeface="Calibri"/>
                <a:cs typeface="Helv"/>
              </a:rPr>
            </a:br>
            <a:r>
              <a:rPr lang="en-US" sz="3600" b="1" dirty="0" smtClean="0">
                <a:solidFill>
                  <a:srgbClr val="000000"/>
                </a:solidFill>
                <a:ea typeface="Calibri"/>
                <a:cs typeface="Helv"/>
              </a:rPr>
              <a:t> </a:t>
            </a:r>
            <a:endParaRPr lang="en-US" dirty="0" smtClean="0">
              <a:ea typeface="Calibri"/>
              <a:cs typeface="Times New Roman"/>
            </a:endParaRPr>
          </a:p>
          <a:p>
            <a:endParaRPr lang="en-US" dirty="0"/>
          </a:p>
        </p:txBody>
      </p:sp>
    </p:spTree>
    <p:extLst>
      <p:ext uri="{BB962C8B-B14F-4D97-AF65-F5344CB8AC3E}">
        <p14:creationId xmlns:p14="http://schemas.microsoft.com/office/powerpoint/2010/main" val="15299234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839200" cy="1143000"/>
          </a:xfrm>
        </p:spPr>
        <p:txBody>
          <a:bodyPr>
            <a:normAutofit fontScale="90000"/>
          </a:bodyPr>
          <a:lstStyle/>
          <a:p>
            <a:pPr>
              <a:lnSpc>
                <a:spcPts val="4000"/>
              </a:lnSpc>
            </a:pPr>
            <a:r>
              <a:rPr lang="en-US" dirty="0" smtClean="0"/>
              <a:t>Goal #1: Offer </a:t>
            </a:r>
            <a:r>
              <a:rPr lang="en-US" dirty="0"/>
              <a:t>Competency-based, Industry-Driven Awards in </a:t>
            </a:r>
            <a:r>
              <a:rPr lang="en-US" dirty="0" smtClean="0"/>
              <a:t>Career Ladders</a:t>
            </a:r>
            <a:endParaRPr lang="en-US" dirty="0"/>
          </a:p>
        </p:txBody>
      </p:sp>
      <p:sp>
        <p:nvSpPr>
          <p:cNvPr id="3" name="Content Placeholder 2"/>
          <p:cNvSpPr>
            <a:spLocks noGrp="1"/>
          </p:cNvSpPr>
          <p:nvPr>
            <p:ph idx="1"/>
          </p:nvPr>
        </p:nvSpPr>
        <p:spPr>
          <a:xfrm>
            <a:off x="381000" y="2133600"/>
            <a:ext cx="5257800" cy="4038600"/>
          </a:xfrm>
        </p:spPr>
        <p:txBody>
          <a:bodyPr>
            <a:normAutofit fontScale="85000" lnSpcReduction="10000"/>
          </a:bodyPr>
          <a:lstStyle/>
          <a:p>
            <a:pPr marL="0" indent="0">
              <a:buNone/>
            </a:pPr>
            <a:r>
              <a:rPr lang="en-US" dirty="0" smtClean="0"/>
              <a:t>The </a:t>
            </a:r>
            <a:r>
              <a:rPr lang="en-US" dirty="0"/>
              <a:t>California Community College Workforce Training System will:</a:t>
            </a:r>
            <a:endParaRPr lang="en-US" dirty="0" smtClean="0"/>
          </a:p>
          <a:p>
            <a:pPr marL="514350" indent="-514350">
              <a:buFont typeface="+mj-lt"/>
              <a:buAutoNum type="arabicPeriod"/>
            </a:pPr>
            <a:r>
              <a:rPr lang="en-US" dirty="0" smtClean="0"/>
              <a:t>design </a:t>
            </a:r>
            <a:r>
              <a:rPr lang="en-US" dirty="0"/>
              <a:t>and offer degrees and certificates that are based on job competencies needed by employers, that have multiple </a:t>
            </a:r>
            <a:r>
              <a:rPr lang="en-US" dirty="0" smtClean="0"/>
              <a:t>entry-exit-and-reentry </a:t>
            </a:r>
            <a:r>
              <a:rPr lang="en-US" dirty="0"/>
              <a:t>points matching career ladders, and that </a:t>
            </a:r>
            <a:r>
              <a:rPr lang="en-US" dirty="0" smtClean="0"/>
              <a:t>respond to </a:t>
            </a:r>
            <a:r>
              <a:rPr lang="en-US" dirty="0"/>
              <a:t>labor market </a:t>
            </a:r>
            <a:r>
              <a:rPr lang="en-US" dirty="0" smtClean="0"/>
              <a:t>demand in a timely manner.</a:t>
            </a:r>
            <a:endParaRPr lang="en-US" dirty="0"/>
          </a:p>
        </p:txBody>
      </p:sp>
      <p:sp>
        <p:nvSpPr>
          <p:cNvPr id="4" name="TextBox 3"/>
          <p:cNvSpPr txBox="1"/>
          <p:nvPr/>
        </p:nvSpPr>
        <p:spPr>
          <a:xfrm>
            <a:off x="5930375" y="1981200"/>
            <a:ext cx="2667000" cy="4401205"/>
          </a:xfrm>
          <a:prstGeom prst="rect">
            <a:avLst/>
          </a:prstGeom>
          <a:noFill/>
        </p:spPr>
        <p:txBody>
          <a:bodyPr wrap="square" rtlCol="0">
            <a:spAutoFit/>
          </a:bodyPr>
          <a:lstStyle/>
          <a:p>
            <a:r>
              <a:rPr lang="en-US" i="1" dirty="0"/>
              <a:t>“So we have ready-to-work people looking for work. And we have ready-to-fill jobs that employers can’t fill. If we want to continue our economic recovery, grow our middle class and ensure a prosperous future, we’ve got to match them up… But here’s the rub: too often, they [employers] can’t find workers who have the skills they need.” </a:t>
            </a:r>
            <a:endParaRPr lang="en-US" i="1" dirty="0" smtClean="0"/>
          </a:p>
          <a:p>
            <a:r>
              <a:rPr lang="en-US" sz="1400" dirty="0"/>
              <a:t>Thomas E. Perez, </a:t>
            </a:r>
            <a:r>
              <a:rPr lang="en-US" sz="1400" dirty="0" smtClean="0"/>
              <a:t>U. S. Secretary </a:t>
            </a:r>
            <a:r>
              <a:rPr lang="en-US" sz="1400" dirty="0"/>
              <a:t>of Labor</a:t>
            </a:r>
          </a:p>
        </p:txBody>
      </p:sp>
    </p:spTree>
    <p:extLst>
      <p:ext uri="{BB962C8B-B14F-4D97-AF65-F5344CB8AC3E}">
        <p14:creationId xmlns:p14="http://schemas.microsoft.com/office/powerpoint/2010/main" val="9127489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229600" cy="1143000"/>
          </a:xfrm>
        </p:spPr>
        <p:txBody>
          <a:bodyPr>
            <a:normAutofit/>
          </a:bodyPr>
          <a:lstStyle/>
          <a:p>
            <a:r>
              <a:rPr lang="en-US" sz="4000" dirty="0" smtClean="0"/>
              <a:t>Goal #2: Close the Skills Gap</a:t>
            </a:r>
            <a:endParaRPr lang="en-US" sz="4000" dirty="0"/>
          </a:p>
        </p:txBody>
      </p:sp>
      <p:sp>
        <p:nvSpPr>
          <p:cNvPr id="3" name="Content Placeholder 2"/>
          <p:cNvSpPr>
            <a:spLocks noGrp="1"/>
          </p:cNvSpPr>
          <p:nvPr>
            <p:ph idx="1"/>
          </p:nvPr>
        </p:nvSpPr>
        <p:spPr>
          <a:xfrm>
            <a:off x="304800" y="1828800"/>
            <a:ext cx="6400800" cy="4038600"/>
          </a:xfrm>
        </p:spPr>
        <p:txBody>
          <a:bodyPr/>
          <a:lstStyle/>
          <a:p>
            <a:pPr marL="0" indent="0">
              <a:buNone/>
            </a:pPr>
            <a:r>
              <a:rPr lang="en-US" dirty="0" smtClean="0"/>
              <a:t>The </a:t>
            </a:r>
            <a:r>
              <a:rPr lang="en-US" dirty="0"/>
              <a:t>California Community College Workforce Training System will:</a:t>
            </a:r>
            <a:endParaRPr lang="en-US" dirty="0" smtClean="0"/>
          </a:p>
          <a:p>
            <a:pPr marL="514350" indent="-514350">
              <a:buAutoNum type="arabicPeriod" startAt="2"/>
            </a:pPr>
            <a:r>
              <a:rPr lang="en-US" dirty="0" smtClean="0"/>
              <a:t>assure </a:t>
            </a:r>
            <a:r>
              <a:rPr lang="en-US" dirty="0"/>
              <a:t>that students who complete those degrees and certificates master those competencies and transition smoothly to the </a:t>
            </a:r>
            <a:r>
              <a:rPr lang="en-US" dirty="0" smtClean="0"/>
              <a:t>workforce.</a:t>
            </a:r>
          </a:p>
          <a:p>
            <a:pPr marL="0" indent="0">
              <a:buNone/>
            </a:pPr>
            <a:endParaRPr lang="en-US" dirty="0"/>
          </a:p>
        </p:txBody>
      </p:sp>
      <p:sp>
        <p:nvSpPr>
          <p:cNvPr id="4" name="TextBox 3"/>
          <p:cNvSpPr txBox="1"/>
          <p:nvPr/>
        </p:nvSpPr>
        <p:spPr>
          <a:xfrm>
            <a:off x="6248400" y="1752600"/>
            <a:ext cx="2362200" cy="3600986"/>
          </a:xfrm>
          <a:prstGeom prst="rect">
            <a:avLst/>
          </a:prstGeom>
          <a:noFill/>
        </p:spPr>
        <p:txBody>
          <a:bodyPr wrap="square" rtlCol="0">
            <a:spAutoFit/>
          </a:bodyPr>
          <a:lstStyle/>
          <a:p>
            <a:r>
              <a:rPr lang="en-US" i="1" dirty="0" smtClean="0"/>
              <a:t>To </a:t>
            </a:r>
            <a:r>
              <a:rPr lang="en-US" i="1" dirty="0"/>
              <a:t>close the skills gap, community colleges will need to build capacity for identifying unfilled labor market needs and ensure that career education and training programs are targeted to address those high-need areas</a:t>
            </a:r>
            <a:r>
              <a:rPr lang="en-US" i="1" dirty="0" smtClean="0"/>
              <a:t>.</a:t>
            </a:r>
          </a:p>
          <a:p>
            <a:r>
              <a:rPr lang="en-US" sz="1200" dirty="0" smtClean="0"/>
              <a:t>American Association of </a:t>
            </a:r>
            <a:r>
              <a:rPr lang="en-US" sz="1200" dirty="0"/>
              <a:t>Community Colleges </a:t>
            </a:r>
            <a:r>
              <a:rPr lang="en-US" sz="1200" dirty="0" smtClean="0"/>
              <a:t>in </a:t>
            </a:r>
            <a:r>
              <a:rPr lang="en-US" sz="1200" i="1" dirty="0" smtClean="0"/>
              <a:t>Empowering </a:t>
            </a:r>
            <a:r>
              <a:rPr lang="en-US" sz="1200" i="1" dirty="0"/>
              <a:t>Community Colleges to Build the Nation’s Future</a:t>
            </a:r>
            <a:endParaRPr lang="en-US" sz="1200" dirty="0"/>
          </a:p>
        </p:txBody>
      </p:sp>
    </p:spTree>
    <p:extLst>
      <p:ext uri="{BB962C8B-B14F-4D97-AF65-F5344CB8AC3E}">
        <p14:creationId xmlns:p14="http://schemas.microsoft.com/office/powerpoint/2010/main" val="34272473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3845" y="152400"/>
            <a:ext cx="8229600" cy="1143000"/>
          </a:xfrm>
        </p:spPr>
        <p:txBody>
          <a:bodyPr>
            <a:normAutofit/>
          </a:bodyPr>
          <a:lstStyle/>
          <a:p>
            <a:pPr>
              <a:lnSpc>
                <a:spcPts val="4000"/>
              </a:lnSpc>
            </a:pPr>
            <a:r>
              <a:rPr lang="en-US" sz="4000" dirty="0" smtClean="0"/>
              <a:t>Goal #3: Assure </a:t>
            </a:r>
            <a:r>
              <a:rPr lang="en-US" sz="4000" dirty="0"/>
              <a:t>Student Completion </a:t>
            </a:r>
            <a:r>
              <a:rPr lang="en-US" sz="4000" dirty="0" smtClean="0"/>
              <a:t/>
            </a:r>
            <a:br>
              <a:rPr lang="en-US" sz="4000" dirty="0" smtClean="0"/>
            </a:br>
            <a:r>
              <a:rPr lang="en-US" sz="4000" dirty="0" smtClean="0"/>
              <a:t>of </a:t>
            </a:r>
            <a:r>
              <a:rPr lang="en-US" sz="4000" dirty="0"/>
              <a:t>Career Pathways</a:t>
            </a:r>
          </a:p>
        </p:txBody>
      </p:sp>
      <p:sp>
        <p:nvSpPr>
          <p:cNvPr id="3" name="Content Placeholder 2"/>
          <p:cNvSpPr>
            <a:spLocks noGrp="1"/>
          </p:cNvSpPr>
          <p:nvPr>
            <p:ph idx="1"/>
          </p:nvPr>
        </p:nvSpPr>
        <p:spPr>
          <a:xfrm>
            <a:off x="685800" y="2133600"/>
            <a:ext cx="5105400" cy="3962400"/>
          </a:xfrm>
        </p:spPr>
        <p:txBody>
          <a:bodyPr/>
          <a:lstStyle/>
          <a:p>
            <a:pPr marL="0" indent="0">
              <a:buNone/>
            </a:pPr>
            <a:r>
              <a:rPr lang="en-US" dirty="0" smtClean="0"/>
              <a:t>The </a:t>
            </a:r>
            <a:r>
              <a:rPr lang="en-US" dirty="0"/>
              <a:t>California Community College Workforce Training System will</a:t>
            </a:r>
            <a:r>
              <a:rPr lang="en-US" dirty="0" smtClean="0"/>
              <a:t>:</a:t>
            </a:r>
          </a:p>
          <a:p>
            <a:pPr marL="514350" indent="-514350">
              <a:buFont typeface="+mj-lt"/>
              <a:buAutoNum type="arabicPeriod" startAt="3"/>
            </a:pPr>
            <a:r>
              <a:rPr lang="en-US" dirty="0" smtClean="0"/>
              <a:t>assure </a:t>
            </a:r>
            <a:r>
              <a:rPr lang="en-US" dirty="0"/>
              <a:t>effective and efficient career pathway retention and completion rates for all </a:t>
            </a:r>
            <a:r>
              <a:rPr lang="en-US" dirty="0" smtClean="0"/>
              <a:t>students.</a:t>
            </a:r>
          </a:p>
        </p:txBody>
      </p:sp>
      <p:sp>
        <p:nvSpPr>
          <p:cNvPr id="4" name="TextBox 3"/>
          <p:cNvSpPr txBox="1"/>
          <p:nvPr/>
        </p:nvSpPr>
        <p:spPr>
          <a:xfrm>
            <a:off x="6023579" y="2133600"/>
            <a:ext cx="2590800" cy="3416320"/>
          </a:xfrm>
          <a:prstGeom prst="rect">
            <a:avLst/>
          </a:prstGeom>
          <a:noFill/>
        </p:spPr>
        <p:txBody>
          <a:bodyPr wrap="square" rtlCol="0">
            <a:spAutoFit/>
          </a:bodyPr>
          <a:lstStyle/>
          <a:p>
            <a:pPr marL="0" lvl="1"/>
            <a:r>
              <a:rPr lang="en-US" i="1" dirty="0"/>
              <a:t>Part of a Career Pathways </a:t>
            </a:r>
            <a:r>
              <a:rPr lang="en-US" i="1" dirty="0" smtClean="0"/>
              <a:t>System [is] moving </a:t>
            </a:r>
            <a:r>
              <a:rPr lang="en-US" i="1" dirty="0"/>
              <a:t>from the acquisition of core skills and credentials for job entry on through increasingly higher levels of relevant skills and credentials to advance to higher levels of employment</a:t>
            </a:r>
            <a:r>
              <a:rPr lang="en-US" i="1" dirty="0" smtClean="0"/>
              <a:t>.</a:t>
            </a:r>
          </a:p>
          <a:p>
            <a:pPr marL="0" lvl="1"/>
            <a:r>
              <a:rPr lang="en-US" sz="1200" dirty="0" smtClean="0"/>
              <a:t>James Austin in </a:t>
            </a:r>
            <a:r>
              <a:rPr lang="en-US" sz="1200" i="1" dirty="0" smtClean="0"/>
              <a:t>Portable</a:t>
            </a:r>
            <a:r>
              <a:rPr lang="en-US" sz="1200" i="1" dirty="0"/>
              <a:t>, Stackable Credentials-A New Education Model for Industry-Specific Career Pathways</a:t>
            </a:r>
          </a:p>
        </p:txBody>
      </p:sp>
    </p:spTree>
    <p:extLst>
      <p:ext uri="{BB962C8B-B14F-4D97-AF65-F5344CB8AC3E}">
        <p14:creationId xmlns:p14="http://schemas.microsoft.com/office/powerpoint/2010/main" val="34272473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229600" cy="1143000"/>
          </a:xfrm>
        </p:spPr>
        <p:txBody>
          <a:bodyPr>
            <a:normAutofit/>
          </a:bodyPr>
          <a:lstStyle/>
          <a:p>
            <a:pPr>
              <a:lnSpc>
                <a:spcPts val="4000"/>
              </a:lnSpc>
            </a:pPr>
            <a:r>
              <a:rPr lang="en-US" sz="4000" dirty="0" smtClean="0"/>
              <a:t>Goal #4: Assure </a:t>
            </a:r>
            <a:r>
              <a:rPr lang="en-US" sz="4000" dirty="0"/>
              <a:t>Degrees and Certificates are Portable</a:t>
            </a:r>
          </a:p>
        </p:txBody>
      </p:sp>
      <p:sp>
        <p:nvSpPr>
          <p:cNvPr id="3" name="Content Placeholder 2"/>
          <p:cNvSpPr>
            <a:spLocks noGrp="1"/>
          </p:cNvSpPr>
          <p:nvPr>
            <p:ph idx="1"/>
          </p:nvPr>
        </p:nvSpPr>
        <p:spPr>
          <a:xfrm>
            <a:off x="457200" y="2514600"/>
            <a:ext cx="6324600" cy="3124200"/>
          </a:xfrm>
        </p:spPr>
        <p:txBody>
          <a:bodyPr/>
          <a:lstStyle/>
          <a:p>
            <a:pPr marL="0" indent="0">
              <a:buNone/>
            </a:pPr>
            <a:r>
              <a:rPr lang="en-US" dirty="0" smtClean="0"/>
              <a:t>The </a:t>
            </a:r>
            <a:r>
              <a:rPr lang="en-US" dirty="0"/>
              <a:t>California Community College Workforce Training System will</a:t>
            </a:r>
            <a:r>
              <a:rPr lang="en-US" dirty="0" smtClean="0"/>
              <a:t>:</a:t>
            </a:r>
          </a:p>
          <a:p>
            <a:pPr marL="514350" indent="-514350">
              <a:buFont typeface="+mj-lt"/>
              <a:buAutoNum type="arabicPeriod" startAt="4"/>
            </a:pPr>
            <a:r>
              <a:rPr lang="en-US" dirty="0" smtClean="0"/>
              <a:t>assure </a:t>
            </a:r>
            <a:r>
              <a:rPr lang="en-US" dirty="0"/>
              <a:t>that degrees and certificates will be portable regionally and </a:t>
            </a:r>
            <a:r>
              <a:rPr lang="en-US" dirty="0" smtClean="0"/>
              <a:t>statewide.</a:t>
            </a:r>
          </a:p>
          <a:p>
            <a:pPr marL="0" indent="0">
              <a:buNone/>
            </a:pPr>
            <a:endParaRPr lang="en-US" dirty="0" smtClean="0"/>
          </a:p>
        </p:txBody>
      </p:sp>
      <p:sp>
        <p:nvSpPr>
          <p:cNvPr id="4" name="TextBox 3"/>
          <p:cNvSpPr txBox="1"/>
          <p:nvPr/>
        </p:nvSpPr>
        <p:spPr>
          <a:xfrm>
            <a:off x="6324600" y="2362200"/>
            <a:ext cx="2353383" cy="3046988"/>
          </a:xfrm>
          <a:prstGeom prst="rect">
            <a:avLst/>
          </a:prstGeom>
          <a:noFill/>
        </p:spPr>
        <p:txBody>
          <a:bodyPr wrap="square" rtlCol="0">
            <a:spAutoFit/>
          </a:bodyPr>
          <a:lstStyle/>
          <a:p>
            <a:r>
              <a:rPr lang="en-US" i="1" dirty="0" smtClean="0"/>
              <a:t>“Anticipate </a:t>
            </a:r>
            <a:r>
              <a:rPr lang="en-US" i="1" dirty="0"/>
              <a:t>workforce development needs to community colleges in regional economic and workforce development networks to improve alignment of career </a:t>
            </a:r>
            <a:r>
              <a:rPr lang="en-US" i="1" dirty="0" smtClean="0"/>
              <a:t>pathways.”</a:t>
            </a:r>
          </a:p>
          <a:p>
            <a:r>
              <a:rPr lang="en-US" sz="1200" dirty="0"/>
              <a:t>Strategy C5 </a:t>
            </a:r>
            <a:r>
              <a:rPr lang="en-US" sz="1200" dirty="0" smtClean="0"/>
              <a:t>in </a:t>
            </a:r>
            <a:r>
              <a:rPr lang="en-US" sz="1200" i="1" dirty="0" smtClean="0"/>
              <a:t>System </a:t>
            </a:r>
            <a:r>
              <a:rPr lang="en-US" sz="1200" i="1" dirty="0"/>
              <a:t>Strategic Plan for the California Community Colleges—Preparing the Foundation for California’s </a:t>
            </a:r>
            <a:r>
              <a:rPr lang="en-US" sz="1200" i="1" dirty="0" smtClean="0"/>
              <a:t>Future</a:t>
            </a:r>
            <a:endParaRPr lang="en-US" sz="1200" i="1" dirty="0"/>
          </a:p>
        </p:txBody>
      </p:sp>
    </p:spTree>
    <p:extLst>
      <p:ext uri="{BB962C8B-B14F-4D97-AF65-F5344CB8AC3E}">
        <p14:creationId xmlns:p14="http://schemas.microsoft.com/office/powerpoint/2010/main" val="34272473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355" y="304800"/>
            <a:ext cx="8229600" cy="1143000"/>
          </a:xfrm>
        </p:spPr>
        <p:txBody>
          <a:bodyPr>
            <a:normAutofit/>
          </a:bodyPr>
          <a:lstStyle/>
          <a:p>
            <a:pPr>
              <a:lnSpc>
                <a:spcPts val="4000"/>
              </a:lnSpc>
            </a:pPr>
            <a:r>
              <a:rPr lang="en-US" sz="4000" dirty="0"/>
              <a:t>Goal </a:t>
            </a:r>
            <a:r>
              <a:rPr lang="en-US" sz="4000" dirty="0" smtClean="0"/>
              <a:t>#5: Provide </a:t>
            </a:r>
            <a:r>
              <a:rPr lang="en-US" sz="4000" dirty="0"/>
              <a:t>Clear Pathways to College Regardless of Entry Point</a:t>
            </a:r>
          </a:p>
        </p:txBody>
      </p:sp>
      <p:sp>
        <p:nvSpPr>
          <p:cNvPr id="3" name="Content Placeholder 2"/>
          <p:cNvSpPr>
            <a:spLocks noGrp="1"/>
          </p:cNvSpPr>
          <p:nvPr>
            <p:ph idx="1"/>
          </p:nvPr>
        </p:nvSpPr>
        <p:spPr>
          <a:xfrm>
            <a:off x="304800" y="1680327"/>
            <a:ext cx="6172200" cy="5101473"/>
          </a:xfrm>
        </p:spPr>
        <p:txBody>
          <a:bodyPr>
            <a:normAutofit fontScale="92500" lnSpcReduction="20000"/>
          </a:bodyPr>
          <a:lstStyle/>
          <a:p>
            <a:pPr marL="0" indent="0">
              <a:buNone/>
            </a:pPr>
            <a:r>
              <a:rPr lang="en-US" dirty="0" smtClean="0"/>
              <a:t>The </a:t>
            </a:r>
            <a:r>
              <a:rPr lang="en-US" dirty="0"/>
              <a:t>California Community College Workforce Training System will</a:t>
            </a:r>
            <a:r>
              <a:rPr lang="en-US" dirty="0" smtClean="0"/>
              <a:t>:</a:t>
            </a:r>
          </a:p>
          <a:p>
            <a:pPr marL="514350" indent="-514350">
              <a:buFont typeface="+mj-lt"/>
              <a:buAutoNum type="arabicPeriod" startAt="5"/>
            </a:pPr>
            <a:r>
              <a:rPr lang="en-US" dirty="0" smtClean="0"/>
              <a:t>provide </a:t>
            </a:r>
            <a:r>
              <a:rPr lang="en-US" dirty="0"/>
              <a:t>clear pathways and preparatory competencies so that those entering college career cohorts are well prepared to succeed regardless of their entry point be that from high schools, regional occupation </a:t>
            </a:r>
            <a:r>
              <a:rPr lang="en-US" dirty="0" smtClean="0"/>
              <a:t>programs, adult </a:t>
            </a:r>
            <a:r>
              <a:rPr lang="en-US" dirty="0"/>
              <a:t>education programs, or upon referral from a partner agency or an employer</a:t>
            </a:r>
            <a:r>
              <a:rPr lang="en-US" dirty="0" smtClean="0"/>
              <a:t>.</a:t>
            </a:r>
          </a:p>
          <a:p>
            <a:pPr marL="0" indent="0">
              <a:buNone/>
            </a:pPr>
            <a:endParaRPr lang="en-US" dirty="0" smtClean="0"/>
          </a:p>
        </p:txBody>
      </p:sp>
      <p:sp>
        <p:nvSpPr>
          <p:cNvPr id="4" name="TextBox 3"/>
          <p:cNvSpPr txBox="1"/>
          <p:nvPr/>
        </p:nvSpPr>
        <p:spPr>
          <a:xfrm>
            <a:off x="6553200" y="2088258"/>
            <a:ext cx="2362200" cy="3600986"/>
          </a:xfrm>
          <a:prstGeom prst="rect">
            <a:avLst/>
          </a:prstGeom>
          <a:noFill/>
        </p:spPr>
        <p:txBody>
          <a:bodyPr wrap="square" rtlCol="0">
            <a:spAutoFit/>
          </a:bodyPr>
          <a:lstStyle/>
          <a:p>
            <a:r>
              <a:rPr lang="en-US" i="1" dirty="0" smtClean="0"/>
              <a:t>“Career </a:t>
            </a:r>
            <a:r>
              <a:rPr lang="en-US" i="1" dirty="0"/>
              <a:t>pathways should include alignment of secondary and postsecondary education with workforce development systems and human services along with multiple entry and exit </a:t>
            </a:r>
            <a:r>
              <a:rPr lang="en-US" i="1" dirty="0" smtClean="0"/>
              <a:t>points.”</a:t>
            </a:r>
          </a:p>
          <a:p>
            <a:r>
              <a:rPr lang="en-US" sz="1200" dirty="0" smtClean="0"/>
              <a:t>U.S. Department of </a:t>
            </a:r>
            <a:r>
              <a:rPr lang="en-US" sz="1200" dirty="0"/>
              <a:t>Education in </a:t>
            </a:r>
            <a:r>
              <a:rPr lang="en-US" sz="1200" i="1" dirty="0" smtClean="0"/>
              <a:t>Advancing </a:t>
            </a:r>
            <a:r>
              <a:rPr lang="en-US" sz="1200" i="1" dirty="0"/>
              <a:t>Career and Technical Education (CTE) in State and Local Career Pathways </a:t>
            </a:r>
            <a:r>
              <a:rPr lang="en-US" sz="1200" i="1" dirty="0" smtClean="0"/>
              <a:t>Systems”</a:t>
            </a:r>
            <a:endParaRPr lang="en-US" sz="1200" i="1" dirty="0"/>
          </a:p>
        </p:txBody>
      </p:sp>
    </p:spTree>
    <p:extLst>
      <p:ext uri="{BB962C8B-B14F-4D97-AF65-F5344CB8AC3E}">
        <p14:creationId xmlns:p14="http://schemas.microsoft.com/office/powerpoint/2010/main" val="34272473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382000" cy="1143000"/>
          </a:xfrm>
        </p:spPr>
        <p:txBody>
          <a:bodyPr>
            <a:normAutofit/>
          </a:bodyPr>
          <a:lstStyle/>
          <a:p>
            <a:pPr>
              <a:lnSpc>
                <a:spcPts val="4000"/>
              </a:lnSpc>
            </a:pPr>
            <a:r>
              <a:rPr lang="en-US" sz="4000" dirty="0" smtClean="0"/>
              <a:t>Goal #6: Provide Professional Development &amp; Student Support</a:t>
            </a:r>
            <a:endParaRPr lang="en-US" sz="4000" dirty="0"/>
          </a:p>
        </p:txBody>
      </p:sp>
      <p:sp>
        <p:nvSpPr>
          <p:cNvPr id="3" name="Content Placeholder 2"/>
          <p:cNvSpPr>
            <a:spLocks noGrp="1"/>
          </p:cNvSpPr>
          <p:nvPr>
            <p:ph idx="1"/>
          </p:nvPr>
        </p:nvSpPr>
        <p:spPr>
          <a:xfrm>
            <a:off x="381000" y="2110777"/>
            <a:ext cx="5257800" cy="3505200"/>
          </a:xfrm>
        </p:spPr>
        <p:txBody>
          <a:bodyPr>
            <a:normAutofit fontScale="92500" lnSpcReduction="10000"/>
          </a:bodyPr>
          <a:lstStyle/>
          <a:p>
            <a:pPr marL="0" indent="0">
              <a:buNone/>
            </a:pPr>
            <a:r>
              <a:rPr lang="en-US" dirty="0" smtClean="0"/>
              <a:t>The </a:t>
            </a:r>
            <a:r>
              <a:rPr lang="en-US" dirty="0"/>
              <a:t>California Community College Workforce Training System will</a:t>
            </a:r>
            <a:r>
              <a:rPr lang="en-US" dirty="0" smtClean="0"/>
              <a:t>:</a:t>
            </a:r>
          </a:p>
          <a:p>
            <a:pPr marL="514350" indent="-514350">
              <a:buFont typeface="+mj-lt"/>
              <a:buAutoNum type="arabicPeriod" startAt="6"/>
            </a:pPr>
            <a:r>
              <a:rPr lang="en-US" dirty="0" smtClean="0"/>
              <a:t>provide </a:t>
            </a:r>
            <a:r>
              <a:rPr lang="en-US" dirty="0"/>
              <a:t>professional development for faculty and support services for students to attain </a:t>
            </a:r>
            <a:r>
              <a:rPr lang="en-US" dirty="0" smtClean="0"/>
              <a:t>industry-driven competencies.</a:t>
            </a:r>
          </a:p>
          <a:p>
            <a:pPr marL="514350" indent="-514350">
              <a:buAutoNum type="arabicPeriod" startAt="6"/>
            </a:pPr>
            <a:endParaRPr lang="en-US" dirty="0" smtClean="0"/>
          </a:p>
        </p:txBody>
      </p:sp>
      <p:sp>
        <p:nvSpPr>
          <p:cNvPr id="4" name="TextBox 3"/>
          <p:cNvSpPr txBox="1"/>
          <p:nvPr/>
        </p:nvSpPr>
        <p:spPr>
          <a:xfrm>
            <a:off x="5791200" y="1693552"/>
            <a:ext cx="2895600" cy="4339650"/>
          </a:xfrm>
          <a:prstGeom prst="rect">
            <a:avLst/>
          </a:prstGeom>
          <a:noFill/>
        </p:spPr>
        <p:txBody>
          <a:bodyPr wrap="square" rtlCol="0">
            <a:spAutoFit/>
          </a:bodyPr>
          <a:lstStyle/>
          <a:p>
            <a:r>
              <a:rPr lang="en-US" i="1" dirty="0" smtClean="0"/>
              <a:t>The </a:t>
            </a:r>
            <a:r>
              <a:rPr lang="en-US" i="1" dirty="0"/>
              <a:t>importance of professional development cannot be understated. Students need the assistance of a wide variety of effective, well-trained, and motivated personnel on campus. Faculty and staff can benefit from the most up-to-date training on meeting the needs of all students to ensure that an inclusive </a:t>
            </a:r>
            <a:r>
              <a:rPr lang="en-US" i="1" dirty="0" smtClean="0"/>
              <a:t>and accessible </a:t>
            </a:r>
            <a:r>
              <a:rPr lang="en-US" i="1" dirty="0"/>
              <a:t>environment is provided at our campuses</a:t>
            </a:r>
            <a:r>
              <a:rPr lang="en-US" i="1" dirty="0" smtClean="0"/>
              <a:t>.</a:t>
            </a:r>
          </a:p>
          <a:p>
            <a:r>
              <a:rPr lang="en-US" sz="1200" dirty="0" smtClean="0"/>
              <a:t>Chancellor Brice Harris, Letter supporting AB 2558 (Williams)</a:t>
            </a:r>
            <a:endParaRPr lang="en-US" sz="1200" dirty="0"/>
          </a:p>
        </p:txBody>
      </p:sp>
    </p:spTree>
    <p:extLst>
      <p:ext uri="{BB962C8B-B14F-4D97-AF65-F5344CB8AC3E}">
        <p14:creationId xmlns:p14="http://schemas.microsoft.com/office/powerpoint/2010/main" val="34272473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1345</TotalTime>
  <Words>2227</Words>
  <Application>Microsoft Office PowerPoint</Application>
  <PresentationFormat>On-screen Show (4:3)</PresentationFormat>
  <Paragraphs>178</Paragraphs>
  <Slides>28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Helv</vt:lpstr>
      <vt:lpstr>Times New Roman</vt:lpstr>
      <vt:lpstr>Office Theme</vt:lpstr>
      <vt:lpstr>Responding to the Community College Mission Workforce, Job Creation and a Stronger Economy Goals, Issues, Opportunities, Challenges, and Approaches</vt:lpstr>
      <vt:lpstr>Board of Governors Task Force: Workforce, Job Creation &amp; a Stronger Economy</vt:lpstr>
      <vt:lpstr>Goals for Workforce Training, Job Creation and a Stronger Economy</vt:lpstr>
      <vt:lpstr>Goal #1: Offer Competency-based, Industry-Driven Awards in Career Ladders</vt:lpstr>
      <vt:lpstr>Goal #2: Close the Skills Gap</vt:lpstr>
      <vt:lpstr>Goal #3: Assure Student Completion  of Career Pathways</vt:lpstr>
      <vt:lpstr>Goal #4: Assure Degrees and Certificates are Portable</vt:lpstr>
      <vt:lpstr>Goal #5: Provide Clear Pathways to College Regardless of Entry Point</vt:lpstr>
      <vt:lpstr>Goal #6: Provide Professional Development &amp; Student Support</vt:lpstr>
      <vt:lpstr>Issues</vt:lpstr>
      <vt:lpstr>Summary of Issues</vt:lpstr>
      <vt:lpstr>Issue #1: Lack of Competency  Based Awards</vt:lpstr>
      <vt:lpstr>Issue #2: Limited Response to Labor Market Demand; Limited Portability of Awards</vt:lpstr>
      <vt:lpstr>Issue #3: Skills Gaps and  Limited Work-Based Learning</vt:lpstr>
      <vt:lpstr>Issue #4: Pathways for Career Readiness: Preparatory &amp; Previously Acquired Skills</vt:lpstr>
      <vt:lpstr>Issue #5: Awards Do Not Include Occupational Foundational Skills</vt:lpstr>
      <vt:lpstr>Issue #6: Barriers to  Incumbent Worker Training</vt:lpstr>
      <vt:lpstr>Issue #7: Limited Integration with Other State Agencies</vt:lpstr>
      <vt:lpstr>Issue #8:  Funding Based  on an Academic Model</vt:lpstr>
      <vt:lpstr>PowerPoint Presentation</vt:lpstr>
      <vt:lpstr>Opportunities,  Challenges &amp; Approaches</vt:lpstr>
      <vt:lpstr>Opportunities,  Challenges &amp; Approaches</vt:lpstr>
      <vt:lpstr>Opportunities,  Challenges &amp; Approaches</vt:lpstr>
      <vt:lpstr>Opportunities,  Challenges &amp; Approaches</vt:lpstr>
      <vt:lpstr>Opportunities,  Challenges &amp; Approaches</vt:lpstr>
      <vt:lpstr>Opportunities,  Challenges &amp; Approaches</vt:lpstr>
      <vt:lpstr>Opportunities,  Challenges &amp; Approaches</vt:lpstr>
      <vt:lpstr>PowerPoint Presentation</vt:lpstr>
    </vt:vector>
  </TitlesOfParts>
  <Company>Mt. San Antonio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Responding to the Community Colleges Mission Workforce, Job Creation and a Stronger Economy Goals, Issues, Recommendations, Opportunities, Challenges, and Approaches</dc:title>
  <dc:creator>Bill Scroggins</dc:creator>
  <cp:lastModifiedBy>Scroggins, William T.</cp:lastModifiedBy>
  <cp:revision>75</cp:revision>
  <cp:lastPrinted>2014-10-02T23:35:35Z</cp:lastPrinted>
  <dcterms:created xsi:type="dcterms:W3CDTF">2014-10-02T21:19:07Z</dcterms:created>
  <dcterms:modified xsi:type="dcterms:W3CDTF">2015-01-26T20:47:15Z</dcterms:modified>
</cp:coreProperties>
</file>