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72" r:id="rId3"/>
    <p:sldId id="366" r:id="rId4"/>
    <p:sldId id="367" r:id="rId5"/>
    <p:sldId id="368" r:id="rId6"/>
    <p:sldId id="369" r:id="rId7"/>
    <p:sldId id="348" r:id="rId8"/>
    <p:sldId id="370" r:id="rId9"/>
    <p:sldId id="371" r:id="rId10"/>
    <p:sldId id="342" r:id="rId11"/>
    <p:sldId id="341" r:id="rId12"/>
    <p:sldId id="319" r:id="rId13"/>
    <p:sldId id="323" r:id="rId14"/>
    <p:sldId id="324" r:id="rId15"/>
    <p:sldId id="257" r:id="rId16"/>
    <p:sldId id="350" r:id="rId17"/>
    <p:sldId id="351" r:id="rId18"/>
    <p:sldId id="264" r:id="rId19"/>
    <p:sldId id="266" r:id="rId20"/>
    <p:sldId id="269" r:id="rId21"/>
    <p:sldId id="271" r:id="rId22"/>
    <p:sldId id="272" r:id="rId23"/>
    <p:sldId id="268" r:id="rId24"/>
    <p:sldId id="274" r:id="rId25"/>
    <p:sldId id="277" r:id="rId26"/>
    <p:sldId id="289" r:id="rId27"/>
    <p:sldId id="358" r:id="rId28"/>
    <p:sldId id="359" r:id="rId29"/>
    <p:sldId id="360" r:id="rId30"/>
    <p:sldId id="361" r:id="rId31"/>
    <p:sldId id="362" r:id="rId32"/>
    <p:sldId id="363" r:id="rId33"/>
    <p:sldId id="373" r:id="rId34"/>
    <p:sldId id="364" r:id="rId35"/>
    <p:sldId id="365" r:id="rId36"/>
    <p:sldId id="374" r:id="rId37"/>
    <p:sldId id="375" r:id="rId38"/>
    <p:sldId id="377" r:id="rId39"/>
    <p:sldId id="378" r:id="rId40"/>
    <p:sldId id="379" r:id="rId41"/>
    <p:sldId id="380" r:id="rId42"/>
    <p:sldId id="376" r:id="rId43"/>
    <p:sldId id="325" r:id="rId44"/>
    <p:sldId id="290" r:id="rId45"/>
    <p:sldId id="357" r:id="rId46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984" userDrawn="1">
          <p15:clr>
            <a:srgbClr val="A4A3A4"/>
          </p15:clr>
        </p15:guide>
        <p15:guide id="4" pos="2280" userDrawn="1">
          <p15:clr>
            <a:srgbClr val="A4A3A4"/>
          </p15:clr>
        </p15:guide>
        <p15:guide id="5" orient="horz" pos="1272" userDrawn="1">
          <p15:clr>
            <a:srgbClr val="A4A3A4"/>
          </p15:clr>
        </p15:guide>
        <p15:guide id="6" pos="6960" userDrawn="1">
          <p15:clr>
            <a:srgbClr val="A4A3A4"/>
          </p15:clr>
        </p15:guide>
        <p15:guide id="7" pos="1128" userDrawn="1">
          <p15:clr>
            <a:srgbClr val="A4A3A4"/>
          </p15:clr>
        </p15:guide>
        <p15:guide id="8" orient="horz" pos="720" userDrawn="1">
          <p15:clr>
            <a:srgbClr val="A4A3A4"/>
          </p15:clr>
        </p15:guide>
        <p15:guide id="9" pos="6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son, Lisa E." initials="JLE" lastIdx="1" clrIdx="0">
    <p:extLst>
      <p:ext uri="{19B8F6BF-5375-455C-9EA6-DF929625EA0E}">
        <p15:presenceInfo xmlns:p15="http://schemas.microsoft.com/office/powerpoint/2012/main" userId="Jackson, Lisa E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D1F"/>
    <a:srgbClr val="A50021"/>
    <a:srgbClr val="66595A"/>
    <a:srgbClr val="D1AA05"/>
    <a:srgbClr val="D6A300"/>
    <a:srgbClr val="AA9776"/>
    <a:srgbClr val="D0C6B4"/>
    <a:srgbClr val="A28E6A"/>
    <a:srgbClr val="C2B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6" autoAdjust="0"/>
    <p:restoredTop sz="94674"/>
  </p:normalViewPr>
  <p:slideViewPr>
    <p:cSldViewPr snapToGrid="0" showGuides="1">
      <p:cViewPr varScale="1">
        <p:scale>
          <a:sx n="73" d="100"/>
          <a:sy n="73" d="100"/>
        </p:scale>
        <p:origin x="100" y="36"/>
      </p:cViewPr>
      <p:guideLst>
        <p:guide orient="horz" pos="2112"/>
        <p:guide pos="3840"/>
        <p:guide pos="984"/>
        <p:guide pos="2280"/>
        <p:guide orient="horz" pos="1272"/>
        <p:guide pos="6960"/>
        <p:guide pos="1128"/>
        <p:guide orient="horz" pos="720"/>
        <p:guide pos="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0548D-71F7-4FDD-B127-DCE1D2614AF0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796A0-FC6A-405B-B519-F3CB3475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8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1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ACD646B-3D3C-4E3B-85A6-7E767BDC29E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4A472BE-5EC3-4420-B2B4-EA5D1F92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 – Welcome &amp; Intro’s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02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6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Margie: include student creation of career choices</a:t>
            </a:r>
          </a:p>
          <a:p>
            <a:r>
              <a:rPr lang="en-US" dirty="0"/>
              <a:t>              350</a:t>
            </a:r>
            <a:r>
              <a:rPr lang="en-US" baseline="0" dirty="0"/>
              <a:t> + first-time students in summer bridge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15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Tom/Margie: Intro to mapping</a:t>
            </a:r>
            <a:endParaRPr lang="en-US" baseline="0" dirty="0"/>
          </a:p>
          <a:p>
            <a:r>
              <a:rPr lang="en-US" baseline="0" dirty="0"/>
              <a:t>                      Mapping a program other than your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18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70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71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15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Margie/Tom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3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38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Irene/Margie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87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82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77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89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25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27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2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3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1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0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9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3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54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472BE-5EC3-4420-B2B4-EA5D1F929C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6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89002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0347" y="4369356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59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6000"/>
            <a:ext cx="12191999" cy="245531"/>
          </a:xfrm>
          <a:prstGeom prst="rect">
            <a:avLst/>
          </a:prstGeom>
          <a:solidFill>
            <a:srgbClr val="C2B59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190" y="4944149"/>
            <a:ext cx="1694585" cy="11518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4948767"/>
            <a:ext cx="12191999" cy="1392766"/>
          </a:xfrm>
          <a:prstGeom prst="rect">
            <a:avLst/>
          </a:prstGeom>
          <a:solidFill>
            <a:srgbClr val="C2B59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6320" y="557770"/>
            <a:ext cx="8307901" cy="388993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9B2D1F"/>
                </a:solidFill>
              </a:rPr>
              <a:t>Why a Guided Pathways Framework</a:t>
            </a:r>
            <a:br>
              <a:rPr lang="en-US" sz="4800" b="1" dirty="0">
                <a:solidFill>
                  <a:srgbClr val="9B2D1F"/>
                </a:solidFill>
              </a:rPr>
            </a:br>
            <a:r>
              <a:rPr lang="en-US" sz="4800" b="1" dirty="0">
                <a:solidFill>
                  <a:srgbClr val="9B2D1F"/>
                </a:solidFill>
              </a:rPr>
              <a:t>&amp;</a:t>
            </a:r>
            <a:br>
              <a:rPr lang="en-US" sz="4800" b="1" dirty="0">
                <a:solidFill>
                  <a:srgbClr val="9B2D1F"/>
                </a:solidFill>
              </a:rPr>
            </a:br>
            <a:r>
              <a:rPr lang="en-US" sz="4800" b="1" dirty="0">
                <a:solidFill>
                  <a:srgbClr val="9B2D1F"/>
                </a:solidFill>
              </a:rPr>
              <a:t>Lessons Learned</a:t>
            </a:r>
            <a:r>
              <a:rPr lang="en-US" sz="4400" dirty="0">
                <a:solidFill>
                  <a:srgbClr val="A50021"/>
                </a:solidFill>
              </a:rPr>
              <a:t/>
            </a:r>
            <a:br>
              <a:rPr lang="en-US" sz="4400" dirty="0">
                <a:solidFill>
                  <a:srgbClr val="A50021"/>
                </a:solidFill>
              </a:rPr>
            </a:br>
            <a:endParaRPr lang="en-US" sz="4400" dirty="0">
              <a:solidFill>
                <a:srgbClr val="A5002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81" y="4628083"/>
            <a:ext cx="2325738" cy="1580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57" y="206024"/>
            <a:ext cx="2001294" cy="980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2537" y="4864516"/>
            <a:ext cx="6672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A9776"/>
                </a:solidFill>
              </a:rPr>
              <a:t>Dr. Irene Malmgren, Emeritus Vice President, Instruction</a:t>
            </a:r>
          </a:p>
          <a:p>
            <a:r>
              <a:rPr lang="en-US" dirty="0">
                <a:solidFill>
                  <a:srgbClr val="AA9776"/>
                </a:solidFill>
              </a:rPr>
              <a:t>Dr. Bill Scroggins, President &amp; CEO</a:t>
            </a:r>
          </a:p>
          <a:p>
            <a:r>
              <a:rPr lang="en-US" dirty="0">
                <a:solidFill>
                  <a:srgbClr val="AA9776"/>
                </a:solidFill>
              </a:rPr>
              <a:t>October 24, 2018</a:t>
            </a:r>
          </a:p>
        </p:txBody>
      </p:sp>
    </p:spTree>
    <p:extLst>
      <p:ext uri="{BB962C8B-B14F-4D97-AF65-F5344CB8AC3E}">
        <p14:creationId xmlns:p14="http://schemas.microsoft.com/office/powerpoint/2010/main" val="34562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39119"/>
            <a:ext cx="10058400" cy="1450757"/>
          </a:xfrm>
        </p:spPr>
        <p:txBody>
          <a:bodyPr>
            <a:normAutofit/>
          </a:bodyPr>
          <a:lstStyle/>
          <a:p>
            <a:r>
              <a:rPr lang="en-US" spc="0" dirty="0">
                <a:solidFill>
                  <a:srgbClr val="9B2D1F"/>
                </a:solidFill>
                <a:effectLst>
                  <a:outerShdw blurRad="50800" dist="12700" dir="5400000" algn="t" rotWithShape="0">
                    <a:prstClr val="black">
                      <a:alpha val="43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Why Guided Pathways?</a:t>
            </a:r>
            <a:endParaRPr lang="en-US" dirty="0">
              <a:solidFill>
                <a:srgbClr val="9B2D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84555"/>
            <a:ext cx="10058400" cy="4291780"/>
          </a:xfrm>
        </p:spPr>
        <p:txBody>
          <a:bodyPr>
            <a:normAutofit lnSpcReduction="10000"/>
          </a:bodyPr>
          <a:lstStyle/>
          <a:p>
            <a:pPr marL="504825" lvl="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Uses lessons learned from Student Success, Student Equity, and     Basic Skills to bring to scale</a:t>
            </a:r>
          </a:p>
          <a:p>
            <a:pPr marL="504825" lvl="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Attacks barriers at each step on the students’ path</a:t>
            </a:r>
          </a:p>
          <a:p>
            <a:pPr marL="504825" lvl="1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Uses the collective knowledge of faculty</a:t>
            </a:r>
          </a:p>
          <a:p>
            <a:pPr marL="504825" lvl="1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Creates flexible solutions that fit students with different needs</a:t>
            </a:r>
          </a:p>
          <a:p>
            <a:pPr marL="504825" lvl="1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Transforms the entire institution</a:t>
            </a:r>
          </a:p>
          <a:p>
            <a:pPr marL="504825" lvl="1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Does not “bolt on” another fix</a:t>
            </a:r>
          </a:p>
          <a:p>
            <a:pPr marL="504825" lvl="1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Adapts technology in ways students actually use</a:t>
            </a:r>
          </a:p>
          <a:p>
            <a:pPr marL="504825" lvl="1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 Makes bold changes in laws, regulations, processes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2916" y="435243"/>
            <a:ext cx="7772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922410"/>
                </a:solidFill>
                <a:effectLst>
                  <a:outerShdw blurRad="50800" dist="12700" dir="5400000" algn="t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What “Guided Pathways” is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6286" y="435243"/>
            <a:ext cx="15568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ln w="22225">
                  <a:solidFill>
                    <a:srgbClr val="A46645"/>
                  </a:solidFill>
                  <a:prstDash val="solid"/>
                </a:ln>
                <a:solidFill>
                  <a:srgbClr val="A46645">
                    <a:lumMod val="40000"/>
                    <a:lumOff val="60000"/>
                  </a:srgbClr>
                </a:solidFill>
                <a:latin typeface="Trebuchet MS"/>
              </a:rPr>
              <a:t>NOT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178" y="1358573"/>
            <a:ext cx="11051176" cy="454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Guided Pathways is </a:t>
            </a:r>
            <a:r>
              <a:rPr lang="en-US" sz="2800" b="1" dirty="0">
                <a:solidFill>
                  <a:srgbClr val="A50021"/>
                </a:solidFill>
              </a:rPr>
              <a:t>NOT curriculum reform </a:t>
            </a:r>
            <a:r>
              <a:rPr lang="en-US" sz="2800" dirty="0"/>
              <a:t>but rather focuses on structure and scheduling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Guided Pathways is </a:t>
            </a:r>
            <a:r>
              <a:rPr lang="en-US" sz="2800" b="1" dirty="0">
                <a:solidFill>
                  <a:srgbClr val="A50021"/>
                </a:solidFill>
              </a:rPr>
              <a:t>NOT administratively driven </a:t>
            </a:r>
            <a:r>
              <a:rPr lang="en-US" sz="2800" dirty="0"/>
              <a:t>but rather provides administrative support for faculty driven reforms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Guided Pathways does</a:t>
            </a:r>
            <a:r>
              <a:rPr lang="en-US" sz="2800" b="1" dirty="0">
                <a:solidFill>
                  <a:srgbClr val="A50021"/>
                </a:solidFill>
              </a:rPr>
              <a:t> NOT limit student choices </a:t>
            </a:r>
            <a:r>
              <a:rPr lang="en-US" sz="2800" dirty="0"/>
              <a:t>but rather provides clear, structured experiences and advice for students to make informed choices</a:t>
            </a:r>
          </a:p>
          <a:p>
            <a:pPr marL="342900" indent="-342900">
              <a:lnSpc>
                <a:spcPts val="26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Guided Pathways is </a:t>
            </a:r>
            <a:r>
              <a:rPr lang="en-US" sz="2800" b="1" dirty="0">
                <a:solidFill>
                  <a:srgbClr val="A50021"/>
                </a:solidFill>
              </a:rPr>
              <a:t>NOT a vehicle to eliminate programs </a:t>
            </a:r>
            <a:r>
              <a:rPr lang="en-US" sz="2800" dirty="0"/>
              <a:t>and reduce general education options but rather enables students to better understand:</a:t>
            </a:r>
          </a:p>
          <a:p>
            <a:pPr marL="800100" lvl="1" indent="-342900">
              <a:lnSpc>
                <a:spcPts val="24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which program to choose and how to move through that program and</a:t>
            </a:r>
          </a:p>
          <a:p>
            <a:pPr marL="800100" lvl="1" indent="-342900">
              <a:lnSpc>
                <a:spcPts val="24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which general education courses fit with their program of study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20303" y="1555531"/>
            <a:ext cx="3819197" cy="40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2D1F"/>
                </a:solidFill>
              </a:rPr>
              <a:t>AACC Pathways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965433"/>
            <a:ext cx="10058400" cy="4081405"/>
          </a:xfrm>
        </p:spPr>
        <p:txBody>
          <a:bodyPr>
            <a:noAutofit/>
          </a:bodyPr>
          <a:lstStyle/>
          <a:p>
            <a:r>
              <a:rPr lang="en-US" sz="3200" dirty="0"/>
              <a:t>The guided pathways model is designed to help students:</a:t>
            </a:r>
          </a:p>
          <a:p>
            <a:endParaRPr lang="en-US" sz="1400" dirty="0"/>
          </a:p>
          <a:p>
            <a:pPr lvl="1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 clarify</a:t>
            </a:r>
            <a:r>
              <a:rPr lang="en-US" sz="2800" dirty="0"/>
              <a:t> their goals</a:t>
            </a:r>
          </a:p>
          <a:p>
            <a:pPr lvl="1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 choose</a:t>
            </a:r>
            <a:r>
              <a:rPr lang="en-US" sz="2800" dirty="0"/>
              <a:t> and </a:t>
            </a:r>
            <a:r>
              <a:rPr lang="en-US" sz="2800" b="1" dirty="0"/>
              <a:t>enter</a:t>
            </a:r>
            <a:r>
              <a:rPr lang="en-US" sz="2800" dirty="0"/>
              <a:t> pathways that will achieve those goals</a:t>
            </a:r>
          </a:p>
          <a:p>
            <a:pPr lvl="1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 stay on </a:t>
            </a:r>
            <a:r>
              <a:rPr lang="en-US" sz="2800" dirty="0"/>
              <a:t>those pathways</a:t>
            </a:r>
          </a:p>
          <a:p>
            <a:pPr lvl="1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 and </a:t>
            </a:r>
            <a:r>
              <a:rPr lang="en-US" sz="2800" b="1" dirty="0"/>
              <a:t>master knowledge and skills to advance </a:t>
            </a:r>
            <a:r>
              <a:rPr lang="en-US" sz="2800" dirty="0"/>
              <a:t>in the labor </a:t>
            </a:r>
            <a:br>
              <a:rPr lang="en-US" sz="2800" dirty="0"/>
            </a:br>
            <a:r>
              <a:rPr lang="en-US" sz="2800" dirty="0"/>
              <a:t> market and successfully pursue further education.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47" y="590564"/>
            <a:ext cx="2959343" cy="14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20303" y="1555531"/>
            <a:ext cx="3819197" cy="40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GPS at Mt. 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742313"/>
            <a:ext cx="10058400" cy="428977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Getting Started: Pathways Workgroup</a:t>
            </a:r>
          </a:p>
          <a:p>
            <a:pPr marL="973137" lvl="1" indent="-457200">
              <a:buFont typeface="+mj-lt"/>
              <a:buAutoNum type="alphaLcPeriod"/>
            </a:pPr>
            <a:r>
              <a:rPr lang="en-US" sz="2400" dirty="0"/>
              <a:t>Membership</a:t>
            </a:r>
          </a:p>
          <a:p>
            <a:pPr marL="989838" lvl="2" indent="-514350">
              <a:buFont typeface="+mj-lt"/>
              <a:buAutoNum type="alphaLcPeriod"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29" y="715723"/>
            <a:ext cx="2959343" cy="144956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4275"/>
              </p:ext>
            </p:extLst>
          </p:nvPr>
        </p:nvGraphicFramePr>
        <p:xfrm>
          <a:off x="2064775" y="2698952"/>
          <a:ext cx="8984226" cy="3124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8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93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College President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Coordinator of Learning Communities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93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VP Instruction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Faculty Members, Counseling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930">
                <a:tc>
                  <a:txBody>
                    <a:bodyPr/>
                    <a:lstStyle/>
                    <a:p>
                      <a:pPr marL="0" indent="0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Associate VP Instruction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Faculty Members, Learning Assistance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93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Associate Dean Instruction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Faculty Member, Math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93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VP Student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Faculty Member,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93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Director of 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Dean of Humanities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08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Assessment Analyst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dirty="0"/>
                        <a:t>(2017:</a:t>
                      </a:r>
                      <a:r>
                        <a:rPr lang="en-US" baseline="0" dirty="0"/>
                        <a:t> Added Noncredit Faculty)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Dean of Counseling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2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20303" y="1555531"/>
            <a:ext cx="3819197" cy="40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GPS at Mt. 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488" y="1737360"/>
            <a:ext cx="10058400" cy="4289777"/>
          </a:xfrm>
        </p:spPr>
        <p:txBody>
          <a:bodyPr>
            <a:noAutofit/>
          </a:bodyPr>
          <a:lstStyle/>
          <a:p>
            <a:pPr marL="989838" lvl="2" indent="-514350">
              <a:buFont typeface="+mj-lt"/>
              <a:buAutoNum type="arabicPeriod"/>
            </a:pPr>
            <a:r>
              <a:rPr lang="en-US" sz="3200" dirty="0"/>
              <a:t>Getting Started: Pathways Workgroup</a:t>
            </a:r>
          </a:p>
          <a:p>
            <a:pPr marL="1338897" lvl="3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Meeting Schedule – twice/month</a:t>
            </a:r>
          </a:p>
          <a:p>
            <a:pPr marL="515937" lvl="1" indent="0">
              <a:spcBef>
                <a:spcPts val="600"/>
              </a:spcBef>
              <a:buNone/>
            </a:pPr>
            <a:endParaRPr lang="en-US" sz="2400" dirty="0"/>
          </a:p>
          <a:p>
            <a:pPr marL="1030287" lvl="1" indent="-514350">
              <a:spcBef>
                <a:spcPts val="600"/>
              </a:spcBef>
              <a:buFont typeface="+mj-lt"/>
              <a:buAutoNum type="arabicPeriod" startAt="2"/>
            </a:pPr>
            <a:r>
              <a:rPr lang="en-US" sz="3200" dirty="0"/>
              <a:t>Are you started?  What are you doing?</a:t>
            </a:r>
          </a:p>
          <a:p>
            <a:pPr marL="1338897" lvl="3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Work group</a:t>
            </a:r>
          </a:p>
          <a:p>
            <a:pPr marL="1338897" lvl="3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Meeting schedule</a:t>
            </a:r>
          </a:p>
          <a:p>
            <a:pPr marL="1338897" lvl="3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Purpose statement</a:t>
            </a:r>
          </a:p>
          <a:p>
            <a:pPr marL="515937" lvl="1" indent="0">
              <a:spcBef>
                <a:spcPts val="600"/>
              </a:spcBef>
              <a:buNone/>
            </a:pPr>
            <a:endParaRPr lang="en-US" sz="2400" dirty="0"/>
          </a:p>
          <a:p>
            <a:pPr marL="515937" lvl="1" indent="0">
              <a:spcBef>
                <a:spcPts val="600"/>
              </a:spcBef>
              <a:buNone/>
            </a:pPr>
            <a:endParaRPr lang="en-US" sz="2400" dirty="0"/>
          </a:p>
          <a:p>
            <a:pPr marL="973137" lvl="1" indent="-457200">
              <a:spcBef>
                <a:spcPts val="600"/>
              </a:spcBef>
              <a:buFont typeface="+mj-lt"/>
              <a:buAutoNum type="alphaLcPeriod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29" y="715723"/>
            <a:ext cx="2959343" cy="1449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91118-69D1-C14B-A482-53DC0A572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160" y="3703037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GPS at Mt. 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368" y="2460689"/>
            <a:ext cx="5636600" cy="358615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/>
              <a:t>Academic &amp; Student Services Spring </a:t>
            </a:r>
            <a:br>
              <a:rPr lang="en-US" dirty="0"/>
            </a:br>
            <a:r>
              <a:rPr lang="en-US" dirty="0"/>
              <a:t>Master Planning Summit, May 13, 2016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Summer Pathways Institute, </a:t>
            </a:r>
            <a:br>
              <a:rPr lang="en-US" dirty="0"/>
            </a:br>
            <a:r>
              <a:rPr lang="en-US" dirty="0"/>
              <a:t>August 22-23, 2016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Fall Pathways Institute, </a:t>
            </a:r>
            <a:br>
              <a:rPr lang="en-US" dirty="0"/>
            </a:br>
            <a:r>
              <a:rPr lang="en-US" dirty="0"/>
              <a:t>October 21, 2016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Contextualized Learning Discussion</a:t>
            </a:r>
            <a:br>
              <a:rPr lang="en-US" dirty="0"/>
            </a:br>
            <a:r>
              <a:rPr lang="en-US" dirty="0"/>
              <a:t>December 2, 2016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/>
              <a:t>Accurate Placement &amp; Equity,</a:t>
            </a:r>
            <a:br>
              <a:rPr lang="en-US" dirty="0"/>
            </a:br>
            <a:r>
              <a:rPr lang="en-US" dirty="0"/>
              <a:t>May 12,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4673" y="373450"/>
            <a:ext cx="4174478" cy="4174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7280" y="1827228"/>
            <a:ext cx="492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Spreading the Word: Local Workshops</a:t>
            </a:r>
          </a:p>
        </p:txBody>
      </p:sp>
    </p:spTree>
    <p:extLst>
      <p:ext uri="{BB962C8B-B14F-4D97-AF65-F5344CB8AC3E}">
        <p14:creationId xmlns:p14="http://schemas.microsoft.com/office/powerpoint/2010/main" val="36990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4675" indent="-574675">
              <a:buFont typeface="+mj-lt"/>
              <a:buAutoNum type="romanUcPeriod"/>
            </a:pPr>
            <a:r>
              <a:rPr lang="en-US" dirty="0">
                <a:solidFill>
                  <a:srgbClr val="A500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&amp; Student Services</a:t>
            </a:r>
            <a:br>
              <a:rPr lang="en-US" dirty="0">
                <a:solidFill>
                  <a:srgbClr val="A500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A5002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Spring Master Planning Summit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3738" indent="-693738"/>
            <a:r>
              <a:rPr lang="en-US" dirty="0"/>
              <a:t>Dr. Rachel Baker:  Cafeteria Choices vs. Informed Buckets of Options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7717" y="1351048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13,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31" y="2305708"/>
            <a:ext cx="7477969" cy="380416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hidden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7" b="27889"/>
          <a:stretch/>
        </p:blipFill>
        <p:spPr>
          <a:xfrm>
            <a:off x="1453241" y="2225518"/>
            <a:ext cx="7477969" cy="283464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708" y="4995761"/>
            <a:ext cx="4753787" cy="26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4675" indent="-574675">
              <a:buFont typeface="+mj-lt"/>
              <a:buAutoNum type="romanUcPeriod"/>
            </a:pPr>
            <a:r>
              <a:rPr lang="en-US" dirty="0">
                <a:solidFill>
                  <a:srgbClr val="9B2D1F"/>
                </a:solidFill>
              </a:rPr>
              <a:t>Academic &amp; Student Services</a:t>
            </a:r>
            <a:br>
              <a:rPr lang="en-US" dirty="0">
                <a:solidFill>
                  <a:srgbClr val="9B2D1F"/>
                </a:solidFill>
              </a:rPr>
            </a:br>
            <a:r>
              <a:rPr lang="en-US" dirty="0">
                <a:solidFill>
                  <a:srgbClr val="9B2D1F"/>
                </a:solidFill>
              </a:rPr>
              <a:t>Spring Master Planning Summit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3738" indent="-693738"/>
            <a:r>
              <a:rPr lang="en-US" dirty="0"/>
              <a:t>Dr. Rachel Baker: Cafeteria Choices vs. Informed Buckets of Options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7717" y="1351048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13,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31" y="2305708"/>
            <a:ext cx="7477969" cy="380416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hidden="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7" b="27889"/>
          <a:stretch/>
        </p:blipFill>
        <p:spPr>
          <a:xfrm>
            <a:off x="1453241" y="2225518"/>
            <a:ext cx="7477969" cy="2834640"/>
          </a:xfrm>
          <a:prstGeom prst="rect">
            <a:avLst/>
          </a:prstGeom>
          <a:effectLst/>
        </p:spPr>
      </p:pic>
      <p:pic>
        <p:nvPicPr>
          <p:cNvPr id="5" name="scro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660" b="1660"/>
          <a:stretch/>
        </p:blipFill>
        <p:spPr>
          <a:xfrm>
            <a:off x="3308282" y="4978400"/>
            <a:ext cx="474345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250" y="520051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 b="1" dirty="0">
              <a:solidFill>
                <a:srgbClr val="A500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92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urquois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9938" y="1846649"/>
            <a:ext cx="2018811" cy="2851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4675" indent="-574675">
              <a:buFont typeface="+mj-lt"/>
              <a:buAutoNum type="romanUcPeriod"/>
            </a:pPr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Academic &amp; Student Services</a:t>
            </a:r>
            <a:b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Spring Master Planning Summit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92465"/>
            <a:ext cx="10058400" cy="4461201"/>
          </a:xfrm>
        </p:spPr>
        <p:txBody>
          <a:bodyPr/>
          <a:lstStyle/>
          <a:p>
            <a:pPr marL="574675" indent="-574675"/>
            <a:r>
              <a:rPr lang="en-US" dirty="0"/>
              <a:t>Identifying Career Clusters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7717" y="1351048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13, 2016</a:t>
            </a:r>
          </a:p>
        </p:txBody>
      </p:sp>
      <p:pic>
        <p:nvPicPr>
          <p:cNvPr id="10" name="Picture 9" hidden="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7" b="27889"/>
          <a:stretch/>
        </p:blipFill>
        <p:spPr>
          <a:xfrm>
            <a:off x="1453241" y="2225518"/>
            <a:ext cx="7477969" cy="2834640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7892" y="1999846"/>
            <a:ext cx="2032688" cy="2871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82" y="2322409"/>
            <a:ext cx="2173566" cy="3070009"/>
          </a:xfrm>
          <a:prstGeom prst="rect">
            <a:avLst/>
          </a:prstGeom>
        </p:spPr>
      </p:pic>
      <p:pic>
        <p:nvPicPr>
          <p:cNvPr id="12" name="r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4277" y="1737360"/>
            <a:ext cx="1858297" cy="2624714"/>
          </a:xfrm>
          <a:prstGeom prst="rect">
            <a:avLst/>
          </a:prstGeom>
        </p:spPr>
      </p:pic>
      <p:sp>
        <p:nvSpPr>
          <p:cNvPr id="21" name="avia"/>
          <p:cNvSpPr txBox="1"/>
          <p:nvPr/>
        </p:nvSpPr>
        <p:spPr>
          <a:xfrm>
            <a:off x="194692" y="3866899"/>
            <a:ext cx="1714500" cy="1015663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Aviation, Electronics, &amp; Manufacturing</a:t>
            </a:r>
          </a:p>
        </p:txBody>
      </p:sp>
      <p:sp>
        <p:nvSpPr>
          <p:cNvPr id="22" name="huma"/>
          <p:cNvSpPr txBox="1"/>
          <p:nvPr/>
        </p:nvSpPr>
        <p:spPr>
          <a:xfrm>
            <a:off x="6828648" y="3253298"/>
            <a:ext cx="1836598" cy="70788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Humanities &amp; Communication</a:t>
            </a:r>
          </a:p>
        </p:txBody>
      </p:sp>
      <p:sp>
        <p:nvSpPr>
          <p:cNvPr id="17" name="scie"/>
          <p:cNvSpPr txBox="1"/>
          <p:nvPr/>
        </p:nvSpPr>
        <p:spPr>
          <a:xfrm>
            <a:off x="3031027" y="3457303"/>
            <a:ext cx="1141954" cy="40011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Sciences</a:t>
            </a:r>
          </a:p>
        </p:txBody>
      </p:sp>
      <p:sp>
        <p:nvSpPr>
          <p:cNvPr id="18" name="teach"/>
          <p:cNvSpPr txBox="1"/>
          <p:nvPr/>
        </p:nvSpPr>
        <p:spPr>
          <a:xfrm>
            <a:off x="4895438" y="2731451"/>
            <a:ext cx="1714500" cy="707886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Teaching &amp; Education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5268" y="3272363"/>
            <a:ext cx="2263492" cy="3197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0310" y="2160270"/>
            <a:ext cx="2182854" cy="3083128"/>
          </a:xfrm>
          <a:prstGeom prst="rect">
            <a:avLst/>
          </a:prstGeom>
        </p:spPr>
      </p:pic>
      <p:pic>
        <p:nvPicPr>
          <p:cNvPr id="5" name="blu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0966" y="3189885"/>
            <a:ext cx="2566521" cy="3625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4708" y="3257120"/>
            <a:ext cx="2263492" cy="3197023"/>
          </a:xfrm>
          <a:prstGeom prst="rect">
            <a:avLst/>
          </a:prstGeom>
        </p:spPr>
      </p:pic>
      <p:sp>
        <p:nvSpPr>
          <p:cNvPr id="16" name="art"/>
          <p:cNvSpPr txBox="1"/>
          <p:nvPr/>
        </p:nvSpPr>
        <p:spPr>
          <a:xfrm>
            <a:off x="9569448" y="3857413"/>
            <a:ext cx="1714500" cy="40011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Art &amp; Design</a:t>
            </a:r>
          </a:p>
        </p:txBody>
      </p:sp>
      <p:sp>
        <p:nvSpPr>
          <p:cNvPr id="19" name="health"/>
          <p:cNvSpPr txBox="1"/>
          <p:nvPr/>
        </p:nvSpPr>
        <p:spPr>
          <a:xfrm>
            <a:off x="7344754" y="5002400"/>
            <a:ext cx="1714500" cy="1015663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Health, Wellness, &amp; Public Service</a:t>
            </a:r>
          </a:p>
        </p:txBody>
      </p:sp>
      <p:sp>
        <p:nvSpPr>
          <p:cNvPr id="20" name="busi"/>
          <p:cNvSpPr txBox="1"/>
          <p:nvPr/>
        </p:nvSpPr>
        <p:spPr>
          <a:xfrm>
            <a:off x="4574681" y="5238004"/>
            <a:ext cx="1714500" cy="101566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Business &amp; Information Technology</a:t>
            </a:r>
          </a:p>
        </p:txBody>
      </p:sp>
      <p:sp>
        <p:nvSpPr>
          <p:cNvPr id="23" name="plant"/>
          <p:cNvSpPr txBox="1"/>
          <p:nvPr/>
        </p:nvSpPr>
        <p:spPr>
          <a:xfrm>
            <a:off x="2025076" y="4951950"/>
            <a:ext cx="1158574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Plants &amp; Animals</a:t>
            </a:r>
          </a:p>
        </p:txBody>
      </p:sp>
    </p:spTree>
    <p:extLst>
      <p:ext uri="{BB962C8B-B14F-4D97-AF65-F5344CB8AC3E}">
        <p14:creationId xmlns:p14="http://schemas.microsoft.com/office/powerpoint/2010/main" val="3379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7" grpId="0" animBg="1"/>
      <p:bldP spid="18" grpId="0" animBg="1"/>
      <p:bldP spid="16" grpId="0" animBg="1"/>
      <p:bldP spid="19" grpId="0" animBg="1"/>
      <p:bldP spid="20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4675" indent="-574675">
              <a:buFont typeface="+mj-lt"/>
              <a:buAutoNum type="romanUcPeriod"/>
            </a:pPr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Academic &amp; Student Services</a:t>
            </a:r>
            <a:b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Spring Master Planning Summit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3738" indent="-693738"/>
            <a:r>
              <a:rPr lang="en-US" dirty="0"/>
              <a:t>Building a Pathway</a:t>
            </a:r>
          </a:p>
        </p:txBody>
      </p:sp>
      <p:sp>
        <p:nvSpPr>
          <p:cNvPr id="4" name="date"/>
          <p:cNvSpPr txBox="1"/>
          <p:nvPr/>
        </p:nvSpPr>
        <p:spPr>
          <a:xfrm>
            <a:off x="9697717" y="1351048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13,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123768"/>
            <a:ext cx="5648258" cy="4173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7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8865-256B-BC44-ADA6-11FBBC24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2D1F"/>
                </a:solidFill>
              </a:rPr>
              <a:t>What is Guided Pathways?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1191D-755E-054D-A7A6-E9497FC7F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254AE-0328-B44C-AECA-0F08AB3F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45734"/>
            <a:ext cx="8543364" cy="427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4675" indent="-574675">
              <a:buFont typeface="+mj-lt"/>
              <a:buAutoNum type="romanUcPeriod" startAt="2"/>
            </a:pPr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Summer Pathways Institute</a:t>
            </a:r>
            <a:endParaRPr lang="en-US" sz="3200" dirty="0">
              <a:solidFill>
                <a:srgbClr val="9B2D1F"/>
              </a:solidFill>
              <a:cs typeface="Calibri Light" panose="020F0302020204030204" pitchFamily="34" charset="0"/>
            </a:endParaRPr>
          </a:p>
        </p:txBody>
      </p:sp>
      <p:sp>
        <p:nvSpPr>
          <p:cNvPr id="4" name="date"/>
          <p:cNvSpPr txBox="1"/>
          <p:nvPr/>
        </p:nvSpPr>
        <p:spPr>
          <a:xfrm>
            <a:off x="8975830" y="1351048"/>
            <a:ext cx="219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August 22 &amp; 23, 2016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3738" indent="-693738"/>
            <a:r>
              <a:rPr lang="en-US" dirty="0"/>
              <a:t>Why Contextualized Learning &amp; Career Clusters?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5519" y="2400300"/>
            <a:ext cx="29161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85% 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Place into basic skills English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5519" y="4383559"/>
            <a:ext cx="29161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77% 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Place into basic skills math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7" y="2408758"/>
            <a:ext cx="5556151" cy="32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5320032" y="1288339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136857" y="1282569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959866" y="1282569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20029" y="1267486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274204" y="1364702"/>
          <a:ext cx="8127999" cy="47895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452034"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L="0"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Milestone</a:t>
                      </a:r>
                    </a:p>
                    <a:p>
                      <a:endParaRPr lang="en-US" dirty="0"/>
                    </a:p>
                  </a:txBody>
                  <a:tcPr marB="18288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68%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38355" y="2810265"/>
            <a:ext cx="263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48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7864" y="3179597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57864" y="3947652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353" y="3563624"/>
            <a:ext cx="263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49 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355" y="4278245"/>
            <a:ext cx="276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50</a:t>
            </a:r>
            <a:r>
              <a:rPr lang="en-US" dirty="0"/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57864" y="4647577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57864" y="5415632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8353" y="5031604"/>
            <a:ext cx="276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51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8353" y="5784963"/>
            <a:ext cx="276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71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638353" y="3548929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8353" y="4321382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38353" y="5036002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38353" y="5784963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57659" y="973802"/>
            <a:ext cx="9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48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47910" y="973802"/>
            <a:ext cx="9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49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57090" y="973802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50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56390" y="973802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51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74202" y="552124"/>
            <a:ext cx="812800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First Math Course Taken*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045678" y="6402450"/>
            <a:ext cx="268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RIE, John </a:t>
            </a:r>
            <a:r>
              <a:rPr lang="en-US" sz="1400" dirty="0" err="1"/>
              <a:t>Barkman</a:t>
            </a:r>
            <a:r>
              <a:rPr lang="en-US" sz="1400" dirty="0"/>
              <a:t>, 5/18/2016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8353" y="1574978"/>
            <a:ext cx="240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Math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417369" y="973802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MATH 71</a:t>
            </a:r>
          </a:p>
        </p:txBody>
      </p:sp>
      <p:sp>
        <p:nvSpPr>
          <p:cNvPr id="14" name="Oval 13"/>
          <p:cNvSpPr/>
          <p:nvPr/>
        </p:nvSpPr>
        <p:spPr>
          <a:xfrm>
            <a:off x="3997234" y="5651862"/>
            <a:ext cx="1201783" cy="670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76422" y="6424441"/>
            <a:ext cx="367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academic years 2008-2009 through 2012-2013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" y="0"/>
            <a:ext cx="33591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149965" y="2810265"/>
            <a:ext cx="921280" cy="3355897"/>
          </a:xfrm>
          <a:prstGeom prst="rect">
            <a:avLst/>
          </a:prstGeom>
          <a:noFill/>
          <a:ln w="28575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723375" y="1253682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55653" y="1253682"/>
            <a:ext cx="1306286" cy="1376308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87931" y="1253682"/>
            <a:ext cx="1306286" cy="1375953"/>
          </a:xfrm>
          <a:prstGeom prst="rect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274204" y="1354868"/>
          <a:ext cx="7112000" cy="40479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52034"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L="0"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Milestone</a:t>
                      </a:r>
                    </a:p>
                  </a:txBody>
                  <a:tcPr marB="274320" vert="vert27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Throughput</a:t>
                      </a:r>
                    </a:p>
                  </a:txBody>
                  <a:tcPr marB="182880" vert="vert27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Milestone</a:t>
                      </a:r>
                    </a:p>
                  </a:txBody>
                  <a:tcPr marB="27432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73%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59%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72%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79%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59%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18%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67%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77%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82%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43%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84%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67%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31%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77%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82%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83%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49%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70%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38355" y="2800431"/>
            <a:ext cx="263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81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7864" y="3169763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57864" y="3937818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353" y="3553790"/>
            <a:ext cx="263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67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355" y="4268411"/>
            <a:ext cx="276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68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57864" y="4637743"/>
            <a:ext cx="181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Progression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8353" y="5021770"/>
            <a:ext cx="276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1A</a:t>
            </a:r>
            <a:r>
              <a:rPr lang="en-US" dirty="0"/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Ultimate Success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638353" y="3539095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8353" y="4311548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38353" y="5026168"/>
            <a:ext cx="2635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05430" y="963968"/>
            <a:ext cx="9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LERN 81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15004" y="963968"/>
            <a:ext cx="9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67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7180" y="963968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68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29237" y="985536"/>
            <a:ext cx="105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ENGL 1A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74202" y="542290"/>
            <a:ext cx="812800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First English Course Taken</a:t>
            </a:r>
            <a:r>
              <a:rPr lang="en-US" sz="2000" i="1" dirty="0"/>
              <a:t>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45678" y="6273660"/>
            <a:ext cx="2684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RIE, John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Barkman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5/18/2016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8353" y="1574978"/>
            <a:ext cx="240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English</a:t>
            </a:r>
          </a:p>
        </p:txBody>
      </p:sp>
      <p:sp>
        <p:nvSpPr>
          <p:cNvPr id="27" name="Oval 26"/>
          <p:cNvSpPr/>
          <p:nvPr/>
        </p:nvSpPr>
        <p:spPr>
          <a:xfrm>
            <a:off x="4192123" y="4871156"/>
            <a:ext cx="1201783" cy="670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76422" y="6334288"/>
            <a:ext cx="367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*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academic years 2008-2009 through 2012-2013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" y="0"/>
            <a:ext cx="33591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325353" y="2800431"/>
            <a:ext cx="921280" cy="2590671"/>
          </a:xfrm>
          <a:prstGeom prst="rect">
            <a:avLst/>
          </a:prstGeom>
          <a:noFill/>
          <a:ln w="28575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3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4675" indent="-574675">
              <a:buFont typeface="+mj-lt"/>
              <a:buAutoNum type="romanUcPeriod" startAt="2"/>
            </a:pPr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Summer Pathways Institute</a:t>
            </a:r>
            <a:endParaRPr lang="en-US" sz="3200" dirty="0">
              <a:solidFill>
                <a:srgbClr val="9B2D1F"/>
              </a:solidFill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388354"/>
          </a:xfrm>
        </p:spPr>
        <p:txBody>
          <a:bodyPr>
            <a:normAutofit/>
          </a:bodyPr>
          <a:lstStyle/>
          <a:p>
            <a:r>
              <a:rPr lang="en-US" b="1" dirty="0"/>
              <a:t>Breakout 1</a:t>
            </a:r>
            <a:r>
              <a:rPr lang="en-US" dirty="0"/>
              <a:t>:  Facing your fears about contextualization</a:t>
            </a:r>
          </a:p>
          <a:p>
            <a:pPr marL="457200" lvl="1" indent="-257175">
              <a:spcBef>
                <a:spcPts val="600"/>
              </a:spcBef>
            </a:pPr>
            <a:r>
              <a:rPr lang="en-US" sz="2000" dirty="0"/>
              <a:t>Basic Skills Faculty &amp; Counseling Faculty</a:t>
            </a:r>
          </a:p>
          <a:p>
            <a:pPr marL="115888" lvl="1" indent="0">
              <a:buNone/>
            </a:pPr>
            <a:endParaRPr lang="en-US" sz="2000" dirty="0"/>
          </a:p>
          <a:p>
            <a:pPr marL="115888" lvl="1" indent="0">
              <a:buNone/>
            </a:pPr>
            <a:endParaRPr lang="en-US" sz="2000" dirty="0"/>
          </a:p>
          <a:p>
            <a:pPr marL="115888" lvl="1" indent="0">
              <a:buNone/>
            </a:pPr>
            <a:endParaRPr lang="en-US" sz="2000" dirty="0"/>
          </a:p>
        </p:txBody>
      </p:sp>
      <p:sp>
        <p:nvSpPr>
          <p:cNvPr id="4" name="date"/>
          <p:cNvSpPr txBox="1"/>
          <p:nvPr/>
        </p:nvSpPr>
        <p:spPr>
          <a:xfrm>
            <a:off x="8975830" y="1351048"/>
            <a:ext cx="219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August 22 &amp; 23, 2016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96481" y="3590358"/>
            <a:ext cx="10058400" cy="13883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Breakout 2</a:t>
            </a:r>
            <a:r>
              <a:rPr lang="en-US" dirty="0"/>
              <a:t>:  Mapping programs the Mt. SAC way</a:t>
            </a:r>
          </a:p>
          <a:p>
            <a:pPr marL="457200" lvl="1" indent="-257175">
              <a:spcBef>
                <a:spcPts val="600"/>
              </a:spcBef>
            </a:pPr>
            <a:r>
              <a:rPr lang="en-US" sz="2000" dirty="0"/>
              <a:t>Instructional Faculty &amp; Counseling Faculty</a:t>
            </a:r>
          </a:p>
          <a:p>
            <a:pPr marL="115888" lvl="1" indent="0">
              <a:buFont typeface="Calibri" pitchFamily="34" charset="0"/>
              <a:buNone/>
            </a:pPr>
            <a:endParaRPr lang="en-US" sz="2000" dirty="0"/>
          </a:p>
          <a:p>
            <a:pPr marL="115888" lvl="1" indent="0">
              <a:buFont typeface="Calibri" pitchFamily="34" charset="0"/>
              <a:buNone/>
            </a:pPr>
            <a:endParaRPr lang="en-US" sz="2000" dirty="0"/>
          </a:p>
          <a:p>
            <a:pPr marL="115888" lvl="1" indent="0">
              <a:buFont typeface="Calibri" pitchFamily="34" charset="0"/>
              <a:buNone/>
            </a:pP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06" y="1870163"/>
            <a:ext cx="4968754" cy="1863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99" y="4284535"/>
            <a:ext cx="5011434" cy="18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28700" indent="-1028700">
              <a:buFont typeface="+mj-lt"/>
              <a:buAutoNum type="romanUcPeriod" startAt="3"/>
            </a:pPr>
            <a:r>
              <a:rPr lang="en-US" dirty="0">
                <a:solidFill>
                  <a:srgbClr val="9B2D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Fall Pathways Institute</a:t>
            </a:r>
            <a:endParaRPr lang="en-US" sz="3200" dirty="0">
              <a:solidFill>
                <a:srgbClr val="9B2D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2041742"/>
            <a:ext cx="5558147" cy="3219190"/>
          </a:xfrm>
          <a:solidFill>
            <a:schemeClr val="bg1">
              <a:alpha val="46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800" b="1" dirty="0"/>
              <a:t>The Eye of the Counselor</a:t>
            </a:r>
          </a:p>
          <a:p>
            <a:endParaRPr lang="en-US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 “On-Boarding” Planning Retreats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 Orientation includes Career Assessment &amp;                                                                     </a:t>
            </a:r>
          </a:p>
          <a:p>
            <a:pPr marL="0" indent="0">
              <a:buNone/>
            </a:pPr>
            <a:r>
              <a:rPr lang="en-US" sz="2200" dirty="0"/>
              <a:t>    Career Clusters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  Liaison Counselors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  “Inescapable” Counseling</a:t>
            </a:r>
          </a:p>
          <a:p>
            <a:pPr lvl="1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date"/>
          <p:cNvSpPr txBox="1"/>
          <p:nvPr/>
        </p:nvSpPr>
        <p:spPr>
          <a:xfrm>
            <a:off x="9360834" y="1351048"/>
            <a:ext cx="181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October 21,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27" y="2292263"/>
            <a:ext cx="4346394" cy="26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42" y="1859641"/>
            <a:ext cx="7276704" cy="40931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96925" indent="-796925">
              <a:buFont typeface="+mj-lt"/>
              <a:buAutoNum type="romanUcPeriod" startAt="4"/>
            </a:pPr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Contextualized Learning: </a:t>
            </a:r>
            <a:b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A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59641"/>
            <a:ext cx="3352399" cy="540659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/>
              <a:t>Stop. Breathe. Discuss. </a:t>
            </a:r>
            <a:endParaRPr lang="en-US" sz="2000" b="1" dirty="0"/>
          </a:p>
          <a:p>
            <a:pPr marL="0" indent="0">
              <a:buNone/>
            </a:pPr>
            <a:r>
              <a:rPr lang="en-US" sz="2400" dirty="0"/>
              <a:t> </a:t>
            </a:r>
            <a:endParaRPr lang="en-US" dirty="0"/>
          </a:p>
        </p:txBody>
      </p:sp>
      <p:sp>
        <p:nvSpPr>
          <p:cNvPr id="4" name="date"/>
          <p:cNvSpPr txBox="1"/>
          <p:nvPr/>
        </p:nvSpPr>
        <p:spPr>
          <a:xfrm>
            <a:off x="9254959" y="1351048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 2, 2016</a:t>
            </a:r>
          </a:p>
        </p:txBody>
      </p:sp>
    </p:spTree>
    <p:extLst>
      <p:ext uri="{BB962C8B-B14F-4D97-AF65-F5344CB8AC3E}">
        <p14:creationId xmlns:p14="http://schemas.microsoft.com/office/powerpoint/2010/main" val="39257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Simultaneous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991638"/>
            <a:ext cx="10416941" cy="4033381"/>
          </a:xfrm>
        </p:spPr>
        <p:txBody>
          <a:bodyPr>
            <a:normAutofit fontScale="92500" lnSpcReduction="20000"/>
          </a:bodyPr>
          <a:lstStyle/>
          <a:p>
            <a:pPr marL="715518" lvl="1" indent="-514350">
              <a:spcBef>
                <a:spcPts val="600"/>
              </a:spcBef>
              <a:buFont typeface="+mj-lt"/>
              <a:buAutoNum type="romanUcPeriod"/>
            </a:pPr>
            <a:r>
              <a:rPr lang="en-US" sz="2800" dirty="0"/>
              <a:t>Communication with Students</a:t>
            </a:r>
          </a:p>
          <a:p>
            <a:pPr lvl="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Landing pages</a:t>
            </a:r>
          </a:p>
          <a:p>
            <a:pPr lvl="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Catalog redesign</a:t>
            </a:r>
          </a:p>
          <a:p>
            <a:pPr lvl="6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Organized around career clusters</a:t>
            </a:r>
          </a:p>
          <a:p>
            <a:pPr lvl="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Protocol for text messages</a:t>
            </a:r>
          </a:p>
          <a:p>
            <a:pPr lvl="6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Registration and financial aid</a:t>
            </a:r>
          </a:p>
          <a:p>
            <a:pPr marL="715518" lvl="1" indent="-514350">
              <a:spcBef>
                <a:spcPts val="600"/>
              </a:spcBef>
              <a:buFont typeface="+mj-lt"/>
              <a:buAutoNum type="romanUcPeriod"/>
            </a:pPr>
            <a:r>
              <a:rPr lang="en-US" sz="2800" dirty="0"/>
              <a:t>Research</a:t>
            </a:r>
          </a:p>
          <a:p>
            <a:pPr lvl="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Keeping the data in front of us</a:t>
            </a:r>
          </a:p>
          <a:p>
            <a:pPr marL="715518" lvl="1" indent="-514350">
              <a:spcBef>
                <a:spcPts val="600"/>
              </a:spcBef>
              <a:buFont typeface="+mj-lt"/>
              <a:buAutoNum type="romanUcPeriod"/>
            </a:pPr>
            <a:r>
              <a:rPr lang="en-US" sz="2800" dirty="0"/>
              <a:t>Instructional Web Pages</a:t>
            </a:r>
          </a:p>
          <a:p>
            <a:pPr lvl="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Include Program/Degree/Certificate Maps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216E6-8B50-BE49-96FF-876135F1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368" y="1991638"/>
            <a:ext cx="4727852" cy="264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3419-FA23-E948-83E8-C55559FC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450382F-7731-3D45-8763-D47FC733B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69" y="286603"/>
            <a:ext cx="8530315" cy="5729217"/>
          </a:xfrm>
        </p:spPr>
      </p:pic>
    </p:spTree>
    <p:extLst>
      <p:ext uri="{BB962C8B-B14F-4D97-AF65-F5344CB8AC3E}">
        <p14:creationId xmlns:p14="http://schemas.microsoft.com/office/powerpoint/2010/main" val="23795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4C44-C8E2-E148-A266-E1ABA768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44A8CCF-BFD0-934A-8119-6E1051F51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6" y="538620"/>
            <a:ext cx="10817508" cy="4541229"/>
          </a:xfrm>
        </p:spPr>
      </p:pic>
    </p:spTree>
    <p:extLst>
      <p:ext uri="{BB962C8B-B14F-4D97-AF65-F5344CB8AC3E}">
        <p14:creationId xmlns:p14="http://schemas.microsoft.com/office/powerpoint/2010/main" val="13030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4ACF7A-E356-8D47-9C5A-1AD559BB6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83" y="286603"/>
            <a:ext cx="7723560" cy="5697508"/>
          </a:xfrm>
        </p:spPr>
      </p:pic>
    </p:spTree>
    <p:extLst>
      <p:ext uri="{BB962C8B-B14F-4D97-AF65-F5344CB8AC3E}">
        <p14:creationId xmlns:p14="http://schemas.microsoft.com/office/powerpoint/2010/main" val="29198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88" y="129048"/>
            <a:ext cx="9235330" cy="1216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03" y="1480455"/>
            <a:ext cx="8611192" cy="44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7A973-8B21-6447-A579-F5ACD5AE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925959-45B5-DD45-82DE-3BE688440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0" y="150313"/>
            <a:ext cx="10857549" cy="5862181"/>
          </a:xfrm>
        </p:spPr>
      </p:pic>
    </p:spTree>
    <p:extLst>
      <p:ext uri="{BB962C8B-B14F-4D97-AF65-F5344CB8AC3E}">
        <p14:creationId xmlns:p14="http://schemas.microsoft.com/office/powerpoint/2010/main" val="37494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DBC42-EFE1-9544-935C-D5B0C5D9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12195A-5A14-4143-A1B5-10331120E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17" y="142723"/>
            <a:ext cx="7043140" cy="5879491"/>
          </a:xfrm>
        </p:spPr>
      </p:pic>
    </p:spTree>
    <p:extLst>
      <p:ext uri="{BB962C8B-B14F-4D97-AF65-F5344CB8AC3E}">
        <p14:creationId xmlns:p14="http://schemas.microsoft.com/office/powerpoint/2010/main" val="25282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16A8-C809-5D46-AE5E-CBA5773B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D1D4CD-2D94-B04D-9E77-7E1DC312C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97" y="180301"/>
            <a:ext cx="6343181" cy="5910692"/>
          </a:xfrm>
        </p:spPr>
      </p:pic>
    </p:spTree>
    <p:extLst>
      <p:ext uri="{BB962C8B-B14F-4D97-AF65-F5344CB8AC3E}">
        <p14:creationId xmlns:p14="http://schemas.microsoft.com/office/powerpoint/2010/main" val="42077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47FB-838D-CE47-B74F-E0C98918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2D1F"/>
                </a:solidFill>
              </a:rPr>
              <a:t>Simultaneous Efforts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410EA-2F70-134B-A445-EF6678A2A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72668" lvl="1" indent="-571500">
              <a:spcBef>
                <a:spcPts val="600"/>
              </a:spcBef>
              <a:buFont typeface="+mj-lt"/>
              <a:buAutoNum type="romanUcPeriod" startAt="4"/>
            </a:pPr>
            <a:r>
              <a:rPr lang="en-US" sz="2800" dirty="0"/>
              <a:t>Accurate Assessment and Placement Planning </a:t>
            </a:r>
          </a:p>
          <a:p>
            <a:pPr lvl="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Math, English, ESL  </a:t>
            </a:r>
          </a:p>
          <a:p>
            <a:pPr lvl="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Fall 2017, Spring 2018, and Fall 2018</a:t>
            </a:r>
          </a:p>
          <a:p>
            <a:pPr lvl="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Outcome: New assessment and placement practices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08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7EEE-58E9-704F-9BC0-D063DAE6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F5EB46-A918-E443-92C3-D1E2B08BC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2" y="161342"/>
            <a:ext cx="9512265" cy="58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4436-5E06-1B4A-B2CB-7F91AF37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2964B1-F074-FB47-9C8E-4204058A4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2" y="123765"/>
            <a:ext cx="9027724" cy="5919377"/>
          </a:xfrm>
        </p:spPr>
      </p:pic>
    </p:spTree>
    <p:extLst>
      <p:ext uri="{BB962C8B-B14F-4D97-AF65-F5344CB8AC3E}">
        <p14:creationId xmlns:p14="http://schemas.microsoft.com/office/powerpoint/2010/main" val="23622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F001-CC5A-5E4D-B78E-3A57A827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F8A39-1A9E-274B-A6EE-46EC2B5DA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71" y="-102676"/>
            <a:ext cx="5513293" cy="7134851"/>
          </a:xfrm>
        </p:spPr>
      </p:pic>
    </p:spTree>
    <p:extLst>
      <p:ext uri="{BB962C8B-B14F-4D97-AF65-F5344CB8AC3E}">
        <p14:creationId xmlns:p14="http://schemas.microsoft.com/office/powerpoint/2010/main" val="22629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5C23E-8F77-8D41-AC0B-74F1D047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2" y="286603"/>
            <a:ext cx="10878278" cy="145075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9B2D1F"/>
                </a:solidFill>
              </a:rPr>
              <a:t>Assessment Questionnaire</a:t>
            </a:r>
            <a:br>
              <a:rPr lang="en-US" sz="4400" dirty="0">
                <a:solidFill>
                  <a:srgbClr val="9B2D1F"/>
                </a:solidFill>
              </a:rPr>
            </a:br>
            <a:r>
              <a:rPr lang="en-US" sz="4400" dirty="0">
                <a:solidFill>
                  <a:srgbClr val="9B2D1F"/>
                </a:solidFill>
              </a:rPr>
              <a:t>&amp; Multiple Measures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DCE6D0-A449-124E-B67B-F07E3AADE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00" y="-92467"/>
            <a:ext cx="5299363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7B50D-4481-B742-8E46-DCD617720BA7}"/>
              </a:ext>
            </a:extLst>
          </p:cNvPr>
          <p:cNvSpPr txBox="1"/>
          <p:nvPr/>
        </p:nvSpPr>
        <p:spPr>
          <a:xfrm>
            <a:off x="-1130156" y="2044558"/>
            <a:ext cx="768809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71700" lvl="4" indent="-342900">
              <a:spcBef>
                <a:spcPts val="600"/>
              </a:spcBef>
              <a:buClr>
                <a:srgbClr val="9B2D1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Faculty driven</a:t>
            </a:r>
          </a:p>
          <a:p>
            <a:pPr marL="2171700" lvl="4" indent="-342900">
              <a:spcBef>
                <a:spcPts val="600"/>
              </a:spcBef>
              <a:buClr>
                <a:srgbClr val="9B2D1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Climate of innovation and support</a:t>
            </a:r>
          </a:p>
          <a:p>
            <a:pPr marL="2628900" lvl="5" indent="-342900">
              <a:spcBef>
                <a:spcPts val="600"/>
              </a:spcBef>
              <a:buClr>
                <a:srgbClr val="9B2D1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Look for areas that are ready for change and support them</a:t>
            </a:r>
          </a:p>
          <a:p>
            <a:pPr marL="2171700" lvl="4" indent="-342900">
              <a:spcBef>
                <a:spcPts val="600"/>
              </a:spcBef>
              <a:buClr>
                <a:srgbClr val="9B2D1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Instruction and Counseling Faculty work together</a:t>
            </a:r>
          </a:p>
          <a:p>
            <a:pPr marL="2171700" lvl="4" indent="-342900">
              <a:spcBef>
                <a:spcPts val="600"/>
              </a:spcBef>
              <a:buClr>
                <a:srgbClr val="9B2D1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Dialog continues</a:t>
            </a:r>
          </a:p>
          <a:p>
            <a:pPr marL="2628900" lvl="5" indent="-342900">
              <a:spcBef>
                <a:spcPts val="600"/>
              </a:spcBef>
              <a:buClr>
                <a:srgbClr val="9B2D1F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Counseling, Department Faculty, Research and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0AE9-FF4F-4A42-91E0-013AA2732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0346"/>
          </a:xfrm>
        </p:spPr>
        <p:txBody>
          <a:bodyPr/>
          <a:lstStyle/>
          <a:p>
            <a:r>
              <a:rPr lang="en-US" dirty="0" smtClean="0">
                <a:solidFill>
                  <a:srgbClr val="9B2D1F"/>
                </a:solidFill>
              </a:rPr>
              <a:t>EAB Navigate: Onboarding to a Path</a:t>
            </a:r>
            <a:endParaRPr lang="en-US" dirty="0">
              <a:solidFill>
                <a:srgbClr val="9B2D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0" y="1166950"/>
            <a:ext cx="9686779" cy="4342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1451" y="5408023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Compatible with Banner and Degree Works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10676"/>
          </a:xfrm>
        </p:spPr>
        <p:txBody>
          <a:bodyPr/>
          <a:lstStyle/>
          <a:p>
            <a:r>
              <a:rPr lang="en-US" dirty="0" smtClean="0"/>
              <a:t>EAB Navigate: Program 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0" y="1302693"/>
            <a:ext cx="9479117" cy="4349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9694" y="5521234"/>
            <a:ext cx="4843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Catalog Program Descriptions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35" y="3005625"/>
            <a:ext cx="7025574" cy="3758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" y="235189"/>
            <a:ext cx="10058400" cy="26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405" y="199517"/>
            <a:ext cx="10058400" cy="897763"/>
          </a:xfrm>
        </p:spPr>
        <p:txBody>
          <a:bodyPr/>
          <a:lstStyle/>
          <a:p>
            <a:r>
              <a:rPr lang="en-US" dirty="0" smtClean="0"/>
              <a:t>EAB Navigate: Educational Planning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0" y="1686197"/>
            <a:ext cx="3898985" cy="2694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09" y="1288867"/>
            <a:ext cx="7765870" cy="3927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4491" y="5408021"/>
            <a:ext cx="7141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Mt. SAC uses Degree Works Ed Plan Overlay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16936"/>
            <a:ext cx="10058400" cy="741007"/>
          </a:xfrm>
        </p:spPr>
        <p:txBody>
          <a:bodyPr/>
          <a:lstStyle/>
          <a:p>
            <a:r>
              <a:rPr lang="en-US" dirty="0" smtClean="0"/>
              <a:t>EAB Navigate: Build Schedule &amp; Enroll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5" y="1027611"/>
            <a:ext cx="11648010" cy="5111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475" y="5616323"/>
            <a:ext cx="7184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Also in Mobile App with One-Click Registration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765B-319E-294B-91ED-DE039007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14883"/>
          </a:xfrm>
        </p:spPr>
        <p:txBody>
          <a:bodyPr/>
          <a:lstStyle/>
          <a:p>
            <a:r>
              <a:rPr lang="en-US" dirty="0" smtClean="0">
                <a:solidFill>
                  <a:srgbClr val="9B2D1F"/>
                </a:solidFill>
              </a:rPr>
              <a:t>Governance Changes</a:t>
            </a:r>
            <a:endParaRPr lang="en-US" dirty="0">
              <a:solidFill>
                <a:srgbClr val="9B2D1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33528A-A029-CB4C-BBE2-56F37B9D3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577" y="-174172"/>
            <a:ext cx="4104550" cy="6760437"/>
          </a:xfrm>
        </p:spPr>
      </p:pic>
      <p:sp>
        <p:nvSpPr>
          <p:cNvPr id="3" name="TextBox 2"/>
          <p:cNvSpPr txBox="1"/>
          <p:nvPr/>
        </p:nvSpPr>
        <p:spPr>
          <a:xfrm>
            <a:off x="534684" y="1300605"/>
            <a:ext cx="653667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/>
              <a:t>Steering Committee</a:t>
            </a:r>
            <a:r>
              <a:rPr lang="en-US" sz="2000" b="1" dirty="0" smtClean="0"/>
              <a:t>                      </a:t>
            </a:r>
          </a:p>
          <a:p>
            <a:r>
              <a:rPr lang="en-US" sz="2000" b="1" dirty="0" smtClean="0"/>
              <a:t>Academic Senate and                 </a:t>
            </a:r>
            <a:r>
              <a:rPr lang="en-US" sz="2200" b="1" u="sng" dirty="0" smtClean="0"/>
              <a:t>Subcommittees</a:t>
            </a:r>
          </a:p>
          <a:p>
            <a:r>
              <a:rPr lang="en-US" sz="2000" b="1" dirty="0" smtClean="0"/>
              <a:t>Senior Management                       Subject Matter Members</a:t>
            </a:r>
          </a:p>
          <a:p>
            <a:r>
              <a:rPr lang="en-US" sz="2000" b="1" dirty="0" smtClean="0"/>
              <a:t>Collegial Consultation                     Procedures and</a:t>
            </a:r>
          </a:p>
          <a:p>
            <a:r>
              <a:rPr lang="en-US" sz="2000" b="1" dirty="0" smtClean="0"/>
              <a:t>General Policy Direction                    Implementation</a:t>
            </a:r>
          </a:p>
          <a:p>
            <a:endParaRPr lang="en-US" sz="2000" b="1" dirty="0"/>
          </a:p>
          <a:p>
            <a:r>
              <a:rPr lang="en-US" sz="2200" b="1" u="sng" dirty="0" smtClean="0"/>
              <a:t>Advisory Committee</a:t>
            </a:r>
            <a:r>
              <a:rPr lang="en-US" sz="2000" b="1" dirty="0" smtClean="0"/>
              <a:t>            	▪ Research</a:t>
            </a:r>
          </a:p>
          <a:p>
            <a:r>
              <a:rPr lang="en-US" sz="2000" b="1" dirty="0" smtClean="0"/>
              <a:t>Subcommittee Co-chairs             	</a:t>
            </a:r>
          </a:p>
          <a:p>
            <a:r>
              <a:rPr lang="en-US" sz="2000" b="1" dirty="0" smtClean="0"/>
              <a:t>Academic Senate Reps 		▪ Onboarding</a:t>
            </a:r>
            <a:r>
              <a:rPr lang="en-US" sz="2000" b="1" dirty="0"/>
              <a:t>, Mapping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and </a:t>
            </a:r>
            <a:r>
              <a:rPr lang="en-US" sz="2000" b="1" dirty="0"/>
              <a:t>Middle Managers </a:t>
            </a:r>
            <a:r>
              <a:rPr lang="en-US" sz="2000" b="1" dirty="0" smtClean="0"/>
              <a:t>			</a:t>
            </a:r>
            <a:r>
              <a:rPr lang="en-US" sz="2000" b="1" dirty="0"/>
              <a:t>and Communication </a:t>
            </a:r>
            <a:endParaRPr lang="en-US" sz="2000" b="1" dirty="0" smtClean="0"/>
          </a:p>
          <a:p>
            <a:r>
              <a:rPr lang="en-US" sz="2000" b="1" dirty="0" smtClean="0"/>
              <a:t>Communication and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Coordination				▪ Academic Support and 								     Professional Development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89351"/>
          </a:xfrm>
        </p:spPr>
        <p:txBody>
          <a:bodyPr/>
          <a:lstStyle/>
          <a:p>
            <a:r>
              <a:rPr lang="en-US" dirty="0">
                <a:solidFill>
                  <a:srgbClr val="9B2D1F"/>
                </a:solidFill>
                <a:cs typeface="Calibri Light" panose="020F0302020204030204" pitchFamily="34" charset="0"/>
              </a:rPr>
              <a:t>Mt. SAC: 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625833"/>
            <a:ext cx="10058400" cy="4094126"/>
          </a:xfrm>
        </p:spPr>
        <p:txBody>
          <a:bodyPr>
            <a:normAutofit lnSpcReduction="10000"/>
          </a:bodyPr>
          <a:lstStyle/>
          <a:p>
            <a:pPr marL="715518" lvl="1" indent="-514350">
              <a:buFont typeface="+mj-lt"/>
              <a:buAutoNum type="romanUcPeriod"/>
            </a:pPr>
            <a:r>
              <a:rPr lang="en-US" sz="2400" dirty="0"/>
              <a:t>Start with research</a:t>
            </a:r>
          </a:p>
          <a:p>
            <a:pPr marL="715518" lvl="1" indent="-514350">
              <a:spcBef>
                <a:spcPts val="600"/>
              </a:spcBef>
              <a:buFont typeface="+mj-lt"/>
              <a:buAutoNum type="romanUcPeriod"/>
            </a:pPr>
            <a:r>
              <a:rPr lang="en-US" sz="2400" dirty="0"/>
              <a:t>Build coalitions / working groups</a:t>
            </a:r>
          </a:p>
          <a:p>
            <a:pPr marL="1262698" lvl="3" indent="-5143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Pathways Steering Group (classified, managers, faculty)</a:t>
            </a:r>
          </a:p>
          <a:p>
            <a:pPr marL="1262698" lvl="3" indent="-5143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Counseling / Discipline faculty meetings</a:t>
            </a:r>
          </a:p>
          <a:p>
            <a:pPr marL="1262698" lvl="3" indent="-5143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Counseling planning retreats</a:t>
            </a:r>
          </a:p>
          <a:p>
            <a:pPr marL="715518" lvl="1" indent="-514350">
              <a:spcBef>
                <a:spcPts val="600"/>
              </a:spcBef>
              <a:buFont typeface="+mj-lt"/>
              <a:buAutoNum type="romanUcPeriod" startAt="3"/>
            </a:pPr>
            <a:r>
              <a:rPr lang="en-US" sz="2400" dirty="0"/>
              <a:t>Involve students at all stages!!</a:t>
            </a:r>
          </a:p>
          <a:p>
            <a:pPr marL="715518" lvl="1" indent="-514350">
              <a:spcBef>
                <a:spcPts val="600"/>
              </a:spcBef>
              <a:buFont typeface="+mj-lt"/>
              <a:buAutoNum type="romanUcPeriod" startAt="3"/>
            </a:pPr>
            <a:r>
              <a:rPr lang="en-US" sz="2400" dirty="0"/>
              <a:t>Get multiple perspectives on the pathways</a:t>
            </a:r>
          </a:p>
          <a:p>
            <a:pPr marL="1262698" lvl="3" indent="-5143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Counselors, students, and non-discipline faculty see programs differently</a:t>
            </a:r>
          </a:p>
          <a:p>
            <a:pPr marL="715518" lvl="1" indent="-514350">
              <a:spcBef>
                <a:spcPts val="600"/>
              </a:spcBef>
              <a:buFont typeface="+mj-lt"/>
              <a:buAutoNum type="romanUcPeriod" startAt="5"/>
            </a:pPr>
            <a:r>
              <a:rPr lang="en-US" sz="2400" dirty="0"/>
              <a:t>Changes must happen on multiple fronts</a:t>
            </a:r>
          </a:p>
          <a:p>
            <a:pPr marL="1262698" lvl="3" indent="-5143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Process, systems, and planning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1934"/>
          </a:xfrm>
        </p:spPr>
        <p:txBody>
          <a:bodyPr/>
          <a:lstStyle/>
          <a:p>
            <a:r>
              <a:rPr lang="en-US" dirty="0">
                <a:solidFill>
                  <a:srgbClr val="9B2D1F"/>
                </a:solidFill>
              </a:rPr>
              <a:t>Mt. SAC:  Experience &amp;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0" y="1710752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Highlights good work we are already doing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Encourages looking at the College/programs from the student perspective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Produces a critical self-examination of programs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Departments examining scheduling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Dialogue between counseling faculty and program faculty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Illustrates the importance of faculty buy-in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Collaboration between campus groups done the “Mt. SAC way”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 CA GP provides funding and adds complexity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82" y="588332"/>
            <a:ext cx="9525000" cy="4629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E6C77-B457-154C-9479-CAE94F65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279" y="4227606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46" y="1567543"/>
            <a:ext cx="11463414" cy="4425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22" y="276177"/>
            <a:ext cx="9547884" cy="10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93" y="148046"/>
            <a:ext cx="6815059" cy="651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pc="0" dirty="0">
                <a:solidFill>
                  <a:srgbClr val="9B2D1F"/>
                </a:solidFill>
                <a:effectLst>
                  <a:outerShdw blurRad="50800" dist="12700" dir="5400000" algn="t" rotWithShape="0">
                    <a:prstClr val="black">
                      <a:alpha val="43000"/>
                    </a:prstClr>
                  </a:outerShdw>
                </a:effectLst>
                <a:cs typeface="Calibri Light" panose="020F0302020204030204" pitchFamily="34" charset="0"/>
              </a:rPr>
              <a:t>What is “Guided Pathways?”</a:t>
            </a:r>
            <a:endParaRPr lang="en-US" dirty="0">
              <a:solidFill>
                <a:srgbClr val="9B2D1F"/>
              </a:solidFill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32" y="1845734"/>
            <a:ext cx="10442448" cy="402336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771525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 Making college ready for students rather than </a:t>
            </a:r>
          </a:p>
          <a:p>
            <a:pPr marL="200025" lvl="1" indent="0">
              <a:spcAft>
                <a:spcPts val="0"/>
              </a:spcAft>
              <a:buNone/>
            </a:pPr>
            <a:r>
              <a:rPr lang="en-US" sz="3600" dirty="0"/>
              <a:t>      making students ready for college.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    Mt. SAC </a:t>
            </a:r>
            <a:r>
              <a:rPr lang="en-US" sz="3600" i="1" dirty="0"/>
              <a:t>GPS</a:t>
            </a:r>
            <a:r>
              <a:rPr lang="en-US" sz="3600" dirty="0"/>
              <a:t>: Guided Pathways to Success</a:t>
            </a:r>
          </a:p>
        </p:txBody>
      </p:sp>
    </p:spTree>
    <p:extLst>
      <p:ext uri="{BB962C8B-B14F-4D97-AF65-F5344CB8AC3E}">
        <p14:creationId xmlns:p14="http://schemas.microsoft.com/office/powerpoint/2010/main" val="8410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8559-B893-654F-884F-7B3606EF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2D1F"/>
                </a:solidFill>
              </a:rPr>
              <a:t>Consider Dynamics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F21A2-F069-4D44-8396-802505920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CIO: Is GP a framework for managing student success?</a:t>
            </a:r>
          </a:p>
          <a:p>
            <a:pPr lvl="1"/>
            <a:r>
              <a:rPr lang="en-US" dirty="0"/>
              <a:t>Increase graduates</a:t>
            </a:r>
          </a:p>
          <a:p>
            <a:pPr lvl="1"/>
            <a:r>
              <a:rPr lang="en-US" dirty="0"/>
              <a:t>Work with faculty</a:t>
            </a:r>
          </a:p>
          <a:p>
            <a:pPr lvl="1"/>
            <a:r>
              <a:rPr lang="en-US" dirty="0"/>
              <a:t>No guidelines!!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sz="2000" dirty="0"/>
              <a:t>CSSO: What funding changes are happening?</a:t>
            </a:r>
          </a:p>
          <a:p>
            <a:pPr lvl="1"/>
            <a:r>
              <a:rPr lang="en-US" dirty="0"/>
              <a:t>No Student Equity or Student Success</a:t>
            </a:r>
          </a:p>
          <a:p>
            <a:pPr lvl="1"/>
            <a:r>
              <a:rPr lang="en-US" dirty="0"/>
              <a:t>New Block Grants and Promise Programs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sz="2000" dirty="0"/>
              <a:t>CBO: What is impact of new funding formula?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A815C-0A4C-B240-B29E-908B32F7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835" y="2281518"/>
            <a:ext cx="4799703" cy="2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0C6D-4BDA-F948-A3FE-CCB9BA282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B2D1F"/>
                </a:solidFill>
              </a:rPr>
              <a:t>Elements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777DF-F9C0-E542-8D32-AF9807DA1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CEO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Relationship with faculty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Avenue to work with Counseling and Assessment</a:t>
            </a:r>
          </a:p>
          <a:p>
            <a:endParaRPr lang="en-US" dirty="0"/>
          </a:p>
          <a:p>
            <a:pPr lvl="5">
              <a:buFont typeface="Wingdings" pitchFamily="2" charset="2"/>
              <a:buChar char="Ø"/>
            </a:pPr>
            <a:r>
              <a:rPr lang="en-US" sz="1800" i="1" dirty="0"/>
              <a:t>Note:  You can’t do this by yourself!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Critical element: develop partnerships to find mutual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2863E-7AAD-694E-98F7-5A57C738C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199" y="1845734"/>
            <a:ext cx="4396292" cy="24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4522</TotalTime>
  <Words>1357</Words>
  <Application>Microsoft Office PowerPoint</Application>
  <PresentationFormat>Widescreen</PresentationFormat>
  <Paragraphs>378</Paragraphs>
  <Slides>45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Trebuchet MS</vt:lpstr>
      <vt:lpstr>Wingdings</vt:lpstr>
      <vt:lpstr>Retrospect</vt:lpstr>
      <vt:lpstr>Why a Guided Pathways Framework &amp; Lessons Learned </vt:lpstr>
      <vt:lpstr>What is Guided Pathways?</vt:lpstr>
      <vt:lpstr>PowerPoint Presentation</vt:lpstr>
      <vt:lpstr>PowerPoint Presentation</vt:lpstr>
      <vt:lpstr>PowerPoint Presentation</vt:lpstr>
      <vt:lpstr>PowerPoint Presentation</vt:lpstr>
      <vt:lpstr>What is “Guided Pathways?”</vt:lpstr>
      <vt:lpstr>Consider Dynamics of Change</vt:lpstr>
      <vt:lpstr>Elements for Success</vt:lpstr>
      <vt:lpstr>Why Guided Pathways?</vt:lpstr>
      <vt:lpstr>PowerPoint Presentation</vt:lpstr>
      <vt:lpstr>AACC Pathways </vt:lpstr>
      <vt:lpstr>GPS at Mt. SAC</vt:lpstr>
      <vt:lpstr>GPS at Mt. SAC</vt:lpstr>
      <vt:lpstr>GPS at Mt. SAC</vt:lpstr>
      <vt:lpstr>Academic &amp; Student Services Spring Master Planning Summit</vt:lpstr>
      <vt:lpstr>Academic &amp; Student Services Spring Master Planning Summit</vt:lpstr>
      <vt:lpstr>Academic &amp; Student Services Spring Master Planning Summit</vt:lpstr>
      <vt:lpstr>Academic &amp; Student Services Spring Master Planning Summit</vt:lpstr>
      <vt:lpstr>Summer Pathways Institute</vt:lpstr>
      <vt:lpstr>PowerPoint Presentation</vt:lpstr>
      <vt:lpstr>PowerPoint Presentation</vt:lpstr>
      <vt:lpstr>Summer Pathways Institute</vt:lpstr>
      <vt:lpstr>Fall Pathways Institute</vt:lpstr>
      <vt:lpstr>Contextualized Learning:  A Discussion</vt:lpstr>
      <vt:lpstr>Simultaneous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Simultaneous Efforts (continued)</vt:lpstr>
      <vt:lpstr>PowerPoint Presentation</vt:lpstr>
      <vt:lpstr>PowerPoint Presentation</vt:lpstr>
      <vt:lpstr>PowerPoint Presentation</vt:lpstr>
      <vt:lpstr>Assessment Questionnaire &amp; Multiple Measures</vt:lpstr>
      <vt:lpstr>EAB Navigate: Onboarding to a Path</vt:lpstr>
      <vt:lpstr>EAB Navigate: Program Selection</vt:lpstr>
      <vt:lpstr>EAB Navigate: Educational Planning</vt:lpstr>
      <vt:lpstr>EAB Navigate: Build Schedule &amp; Enroll</vt:lpstr>
      <vt:lpstr>Governance Changes</vt:lpstr>
      <vt:lpstr>Mt. SAC:  Best Practices</vt:lpstr>
      <vt:lpstr>Mt. SAC:  Experience &amp; Observations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 Enrollment</dc:title>
  <dc:creator>Don Sciore</dc:creator>
  <cp:lastModifiedBy>Lina Chen</cp:lastModifiedBy>
  <cp:revision>288</cp:revision>
  <cp:lastPrinted>2018-10-18T17:26:25Z</cp:lastPrinted>
  <dcterms:created xsi:type="dcterms:W3CDTF">2017-01-16T23:34:00Z</dcterms:created>
  <dcterms:modified xsi:type="dcterms:W3CDTF">2018-10-22T18:55:52Z</dcterms:modified>
</cp:coreProperties>
</file>