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3" r:id="rId1"/>
  </p:sldMasterIdLst>
  <p:notesMasterIdLst>
    <p:notesMasterId r:id="rId30"/>
  </p:notesMasterIdLst>
  <p:sldIdLst>
    <p:sldId id="256" r:id="rId2"/>
    <p:sldId id="292" r:id="rId3"/>
    <p:sldId id="278" r:id="rId4"/>
    <p:sldId id="279" r:id="rId5"/>
    <p:sldId id="282" r:id="rId6"/>
    <p:sldId id="291" r:id="rId7"/>
    <p:sldId id="280" r:id="rId8"/>
    <p:sldId id="281" r:id="rId9"/>
    <p:sldId id="293" r:id="rId10"/>
    <p:sldId id="283" r:id="rId11"/>
    <p:sldId id="284" r:id="rId12"/>
    <p:sldId id="285" r:id="rId13"/>
    <p:sldId id="286" r:id="rId14"/>
    <p:sldId id="287" r:id="rId15"/>
    <p:sldId id="290" r:id="rId16"/>
    <p:sldId id="294" r:id="rId17"/>
    <p:sldId id="257" r:id="rId18"/>
    <p:sldId id="258" r:id="rId19"/>
    <p:sldId id="261" r:id="rId20"/>
    <p:sldId id="262" r:id="rId21"/>
    <p:sldId id="259" r:id="rId22"/>
    <p:sldId id="266" r:id="rId23"/>
    <p:sldId id="268" r:id="rId24"/>
    <p:sldId id="265" r:id="rId25"/>
    <p:sldId id="269" r:id="rId26"/>
    <p:sldId id="260" r:id="rId27"/>
    <p:sldId id="270" r:id="rId28"/>
    <p:sldId id="295" r:id="rId29"/>
  </p:sldIdLst>
  <p:sldSz cx="9144000" cy="6858000" type="screen4x3"/>
  <p:notesSz cx="69342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roggins, William T." initials="SWT" lastIdx="18" clrIdx="0">
    <p:extLst>
      <p:ext uri="{19B8F6BF-5375-455C-9EA6-DF929625EA0E}">
        <p15:presenceInfo xmlns:p15="http://schemas.microsoft.com/office/powerpoint/2012/main" userId="S-1-5-21-3103666036-478339142-1459999382-150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2410"/>
    <a:srgbClr val="6D1B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17" autoAdjust="0"/>
    <p:restoredTop sz="94660" autoAdjust="0"/>
  </p:normalViewPr>
  <p:slideViewPr>
    <p:cSldViewPr>
      <p:cViewPr varScale="1">
        <p:scale>
          <a:sx n="74" d="100"/>
          <a:sy n="74" d="100"/>
        </p:scale>
        <p:origin x="636"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8-12T18:53:16.284" idx="1">
    <p:pos x="10" y="10"/>
    <p:text>The last eight years has been a period of recession followed by recovery. This huge rollercoaster ride has presented many challenges and opportunities.</p:text>
    <p:extLst>
      <p:ext uri="{C676402C-5697-4E1C-873F-D02D1690AC5C}">
        <p15:threadingInfo xmlns:p15="http://schemas.microsoft.com/office/powerpoint/2012/main" timeZoneBias="4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6-08-12T19:21:17.347" idx="11">
    <p:pos x="10" y="10"/>
    <p:text>Moving to higher levels of educational attainment provides a tremendous opportunity for increased income. Note the significant effect on wages from acquiring a BA degree. Also notice the 2007/2014 comparison. Those with AA or BA degrees stay employed.</p:text>
    <p:extLst>
      <p:ext uri="{C676402C-5697-4E1C-873F-D02D1690AC5C}">
        <p15:threadingInfo xmlns:p15="http://schemas.microsoft.com/office/powerpoint/2012/main" timeZoneBias="4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6-08-12T19:23:56.965" idx="12">
    <p:pos x="10" y="10"/>
    <p:text>A further challenge is the equity gap in employment. African-American and Hispanic workers--already with higher unemployement--were hit even harder by the recession. And restoring jobs for African-American workers has been particularly slow. The equity gap is even more evident now.</p:text>
    <p:extLst>
      <p:ext uri="{C676402C-5697-4E1C-873F-D02D1690AC5C}">
        <p15:threadingInfo xmlns:p15="http://schemas.microsoft.com/office/powerpoint/2012/main" timeZoneBias="42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6-08-12T19:27:00.311" idx="13">
    <p:pos x="10" y="10"/>
    <p:text>With the restoration of funding, Mt. SAC has focussed particularly on those unprepared for college and on closing the equity gap. Note that the completion rate for Mt. SAC's unprepared students (48%) is 8 1/2% above the state rate. College prepared African-American and Hispanic students complete college at rates above the state average for ALL students. Not all is rosy as the completion rate for Hispanic students who are unprepared for college is only 38%. More work to do here!</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8-12T18:56:15.356" idx="2">
    <p:pos x="10" y="10"/>
    <p:text>Although jobs lost in the recession were restored by July 2014, the adult participation in the workforce is still far below the peak in 2007. And the jobs have returned heavily at the entry level with and average of 23% lower pay. Our challenge is to provide training for upgrading entry level jobs to middle skill jobs in demand at higher wages.</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8-12T18:59:43.036" idx="3">
    <p:pos x="10" y="10"/>
    <p:text>An opportunity to provide that education and training came with a recovery that greatly enhanced 
California's general fund revenue. Boosting this influx of funds was the passage of Prop 30 in 2012 with its tax revenue targeted at education.</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6-08-12T19:01:23.054" idx="4">
    <p:pos x="10" y="10"/>
    <p:text>This opportunity was realized with the ability of community colleges to reap an almost 50% increase in funding. In large measure this was due to 1) enrollment growth increasing access to education, 2) our Student Success and Equity planning the was funded by this state to improve completion and close the equity gap. As this money was appropriated, our question was "Can Mt. SAC grow when people are going back to work?"</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6-08-12T19:05:05.725" idx="5">
    <p:pos x="10" y="10"/>
    <p:text>As a statewide system, restoration of the enrollment lost from funding cuts during the recession was slow. Many colleges could not grow and did not earn the state funding for increased access. How about Mt. SAC?</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6-08-12T19:09:55.101" idx="7">
    <p:pos x="10" y="10"/>
    <p:text>But challenges remain. Unemployment among those in their teens and 20s is high and is slow to recover.</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6-08-12T19:11:25.965" idx="8">
    <p:pos x="10" y="10"/>
    <p:text>The challenges of too many working at entry level and many of college age unemployed has been frustrating because well paying middle skill jobs are going unfilled. The opportunity? Invest in more job training. Community colleges developd Career Technical Education Workfroce Training Plan with 25 recommendations. And the state is providing funding of an additional $200 million. Mt. SAC is well positioned to take advantage--we are the largest CTE provider in LA County and focus primarily and high skill, high demand, high wage jobs.</p:text>
    <p:extLst>
      <p:ext uri="{C676402C-5697-4E1C-873F-D02D1690AC5C}">
        <p15:threadingInfo xmlns:p15="http://schemas.microsoft.com/office/powerpoint/2012/main" timeZoneBias="4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6-08-12T19:15:20.489" idx="9">
    <p:pos x="10" y="10"/>
    <p:text>The LA and IE regions are especally challenged due to low degree attainment amoung the adult working age population. Of the 25 major metropolitan regions in the nation, the Inland Empire is dead last, and LA is not much better at #20--just below Detroit! And this the the area that Mt. SAC serves--60% from LA and 40% from IE.</p:text>
    <p:extLst>
      <p:ext uri="{C676402C-5697-4E1C-873F-D02D1690AC5C}">
        <p15:threadingInfo xmlns:p15="http://schemas.microsoft.com/office/powerpoint/2012/main" timeZoneBias="4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6-08-12T19:18:41.930" idx="10">
    <p:pos x="10" y="10"/>
    <p:text>The demand for skilled workers goes beyond two-year degrees and certificates. Many open positions require a bachelor's degree. Community colleges to the rescue! That state has funded a pilot of 15 community colleges to offer BAs. Mt. SAC is ready but was not selected. So we have been partnering with universities to offer BA degrees right here on our campus!</p:text>
    <p:extLst>
      <p:ext uri="{C676402C-5697-4E1C-873F-D02D1690AC5C}">
        <p15:threadingInfo xmlns:p15="http://schemas.microsoft.com/office/powerpoint/2012/main" timeZoneBias="4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dirty="0"/>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2E04EA95-E21A-489D-A511-8EDF62B35134}" type="datetimeFigureOut">
              <a:rPr lang="en-US" smtClean="0"/>
              <a:t>1/30/2017</a:t>
            </a:fld>
            <a:endParaRPr lang="en-US" dirty="0"/>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dirty="0"/>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D891C5D3-71D0-4E2B-8C12-13B98410EFA5}" type="slidenum">
              <a:rPr lang="en-US" smtClean="0"/>
              <a:t>‹#›</a:t>
            </a:fld>
            <a:endParaRPr lang="en-US" dirty="0"/>
          </a:p>
        </p:txBody>
      </p:sp>
    </p:spTree>
    <p:extLst>
      <p:ext uri="{BB962C8B-B14F-4D97-AF65-F5344CB8AC3E}">
        <p14:creationId xmlns:p14="http://schemas.microsoft.com/office/powerpoint/2010/main" val="1866628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F557E5F-56E9-2C46-8461-5A011481BF27}" type="slidenum">
              <a:rPr lang="en-US" smtClean="0"/>
              <a:t>‹#›</a:t>
            </a:fld>
            <a:endParaRPr lang="en-US" dirty="0"/>
          </a:p>
        </p:txBody>
      </p:sp>
      <p:sp>
        <p:nvSpPr>
          <p:cNvPr id="2" name="Title 1"/>
          <p:cNvSpPr>
            <a:spLocks noGrp="1"/>
          </p:cNvSpPr>
          <p:nvPr>
            <p:ph type="ctrTitle"/>
          </p:nvPr>
        </p:nvSpPr>
        <p:spPr>
          <a:xfrm>
            <a:off x="1600209" y="2492382"/>
            <a:ext cx="6762749" cy="1470025"/>
          </a:xfrm>
        </p:spPr>
        <p:txBody>
          <a:bodyPr/>
          <a:lstStyle>
            <a:lvl1pPr algn="r">
              <a:defRPr sz="4400"/>
            </a:lvl1pPr>
          </a:lstStyle>
          <a:p>
            <a:r>
              <a:rPr lang="en-US" smtClean="0"/>
              <a:t>Click to edit Master title style</a:t>
            </a:r>
            <a:endParaRPr dirty="0"/>
          </a:p>
        </p:txBody>
      </p:sp>
      <p:sp>
        <p:nvSpPr>
          <p:cNvPr id="3" name="Subtitle 2"/>
          <p:cNvSpPr>
            <a:spLocks noGrp="1"/>
          </p:cNvSpPr>
          <p:nvPr>
            <p:ph type="subTitle" idx="1"/>
          </p:nvPr>
        </p:nvSpPr>
        <p:spPr>
          <a:xfrm>
            <a:off x="1600210" y="3966883"/>
            <a:ext cx="6762749" cy="1752600"/>
          </a:xfrm>
        </p:spPr>
        <p:txBody>
          <a:bodyPr>
            <a:normAutofit/>
          </a:bodyPr>
          <a:lstStyle>
            <a:lvl1pPr marL="0" indent="0" algn="r">
              <a:spcBef>
                <a:spcPts val="60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9E42BDD-4794-423C-B074-4B796A80FDB7}" type="datetime1">
              <a:rPr lang="en-US" smtClean="0"/>
              <a:t>1/30/2017</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DE5D8-73A6-455B-A304-6424A4733AF5}" type="datetime1">
              <a:rPr lang="en-US" smtClean="0"/>
              <a:t>1/30/2017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557E5F-56E9-2C46-8461-5A011481BF2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464" y="590549"/>
            <a:ext cx="3657600" cy="1162051"/>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9"/>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4"/>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6C5219-7C7C-4F2A-A2B8-6153478FDF18}" type="datetime1">
              <a:rPr lang="en-US" smtClean="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557E5F-56E9-2C46-8461-5A011481BF27}"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0" y="533401"/>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33"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8F557E5F-56E9-2C46-8461-5A011481BF27}" type="slidenum">
              <a:rPr lang="en-US" smtClean="0"/>
              <a:t>‹#›</a:t>
            </a:fld>
            <a:endParaRPr lang="en-US" dirty="0"/>
          </a:p>
        </p:txBody>
      </p:sp>
      <p:sp>
        <p:nvSpPr>
          <p:cNvPr id="3" name="Picture Placeholder 2"/>
          <p:cNvSpPr>
            <a:spLocks noGrp="1"/>
          </p:cNvSpPr>
          <p:nvPr>
            <p:ph type="pic" idx="1"/>
          </p:nvPr>
        </p:nvSpPr>
        <p:spPr>
          <a:xfrm flipH="1">
            <a:off x="182347" y="201916"/>
            <a:ext cx="3281087" cy="5898853"/>
          </a:xfrm>
          <a:prstGeom prst="round1Rect">
            <a:avLst>
              <a:gd name="adj" fmla="val 19223"/>
            </a:avLst>
          </a:prstGeom>
          <a:blipFill dpi="0" rotWithShape="0">
            <a:blip r:embed="rId2"/>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8" name="Date Placeholder 4"/>
          <p:cNvSpPr>
            <a:spLocks noGrp="1"/>
          </p:cNvSpPr>
          <p:nvPr>
            <p:ph type="dt" sz="half" idx="10"/>
          </p:nvPr>
        </p:nvSpPr>
        <p:spPr>
          <a:xfrm>
            <a:off x="779472" y="6288745"/>
            <a:ext cx="1523964" cy="365125"/>
          </a:xfrm>
        </p:spPr>
        <p:txBody>
          <a:bodyPr/>
          <a:lstStyle/>
          <a:p>
            <a:fld id="{AA17CFCF-7D57-4500-BE03-1D42CF15D299}" type="datetime1">
              <a:rPr lang="en-US" smtClean="0"/>
              <a:t>1/30/2017</a:t>
            </a:fld>
            <a:endParaRPr lang="en-US" dirty="0"/>
          </a:p>
        </p:txBody>
      </p:sp>
      <p:sp>
        <p:nvSpPr>
          <p:cNvPr id="9" name="Footer Placeholder 5"/>
          <p:cNvSpPr>
            <a:spLocks noGrp="1"/>
          </p:cNvSpPr>
          <p:nvPr>
            <p:ph type="ftr" sz="quarter" idx="11"/>
          </p:nvPr>
        </p:nvSpPr>
        <p:spPr>
          <a:xfrm>
            <a:off x="2629305" y="6288745"/>
            <a:ext cx="4717024" cy="365125"/>
          </a:xfrm>
        </p:spPr>
        <p:txBody>
          <a:body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4710953" y="533401"/>
            <a:ext cx="3657600" cy="1252538"/>
          </a:xfrm>
        </p:spPr>
        <p:txBody>
          <a:bodyPr anchor="b"/>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flipH="1">
            <a:off x="596153" y="533401"/>
            <a:ext cx="3657600" cy="3657601"/>
          </a:xfrm>
          <a:prstGeom prst="ellipse">
            <a:avLst/>
          </a:prstGeom>
          <a:blipFill dpi="0" rotWithShape="0">
            <a:blip r:embed="rId2"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8F557E5F-56E9-2C46-8461-5A011481BF27}" type="slidenum">
              <a:rPr lang="en-US" smtClean="0"/>
              <a:t>‹#›</a:t>
            </a:fld>
            <a:endParaRPr lang="en-US" dirty="0"/>
          </a:p>
        </p:txBody>
      </p:sp>
      <p:sp>
        <p:nvSpPr>
          <p:cNvPr id="9" name="Date Placeholder 4"/>
          <p:cNvSpPr>
            <a:spLocks noGrp="1"/>
          </p:cNvSpPr>
          <p:nvPr>
            <p:ph type="dt" sz="half" idx="10"/>
          </p:nvPr>
        </p:nvSpPr>
        <p:spPr>
          <a:xfrm>
            <a:off x="779472" y="6288745"/>
            <a:ext cx="1523964" cy="365125"/>
          </a:xfrm>
        </p:spPr>
        <p:txBody>
          <a:bodyPr/>
          <a:lstStyle/>
          <a:p>
            <a:fld id="{B7C93BE0-CCFB-4F3F-8F79-F68D55FDA03D}" type="datetime1">
              <a:rPr lang="en-US" smtClean="0"/>
              <a:t>1/30/2017</a:t>
            </a:fld>
            <a:endParaRPr lang="en-US" dirty="0"/>
          </a:p>
        </p:txBody>
      </p:sp>
      <p:sp>
        <p:nvSpPr>
          <p:cNvPr id="10" name="Footer Placeholder 5"/>
          <p:cNvSpPr>
            <a:spLocks noGrp="1"/>
          </p:cNvSpPr>
          <p:nvPr>
            <p:ph type="ftr" sz="quarter" idx="11"/>
          </p:nvPr>
        </p:nvSpPr>
        <p:spPr>
          <a:xfrm>
            <a:off x="2629305" y="6288745"/>
            <a:ext cx="4717024" cy="365125"/>
          </a:xfrm>
        </p:spPr>
        <p:txBody>
          <a:body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808047" y="3778626"/>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2"/>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808043" y="4827499"/>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8F557E5F-56E9-2C46-8461-5A011481BF27}" type="slidenum">
              <a:rPr lang="en-US" smtClean="0"/>
              <a:t>‹#›</a:t>
            </a:fld>
            <a:endParaRPr lang="en-US" dirty="0"/>
          </a:p>
        </p:txBody>
      </p:sp>
      <p:sp>
        <p:nvSpPr>
          <p:cNvPr id="8" name="Date Placeholder 4"/>
          <p:cNvSpPr>
            <a:spLocks noGrp="1"/>
          </p:cNvSpPr>
          <p:nvPr>
            <p:ph type="dt" sz="half" idx="10"/>
          </p:nvPr>
        </p:nvSpPr>
        <p:spPr>
          <a:xfrm>
            <a:off x="779472" y="6288745"/>
            <a:ext cx="1523964" cy="365125"/>
          </a:xfrm>
        </p:spPr>
        <p:txBody>
          <a:bodyPr/>
          <a:lstStyle/>
          <a:p>
            <a:fld id="{0F510DF9-B0C7-4C89-85BF-D477AF803C6E}" type="datetime1">
              <a:rPr lang="en-US" smtClean="0"/>
              <a:t>1/30/2017</a:t>
            </a:fld>
            <a:endParaRPr lang="en-US" dirty="0"/>
          </a:p>
        </p:txBody>
      </p:sp>
      <p:sp>
        <p:nvSpPr>
          <p:cNvPr id="9" name="Footer Placeholder 5"/>
          <p:cNvSpPr>
            <a:spLocks noGrp="1"/>
          </p:cNvSpPr>
          <p:nvPr>
            <p:ph type="ftr" sz="quarter" idx="11"/>
          </p:nvPr>
        </p:nvSpPr>
        <p:spPr>
          <a:xfrm>
            <a:off x="2629305" y="6288745"/>
            <a:ext cx="4717024" cy="365125"/>
          </a:xfrm>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6C5F842-6C5D-4723-ADF7-865B9984F793}" type="datetime1">
              <a:rPr lang="en-US" smtClean="0"/>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557E5F-56E9-2C46-8461-5A011481BF2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79472" y="3950357"/>
            <a:ext cx="7583487" cy="1500187"/>
          </a:xfrm>
        </p:spPr>
        <p:txBody>
          <a:bodyPr anchor="t" anchorCtr="0"/>
          <a:lstStyle>
            <a:lvl1pPr marL="0" indent="0" algn="l">
              <a:spcBef>
                <a:spcPts val="600"/>
              </a:spcBef>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0D87ED-D798-4D84-A6C0-99C7DF81AEC5}" type="datetime1">
              <a:rPr lang="en-US" smtClean="0"/>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557E5F-56E9-2C46-8461-5A011481BF27}" type="slidenum">
              <a:rPr lang="en-US" smtClean="0"/>
              <a:t>‹#›</a:t>
            </a:fld>
            <a:endParaRPr lang="en-US" dirty="0"/>
          </a:p>
        </p:txBody>
      </p:sp>
      <p:sp>
        <p:nvSpPr>
          <p:cNvPr id="7" name="Title 1"/>
          <p:cNvSpPr>
            <a:spLocks noGrp="1"/>
          </p:cNvSpPr>
          <p:nvPr>
            <p:ph type="title"/>
          </p:nvPr>
        </p:nvSpPr>
        <p:spPr>
          <a:xfrm>
            <a:off x="779472" y="2905969"/>
            <a:ext cx="7583487" cy="1044388"/>
          </a:xfrm>
        </p:spPr>
        <p:txBody>
          <a:body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3657600" cy="4219574"/>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1"/>
            <a:ext cx="3657600" cy="4219574"/>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A2AB635-57FD-4188-AFBB-03984DB544B5}" type="datetime1">
              <a:rPr lang="en-US" smtClean="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557E5F-56E9-2C46-8461-5A011481BF2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72" y="381004"/>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205"/>
            <a:ext cx="3657600" cy="3686174"/>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205"/>
            <a:ext cx="3657600" cy="3686174"/>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C73524E-95C2-4439-AAE3-919FC687D6A1}" type="datetime1">
              <a:rPr lang="en-US" smtClean="0"/>
              <a:t>1/30/2017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557E5F-56E9-2C46-8461-5A011481BF27}" type="slidenum">
              <a:rPr lang="en-US" smtClean="0"/>
              <a:t>‹#›</a:t>
            </a:fld>
            <a:endParaRPr lang="en-US" dirty="0"/>
          </a:p>
        </p:txBody>
      </p:sp>
      <p:cxnSp>
        <p:nvCxnSpPr>
          <p:cNvPr id="12" name="Straight Connector 11"/>
          <p:cNvCxnSpPr/>
          <p:nvPr/>
        </p:nvCxnSpPr>
        <p:spPr>
          <a:xfrm>
            <a:off x="874068" y="2286004"/>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4"/>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68" y="2286004"/>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4"/>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1644944"/>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p>
            <a:fld id="{63368CCA-3FA2-4320-9E0D-783762BCB851}" type="datetime1">
              <a:rPr lang="en-US" smtClean="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557E5F-56E9-2C46-8461-5A011481BF27}" type="slidenum">
              <a:rPr lang="en-US" smtClean="0"/>
              <a:t>‹#›</a:t>
            </a:fld>
            <a:endParaRPr lang="en-US" dirty="0"/>
          </a:p>
        </p:txBody>
      </p:sp>
      <p:sp>
        <p:nvSpPr>
          <p:cNvPr id="10" name="Content Placeholder 2"/>
          <p:cNvSpPr>
            <a:spLocks noGrp="1"/>
          </p:cNvSpPr>
          <p:nvPr>
            <p:ph sz="half" idx="13"/>
          </p:nvPr>
        </p:nvSpPr>
        <p:spPr>
          <a:xfrm>
            <a:off x="779462" y="3587168"/>
            <a:ext cx="7585076" cy="164212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5681BDB-BB11-4158-8976-F706B3F3269C}" type="datetime1">
              <a:rPr lang="en-US" smtClean="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557E5F-56E9-2C46-8461-5A011481BF27}" type="slidenum">
              <a:rPr lang="en-US" smtClean="0"/>
              <a:t>‹#›</a:t>
            </a:fld>
            <a:endParaRPr lang="en-US" dirty="0"/>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1"/>
            <a:ext cx="3657600" cy="4219574"/>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51935826-2730-4A03-80D6-15993A51F0BA}" type="datetime1">
              <a:rPr lang="en-US" smtClean="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557E5F-56E9-2C46-8461-5A011481BF27}" type="slidenum">
              <a:rPr lang="en-US" smtClean="0"/>
              <a:t>‹#›</a:t>
            </a:fld>
            <a:endParaRPr lang="en-US" dirty="0"/>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6429D2B-9C37-4CCE-B3E3-7E161A4210C0}" type="datetime1">
              <a:rPr lang="en-US" smtClean="0"/>
              <a:t>1/30/2017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557E5F-56E9-2C46-8461-5A011481BF2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tretch>
            <a:fillRect/>
          </a:stretch>
        </a:blipFill>
        <a:effectLst/>
      </p:bgPr>
    </p:bg>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17"/>
          <a:stretch>
            <a:fillRect/>
          </a:stretch>
        </p:blipFill>
        <p:spPr>
          <a:xfrm>
            <a:off x="190005" y="186646"/>
            <a:ext cx="8765240" cy="6483096"/>
          </a:xfrm>
          <a:prstGeom prst="round2DiagRect">
            <a:avLst>
              <a:gd name="adj1" fmla="val 9657"/>
              <a:gd name="adj2" fmla="val 0"/>
            </a:avLst>
          </a:prstGeom>
          <a:ln w="88900" cap="sq">
            <a:noFill/>
            <a:miter lim="800000"/>
          </a:ln>
          <a:effectLst>
            <a:outerShdw blurRad="254000" algn="tl" rotWithShape="0">
              <a:srgbClr val="000000">
                <a:alpha val="43000"/>
              </a:srgbClr>
            </a:outerShdw>
          </a:effectLst>
        </p:spPr>
      </p:pic>
      <p:sp>
        <p:nvSpPr>
          <p:cNvPr id="8" name="Round Diagonal Corner Rectangle 7"/>
          <p:cNvSpPr/>
          <p:nvPr/>
        </p:nvSpPr>
        <p:spPr>
          <a:xfrm>
            <a:off x="189716" y="189709"/>
            <a:ext cx="8764587" cy="6478586"/>
          </a:xfrm>
          <a:prstGeom prst="round2DiagRect">
            <a:avLst>
              <a:gd name="adj1" fmla="val 9416"/>
              <a:gd name="adj2" fmla="val 0"/>
            </a:avLst>
          </a:prstGeom>
          <a:gradFill>
            <a:gsLst>
              <a:gs pos="19000">
                <a:schemeClr val="bg2"/>
              </a:gs>
              <a:gs pos="73000">
                <a:schemeClr val="bg1">
                  <a:alpha val="67000"/>
                </a:schemeClr>
              </a:gs>
            </a:gsLst>
            <a:lin ang="5400000" scaled="0"/>
          </a:gradFill>
          <a:ln>
            <a:noFill/>
          </a:ln>
          <a:effectLst>
            <a:outerShdw blurRad="53975" dist="381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effectLst/>
            </a:endParaRPr>
          </a:p>
        </p:txBody>
      </p:sp>
      <p:pic>
        <p:nvPicPr>
          <p:cNvPr id="10" name="Picture 9"/>
          <p:cNvPicPr>
            <a:picLocks noChangeAspect="1"/>
          </p:cNvPicPr>
          <p:nvPr/>
        </p:nvPicPr>
        <p:blipFill rotWithShape="1">
          <a:blip r:embed="rId16">
            <a:extLst>
              <a:ext uri="{28A0092B-C50C-407E-A947-70E740481C1C}">
                <a14:useLocalDpi xmlns:a14="http://schemas.microsoft.com/office/drawing/2010/main" val="0"/>
              </a:ext>
            </a:extLst>
          </a:blip>
          <a:srcRect l="520" t="59668" r="582" b="27515"/>
          <a:stretch/>
        </p:blipFill>
        <p:spPr>
          <a:xfrm>
            <a:off x="49805" y="5943600"/>
            <a:ext cx="9034272" cy="877824"/>
          </a:xfrm>
          <a:prstGeom prst="wave">
            <a:avLst>
              <a:gd name="adj1" fmla="val 0"/>
              <a:gd name="adj2" fmla="val 0"/>
            </a:avLst>
          </a:prstGeom>
          <a:solidFill>
            <a:schemeClr val="bg1"/>
          </a:solidFill>
          <a:ln w="88900" cap="sq">
            <a:noFill/>
            <a:miter lim="800000"/>
          </a:ln>
          <a:effectLst>
            <a:softEdge rad="63500"/>
          </a:effectLst>
          <a:scene3d>
            <a:camera prst="orthographicFront">
              <a:rot lat="0" lon="21599984" rev="0"/>
            </a:camera>
            <a:lightRig rig="threePt" dir="t"/>
          </a:scene3d>
        </p:spPr>
      </p:pic>
      <p:sp>
        <p:nvSpPr>
          <p:cNvPr id="3" name="Text Placeholder 2"/>
          <p:cNvSpPr>
            <a:spLocks noGrp="1"/>
          </p:cNvSpPr>
          <p:nvPr>
            <p:ph type="body" idx="1"/>
          </p:nvPr>
        </p:nvSpPr>
        <p:spPr>
          <a:xfrm>
            <a:off x="779472" y="1828801"/>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9472" y="6288745"/>
            <a:ext cx="1523964" cy="365125"/>
          </a:xfrm>
          <a:prstGeom prst="rect">
            <a:avLst/>
          </a:prstGeom>
        </p:spPr>
        <p:txBody>
          <a:bodyPr vert="horz" lIns="91440" tIns="45720" rIns="91440" bIns="45720" rtlCol="0" anchor="ctr"/>
          <a:lstStyle>
            <a:lvl1pPr algn="l">
              <a:defRPr sz="1200">
                <a:ln>
                  <a:noFill/>
                </a:ln>
                <a:solidFill>
                  <a:schemeClr val="bg2"/>
                </a:solidFill>
              </a:defRPr>
            </a:lvl1pPr>
          </a:lstStyle>
          <a:p>
            <a:fld id="{8293A7DA-F44A-4986-9F68-A7B5EE10E955}" type="datetime1">
              <a:rPr lang="en-US" smtClean="0"/>
              <a:t>1/30/2017</a:t>
            </a:fld>
            <a:endParaRPr lang="en-US" dirty="0"/>
          </a:p>
        </p:txBody>
      </p:sp>
      <p:sp>
        <p:nvSpPr>
          <p:cNvPr id="5" name="Footer Placeholder 4"/>
          <p:cNvSpPr>
            <a:spLocks noGrp="1"/>
          </p:cNvSpPr>
          <p:nvPr>
            <p:ph type="ftr" sz="quarter" idx="3"/>
          </p:nvPr>
        </p:nvSpPr>
        <p:spPr>
          <a:xfrm>
            <a:off x="2629305" y="6288745"/>
            <a:ext cx="4717024" cy="365125"/>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6" name="Slide Number Placeholder 5"/>
          <p:cNvSpPr>
            <a:spLocks noGrp="1"/>
          </p:cNvSpPr>
          <p:nvPr>
            <p:ph type="sldNum" sz="quarter" idx="4"/>
          </p:nvPr>
        </p:nvSpPr>
        <p:spPr>
          <a:xfrm>
            <a:off x="8404420" y="219637"/>
            <a:ext cx="493059" cy="365125"/>
          </a:xfrm>
          <a:prstGeom prst="rect">
            <a:avLst/>
          </a:prstGeom>
        </p:spPr>
        <p:txBody>
          <a:bodyPr vert="horz" lIns="91440" tIns="45720" rIns="91440" bIns="45720" rtlCol="0" anchor="ctr"/>
          <a:lstStyle>
            <a:lvl1pPr algn="r">
              <a:defRPr sz="1200">
                <a:solidFill>
                  <a:schemeClr val="accent2"/>
                </a:solidFill>
              </a:defRPr>
            </a:lvl1pPr>
          </a:lstStyle>
          <a:p>
            <a:fld id="{8F557E5F-56E9-2C46-8461-5A011481BF27}" type="slidenum">
              <a:rPr lang="en-US" smtClean="0"/>
              <a:pPr/>
              <a:t>‹#›</a:t>
            </a:fld>
            <a:endParaRPr lang="en-US" dirty="0"/>
          </a:p>
        </p:txBody>
      </p:sp>
      <p:sp>
        <p:nvSpPr>
          <p:cNvPr id="2" name="Title Placeholder 1"/>
          <p:cNvSpPr>
            <a:spLocks noGrp="1"/>
          </p:cNvSpPr>
          <p:nvPr>
            <p:ph type="title"/>
          </p:nvPr>
        </p:nvSpPr>
        <p:spPr>
          <a:xfrm>
            <a:off x="779472" y="381004"/>
            <a:ext cx="7583487" cy="1044388"/>
          </a:xfrm>
          <a:prstGeom prst="rect">
            <a:avLst/>
          </a:prstGeom>
        </p:spPr>
        <p:txBody>
          <a:bodyPr vert="horz" lIns="91440" tIns="45720" rIns="91440" bIns="45720" rtlCol="0" anchor="b" anchorCtr="0">
            <a:noAutofit/>
          </a:bodyPr>
          <a:lstStyle/>
          <a:p>
            <a:r>
              <a:rPr lang="en-US" smtClean="0"/>
              <a:t>Click to edit Master title style</a:t>
            </a:r>
            <a:endParaRPr dirty="0"/>
          </a:p>
        </p:txBody>
      </p:sp>
      <p:pic>
        <p:nvPicPr>
          <p:cNvPr id="12" name="Picture 11" descr="logo.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043967" y="6126480"/>
            <a:ext cx="910336" cy="597408"/>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hf hdr="0" dt="0"/>
  <p:txStyles>
    <p:titleStyle>
      <a:lvl1pPr algn="l" defTabSz="914400" rtl="0" eaLnBrk="1" latinLnBrk="0" hangingPunct="1">
        <a:spcBef>
          <a:spcPct val="0"/>
        </a:spcBef>
        <a:buNone/>
        <a:defRPr sz="3800" kern="1200">
          <a:solidFill>
            <a:schemeClr val="accent6"/>
          </a:solidFill>
          <a:effectLst>
            <a:outerShdw blurRad="50800" dist="12700" dir="5400000" algn="t" rotWithShape="0">
              <a:prstClr val="black">
                <a:alpha val="43000"/>
              </a:prstClr>
            </a:outerShdw>
          </a:effectLst>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tx1"/>
          </a:solidFill>
          <a:effectLst>
            <a:outerShdw blurRad="41275" dist="12700" dir="5400000" algn="t" rotWithShape="0">
              <a:prstClr val="black">
                <a:alpha val="60000"/>
              </a:prstClr>
            </a:outerShdw>
          </a:effectLst>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tx1"/>
          </a:solidFill>
          <a:effectLst>
            <a:outerShdw blurRad="41275" dist="12700" dir="5400000" algn="t" rotWithShape="0">
              <a:prstClr val="black">
                <a:alpha val="60000"/>
              </a:prstClr>
            </a:outerShdw>
          </a:effectLst>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tx1"/>
          </a:solidFill>
          <a:effectLst>
            <a:outerShdw blurRad="41275" dist="12700" dir="5400000" algn="t" rotWithShape="0">
              <a:prstClr val="black">
                <a:alpha val="60000"/>
              </a:prstClr>
            </a:outerShdw>
          </a:effectLst>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tx1"/>
          </a:solidFill>
          <a:effectLst>
            <a:outerShdw blurRad="41275" dist="12700" dir="5400000" algn="t" rotWithShape="0">
              <a:prstClr val="black">
                <a:alpha val="60000"/>
              </a:prstClr>
            </a:outerShdw>
          </a:effectLst>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tx1"/>
          </a:solidFill>
          <a:effectLst>
            <a:outerShdw blurRad="41275" dist="12700" dir="5400000" algn="t" rotWithShape="0">
              <a:prstClr val="black">
                <a:alpha val="60000"/>
              </a:prstClr>
            </a:outerShdw>
          </a:effectLst>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package" Target="../embeddings/Microsoft_Word_Document1.docx"/></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uvrK46oLOAhVW1GMKHanKBRwQjRwIBw&amp;url=https://degreecoursefinder.pearson.com/pages/user/favourites/&amp;bvm=bv.127521224,d.cGc&amp;psig=AFQjCNEIdi1kv3j9gy-a8lzruzkQYSNJbg&amp;ust=1469131100543878" TargetMode="Externa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comments" Target="../comments/comment9.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comments" Target="../comments/comment10.xml"/><Relationship Id="rId4" Type="http://schemas.openxmlformats.org/officeDocument/2006/relationships/image" Target="../media/image26.emf"/></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comments" Target="../comments/commen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8534399" cy="1470025"/>
          </a:xfrm>
        </p:spPr>
        <p:txBody>
          <a:bodyPr/>
          <a:lstStyle/>
          <a:p>
            <a:pPr algn="ctr">
              <a:lnSpc>
                <a:spcPct val="150000"/>
              </a:lnSpc>
              <a:spcBef>
                <a:spcPts val="1200"/>
              </a:spcBef>
              <a:spcAft>
                <a:spcPts val="1200"/>
              </a:spcAft>
            </a:pPr>
            <a:r>
              <a:rPr lang="en-US" sz="4000" dirty="0" smtClean="0">
                <a:solidFill>
                  <a:srgbClr val="922410"/>
                </a:solidFill>
              </a:rPr>
              <a:t>California Community Colleges</a:t>
            </a:r>
            <a:r>
              <a:rPr lang="en-US" sz="4000" smtClean="0">
                <a:solidFill>
                  <a:srgbClr val="922410"/>
                </a:solidFill>
              </a:rPr>
              <a:t/>
            </a:r>
            <a:br>
              <a:rPr lang="en-US" sz="4000" smtClean="0">
                <a:solidFill>
                  <a:srgbClr val="922410"/>
                </a:solidFill>
              </a:rPr>
            </a:br>
            <a:r>
              <a:rPr lang="en-US" sz="4000" smtClean="0">
                <a:solidFill>
                  <a:srgbClr val="922410"/>
                </a:solidFill>
              </a:rPr>
              <a:t>Then</a:t>
            </a:r>
            <a:r>
              <a:rPr lang="en-US" sz="4000" dirty="0" smtClean="0">
                <a:solidFill>
                  <a:srgbClr val="922410"/>
                </a:solidFill>
              </a:rPr>
              <a:t>, Now &amp; When</a:t>
            </a:r>
            <a:endParaRPr lang="en-US" sz="4000" dirty="0">
              <a:solidFill>
                <a:srgbClr val="922410"/>
              </a:solidFill>
            </a:endParaRPr>
          </a:p>
        </p:txBody>
      </p:sp>
      <p:sp>
        <p:nvSpPr>
          <p:cNvPr id="3" name="Subtitle 2"/>
          <p:cNvSpPr>
            <a:spLocks noGrp="1"/>
          </p:cNvSpPr>
          <p:nvPr>
            <p:ph type="subTitle" idx="1"/>
          </p:nvPr>
        </p:nvSpPr>
        <p:spPr>
          <a:xfrm>
            <a:off x="2883139" y="2971800"/>
            <a:ext cx="3810000" cy="1752600"/>
          </a:xfrm>
        </p:spPr>
        <p:txBody>
          <a:bodyPr>
            <a:noAutofit/>
          </a:bodyPr>
          <a:lstStyle/>
          <a:p>
            <a:pPr algn="ctr"/>
            <a:r>
              <a:rPr lang="en-US" sz="2000" b="1" dirty="0" smtClean="0">
                <a:latin typeface="Arial" panose="020B0604020202020204" pitchFamily="34" charset="0"/>
                <a:cs typeface="Arial" panose="020B0604020202020204" pitchFamily="34" charset="0"/>
              </a:rPr>
              <a:t>Mt San Antonio College</a:t>
            </a:r>
          </a:p>
          <a:p>
            <a:pPr algn="ctr"/>
            <a:r>
              <a:rPr lang="en-US" sz="2000" b="1" dirty="0" smtClean="0">
                <a:latin typeface="Arial" panose="020B0604020202020204" pitchFamily="34" charset="0"/>
                <a:cs typeface="Arial" panose="020B0604020202020204" pitchFamily="34" charset="0"/>
              </a:rPr>
              <a:t>Bill Scroggins</a:t>
            </a:r>
          </a:p>
          <a:p>
            <a:pPr algn="ctr"/>
            <a:r>
              <a:rPr lang="en-US" sz="2000" b="1" dirty="0" smtClean="0">
                <a:latin typeface="Arial" panose="020B0604020202020204" pitchFamily="34" charset="0"/>
                <a:cs typeface="Arial" panose="020B0604020202020204" pitchFamily="34" charset="0"/>
              </a:rPr>
              <a:t>President &amp; CEO</a:t>
            </a:r>
          </a:p>
          <a:p>
            <a:pPr algn="ctr"/>
            <a:r>
              <a:rPr lang="en-US" sz="2000" b="1" dirty="0" smtClean="0">
                <a:latin typeface="Arial" panose="020B0604020202020204" pitchFamily="34" charset="0"/>
                <a:cs typeface="Arial" panose="020B0604020202020204" pitchFamily="34" charset="0"/>
              </a:rPr>
              <a:t>January 2017</a:t>
            </a:r>
            <a:endParaRPr lang="en-US" sz="20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736850"/>
            <a:ext cx="2794000" cy="2222500"/>
          </a:xfrm>
          <a:prstGeom prst="rect">
            <a:avLst/>
          </a:prstGeom>
        </p:spPr>
      </p:pic>
      <p:sp>
        <p:nvSpPr>
          <p:cNvPr id="5" name="TextBox 4"/>
          <p:cNvSpPr txBox="1"/>
          <p:nvPr/>
        </p:nvSpPr>
        <p:spPr>
          <a:xfrm>
            <a:off x="6096000" y="5206899"/>
            <a:ext cx="2565400" cy="369332"/>
          </a:xfrm>
          <a:prstGeom prst="rect">
            <a:avLst/>
          </a:prstGeom>
          <a:noFill/>
        </p:spPr>
        <p:txBody>
          <a:bodyPr wrap="square" rtlCol="0">
            <a:spAutoFit/>
          </a:bodyPr>
          <a:lstStyle/>
          <a:p>
            <a:r>
              <a:rPr lang="en-US" dirty="0" smtClean="0"/>
              <a:t>Glendale College, 2016</a:t>
            </a:r>
            <a:endParaRPr lang="en-US" dirty="0"/>
          </a:p>
        </p:txBody>
      </p:sp>
      <p:pic>
        <p:nvPicPr>
          <p:cNvPr id="6" name="Picture 5"/>
          <p:cNvPicPr>
            <a:picLocks noChangeAspect="1"/>
          </p:cNvPicPr>
          <p:nvPr/>
        </p:nvPicPr>
        <p:blipFill>
          <a:blip r:embed="rId3"/>
          <a:stretch>
            <a:fillRect/>
          </a:stretch>
        </p:blipFill>
        <p:spPr>
          <a:xfrm>
            <a:off x="6297670" y="2736850"/>
            <a:ext cx="2541529" cy="2117315"/>
          </a:xfrm>
          <a:prstGeom prst="rect">
            <a:avLst/>
          </a:prstGeom>
        </p:spPr>
      </p:pic>
      <p:sp>
        <p:nvSpPr>
          <p:cNvPr id="7" name="TextBox 6"/>
          <p:cNvSpPr txBox="1"/>
          <p:nvPr/>
        </p:nvSpPr>
        <p:spPr>
          <a:xfrm>
            <a:off x="477328" y="5334000"/>
            <a:ext cx="2565400" cy="369332"/>
          </a:xfrm>
          <a:prstGeom prst="rect">
            <a:avLst/>
          </a:prstGeom>
          <a:noFill/>
        </p:spPr>
        <p:txBody>
          <a:bodyPr wrap="square" rtlCol="0">
            <a:spAutoFit/>
          </a:bodyPr>
          <a:lstStyle/>
          <a:p>
            <a:r>
              <a:rPr lang="en-US" dirty="0" smtClean="0"/>
              <a:t>Glendale College, 1948</a:t>
            </a:r>
            <a:endParaRPr lang="en-US" dirty="0"/>
          </a:p>
        </p:txBody>
      </p:sp>
    </p:spTree>
    <p:extLst>
      <p:ext uri="{BB962C8B-B14F-4D97-AF65-F5344CB8AC3E}">
        <p14:creationId xmlns:p14="http://schemas.microsoft.com/office/powerpoint/2010/main" val="1330858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4"/>
            <a:ext cx="8382000" cy="1044388"/>
          </a:xfrm>
        </p:spPr>
        <p:txBody>
          <a:bodyPr/>
          <a:lstStyle/>
          <a:p>
            <a:r>
              <a:rPr lang="en-US" dirty="0" smtClean="0"/>
              <a:t>CA Educational Levels Have Improved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508" y="1752600"/>
            <a:ext cx="5610892" cy="3372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421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California is Falling Behind</a:t>
            </a:r>
          </a:p>
        </p:txBody>
      </p:sp>
      <p:sp>
        <p:nvSpPr>
          <p:cNvPr id="3" name="Content Placeholder 2"/>
          <p:cNvSpPr txBox="1">
            <a:spLocks/>
          </p:cNvSpPr>
          <p:nvPr/>
        </p:nvSpPr>
        <p:spPr>
          <a:xfrm>
            <a:off x="457200" y="1600200"/>
            <a:ext cx="8229600" cy="4525963"/>
          </a:xfrm>
          <a:prstGeom prst="rect">
            <a:avLst/>
          </a:prstGeom>
        </p:spPr>
        <p:txBody>
          <a:bodyPr/>
          <a:lstStyle>
            <a:lvl1pPr marL="282575" indent="-282575" algn="l" defTabSz="914400" rtl="0" eaLnBrk="1" latinLnBrk="0" hangingPunct="1">
              <a:spcBef>
                <a:spcPts val="2000"/>
              </a:spcBef>
              <a:buFont typeface="Wingdings 2" pitchFamily="18" charset="2"/>
              <a:buChar char=""/>
              <a:defRPr sz="2200" kern="1200">
                <a:solidFill>
                  <a:schemeClr val="tx1"/>
                </a:solidFill>
                <a:effectLst>
                  <a:outerShdw blurRad="41275" dist="12700" dir="5400000" algn="t" rotWithShape="0">
                    <a:prstClr val="black">
                      <a:alpha val="60000"/>
                    </a:prstClr>
                  </a:outerShdw>
                </a:effectLst>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tx1"/>
                </a:solidFill>
                <a:effectLst>
                  <a:outerShdw blurRad="41275" dist="12700" dir="5400000" algn="t" rotWithShape="0">
                    <a:prstClr val="black">
                      <a:alpha val="60000"/>
                    </a:prstClr>
                  </a:outerShdw>
                </a:effectLst>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tx1"/>
                </a:solidFill>
                <a:effectLst>
                  <a:outerShdw blurRad="41275" dist="12700" dir="5400000" algn="t" rotWithShape="0">
                    <a:prstClr val="black">
                      <a:alpha val="60000"/>
                    </a:prstClr>
                  </a:outerShdw>
                </a:effectLst>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tx1"/>
                </a:solidFill>
                <a:effectLst>
                  <a:outerShdw blurRad="41275" dist="12700" dir="5400000" algn="t" rotWithShape="0">
                    <a:prstClr val="black">
                      <a:alpha val="60000"/>
                    </a:prstClr>
                  </a:outerShdw>
                </a:effectLst>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tx1"/>
                </a:solidFill>
                <a:effectLst>
                  <a:outerShdw blurRad="41275" dist="12700" dir="5400000" algn="t" rotWithShape="0">
                    <a:prstClr val="black">
                      <a:alpha val="60000"/>
                    </a:prstClr>
                  </a:outerShdw>
                </a:effectLst>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r>
              <a:rPr lang="en-US" dirty="0" smtClean="0"/>
              <a:t>% &gt;25 Who Are HS Grads:</a:t>
            </a:r>
          </a:p>
          <a:p>
            <a:endParaRPr lang="en-US" dirty="0" smtClean="0"/>
          </a:p>
          <a:p>
            <a:pPr marL="0" indent="0">
              <a:buNone/>
            </a:pPr>
            <a:endParaRPr lang="en-US" dirty="0" smtClean="0"/>
          </a:p>
          <a:p>
            <a:endParaRPr lang="en-US" dirty="0" smtClean="0"/>
          </a:p>
          <a:p>
            <a:r>
              <a:rPr lang="en-US" dirty="0" smtClean="0"/>
              <a:t>% &gt;25 With BA:</a:t>
            </a:r>
          </a:p>
          <a:p>
            <a:endParaRPr lang="en-US" dirty="0"/>
          </a:p>
        </p:txBody>
      </p:sp>
      <p:graphicFrame>
        <p:nvGraphicFramePr>
          <p:cNvPr id="4" name="Table 3"/>
          <p:cNvGraphicFramePr>
            <a:graphicFrameLocks noGrp="1"/>
          </p:cNvGraphicFramePr>
          <p:nvPr>
            <p:extLst/>
          </p:nvPr>
        </p:nvGraphicFramePr>
        <p:xfrm>
          <a:off x="5334000" y="1371600"/>
          <a:ext cx="3048000" cy="1972437"/>
        </p:xfrm>
        <a:graphic>
          <a:graphicData uri="http://schemas.openxmlformats.org/drawingml/2006/table">
            <a:tbl>
              <a:tblPr firstRow="1" firstCol="1" bandRow="1"/>
              <a:tblGrid>
                <a:gridCol w="1016000"/>
                <a:gridCol w="1016000"/>
                <a:gridCol w="1016000"/>
              </a:tblGrid>
              <a:tr h="0">
                <a:tc>
                  <a:txBody>
                    <a:bodyPr/>
                    <a:lstStyle/>
                    <a:p>
                      <a:pPr marL="0" marR="0">
                        <a:lnSpc>
                          <a:spcPct val="115000"/>
                        </a:lnSpc>
                        <a:spcBef>
                          <a:spcPts val="0"/>
                        </a:spcBef>
                        <a:spcAft>
                          <a:spcPts val="0"/>
                        </a:spcAft>
                      </a:pPr>
                      <a:r>
                        <a:rPr lang="en-US" sz="2800" b="1" dirty="0">
                          <a:effectLst/>
                          <a:latin typeface="Calibri"/>
                          <a:ea typeface="Calibri"/>
                          <a:cs typeface="Times New Roman"/>
                        </a:rPr>
                        <a:t>Year</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a:effectLst/>
                          <a:latin typeface="Calibri"/>
                          <a:ea typeface="Calibri"/>
                          <a:cs typeface="Times New Roman"/>
                        </a:rPr>
                        <a:t>1970</a:t>
                      </a:r>
                      <a:endParaRPr lang="en-US"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a:effectLst/>
                          <a:latin typeface="Calibri"/>
                          <a:ea typeface="Calibri"/>
                          <a:cs typeface="Times New Roman"/>
                        </a:rPr>
                        <a:t>2004</a:t>
                      </a:r>
                      <a:endParaRPr lang="en-US"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2800" b="1" dirty="0">
                          <a:effectLst/>
                          <a:latin typeface="Calibri"/>
                          <a:ea typeface="Calibri"/>
                          <a:cs typeface="Times New Roman"/>
                        </a:rPr>
                        <a:t>CA</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a:effectLst/>
                          <a:latin typeface="Calibri"/>
                          <a:ea typeface="Calibri"/>
                          <a:cs typeface="Times New Roman"/>
                        </a:rPr>
                        <a:t>63%</a:t>
                      </a:r>
                      <a:endParaRPr lang="en-US"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a:effectLst/>
                          <a:latin typeface="Calibri"/>
                          <a:ea typeface="Calibri"/>
                          <a:cs typeface="Times New Roman"/>
                        </a:rPr>
                        <a:t>81%</a:t>
                      </a:r>
                      <a:endParaRPr lang="en-US"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2800" b="1" dirty="0">
                          <a:effectLst/>
                          <a:latin typeface="Calibri"/>
                          <a:ea typeface="Calibri"/>
                          <a:cs typeface="Times New Roman"/>
                        </a:rPr>
                        <a:t>US</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a:effectLst/>
                          <a:latin typeface="Calibri"/>
                          <a:ea typeface="Calibri"/>
                          <a:cs typeface="Times New Roman"/>
                        </a:rPr>
                        <a:t>55%</a:t>
                      </a:r>
                      <a:endParaRPr lang="en-US"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a:effectLst/>
                          <a:latin typeface="Calibri"/>
                          <a:ea typeface="Calibri"/>
                          <a:cs typeface="Times New Roman"/>
                        </a:rPr>
                        <a:t>85%</a:t>
                      </a:r>
                      <a:endParaRPr lang="en-US"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2800" b="1" kern="1200" dirty="0">
                          <a:solidFill>
                            <a:srgbClr val="000000"/>
                          </a:solidFill>
                          <a:effectLst/>
                          <a:latin typeface="Calibri"/>
                          <a:ea typeface="Calibri"/>
                          <a:cs typeface="Calibri"/>
                        </a:rPr>
                        <a:t>Δ</a:t>
                      </a:r>
                      <a:endParaRPr lang="en-US" sz="28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kern="1200" dirty="0" smtClean="0">
                          <a:solidFill>
                            <a:srgbClr val="000000"/>
                          </a:solidFill>
                          <a:effectLst/>
                          <a:latin typeface="Calibri"/>
                          <a:ea typeface="Calibri"/>
                          <a:cs typeface="Times New Roman"/>
                        </a:rPr>
                        <a:t>+8%</a:t>
                      </a:r>
                      <a:endParaRPr lang="en-US" sz="2800" dirty="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kern="1200" dirty="0" smtClean="0">
                          <a:solidFill>
                            <a:srgbClr val="FF0000"/>
                          </a:solidFill>
                          <a:effectLst/>
                          <a:latin typeface="Calibri"/>
                          <a:ea typeface="Calibri"/>
                          <a:cs typeface="Times New Roman"/>
                        </a:rPr>
                        <a:t>-4%</a:t>
                      </a:r>
                      <a:endParaRPr lang="en-US" sz="2800" dirty="0">
                        <a:solidFill>
                          <a:srgbClr val="FF0000"/>
                        </a:solidFill>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nvPr>
        </p:nvGraphicFramePr>
        <p:xfrm>
          <a:off x="3733800" y="3429000"/>
          <a:ext cx="4699000" cy="2001012"/>
        </p:xfrm>
        <a:graphic>
          <a:graphicData uri="http://schemas.openxmlformats.org/drawingml/2006/table">
            <a:tbl>
              <a:tblPr firstRow="1" firstCol="1" bandRow="1"/>
              <a:tblGrid>
                <a:gridCol w="1174750"/>
                <a:gridCol w="1174750"/>
                <a:gridCol w="1174750"/>
                <a:gridCol w="1174750"/>
              </a:tblGrid>
              <a:tr h="0">
                <a:tc>
                  <a:txBody>
                    <a:bodyPr/>
                    <a:lstStyle/>
                    <a:p>
                      <a:pPr marL="0" marR="0">
                        <a:lnSpc>
                          <a:spcPct val="115000"/>
                        </a:lnSpc>
                        <a:spcBef>
                          <a:spcPts val="0"/>
                        </a:spcBef>
                        <a:spcAft>
                          <a:spcPts val="0"/>
                        </a:spcAft>
                      </a:pPr>
                      <a:r>
                        <a:rPr lang="en-US" sz="2800" b="1" kern="1200" dirty="0">
                          <a:solidFill>
                            <a:srgbClr val="000000"/>
                          </a:solidFill>
                          <a:effectLst/>
                          <a:latin typeface="Calibri"/>
                          <a:ea typeface="Calibri"/>
                          <a:cs typeface="Times New Roman"/>
                        </a:rPr>
                        <a:t>Year</a:t>
                      </a:r>
                      <a:endParaRPr lang="en-US" sz="28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kern="1200" dirty="0">
                          <a:solidFill>
                            <a:srgbClr val="000000"/>
                          </a:solidFill>
                          <a:effectLst/>
                          <a:latin typeface="Calibri"/>
                          <a:ea typeface="Calibri"/>
                          <a:cs typeface="Times New Roman"/>
                        </a:rPr>
                        <a:t>1990</a:t>
                      </a:r>
                      <a:endParaRPr lang="en-US" sz="2800" dirty="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kern="1200" dirty="0">
                          <a:solidFill>
                            <a:srgbClr val="000000"/>
                          </a:solidFill>
                          <a:effectLst/>
                          <a:latin typeface="Calibri"/>
                          <a:ea typeface="Calibri"/>
                          <a:cs typeface="Times New Roman"/>
                        </a:rPr>
                        <a:t>2000</a:t>
                      </a:r>
                      <a:endParaRPr lang="en-US" sz="2800" dirty="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kern="1200" dirty="0">
                          <a:solidFill>
                            <a:srgbClr val="000000"/>
                          </a:solidFill>
                          <a:effectLst/>
                          <a:latin typeface="Calibri"/>
                          <a:ea typeface="Calibri"/>
                          <a:cs typeface="Times New Roman"/>
                        </a:rPr>
                        <a:t>2010</a:t>
                      </a:r>
                      <a:endParaRPr lang="en-US" sz="28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2800" b="1" kern="1200" dirty="0">
                          <a:solidFill>
                            <a:srgbClr val="000000"/>
                          </a:solidFill>
                          <a:effectLst/>
                          <a:latin typeface="Calibri"/>
                          <a:ea typeface="Calibri"/>
                          <a:cs typeface="Times New Roman"/>
                        </a:rPr>
                        <a:t>CA</a:t>
                      </a:r>
                      <a:endParaRPr lang="en-US" sz="28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kern="1200" dirty="0">
                          <a:solidFill>
                            <a:srgbClr val="000000"/>
                          </a:solidFill>
                          <a:effectLst/>
                          <a:latin typeface="Calibri"/>
                          <a:ea typeface="Calibri"/>
                          <a:cs typeface="Times New Roman"/>
                        </a:rPr>
                        <a:t>23.4%</a:t>
                      </a:r>
                      <a:endParaRPr lang="en-US" sz="2800" dirty="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kern="1200" dirty="0">
                          <a:solidFill>
                            <a:srgbClr val="000000"/>
                          </a:solidFill>
                          <a:effectLst/>
                          <a:latin typeface="Calibri"/>
                          <a:ea typeface="Calibri"/>
                          <a:cs typeface="Times New Roman"/>
                        </a:rPr>
                        <a:t>26.6%</a:t>
                      </a:r>
                      <a:endParaRPr lang="en-US" sz="2800" dirty="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kern="1200" dirty="0">
                          <a:solidFill>
                            <a:srgbClr val="000000"/>
                          </a:solidFill>
                          <a:effectLst/>
                          <a:latin typeface="Calibri"/>
                          <a:ea typeface="Calibri"/>
                          <a:cs typeface="Times New Roman"/>
                        </a:rPr>
                        <a:t>29.9%</a:t>
                      </a:r>
                      <a:endParaRPr lang="en-US" sz="28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2800" b="1" kern="1200" dirty="0">
                          <a:solidFill>
                            <a:srgbClr val="000000"/>
                          </a:solidFill>
                          <a:effectLst/>
                          <a:latin typeface="Calibri"/>
                          <a:ea typeface="Calibri"/>
                          <a:cs typeface="Times New Roman"/>
                        </a:rPr>
                        <a:t>US</a:t>
                      </a:r>
                      <a:endParaRPr lang="en-US" sz="28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kern="1200" dirty="0">
                          <a:solidFill>
                            <a:srgbClr val="000000"/>
                          </a:solidFill>
                          <a:effectLst/>
                          <a:latin typeface="Calibri"/>
                          <a:ea typeface="Calibri"/>
                          <a:cs typeface="Times New Roman"/>
                        </a:rPr>
                        <a:t>20.3%</a:t>
                      </a:r>
                      <a:endParaRPr lang="en-US" sz="2800" dirty="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kern="1200" dirty="0">
                          <a:solidFill>
                            <a:srgbClr val="000000"/>
                          </a:solidFill>
                          <a:effectLst/>
                          <a:latin typeface="Calibri"/>
                          <a:ea typeface="Calibri"/>
                          <a:cs typeface="Times New Roman"/>
                        </a:rPr>
                        <a:t>24.4%</a:t>
                      </a:r>
                      <a:endParaRPr lang="en-US" sz="2800" dirty="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kern="1200" dirty="0">
                          <a:solidFill>
                            <a:srgbClr val="000000"/>
                          </a:solidFill>
                          <a:effectLst/>
                          <a:latin typeface="Calibri"/>
                          <a:ea typeface="Calibri"/>
                          <a:cs typeface="Times New Roman"/>
                        </a:rPr>
                        <a:t>27.9%</a:t>
                      </a:r>
                      <a:endParaRPr lang="en-US" sz="28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2800" b="1" kern="1200" dirty="0">
                          <a:solidFill>
                            <a:srgbClr val="000000"/>
                          </a:solidFill>
                          <a:effectLst/>
                          <a:latin typeface="Calibri"/>
                          <a:ea typeface="Calibri"/>
                          <a:cs typeface="Calibri"/>
                        </a:rPr>
                        <a:t>Δ</a:t>
                      </a:r>
                      <a:endParaRPr lang="en-US" sz="28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kern="1200" dirty="0">
                          <a:solidFill>
                            <a:srgbClr val="000000"/>
                          </a:solidFill>
                          <a:effectLst/>
                          <a:latin typeface="Calibri"/>
                          <a:ea typeface="Calibri"/>
                          <a:cs typeface="Times New Roman"/>
                        </a:rPr>
                        <a:t>+3.1%</a:t>
                      </a:r>
                      <a:endParaRPr lang="en-US" sz="2800" dirty="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kern="1200" dirty="0">
                          <a:solidFill>
                            <a:srgbClr val="000000"/>
                          </a:solidFill>
                          <a:effectLst/>
                          <a:latin typeface="Calibri"/>
                          <a:ea typeface="Calibri"/>
                          <a:cs typeface="Times New Roman"/>
                        </a:rPr>
                        <a:t>+2.2%</a:t>
                      </a:r>
                      <a:endParaRPr lang="en-US" sz="2800" dirty="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kern="1200" dirty="0">
                          <a:solidFill>
                            <a:srgbClr val="000000"/>
                          </a:solidFill>
                          <a:effectLst/>
                          <a:latin typeface="Calibri"/>
                          <a:ea typeface="Calibri"/>
                          <a:cs typeface="Times New Roman"/>
                        </a:rPr>
                        <a:t>+2.0%</a:t>
                      </a:r>
                      <a:endParaRPr lang="en-US" sz="28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35075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Demographic Challenge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CA Hispanic population has increased 28% since 2000.</a:t>
            </a:r>
            <a:br>
              <a:rPr lang="en-US" dirty="0" smtClean="0"/>
            </a:br>
            <a:r>
              <a:rPr lang="en-US" dirty="0" smtClean="0"/>
              <a:t>53.6% of those 18 or under in CA are Hispanic.</a:t>
            </a:r>
            <a:endParaRPr lang="en-US" dirty="0"/>
          </a:p>
        </p:txBody>
      </p:sp>
      <p:graphicFrame>
        <p:nvGraphicFramePr>
          <p:cNvPr id="4" name="Object 3"/>
          <p:cNvGraphicFramePr>
            <a:graphicFrameLocks noChangeAspect="1"/>
          </p:cNvGraphicFramePr>
          <p:nvPr>
            <p:extLst/>
          </p:nvPr>
        </p:nvGraphicFramePr>
        <p:xfrm>
          <a:off x="762000" y="1524000"/>
          <a:ext cx="7831137" cy="3459162"/>
        </p:xfrm>
        <a:graphic>
          <a:graphicData uri="http://schemas.openxmlformats.org/presentationml/2006/ole">
            <mc:AlternateContent xmlns:mc="http://schemas.openxmlformats.org/markup-compatibility/2006">
              <mc:Choice xmlns:v="urn:schemas-microsoft-com:vml" Requires="v">
                <p:oleObj spid="_x0000_s4105" name="Document" r:id="rId4" imgW="8085455" imgH="3578844" progId="Word.Document.12">
                  <p:embed/>
                </p:oleObj>
              </mc:Choice>
              <mc:Fallback>
                <p:oleObj name="Document" r:id="rId4" imgW="8085455" imgH="3578844" progId="Word.Document.12">
                  <p:embed/>
                  <p:pic>
                    <p:nvPicPr>
                      <p:cNvPr id="0" name=""/>
                      <p:cNvPicPr/>
                      <p:nvPr/>
                    </p:nvPicPr>
                    <p:blipFill>
                      <a:blip r:embed="rId5"/>
                      <a:stretch>
                        <a:fillRect/>
                      </a:stretch>
                    </p:blipFill>
                    <p:spPr>
                      <a:xfrm>
                        <a:off x="762000" y="1524000"/>
                        <a:ext cx="7831137" cy="3459162"/>
                      </a:xfrm>
                      <a:prstGeom prst="rect">
                        <a:avLst/>
                      </a:prstGeom>
                    </p:spPr>
                  </p:pic>
                </p:oleObj>
              </mc:Fallback>
            </mc:AlternateContent>
          </a:graphicData>
        </a:graphic>
      </p:graphicFrame>
    </p:spTree>
    <p:extLst>
      <p:ext uri="{BB962C8B-B14F-4D97-AF65-F5344CB8AC3E}">
        <p14:creationId xmlns:p14="http://schemas.microsoft.com/office/powerpoint/2010/main" val="84007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 Need is Still HUGE</a:t>
            </a:r>
            <a:endParaRPr lang="en-US" dirty="0"/>
          </a:p>
        </p:txBody>
      </p:sp>
      <p:sp>
        <p:nvSpPr>
          <p:cNvPr id="4" name="Content Placeholder 2"/>
          <p:cNvSpPr>
            <a:spLocks noGrp="1"/>
          </p:cNvSpPr>
          <p:nvPr>
            <p:ph idx="1"/>
          </p:nvPr>
        </p:nvSpPr>
        <p:spPr>
          <a:xfrm>
            <a:off x="533400" y="1447800"/>
            <a:ext cx="8229600" cy="4525963"/>
          </a:xfrm>
        </p:spPr>
        <p:txBody>
          <a:bodyPr>
            <a:noAutofit/>
          </a:bodyPr>
          <a:lstStyle/>
          <a:p>
            <a:pPr>
              <a:spcBef>
                <a:spcPts val="1200"/>
              </a:spcBef>
            </a:pPr>
            <a:r>
              <a:rPr lang="en-US" sz="2400" dirty="0" smtClean="0"/>
              <a:t>Nearly 25% of adults in </a:t>
            </a:r>
            <a:r>
              <a:rPr lang="en-US" sz="2400" dirty="0"/>
              <a:t>California </a:t>
            </a:r>
            <a:r>
              <a:rPr lang="en-US" sz="2400" dirty="0" smtClean="0"/>
              <a:t>are </a:t>
            </a:r>
            <a:r>
              <a:rPr lang="en-US" sz="2400" dirty="0" smtClean="0">
                <a:solidFill>
                  <a:srgbClr val="FF0000"/>
                </a:solidFill>
              </a:rPr>
              <a:t>functionally illiterate</a:t>
            </a:r>
            <a:r>
              <a:rPr lang="en-US" sz="2400" dirty="0" smtClean="0"/>
              <a:t>.</a:t>
            </a:r>
          </a:p>
          <a:p>
            <a:pPr>
              <a:spcBef>
                <a:spcPts val="1200"/>
              </a:spcBef>
            </a:pPr>
            <a:r>
              <a:rPr lang="en-US" sz="2400" dirty="0" smtClean="0"/>
              <a:t>More </a:t>
            </a:r>
            <a:r>
              <a:rPr lang="en-US" sz="2400" dirty="0"/>
              <a:t>than 5.3 </a:t>
            </a:r>
            <a:r>
              <a:rPr lang="en-US" sz="2400" dirty="0" smtClean="0"/>
              <a:t>million adults </a:t>
            </a:r>
            <a:r>
              <a:rPr lang="en-US" sz="2400" dirty="0"/>
              <a:t>in California </a:t>
            </a:r>
            <a:r>
              <a:rPr lang="en-US" sz="2400" dirty="0">
                <a:solidFill>
                  <a:srgbClr val="FF0000"/>
                </a:solidFill>
              </a:rPr>
              <a:t>have yet to earn a high </a:t>
            </a:r>
            <a:r>
              <a:rPr lang="en-US" sz="2400" dirty="0" smtClean="0">
                <a:solidFill>
                  <a:srgbClr val="FF0000"/>
                </a:solidFill>
              </a:rPr>
              <a:t>school diploma</a:t>
            </a:r>
            <a:r>
              <a:rPr lang="en-US" sz="2400" dirty="0" smtClean="0"/>
              <a:t> </a:t>
            </a:r>
            <a:r>
              <a:rPr lang="en-US" sz="2400" dirty="0"/>
              <a:t>or </a:t>
            </a:r>
            <a:r>
              <a:rPr lang="en-US" sz="2400" dirty="0" smtClean="0"/>
              <a:t>pass </a:t>
            </a:r>
            <a:r>
              <a:rPr lang="en-US" sz="2400" dirty="0"/>
              <a:t>the </a:t>
            </a:r>
            <a:r>
              <a:rPr lang="en-US" sz="2400" dirty="0" smtClean="0"/>
              <a:t>General Educational </a:t>
            </a:r>
            <a:r>
              <a:rPr lang="en-US" sz="2400" dirty="0"/>
              <a:t>Development (GED) </a:t>
            </a:r>
            <a:r>
              <a:rPr lang="en-US" sz="2400" dirty="0" smtClean="0"/>
              <a:t>exam.</a:t>
            </a:r>
          </a:p>
          <a:p>
            <a:pPr>
              <a:spcBef>
                <a:spcPts val="1200"/>
              </a:spcBef>
            </a:pPr>
            <a:r>
              <a:rPr lang="en-US" sz="2400" dirty="0" smtClean="0"/>
              <a:t>27% of Californians </a:t>
            </a:r>
            <a:r>
              <a:rPr lang="en-US" sz="2400" dirty="0"/>
              <a:t>between the ages of 18 and 44 </a:t>
            </a:r>
            <a:r>
              <a:rPr lang="en-US" sz="2400" dirty="0" smtClean="0"/>
              <a:t>are </a:t>
            </a:r>
            <a:r>
              <a:rPr lang="en-US" sz="2400" dirty="0" smtClean="0">
                <a:solidFill>
                  <a:srgbClr val="FF0000"/>
                </a:solidFill>
              </a:rPr>
              <a:t>unprepared </a:t>
            </a:r>
            <a:r>
              <a:rPr lang="en-US" sz="2400" dirty="0">
                <a:solidFill>
                  <a:srgbClr val="FF0000"/>
                </a:solidFill>
              </a:rPr>
              <a:t>for postsecondary education </a:t>
            </a:r>
            <a:r>
              <a:rPr lang="en-US" sz="2400" dirty="0" smtClean="0"/>
              <a:t>for “middle-skill</a:t>
            </a:r>
            <a:r>
              <a:rPr lang="en-US" sz="2400" dirty="0"/>
              <a:t>” jobs which </a:t>
            </a:r>
            <a:r>
              <a:rPr lang="en-US" sz="2400" dirty="0" smtClean="0"/>
              <a:t>represent </a:t>
            </a:r>
            <a:r>
              <a:rPr lang="en-US" sz="2400" dirty="0"/>
              <a:t>the largest share of </a:t>
            </a:r>
            <a:r>
              <a:rPr lang="en-US" sz="2400" dirty="0" smtClean="0"/>
              <a:t>jobs in </a:t>
            </a:r>
            <a:r>
              <a:rPr lang="en-US" sz="2400" dirty="0"/>
              <a:t>California, now and in the future.</a:t>
            </a:r>
          </a:p>
        </p:txBody>
      </p:sp>
    </p:spTree>
    <p:extLst>
      <p:ext uri="{BB962C8B-B14F-4D97-AF65-F5344CB8AC3E}">
        <p14:creationId xmlns:p14="http://schemas.microsoft.com/office/powerpoint/2010/main" val="1337818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72" y="381004"/>
            <a:ext cx="7583487" cy="838196"/>
          </a:xfrm>
        </p:spPr>
        <p:txBody>
          <a:bodyPr/>
          <a:lstStyle/>
          <a:p>
            <a:r>
              <a:rPr lang="en-US" dirty="0" smtClean="0"/>
              <a:t>Education = Quality of Life</a:t>
            </a:r>
            <a:endParaRPr lang="en-US" dirty="0"/>
          </a:p>
        </p:txBody>
      </p:sp>
      <p:sp>
        <p:nvSpPr>
          <p:cNvPr id="4" name="Content Placeholder 2"/>
          <p:cNvSpPr>
            <a:spLocks noGrp="1"/>
          </p:cNvSpPr>
          <p:nvPr>
            <p:ph idx="1"/>
          </p:nvPr>
        </p:nvSpPr>
        <p:spPr>
          <a:xfrm>
            <a:off x="228600" y="1295400"/>
            <a:ext cx="8534400" cy="5410200"/>
          </a:xfrm>
        </p:spPr>
        <p:txBody>
          <a:bodyPr>
            <a:normAutofit/>
          </a:bodyPr>
          <a:lstStyle/>
          <a:p>
            <a:pPr>
              <a:spcBef>
                <a:spcPts val="600"/>
              </a:spcBef>
            </a:pPr>
            <a:r>
              <a:rPr lang="en-US" sz="2400" dirty="0" smtClean="0"/>
              <a:t>A B.A. holder will spend </a:t>
            </a:r>
            <a:r>
              <a:rPr lang="en-US" sz="2400" dirty="0" smtClean="0">
                <a:solidFill>
                  <a:srgbClr val="FF0000"/>
                </a:solidFill>
              </a:rPr>
              <a:t>23% more time employed </a:t>
            </a:r>
            <a:r>
              <a:rPr lang="en-US" sz="2400" dirty="0" smtClean="0"/>
              <a:t>than a high school graduate.</a:t>
            </a:r>
          </a:p>
          <a:p>
            <a:pPr>
              <a:spcBef>
                <a:spcPts val="600"/>
              </a:spcBef>
            </a:pPr>
            <a:r>
              <a:rPr lang="en-US" sz="2400" dirty="0" smtClean="0"/>
              <a:t>Earning a B.A. </a:t>
            </a:r>
            <a:r>
              <a:rPr lang="en-US" sz="2400" dirty="0" smtClean="0">
                <a:solidFill>
                  <a:srgbClr val="FF0000"/>
                </a:solidFill>
              </a:rPr>
              <a:t>doubles income </a:t>
            </a:r>
            <a:r>
              <a:rPr lang="en-US" sz="2400" dirty="0" smtClean="0"/>
              <a:t>relative to a high school diploma.</a:t>
            </a:r>
          </a:p>
          <a:p>
            <a:pPr>
              <a:spcBef>
                <a:spcPts val="600"/>
              </a:spcBef>
            </a:pPr>
            <a:r>
              <a:rPr lang="en-US" sz="2400" dirty="0" smtClean="0"/>
              <a:t>22% of those with less than a HS degree live in poverty; 10% with a HS degree are in poverty; </a:t>
            </a:r>
            <a:r>
              <a:rPr lang="en-US" sz="2400" dirty="0" smtClean="0">
                <a:solidFill>
                  <a:srgbClr val="FF0000"/>
                </a:solidFill>
              </a:rPr>
              <a:t>&lt;5% with a BA or more are in poverty</a:t>
            </a:r>
            <a:r>
              <a:rPr lang="en-US" sz="2400" dirty="0" smtClean="0"/>
              <a:t>.</a:t>
            </a:r>
          </a:p>
          <a:p>
            <a:pPr>
              <a:spcBef>
                <a:spcPts val="600"/>
              </a:spcBef>
            </a:pPr>
            <a:r>
              <a:rPr lang="en-US" sz="2400" dirty="0" smtClean="0"/>
              <a:t>The </a:t>
            </a:r>
            <a:r>
              <a:rPr lang="en-US" sz="2400" dirty="0" smtClean="0">
                <a:solidFill>
                  <a:srgbClr val="FF0000"/>
                </a:solidFill>
              </a:rPr>
              <a:t>incarceration rate </a:t>
            </a:r>
            <a:r>
              <a:rPr lang="en-US" sz="2400" dirty="0">
                <a:solidFill>
                  <a:srgbClr val="FF0000"/>
                </a:solidFill>
              </a:rPr>
              <a:t>is 85% lower for B.A. </a:t>
            </a:r>
            <a:r>
              <a:rPr lang="en-US" sz="2400" dirty="0" smtClean="0"/>
              <a:t>holders and half with some college.</a:t>
            </a:r>
            <a:endParaRPr lang="en-US" sz="2400" dirty="0"/>
          </a:p>
          <a:p>
            <a:pPr marL="0" indent="0">
              <a:buNone/>
            </a:pPr>
            <a:endParaRPr lang="en-US" dirty="0"/>
          </a:p>
        </p:txBody>
      </p:sp>
    </p:spTree>
    <p:extLst>
      <p:ext uri="{BB962C8B-B14F-4D97-AF65-F5344CB8AC3E}">
        <p14:creationId xmlns:p14="http://schemas.microsoft.com/office/powerpoint/2010/main" val="2876997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 Value of a BA Degree</a:t>
            </a:r>
            <a:endParaRPr lang="en-US" dirty="0"/>
          </a:p>
        </p:txBody>
      </p:sp>
      <p:sp>
        <p:nvSpPr>
          <p:cNvPr id="3" name="Content Placeholder 2"/>
          <p:cNvSpPr>
            <a:spLocks noGrp="1"/>
          </p:cNvSpPr>
          <p:nvPr>
            <p:ph idx="1"/>
          </p:nvPr>
        </p:nvSpPr>
        <p:spPr>
          <a:xfrm>
            <a:off x="762000" y="1600200"/>
            <a:ext cx="7696200" cy="4208930"/>
          </a:xfrm>
        </p:spPr>
        <p:txBody>
          <a:bodyPr>
            <a:noAutofit/>
          </a:bodyPr>
          <a:lstStyle/>
          <a:p>
            <a:pPr>
              <a:spcBef>
                <a:spcPts val="600"/>
              </a:spcBef>
            </a:pPr>
            <a:r>
              <a:rPr lang="en-US" sz="4000" dirty="0" smtClean="0"/>
              <a:t>Economic: Lifetime Earnings 84% Greater</a:t>
            </a:r>
          </a:p>
          <a:p>
            <a:pPr>
              <a:spcBef>
                <a:spcPts val="600"/>
              </a:spcBef>
            </a:pPr>
            <a:r>
              <a:rPr lang="en-US" sz="4000" dirty="0" smtClean="0"/>
              <a:t>Civic: Voting Rate: &lt;HS 29%, ≥BA 77% (Age 25-44, 2008)</a:t>
            </a:r>
          </a:p>
          <a:p>
            <a:pPr>
              <a:spcBef>
                <a:spcPts val="600"/>
              </a:spcBef>
            </a:pPr>
            <a:r>
              <a:rPr lang="en-US" sz="4000" dirty="0" smtClean="0"/>
              <a:t>Enrichment: Enjoyment of Travel, the Arts</a:t>
            </a:r>
            <a:endParaRPr lang="en-US" sz="4000" dirty="0"/>
          </a:p>
        </p:txBody>
      </p:sp>
    </p:spTree>
    <p:extLst>
      <p:ext uri="{BB962C8B-B14F-4D97-AF65-F5344CB8AC3E}">
        <p14:creationId xmlns:p14="http://schemas.microsoft.com/office/powerpoint/2010/main" val="3239728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838200"/>
            <a:ext cx="8229600" cy="1044388"/>
          </a:xfrm>
        </p:spPr>
        <p:txBody>
          <a:bodyPr/>
          <a:lstStyle/>
          <a:p>
            <a:r>
              <a:rPr lang="en-US" sz="4800" dirty="0" smtClean="0"/>
              <a:t>Challenges and Opportunities</a:t>
            </a:r>
            <a:endParaRPr lang="en-US" sz="48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557E5F-56E9-2C46-8461-5A011481BF27}" type="slidenum">
              <a:rPr lang="en-US" smtClean="0"/>
              <a:t>16</a:t>
            </a:fld>
            <a:endParaRPr lang="en-US" dirty="0"/>
          </a:p>
        </p:txBody>
      </p:sp>
      <p:sp>
        <p:nvSpPr>
          <p:cNvPr id="6" name="TextBox 5"/>
          <p:cNvSpPr txBox="1"/>
          <p:nvPr/>
        </p:nvSpPr>
        <p:spPr>
          <a:xfrm>
            <a:off x="2057400" y="2823782"/>
            <a:ext cx="5029201" cy="1261884"/>
          </a:xfrm>
          <a:prstGeom prst="rect">
            <a:avLst/>
          </a:prstGeom>
          <a:noFill/>
        </p:spPr>
        <p:txBody>
          <a:bodyPr wrap="square" rtlCol="0">
            <a:spAutoFit/>
          </a:bodyPr>
          <a:lstStyle/>
          <a:p>
            <a:pPr marL="571500" indent="-571500">
              <a:buFont typeface="Arial" panose="020B0604020202020204" pitchFamily="34" charset="0"/>
              <a:buChar char="•"/>
            </a:pPr>
            <a:r>
              <a:rPr lang="en-US" sz="3800" dirty="0">
                <a:solidFill>
                  <a:srgbClr val="922410"/>
                </a:solidFill>
                <a:effectLst>
                  <a:outerShdw blurRad="50800" dist="12700" dir="5400000" algn="t" rotWithShape="0">
                    <a:prstClr val="black">
                      <a:alpha val="43000"/>
                    </a:prstClr>
                  </a:outerShdw>
                </a:effectLst>
                <a:ea typeface="+mj-ea"/>
                <a:cs typeface="+mj-cs"/>
              </a:rPr>
              <a:t>Degree </a:t>
            </a:r>
            <a:r>
              <a:rPr lang="en-US" sz="3800" dirty="0" smtClean="0">
                <a:solidFill>
                  <a:srgbClr val="922410"/>
                </a:solidFill>
                <a:effectLst>
                  <a:outerShdw blurRad="50800" dist="12700" dir="5400000" algn="t" rotWithShape="0">
                    <a:prstClr val="black">
                      <a:alpha val="43000"/>
                    </a:prstClr>
                  </a:outerShdw>
                </a:effectLst>
                <a:ea typeface="+mj-ea"/>
                <a:cs typeface="+mj-cs"/>
              </a:rPr>
              <a:t>Attainment</a:t>
            </a:r>
          </a:p>
          <a:p>
            <a:pPr marL="571500" indent="-571500">
              <a:buFont typeface="Arial" panose="020B0604020202020204" pitchFamily="34" charset="0"/>
              <a:buChar char="•"/>
            </a:pPr>
            <a:r>
              <a:rPr lang="en-US" sz="3800" dirty="0" smtClean="0">
                <a:solidFill>
                  <a:srgbClr val="922410"/>
                </a:solidFill>
                <a:effectLst>
                  <a:outerShdw blurRad="50800" dist="12700" dir="5400000" algn="t" rotWithShape="0">
                    <a:prstClr val="black">
                      <a:alpha val="43000"/>
                    </a:prstClr>
                  </a:outerShdw>
                </a:effectLst>
                <a:ea typeface="+mj-ea"/>
                <a:cs typeface="+mj-cs"/>
              </a:rPr>
              <a:t>Jobs</a:t>
            </a:r>
            <a:r>
              <a:rPr lang="en-US" sz="3800" dirty="0">
                <a:solidFill>
                  <a:srgbClr val="922410"/>
                </a:solidFill>
                <a:effectLst>
                  <a:outerShdw blurRad="50800" dist="12700" dir="5400000" algn="t" rotWithShape="0">
                    <a:prstClr val="black">
                      <a:alpha val="43000"/>
                    </a:prstClr>
                  </a:outerShdw>
                </a:effectLst>
                <a:ea typeface="+mj-ea"/>
                <a:cs typeface="+mj-cs"/>
              </a:rPr>
              <a:t>, Jobs, Jobs</a:t>
            </a:r>
            <a:endParaRPr lang="en-US" dirty="0"/>
          </a:p>
        </p:txBody>
      </p:sp>
    </p:spTree>
    <p:extLst>
      <p:ext uri="{BB962C8B-B14F-4D97-AF65-F5344CB8AC3E}">
        <p14:creationId xmlns:p14="http://schemas.microsoft.com/office/powerpoint/2010/main" val="944331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8981"/>
            <a:ext cx="6459528" cy="1044388"/>
          </a:xfrm>
        </p:spPr>
        <p:txBody>
          <a:bodyPr/>
          <a:lstStyle/>
          <a:p>
            <a:pPr algn="r"/>
            <a:r>
              <a:rPr lang="en-US" dirty="0" smtClean="0"/>
              <a:t>Challenge: Jobless Recovery</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557E5F-56E9-2C46-8461-5A011481BF27}" type="slidenum">
              <a:rPr lang="en-US" smtClean="0"/>
              <a:t>17</a:t>
            </a:fld>
            <a:endParaRPr lang="en-US" dirty="0"/>
          </a:p>
        </p:txBody>
      </p:sp>
      <p:pic>
        <p:nvPicPr>
          <p:cNvPr id="8" name="Content Placeholder 7"/>
          <p:cNvPicPr>
            <a:picLocks noGrp="1" noChangeAspect="1"/>
          </p:cNvPicPr>
          <p:nvPr>
            <p:ph idx="1"/>
          </p:nvPr>
        </p:nvPicPr>
        <p:blipFill>
          <a:blip r:embed="rId2"/>
          <a:stretch>
            <a:fillRect/>
          </a:stretch>
        </p:blipFill>
        <p:spPr>
          <a:xfrm>
            <a:off x="914400" y="1752600"/>
            <a:ext cx="5719329" cy="3437682"/>
          </a:xfrm>
          <a:prstGeom prst="rect">
            <a:avLst/>
          </a:prstGeom>
        </p:spPr>
      </p:pic>
      <p:sp>
        <p:nvSpPr>
          <p:cNvPr id="9" name="TextBox 8"/>
          <p:cNvSpPr txBox="1"/>
          <p:nvPr/>
        </p:nvSpPr>
        <p:spPr>
          <a:xfrm>
            <a:off x="7050749" y="2057400"/>
            <a:ext cx="1600200" cy="2308324"/>
          </a:xfrm>
          <a:prstGeom prst="rect">
            <a:avLst/>
          </a:prstGeom>
          <a:noFill/>
        </p:spPr>
        <p:txBody>
          <a:bodyPr wrap="square" rtlCol="0">
            <a:spAutoFit/>
          </a:bodyPr>
          <a:lstStyle/>
          <a:p>
            <a:pPr algn="ctr"/>
            <a:r>
              <a:rPr lang="en-US" sz="2400" dirty="0" smtClean="0"/>
              <a:t>New Jobs pay 23% less than those lost in the recession</a:t>
            </a:r>
            <a:endParaRPr lang="en-US" sz="2400" dirty="0"/>
          </a:p>
        </p:txBody>
      </p:sp>
      <p:sp>
        <p:nvSpPr>
          <p:cNvPr id="10" name="TextBox 9"/>
          <p:cNvSpPr txBox="1"/>
          <p:nvPr/>
        </p:nvSpPr>
        <p:spPr>
          <a:xfrm>
            <a:off x="2057400" y="5486400"/>
            <a:ext cx="3429000" cy="381000"/>
          </a:xfrm>
          <a:prstGeom prst="rect">
            <a:avLst/>
          </a:prstGeom>
          <a:noFill/>
        </p:spPr>
        <p:txBody>
          <a:bodyPr wrap="square" rtlCol="0">
            <a:spAutoFit/>
          </a:bodyPr>
          <a:lstStyle/>
          <a:p>
            <a:r>
              <a:rPr lang="en-US" dirty="0" smtClean="0"/>
              <a:t>U.S. Bureau of Labor Statistics</a:t>
            </a:r>
            <a:endParaRPr lang="en-US" dirty="0"/>
          </a:p>
        </p:txBody>
      </p:sp>
    </p:spTree>
    <p:extLst>
      <p:ext uri="{BB962C8B-B14F-4D97-AF65-F5344CB8AC3E}">
        <p14:creationId xmlns:p14="http://schemas.microsoft.com/office/powerpoint/2010/main" val="3780730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71" y="381004"/>
            <a:ext cx="8118007" cy="1044388"/>
          </a:xfrm>
        </p:spPr>
        <p:txBody>
          <a:bodyPr/>
          <a:lstStyle/>
          <a:p>
            <a:r>
              <a:rPr lang="en-US" dirty="0" smtClean="0"/>
              <a:t>Opportunity: State Budget Recovery</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557E5F-56E9-2C46-8461-5A011481BF27}" type="slidenum">
              <a:rPr lang="en-US" smtClean="0"/>
              <a:t>18</a:t>
            </a:fld>
            <a:endParaRPr lang="en-US" dirty="0"/>
          </a:p>
        </p:txBody>
      </p:sp>
      <p:sp>
        <p:nvSpPr>
          <p:cNvPr id="7" name="TextBox 6"/>
          <p:cNvSpPr txBox="1"/>
          <p:nvPr/>
        </p:nvSpPr>
        <p:spPr>
          <a:xfrm>
            <a:off x="2895600" y="5555889"/>
            <a:ext cx="3352800" cy="369332"/>
          </a:xfrm>
          <a:prstGeom prst="rect">
            <a:avLst/>
          </a:prstGeom>
          <a:noFill/>
        </p:spPr>
        <p:txBody>
          <a:bodyPr wrap="square" rtlCol="0">
            <a:spAutoFit/>
          </a:bodyPr>
          <a:lstStyle/>
          <a:p>
            <a:r>
              <a:rPr lang="en-US" dirty="0" smtClean="0"/>
              <a:t>Legislative Analyst Office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619" y="1394302"/>
            <a:ext cx="6696762" cy="4069395"/>
          </a:xfrm>
          <a:prstGeom prst="rect">
            <a:avLst/>
          </a:prstGeom>
        </p:spPr>
      </p:pic>
    </p:spTree>
    <p:extLst>
      <p:ext uri="{BB962C8B-B14F-4D97-AF65-F5344CB8AC3E}">
        <p14:creationId xmlns:p14="http://schemas.microsoft.com/office/powerpoint/2010/main" val="474930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Opportunity: Community College Budget Recovery</a:t>
            </a:r>
            <a:endParaRPr lang="en-US" dirty="0"/>
          </a:p>
        </p:txBody>
      </p:sp>
      <p:pic>
        <p:nvPicPr>
          <p:cNvPr id="6" name="Content Placeholder 5"/>
          <p:cNvPicPr>
            <a:picLocks noGrp="1" noChangeAspect="1"/>
          </p:cNvPicPr>
          <p:nvPr>
            <p:ph idx="1"/>
          </p:nvPr>
        </p:nvPicPr>
        <p:blipFill>
          <a:blip r:embed="rId2"/>
          <a:stretch>
            <a:fillRect/>
          </a:stretch>
        </p:blipFill>
        <p:spPr>
          <a:xfrm>
            <a:off x="457200" y="1524177"/>
            <a:ext cx="6477000" cy="3893091"/>
          </a:xfrm>
          <a:prstGeom prst="rect">
            <a:avLst/>
          </a:prstGeom>
        </p:spPr>
      </p:pic>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557E5F-56E9-2C46-8461-5A011481BF27}" type="slidenum">
              <a:rPr lang="en-US" smtClean="0"/>
              <a:t>19</a:t>
            </a:fld>
            <a:endParaRPr lang="en-US" dirty="0"/>
          </a:p>
        </p:txBody>
      </p:sp>
      <p:sp>
        <p:nvSpPr>
          <p:cNvPr id="7" name="TextBox 6"/>
          <p:cNvSpPr txBox="1"/>
          <p:nvPr/>
        </p:nvSpPr>
        <p:spPr>
          <a:xfrm>
            <a:off x="2514600" y="5584650"/>
            <a:ext cx="5257800" cy="369332"/>
          </a:xfrm>
          <a:prstGeom prst="rect">
            <a:avLst/>
          </a:prstGeom>
          <a:noFill/>
        </p:spPr>
        <p:txBody>
          <a:bodyPr wrap="square" rtlCol="0">
            <a:spAutoFit/>
          </a:bodyPr>
          <a:lstStyle/>
          <a:p>
            <a:r>
              <a:rPr lang="en-US" dirty="0" smtClean="0"/>
              <a:t>California Community College Chancellors Office</a:t>
            </a:r>
            <a:endParaRPr lang="en-US" dirty="0"/>
          </a:p>
        </p:txBody>
      </p:sp>
      <p:sp>
        <p:nvSpPr>
          <p:cNvPr id="8" name="TextBox 7"/>
          <p:cNvSpPr txBox="1"/>
          <p:nvPr/>
        </p:nvSpPr>
        <p:spPr>
          <a:xfrm>
            <a:off x="6992479" y="1905000"/>
            <a:ext cx="1905000" cy="2677656"/>
          </a:xfrm>
          <a:prstGeom prst="rect">
            <a:avLst/>
          </a:prstGeom>
          <a:noFill/>
        </p:spPr>
        <p:txBody>
          <a:bodyPr wrap="square" rtlCol="0">
            <a:spAutoFit/>
          </a:bodyPr>
          <a:lstStyle/>
          <a:p>
            <a:pPr algn="ctr"/>
            <a:r>
              <a:rPr lang="en-US" sz="2400" dirty="0" smtClean="0"/>
              <a:t>Funding:</a:t>
            </a:r>
          </a:p>
          <a:p>
            <a:pPr algn="ctr"/>
            <a:r>
              <a:rPr lang="en-US" sz="2400" dirty="0" smtClean="0"/>
              <a:t>Access</a:t>
            </a:r>
          </a:p>
          <a:p>
            <a:pPr algn="ctr"/>
            <a:r>
              <a:rPr lang="en-US" sz="2400" dirty="0" smtClean="0"/>
              <a:t>Success</a:t>
            </a:r>
          </a:p>
          <a:p>
            <a:pPr algn="ctr"/>
            <a:r>
              <a:rPr lang="en-US" sz="2400" dirty="0" smtClean="0"/>
              <a:t>Equity</a:t>
            </a:r>
          </a:p>
          <a:p>
            <a:pPr algn="ctr"/>
            <a:r>
              <a:rPr lang="en-US" sz="2400" dirty="0" smtClean="0"/>
              <a:t>Job Training</a:t>
            </a:r>
          </a:p>
          <a:p>
            <a:pPr algn="ctr"/>
            <a:endParaRPr lang="en-US" sz="2400" dirty="0" smtClean="0"/>
          </a:p>
          <a:p>
            <a:pPr algn="ctr"/>
            <a:endParaRPr lang="en-US" sz="2400" b="1" dirty="0">
              <a:solidFill>
                <a:srgbClr val="FF0000"/>
              </a:solidFill>
            </a:endParaRPr>
          </a:p>
        </p:txBody>
      </p:sp>
    </p:spTree>
    <p:extLst>
      <p:ext uri="{BB962C8B-B14F-4D97-AF65-F5344CB8AC3E}">
        <p14:creationId xmlns:p14="http://schemas.microsoft.com/office/powerpoint/2010/main" val="2239750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7462" y="584762"/>
            <a:ext cx="7583487" cy="1167838"/>
          </a:xfrm>
        </p:spPr>
        <p:txBody>
          <a:bodyPr/>
          <a:lstStyle/>
          <a:p>
            <a:pPr algn="ctr"/>
            <a:r>
              <a:rPr lang="en-US" sz="4800" dirty="0" smtClean="0"/>
              <a:t>College Trends</a:t>
            </a:r>
            <a:endParaRPr lang="en-US" sz="48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557E5F-56E9-2C46-8461-5A011481BF27}" type="slidenum">
              <a:rPr lang="en-US" smtClean="0"/>
              <a:t>2</a:t>
            </a:fld>
            <a:endParaRPr lang="en-US" dirty="0"/>
          </a:p>
        </p:txBody>
      </p:sp>
      <p:sp>
        <p:nvSpPr>
          <p:cNvPr id="6" name="TextBox 5"/>
          <p:cNvSpPr txBox="1"/>
          <p:nvPr/>
        </p:nvSpPr>
        <p:spPr>
          <a:xfrm>
            <a:off x="1752600" y="2150793"/>
            <a:ext cx="5524095" cy="1846659"/>
          </a:xfrm>
          <a:prstGeom prst="rect">
            <a:avLst/>
          </a:prstGeom>
          <a:noFill/>
        </p:spPr>
        <p:txBody>
          <a:bodyPr wrap="square" rtlCol="0">
            <a:spAutoFit/>
          </a:bodyPr>
          <a:lstStyle/>
          <a:p>
            <a:pPr marL="571500" indent="-571500">
              <a:buFont typeface="Arial" panose="020B0604020202020204" pitchFamily="34" charset="0"/>
              <a:buChar char="•"/>
            </a:pPr>
            <a:r>
              <a:rPr lang="en-US" sz="3800" dirty="0">
                <a:solidFill>
                  <a:srgbClr val="922410"/>
                </a:solidFill>
                <a:effectLst>
                  <a:outerShdw blurRad="50800" dist="12700" dir="5400000" algn="t" rotWithShape="0">
                    <a:prstClr val="black">
                      <a:alpha val="43000"/>
                    </a:prstClr>
                  </a:outerShdw>
                </a:effectLst>
                <a:ea typeface="+mj-ea"/>
                <a:cs typeface="+mj-cs"/>
              </a:rPr>
              <a:t>Impact of </a:t>
            </a:r>
            <a:r>
              <a:rPr lang="en-US" sz="3800" dirty="0" smtClean="0">
                <a:solidFill>
                  <a:srgbClr val="922410"/>
                </a:solidFill>
                <a:effectLst>
                  <a:outerShdw blurRad="50800" dist="12700" dir="5400000" algn="t" rotWithShape="0">
                    <a:prstClr val="black">
                      <a:alpha val="43000"/>
                    </a:prstClr>
                  </a:outerShdw>
                </a:effectLst>
                <a:ea typeface="+mj-ea"/>
                <a:cs typeface="+mj-cs"/>
              </a:rPr>
              <a:t>College</a:t>
            </a:r>
          </a:p>
          <a:p>
            <a:pPr marL="571500" indent="-571500">
              <a:buFont typeface="Arial" panose="020B0604020202020204" pitchFamily="34" charset="0"/>
              <a:buChar char="•"/>
            </a:pPr>
            <a:r>
              <a:rPr lang="en-US" sz="3800" dirty="0" smtClean="0">
                <a:solidFill>
                  <a:srgbClr val="922410"/>
                </a:solidFill>
                <a:effectLst>
                  <a:outerShdw blurRad="50800" dist="12700" dir="5400000" algn="t" rotWithShape="0">
                    <a:prstClr val="black">
                      <a:alpha val="43000"/>
                    </a:prstClr>
                  </a:outerShdw>
                </a:effectLst>
                <a:ea typeface="+mj-ea"/>
                <a:cs typeface="+mj-cs"/>
              </a:rPr>
              <a:t>College </a:t>
            </a:r>
            <a:r>
              <a:rPr lang="en-US" sz="3800" dirty="0">
                <a:solidFill>
                  <a:srgbClr val="922410"/>
                </a:solidFill>
                <a:effectLst>
                  <a:outerShdw blurRad="50800" dist="12700" dir="5400000" algn="t" rotWithShape="0">
                    <a:prstClr val="black">
                      <a:alpha val="43000"/>
                    </a:prstClr>
                  </a:outerShdw>
                </a:effectLst>
                <a:ea typeface="+mj-ea"/>
                <a:cs typeface="+mj-cs"/>
              </a:rPr>
              <a:t>Going </a:t>
            </a:r>
            <a:r>
              <a:rPr lang="en-US" sz="3800" dirty="0" smtClean="0">
                <a:solidFill>
                  <a:srgbClr val="922410"/>
                </a:solidFill>
                <a:effectLst>
                  <a:outerShdw blurRad="50800" dist="12700" dir="5400000" algn="t" rotWithShape="0">
                    <a:prstClr val="black">
                      <a:alpha val="43000"/>
                    </a:prstClr>
                  </a:outerShdw>
                </a:effectLst>
                <a:ea typeface="+mj-ea"/>
                <a:cs typeface="+mj-cs"/>
              </a:rPr>
              <a:t>Rate</a:t>
            </a:r>
          </a:p>
          <a:p>
            <a:pPr marL="571500" indent="-571500">
              <a:buFont typeface="Arial" panose="020B0604020202020204" pitchFamily="34" charset="0"/>
              <a:buChar char="•"/>
            </a:pPr>
            <a:r>
              <a:rPr lang="en-US" sz="3800" dirty="0" smtClean="0">
                <a:solidFill>
                  <a:srgbClr val="922410"/>
                </a:solidFill>
                <a:effectLst>
                  <a:outerShdw blurRad="50800" dist="12700" dir="5400000" algn="t" rotWithShape="0">
                    <a:prstClr val="black">
                      <a:alpha val="43000"/>
                    </a:prstClr>
                  </a:outerShdw>
                </a:effectLst>
                <a:ea typeface="+mj-ea"/>
                <a:cs typeface="+mj-cs"/>
              </a:rPr>
              <a:t>Cost </a:t>
            </a:r>
            <a:r>
              <a:rPr lang="en-US" sz="3800" dirty="0">
                <a:solidFill>
                  <a:srgbClr val="922410"/>
                </a:solidFill>
                <a:effectLst>
                  <a:outerShdw blurRad="50800" dist="12700" dir="5400000" algn="t" rotWithShape="0">
                    <a:prstClr val="black">
                      <a:alpha val="43000"/>
                    </a:prstClr>
                  </a:outerShdw>
                </a:effectLst>
                <a:ea typeface="+mj-ea"/>
                <a:cs typeface="+mj-cs"/>
              </a:rPr>
              <a:t>of College</a:t>
            </a:r>
            <a:endParaRPr lang="en-US" dirty="0"/>
          </a:p>
        </p:txBody>
      </p:sp>
    </p:spTree>
    <p:extLst>
      <p:ext uri="{BB962C8B-B14F-4D97-AF65-F5344CB8AC3E}">
        <p14:creationId xmlns:p14="http://schemas.microsoft.com/office/powerpoint/2010/main" val="884808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Challenge: Even with $$$, </a:t>
            </a:r>
            <a:br>
              <a:rPr lang="en-US" dirty="0" smtClean="0"/>
            </a:br>
            <a:r>
              <a:rPr lang="en-US" dirty="0" smtClean="0"/>
              <a:t>System Growth is Slow</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77670"/>
            <a:ext cx="6276763" cy="3887080"/>
          </a:xfrm>
        </p:spPr>
      </p:pic>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557E5F-56E9-2C46-8461-5A011481BF27}" type="slidenum">
              <a:rPr lang="en-US" smtClean="0"/>
              <a:t>20</a:t>
            </a:fld>
            <a:endParaRPr lang="en-US" dirty="0"/>
          </a:p>
        </p:txBody>
      </p:sp>
      <p:sp>
        <p:nvSpPr>
          <p:cNvPr id="7" name="TextBox 6"/>
          <p:cNvSpPr txBox="1"/>
          <p:nvPr/>
        </p:nvSpPr>
        <p:spPr>
          <a:xfrm>
            <a:off x="914400" y="5562600"/>
            <a:ext cx="5181600" cy="369332"/>
          </a:xfrm>
          <a:prstGeom prst="rect">
            <a:avLst/>
          </a:prstGeom>
          <a:noFill/>
        </p:spPr>
        <p:txBody>
          <a:bodyPr wrap="square" rtlCol="0">
            <a:spAutoFit/>
          </a:bodyPr>
          <a:lstStyle/>
          <a:p>
            <a:r>
              <a:rPr lang="en-US" dirty="0" smtClean="0"/>
              <a:t>California Community College Chancellors Office</a:t>
            </a:r>
            <a:endParaRPr lang="en-US" dirty="0"/>
          </a:p>
        </p:txBody>
      </p:sp>
      <p:sp>
        <p:nvSpPr>
          <p:cNvPr id="3" name="TextBox 2"/>
          <p:cNvSpPr txBox="1"/>
          <p:nvPr/>
        </p:nvSpPr>
        <p:spPr>
          <a:xfrm>
            <a:off x="6781800" y="1524000"/>
            <a:ext cx="2057400" cy="3046988"/>
          </a:xfrm>
          <a:prstGeom prst="rect">
            <a:avLst/>
          </a:prstGeom>
          <a:noFill/>
        </p:spPr>
        <p:txBody>
          <a:bodyPr wrap="square" rtlCol="0">
            <a:spAutoFit/>
          </a:bodyPr>
          <a:lstStyle/>
          <a:p>
            <a:pPr algn="ctr"/>
            <a:r>
              <a:rPr lang="en-US" sz="2400" dirty="0" smtClean="0"/>
              <a:t>Community Colleges Statewide Have Not Restored Pre-Recession Enrollment</a:t>
            </a:r>
          </a:p>
          <a:p>
            <a:pPr algn="ctr"/>
            <a:endParaRPr lang="en-US" sz="2400" b="1" dirty="0">
              <a:solidFill>
                <a:srgbClr val="FF0000"/>
              </a:solidFill>
            </a:endParaRPr>
          </a:p>
        </p:txBody>
      </p:sp>
    </p:spTree>
    <p:extLst>
      <p:ext uri="{BB962C8B-B14F-4D97-AF65-F5344CB8AC3E}">
        <p14:creationId xmlns:p14="http://schemas.microsoft.com/office/powerpoint/2010/main" val="152572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375" y="402199"/>
            <a:ext cx="8669328" cy="1044388"/>
          </a:xfrm>
        </p:spPr>
        <p:txBody>
          <a:bodyPr/>
          <a:lstStyle/>
          <a:p>
            <a:pPr algn="ctr"/>
            <a:r>
              <a:rPr lang="en-US" dirty="0" smtClean="0"/>
              <a:t>Challenge: </a:t>
            </a:r>
            <a:br>
              <a:rPr lang="en-US" dirty="0" smtClean="0"/>
            </a:br>
            <a:r>
              <a:rPr lang="en-US" dirty="0" smtClean="0"/>
              <a:t>Youth Unemployment</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557E5F-56E9-2C46-8461-5A011481BF27}" type="slidenum">
              <a:rPr lang="en-US" smtClean="0"/>
              <a:t>21</a:t>
            </a:fld>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461827"/>
            <a:ext cx="6280463" cy="4158685"/>
          </a:xfrm>
        </p:spPr>
      </p:pic>
      <p:sp>
        <p:nvSpPr>
          <p:cNvPr id="9" name="TextBox 8"/>
          <p:cNvSpPr txBox="1"/>
          <p:nvPr/>
        </p:nvSpPr>
        <p:spPr>
          <a:xfrm>
            <a:off x="2743200" y="5657088"/>
            <a:ext cx="3276600" cy="369332"/>
          </a:xfrm>
          <a:prstGeom prst="rect">
            <a:avLst/>
          </a:prstGeom>
          <a:noFill/>
        </p:spPr>
        <p:txBody>
          <a:bodyPr wrap="square" rtlCol="0">
            <a:spAutoFit/>
          </a:bodyPr>
          <a:lstStyle/>
          <a:p>
            <a:r>
              <a:rPr lang="en-US" dirty="0" smtClean="0"/>
              <a:t>Bureau of Labor Statistics</a:t>
            </a:r>
            <a:endParaRPr lang="en-US" dirty="0"/>
          </a:p>
        </p:txBody>
      </p:sp>
    </p:spTree>
    <p:extLst>
      <p:ext uri="{BB962C8B-B14F-4D97-AF65-F5344CB8AC3E}">
        <p14:creationId xmlns:p14="http://schemas.microsoft.com/office/powerpoint/2010/main" val="7953874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933" y="291028"/>
            <a:ext cx="7583487" cy="761996"/>
          </a:xfrm>
        </p:spPr>
        <p:txBody>
          <a:bodyPr/>
          <a:lstStyle/>
          <a:p>
            <a:r>
              <a:rPr lang="en-US" dirty="0" smtClean="0"/>
              <a:t>Opportunity: Workforce Training</a:t>
            </a:r>
            <a:endParaRPr lang="en-US" dirty="0"/>
          </a:p>
        </p:txBody>
      </p:sp>
      <p:sp>
        <p:nvSpPr>
          <p:cNvPr id="3" name="Content Placeholder 2"/>
          <p:cNvSpPr>
            <a:spLocks noGrp="1"/>
          </p:cNvSpPr>
          <p:nvPr>
            <p:ph idx="1"/>
          </p:nvPr>
        </p:nvSpPr>
        <p:spPr>
          <a:xfrm>
            <a:off x="820933" y="1053024"/>
            <a:ext cx="7583487" cy="4325963"/>
          </a:xfrm>
        </p:spPr>
        <p:txBody>
          <a:bodyPr>
            <a:normAutofit/>
          </a:bodyPr>
          <a:lstStyle/>
          <a:p>
            <a:pPr>
              <a:spcBef>
                <a:spcPts val="600"/>
              </a:spcBef>
            </a:pPr>
            <a:r>
              <a:rPr lang="en-US" sz="2800" dirty="0" smtClean="0"/>
              <a:t>CCC Workforce Plan: 25 Recommendations</a:t>
            </a:r>
          </a:p>
          <a:p>
            <a:pPr>
              <a:spcBef>
                <a:spcPts val="600"/>
              </a:spcBef>
            </a:pPr>
            <a:r>
              <a:rPr lang="en-US" sz="2800" dirty="0" smtClean="0"/>
              <a:t>2016-17 Budget: $200 M Workforce Funding</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557E5F-56E9-2C46-8461-5A011481BF27}" type="slidenum">
              <a:rPr lang="en-US" smtClean="0"/>
              <a:t>22</a:t>
            </a:fld>
            <a:endParaRPr lang="en-US" dirty="0"/>
          </a:p>
        </p:txBody>
      </p:sp>
      <p:pic>
        <p:nvPicPr>
          <p:cNvPr id="9" name="Picture 8"/>
          <p:cNvPicPr>
            <a:picLocks noChangeAspect="1"/>
          </p:cNvPicPr>
          <p:nvPr/>
        </p:nvPicPr>
        <p:blipFill>
          <a:blip r:embed="rId2"/>
          <a:stretch>
            <a:fillRect/>
          </a:stretch>
        </p:blipFill>
        <p:spPr>
          <a:xfrm>
            <a:off x="304800" y="2341331"/>
            <a:ext cx="10035163" cy="3543299"/>
          </a:xfrm>
          <a:prstGeom prst="rect">
            <a:avLst/>
          </a:prstGeom>
        </p:spPr>
      </p:pic>
      <p:sp>
        <p:nvSpPr>
          <p:cNvPr id="10" name="TextBox 9"/>
          <p:cNvSpPr txBox="1"/>
          <p:nvPr/>
        </p:nvSpPr>
        <p:spPr>
          <a:xfrm>
            <a:off x="1676400" y="5600700"/>
            <a:ext cx="4495800" cy="381000"/>
          </a:xfrm>
          <a:prstGeom prst="rect">
            <a:avLst/>
          </a:prstGeom>
          <a:noFill/>
        </p:spPr>
        <p:txBody>
          <a:bodyPr wrap="square" rtlCol="0">
            <a:spAutoFit/>
          </a:bodyPr>
          <a:lstStyle/>
          <a:p>
            <a:r>
              <a:rPr lang="en-US" dirty="0" smtClean="0"/>
              <a:t>Salary Surfer at salarysurfer.cccco.edu </a:t>
            </a:r>
            <a:endParaRPr lang="en-US" dirty="0"/>
          </a:p>
        </p:txBody>
      </p:sp>
    </p:spTree>
    <p:extLst>
      <p:ext uri="{BB962C8B-B14F-4D97-AF65-F5344CB8AC3E}">
        <p14:creationId xmlns:p14="http://schemas.microsoft.com/office/powerpoint/2010/main" val="28244581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219637"/>
            <a:ext cx="4639387" cy="2378160"/>
          </a:xfrm>
        </p:spPr>
        <p:txBody>
          <a:bodyPr/>
          <a:lstStyle/>
          <a:p>
            <a:pPr algn="ctr"/>
            <a:r>
              <a:rPr lang="en-US" dirty="0" smtClean="0"/>
              <a:t>Challenge: </a:t>
            </a:r>
            <a:br>
              <a:rPr lang="en-US" dirty="0" smtClean="0"/>
            </a:br>
            <a:r>
              <a:rPr lang="en-US" dirty="0" smtClean="0"/>
              <a:t>Degree Attainment</a:t>
            </a:r>
            <a:br>
              <a:rPr lang="en-US" dirty="0" smtClean="0"/>
            </a:br>
            <a:r>
              <a:rPr lang="en-US" dirty="0" smtClean="0"/>
              <a:t>Los Angeles Average</a:t>
            </a:r>
            <a:br>
              <a:rPr lang="en-US" dirty="0" smtClean="0"/>
            </a:br>
            <a:r>
              <a:rPr lang="en-US" dirty="0" smtClean="0"/>
              <a:t>Inland Empire Below</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557E5F-56E9-2C46-8461-5A011481BF27}" type="slidenum">
              <a:rPr lang="en-US" smtClean="0"/>
              <a:t>23</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350" y="342946"/>
            <a:ext cx="3678592" cy="501282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5807" y="2819400"/>
            <a:ext cx="4721672" cy="2514600"/>
          </a:xfrm>
          <a:prstGeom prst="rect">
            <a:avLst/>
          </a:prstGeom>
        </p:spPr>
      </p:pic>
      <p:sp>
        <p:nvSpPr>
          <p:cNvPr id="9" name="TextBox 8"/>
          <p:cNvSpPr txBox="1"/>
          <p:nvPr/>
        </p:nvSpPr>
        <p:spPr>
          <a:xfrm>
            <a:off x="1295400" y="5562600"/>
            <a:ext cx="5334000" cy="369332"/>
          </a:xfrm>
          <a:prstGeom prst="rect">
            <a:avLst/>
          </a:prstGeom>
          <a:noFill/>
        </p:spPr>
        <p:txBody>
          <a:bodyPr wrap="square" rtlCol="0">
            <a:spAutoFit/>
          </a:bodyPr>
          <a:lstStyle/>
          <a:p>
            <a:r>
              <a:rPr lang="en-US" i="1" dirty="0" smtClean="0"/>
              <a:t>A Stronger Nation</a:t>
            </a:r>
            <a:r>
              <a:rPr lang="en-US" dirty="0" smtClean="0"/>
              <a:t>, Lumina Foundation, April 2016</a:t>
            </a:r>
            <a:endParaRPr lang="en-US" dirty="0"/>
          </a:p>
        </p:txBody>
      </p:sp>
    </p:spTree>
    <p:extLst>
      <p:ext uri="{BB962C8B-B14F-4D97-AF65-F5344CB8AC3E}">
        <p14:creationId xmlns:p14="http://schemas.microsoft.com/office/powerpoint/2010/main" val="838782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02199"/>
            <a:ext cx="8991601" cy="810272"/>
          </a:xfrm>
        </p:spPr>
        <p:txBody>
          <a:bodyPr/>
          <a:lstStyle/>
          <a:p>
            <a:r>
              <a:rPr lang="en-US" dirty="0" smtClean="0"/>
              <a:t>Opportunity: BA in Community Colleges</a:t>
            </a:r>
            <a:endParaRPr lang="en-US" dirty="0"/>
          </a:p>
        </p:txBody>
      </p:sp>
      <p:sp>
        <p:nvSpPr>
          <p:cNvPr id="3" name="Content Placeholder 2"/>
          <p:cNvSpPr>
            <a:spLocks noGrp="1"/>
          </p:cNvSpPr>
          <p:nvPr>
            <p:ph idx="1"/>
          </p:nvPr>
        </p:nvSpPr>
        <p:spPr>
          <a:xfrm>
            <a:off x="228600" y="1395033"/>
            <a:ext cx="7583487" cy="4208930"/>
          </a:xfrm>
        </p:spPr>
        <p:txBody>
          <a:bodyPr>
            <a:normAutofit/>
          </a:bodyPr>
          <a:lstStyle/>
          <a:p>
            <a:r>
              <a:rPr lang="en-US" sz="2400" dirty="0" smtClean="0"/>
              <a:t>State: 15 Pilot Colleges offering BA’s</a:t>
            </a:r>
          </a:p>
          <a:p>
            <a:r>
              <a:rPr lang="en-US" sz="2400" dirty="0" smtClean="0"/>
              <a:t>Mt. SAC on-campus Bachelor’s Degrees</a:t>
            </a:r>
          </a:p>
          <a:p>
            <a:pPr lvl="1">
              <a:buFont typeface="Courier New" panose="02070309020205020404" pitchFamily="49" charset="0"/>
              <a:buChar char="o"/>
            </a:pPr>
            <a:r>
              <a:rPr lang="en-US" sz="2400" dirty="0" smtClean="0"/>
              <a:t>Nursing: thru Mt. St. Mary College</a:t>
            </a:r>
          </a:p>
          <a:p>
            <a:pPr lvl="1">
              <a:buFont typeface="Courier New" panose="02070309020205020404" pitchFamily="49" charset="0"/>
              <a:buChar char="o"/>
            </a:pPr>
            <a:r>
              <a:rPr lang="en-US" sz="2400" dirty="0" smtClean="0"/>
              <a:t>Business: thru University of La Verne</a:t>
            </a:r>
          </a:p>
          <a:p>
            <a:pPr lvl="1">
              <a:buFont typeface="Courier New" panose="02070309020205020404" pitchFamily="49" charset="0"/>
              <a:buChar char="o"/>
            </a:pPr>
            <a:r>
              <a:rPr lang="en-US" sz="2400" dirty="0" smtClean="0"/>
              <a:t>Aviation Mgt: thru Southern Illinois U</a:t>
            </a:r>
          </a:p>
          <a:p>
            <a:pPr lvl="1">
              <a:buFont typeface="Courier New" panose="02070309020205020404" pitchFamily="49" charset="0"/>
              <a:buChar char="o"/>
            </a:pPr>
            <a:r>
              <a:rPr lang="en-US" sz="2400" dirty="0" smtClean="0"/>
              <a:t>Fire Science Mgt: thru Southern Illinois U</a:t>
            </a:r>
            <a:endParaRPr lang="en-US" sz="24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557E5F-56E9-2C46-8461-5A011481BF27}" type="slidenum">
              <a:rPr lang="en-US" smtClean="0"/>
              <a:t>24</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2293210"/>
            <a:ext cx="2577738" cy="1464055"/>
          </a:xfrm>
          <a:prstGeom prst="rect">
            <a:avLst/>
          </a:prstGeom>
        </p:spPr>
      </p:pic>
      <p:sp>
        <p:nvSpPr>
          <p:cNvPr id="10" name="AutoShape 2" descr="data:image/png;base64,iVBORw0KGgoAAAANSUhEUgAAARQAAAC3CAMAAADkUVG/AAAAz1BMVEX///8AAAD/ZgAeUxj/XQD/YQD/7uL/38709PT/j1n/onT/xanj4+P/v6BycnL/lmTS0tKvr6/s7OzLy8uSkpK/v78YGBhtbW3a2toNTACBln87OztTU1P/fTH/18Lv7+8NDQ2FhYWgoKCNjY2oqKj/nmz/hkq4uLggICBiYmJ7e3tJSUmYmJisrKxBQUEzMzNbW1seHh4qKioARQAUFBRMckjO2M0ATQCouKba49l1knH/cSJgfV4+aTokWhz/fzyKoIiVqZQAQgD/q37D0MEYIGQEAAARKklEQVR4nO2deYObNhrGUTdp6JY62JiBrGltji024GMcp0e217b7/T/T6gQdr/DYY2+yDM8/M8ZCSD9Jr14dFo5zb7159cVN9erLuyf5/iJQXt9Mw4Hy7dub6V9DgfL677eL7avXIxRDIxRALwjKMvapYvdcyBcCJS42a9TqGG29vtAvAYqX75GhRTOz3jB8KPGBQljtJkUZBkFYZpMF47KJLbcMHcoyItl/zH3FkCyDlGKpYPMycCglrRGB+Ohiif/DhHwXQHcNG0qFs73z6b8//PTxl19/w/r1l48//UwvBcTUNMBtg4ZCrMmW/PPDxx/fv3v37m9U7969f//jH5RLgwNMzPuGDGWC0InY0v98eM95dHr3/sMP+CsfU8mNGwcMBVeD4xIb1Q9/6kSY/vyI7Yu3QqjU7xwuFA9XAuyK/PDOqCVtbfkNt6EYB1tqtw4XCu5cQtx03tuQUCyYytY0K4OFgmvAxnF+7mWCqeAWtKA1StZgoeDeGBvZD9a2w6H8gh0Wo18eLBTsoODGY7Gxnf7EDegR1eq9Q4WyRCh1nI9nKgquKv92HDwSUGMbKhTsgEwd57d35/T+V8fJdaMyYCh4WPOP8/oDu/upNjAcNpQrNUIBNGwoa7SSRby5Rru0AGIbNpSTNgeJocy1S0cgtmFDeUDrRFIdUCjypWQDxDZ0KMZsyVx3SgANHUqkh8RQXuy6jwTlm38KvX3Dobx52177C4jtBUD56pXYYvHqOw7lu+7St0BsLwDK29ftVpwOirj0eoQyQhmhjFBMjVAAjVAAjVAAjVAAjVAAjVAAjVAAjVAAjVAAjVAAjVAAjVAAjVAAjVAAjVAAjVAAjVAAjVAAjVAAjVAAjVAAjVAAjVAAjVAAXb3A/gKhIALlr++Ffn9DN80unTe/t9feArENG4oL7M+BrmkaNpQrNUIBNFQobnz+SAOrhgrlWRqhABoqlOV2eoG2L+ZXHJfoxfzeZ4Ri9D7BRVJjGyqUZ2mAUFzvSrXWdoBQssvMSaf2zIMRysuAEl/iochqT/QaIJTna2BQ3GeLxDIsKM215kQ1LCOUwUMJo8kzFZGzvoYF5UYaoQAaoQAaDpTvv/7mRvr696Gccf3F61c302BOQ7+xhgDly2++vq0+dYZGjRo1atSoUaNG/R+qypttNs/5kpRb5VkxT6/feTMMpXQ6MBIYyJn3aPPSoZDTcpWTyXeo+GRJ+XyUqnsiGnIg81J+6Qw5tnxGVovxX5f8Q46AF5VpOaNfevxsc9cLSDC6Qux5yl4LN9xO+UYDGpqEW3pypSThZ0v2APyfS2NW5ZZZmpXisitun3nBbWu3djBdRqCsEUrEhSVtYI1YGJ3RVyiQE4qp6Ls13FKama/FLURJu98CN0zy3pZki7PAvivIPmRVLruyJxmm/6lvBPLwo9c0FvZWi0i6dX53KOQdI+2xfu6UZsDxdtz4lEg6n3pLUz7DcJoQq6BnJLq4+qVe0KyQaIwLupk0RKgiX+c4cyRf+KYsK3DgqsiybE0SgtkfWXpwIF9J6RYdaUP3E/GGBrJLaEoem7I3XdwXilOw5DNF7OTHUpRchNbtdyUro1A0wpQeHLlkhspd8JcGZDx/PjrQv6yqzdi225jnfkaj2CCWAsxgqiS06MopF1U1FSkhZ5neUDAUUsUzca1hUEIBxUddGiYMhi++C0t+e8kv07/1SgRnR9GyTMUs3ljsSZ4QgJgnDeNyfkK+fHz6hKcgF1BS+yumrhEMxV2hrlfSoTj7LsFow5OstH8BxUGsuHfiGV7KL9O/7JZY3ahdsDY30fbELeTG5J7QI/mbS3X2lrJAQdW6TasBZdv+N23bBQxlxeKotZNHO0vtGFDY2xcCzTXw1ZN9M3aPgHJrz8oGJYtb629AcdtM7RYizey7gllAASXmB9E25G1Z0tvCeqHQl1c8au8aSCUbxx5AYhBQdtf/JgCUDcqWQGBV2IBCOliXpZ8bQwzFXy6XPu8aORTvKOr8jnSbD3PRInqhEDu601/VkWid7pE6DTl6nOHHZlo/9WzZoIS0de/JdyYUj9uKiTiRuN1Cyyo9hrLYbGq0a2tHKn99BoqDzDdoHTu7TxVRu5uLx94bCs34jFr3nHkkJhRsJPY09eKNThhKFobTqoOyPyT01RxCbkEdPVazzkDJzJOO1/IdNE0MyqrEzlFyayja+x8UKMRp2IBQSlo4RXvB57EcWMtnzSfTCnyGqx6zAWegTM13ItVaD13Rz9ymuDd2U0jKZcwpKyMOhbjxFQTFORFa+zahwtCW7DZuU2rdUZ+tWOu8HEqlnR1e0+YkDG1+WzeFZFX2HDe0/xfOpuPusR0oACjkt5J+lxm4S455A/JbJzxlt1wOpURqH82edy8/ZYaQdIy9y1MroDizE7YrABR8WzHpCk+C4jpdlzxnfvG0DZhdCwV7PI/Sp5K1pntBIaPezoOoeN5aKPTdaAAUbG7WUofQQfHoAJG/i5DM1njk2ra9i1b0K6BMlXvW7HF3g4Iz8CCsSi4sY9ilMxBQCpkevdx1EQKYW65WLM5GhNrTQUPMPzLPVh5uAlAKAAoZ74hCcHfc5OmW5nYi2duUfhw2j6KLjfHopk3WlD05eEAokag8ShnzsOnZFUWeMFeEzCTwZM/pTdjiYofWm6M1bVwbJA0p4007QSIShJ80MT137OocSDi3EHeTlFc3trFCy1TMCfG0hbKjRTLmtO5ZZ5QzqTGRb9YrGiATE0SifmGjFLsbeSqI/b9os/q4UppGKGacdPlkfos8JWUFxiez7kQFF3VZlqF1WAU+1r3MN/CDAHyz9hN+3C4/c1tsbzzOGTVq1KhRo0aNGvW5KlrtJum8KcqsmafV4cF46/nFSld1laZN06RptD9avOvDapHgUGlaJacMDvIJlWir18+HIi9oo70FykQK8/lBcWbhok3eemuOxa+J8eEJiGPOZRfbw3xKibJNzgd9mmZrFmHaG4qOiY+f7Yao/a1H17E+gwCJ7lf5fAezbDsN9C5Ru6YIHONzsbmXvCcEe8Fr3Rvik2p5hcHrbxwsxv4sk1brO/EmqtIm20rnyJRZllZRtNntJzimSVRlJbs8r9JJFOHP2qRLuCFRZLa1LneShkGMFZR5NHdSHEOeZdIDwwxHPYk2yWIhRXx5x1MgdOozB6yq9FUm0mhrGlGP6N4FUPJK/KbfrsfKjbPeB0otnn6+aI7seIYind7vrUweS4LbbOxJJHOVxcTyXdR2lcucv37ZUlfCdCVuWpROmfY8UIJwMRRqhXp7K+YA9VSmDIlJdpc7S8fSnzF5fpiRLQh7FoBjYxt54zICchAc6RVr1YxruZTEQS554PEn4qYVaVgvhsJ8m77uik0s9+y8qztD7B6hcp6idmWYfd/2VK7IlFRX3Udy4dFeCguEuqUOthFBezvx7KhQvRQKn0rv3YFJMwK9R52nQC5XdjyE7jlu2uWRqQoFNxheuaQ8MMuxtz6QrHS0L64WW1yNINKnS6GI+t4XpoFKv1OGpB0CAVjx8tYm+ToUh23UVVrwxLiiCskdLAjFew6U1pz33cIKw+r8LORM+hYooip6JhTepKQ+iK85GW/sFtrLfcv+5lCw4UtPvVnmoex2B+fg1H2KwaDTLkkAlNBowbykbC7jRs7iAoLiKhm6DArdO5GCZkBWAFZRrkjZNAFDkbYzAlAcWiyyfyhGthYvdH4WiqrLoNBNu17f85nYkAr8aqkCtUDREqhBIcMEZT9BJVo17EA194SyZBaWdvx2Y+8IZxWMNlN2FFwHZapDSQUUeJh5VygpM1hGN2mILaGD3cFeMZHXQQn1UsEJa/ikBeTEZXeE4vImwbJstfVErD4Ds0iBNli8Cgq1WXJ9w1UhYK0anQBjd08ojbAkLMt9o0KW18r8YqM97frmI5sP2j6YeYdcqHtCaUEwv6D3d3ML2NRib/ZRuQBBiWW/D4KS6mXS0FrJh9Vmqz0HxdV2mVwAJescARqx3ZF3xOyVwa3R0wNBMR0pc8e1OtCYs6Y6Z1QMH+oclFzrtS6Asu/6UjYs69vGzOyOwe1Bd3AAKL4SBoAyNRpJyu0Xn2vQ5y3OQTlqpfd0KKVkI1iWJ33Bc6iIQ+MmAMoBrfQEKtH4Zt1KRa/Dh2aaE3UGSqj7N0+HooyuN2dNrQfV5INRvUwouLQf9ATKUGjD1DretJ2g4TPxaiZNKHLjC41K/2QogdIJM0vf+2vFg1kHPLNBMSh1zpXSu+S2oULxCjIaNLZGVm0BuXymTalbJhQkHphXgCV4MpREdTvoSLV3eppxU+xhbq59qLOoXAaUY0QWWjc1e6ppyzoovIaqdQmAouk6KL7W1TFD37vGR3MgtwT8sJUe6GlQZEHj80hqyuKnRVJtuheUjVYj2cw44J0pSUFK6y6BwT2DEm0LrnwPQ3l4aGeggfFFLffi/Kfh+46KCeXUPjA7XA0FV8pVrBwmzNLYdw+ba5J+51QDrqtpaKcAFPrj21lAf1QHzcYmSkr4PO5OvtBjaGeLK6HYFht6V4zY3HvbxDyk/VCJCOiSK3vvk1jqZ60WT8oS13YMZ7pk7zoo1mWk3rUOX81CCtV8AEqo2AMFCt/AbljaB63O8pUR4cSdc9501/tpUEi/dXp8kPTIF6F6VwJZdRc5BAcGAJSZudzQwmSzFsaY71E16HzKp3XizkE5aLbuSVBIAWX6EeWsy+1dSd/KKZuCQ0ho7HOQZyVUKI6ystVqLU/70hQf5eZ9Dkr5oJbtk6A0YEdIW+6DeV2PnU+R7UCzfOnUgQc2IKRDcTzZibvL1AECPZL4/L1Vl7AY7sAvnk9hDtJeD2TMjgoHiNSBe0DJLAaVmgyzQ5HEypUGmcD25/JJpj3QgCDnms85kbjvAeVomZBlJqN3s1zd5tkC9nIo3GON1UA7xxCfczreBUppm7pnHWTvsnIorHFhecoV05GsTS7UQAAU8aP++rZQYlq4e+sWtgkviXPxn2hS4EdcDoUPhBslELhiyV3OSXFDKC7NSGDvYoDVb11ssX2+ta2e2aHMkrhNoPqIUm9Arm3Cq9sr/BQouUhiH5Sa9qZ1zxQ19QZ6l5W9NllwbbBDWTCMEHeW167FeLYFF3dxAZStaJKuHYpbU3tBaoN1ho0NvXo3xIotXJa5S3jXgUMHTgTFDILCRx1tznzrKpSYc5KyCO46cKj5i9r/EDyDVpLoPFpR7HOxbCDca2pFz2iZemFfGz2Ye+BXYWeIj4OFC1fal+Y8A4phkJjISi83nWwgazSAZbHnpRtamHEd4DzJWmt1XRW4wWdGr1Jfj/WrxmCCj214Ha16lrYDDcoMzHG466ITs1TyDIAbZ8I+uWw/Wc8GA9Y99jpwhfEEWWyMIpfzcspIU9R8DGPsUV2yZsG2stPaYB2ZlioU3k9LDdYN2JYbnk+/nc06NHSvbZFGNWoViBKxzjqKyfO+GTjaxPShiRDPP0q2QeAHwTaNjuLppC4vRWp2emXkXvw6pic7ob754kyGMuURrvLA9/0gnE/aDNPK7PVtY6WF274oLy0hYzrrXvJ0auy/byfeAmx2ipP96bjY4kr6XE3VohGVvBbV+lTYXlGdtlD8A7KKTl+69u+JEk+Z4gWKeqneYHXiSKGCVidHdk2BmS21D5rpP1hC1jZ04FA8845W3Mo0VVOWYShtVA/DcprnURTN6fGlWVJNy7Is8ihJoAayqaOcBMA3TQ6JfY/1ztI3lOs62URpnjckkm2ep9EmSeq6PtB3Jbv1An9N1mbmVZTU+6PeiuO0Xhz3dZJE9L79urbV1pqfObbbJYdogmOkyZ7n8yiiD0zS//lvj/z6bgdTKGf99fhLvROEnf4LQuujInFX5XIAAAAASUVORK5CYII=">
            <a:hlinkClick r:id="rId3"/>
          </p:cNvPr>
          <p:cNvSpPr>
            <a:spLocks noChangeAspect="1" noChangeArrowheads="1"/>
          </p:cNvSpPr>
          <p:nvPr/>
        </p:nvSpPr>
        <p:spPr bwMode="auto">
          <a:xfrm>
            <a:off x="685800" y="-2209800"/>
            <a:ext cx="6677025" cy="4419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4572000"/>
            <a:ext cx="3133919" cy="721751"/>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7393" y="4377567"/>
            <a:ext cx="4928507" cy="1226396"/>
          </a:xfrm>
          <a:prstGeom prst="rect">
            <a:avLst/>
          </a:prstGeom>
        </p:spPr>
      </p:pic>
    </p:spTree>
    <p:extLst>
      <p:ext uri="{BB962C8B-B14F-4D97-AF65-F5344CB8AC3E}">
        <p14:creationId xmlns:p14="http://schemas.microsoft.com/office/powerpoint/2010/main" val="25773918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381004"/>
            <a:ext cx="8364078" cy="685796"/>
          </a:xfrm>
        </p:spPr>
        <p:txBody>
          <a:bodyPr/>
          <a:lstStyle/>
          <a:p>
            <a:r>
              <a:rPr lang="en-US" dirty="0" smtClean="0"/>
              <a:t>Opportunity: Education = Jobs &amp; $$$</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557E5F-56E9-2C46-8461-5A011481BF27}" type="slidenum">
              <a:rPr lang="en-US" smtClean="0"/>
              <a:t>25</a:t>
            </a:fld>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4288993268"/>
              </p:ext>
            </p:extLst>
          </p:nvPr>
        </p:nvGraphicFramePr>
        <p:xfrm>
          <a:off x="685800" y="1091293"/>
          <a:ext cx="7808384" cy="4088753"/>
        </p:xfrm>
        <a:graphic>
          <a:graphicData uri="http://schemas.openxmlformats.org/presentationml/2006/ole">
            <mc:AlternateContent xmlns:mc="http://schemas.openxmlformats.org/markup-compatibility/2006">
              <mc:Choice xmlns:v="urn:schemas-microsoft-com:vml" Requires="v">
                <p:oleObj spid="_x0000_s2089" name="Acrobat Document" r:id="rId3" imgW="3492459" imgH="1828800" progId="Acrobat.Document.11">
                  <p:embed/>
                </p:oleObj>
              </mc:Choice>
              <mc:Fallback>
                <p:oleObj name="Acrobat Document" r:id="rId3" imgW="3492459" imgH="1828800" progId="Acrobat.Document.11">
                  <p:embed/>
                  <p:pic>
                    <p:nvPicPr>
                      <p:cNvPr id="0" name=""/>
                      <p:cNvPicPr/>
                      <p:nvPr/>
                    </p:nvPicPr>
                    <p:blipFill>
                      <a:blip r:embed="rId4"/>
                      <a:stretch>
                        <a:fillRect/>
                      </a:stretch>
                    </p:blipFill>
                    <p:spPr>
                      <a:xfrm>
                        <a:off x="685800" y="1091293"/>
                        <a:ext cx="7808384" cy="4088753"/>
                      </a:xfrm>
                      <a:prstGeom prst="rect">
                        <a:avLst/>
                      </a:prstGeom>
                    </p:spPr>
                  </p:pic>
                </p:oleObj>
              </mc:Fallback>
            </mc:AlternateContent>
          </a:graphicData>
        </a:graphic>
      </p:graphicFrame>
      <p:sp>
        <p:nvSpPr>
          <p:cNvPr id="13" name="TextBox 12"/>
          <p:cNvSpPr txBox="1"/>
          <p:nvPr/>
        </p:nvSpPr>
        <p:spPr>
          <a:xfrm>
            <a:off x="762000" y="5334000"/>
            <a:ext cx="7732184" cy="369332"/>
          </a:xfrm>
          <a:prstGeom prst="rect">
            <a:avLst/>
          </a:prstGeom>
          <a:noFill/>
        </p:spPr>
        <p:txBody>
          <a:bodyPr wrap="square" rtlCol="0">
            <a:spAutoFit/>
          </a:bodyPr>
          <a:lstStyle/>
          <a:p>
            <a:r>
              <a:rPr lang="en-US" dirty="0" smtClean="0"/>
              <a:t>Unemployment &amp; Annual Earnings: U.S. Bureau of Labor Statistics, 2015</a:t>
            </a:r>
            <a:endParaRPr lang="en-US" dirty="0"/>
          </a:p>
        </p:txBody>
      </p:sp>
    </p:spTree>
    <p:extLst>
      <p:ext uri="{BB962C8B-B14F-4D97-AF65-F5344CB8AC3E}">
        <p14:creationId xmlns:p14="http://schemas.microsoft.com/office/powerpoint/2010/main" val="30797619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72" y="381004"/>
            <a:ext cx="7983528" cy="1044388"/>
          </a:xfrm>
        </p:spPr>
        <p:txBody>
          <a:bodyPr/>
          <a:lstStyle/>
          <a:p>
            <a:r>
              <a:rPr lang="en-US" dirty="0" smtClean="0"/>
              <a:t>Challenge: Minority Unemployment</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7049" y="1419296"/>
            <a:ext cx="5638800" cy="4095846"/>
          </a:xfrm>
        </p:spPr>
      </p:pic>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557E5F-56E9-2C46-8461-5A011481BF27}" type="slidenum">
              <a:rPr lang="en-US" smtClean="0"/>
              <a:t>26</a:t>
            </a:fld>
            <a:endParaRPr lang="en-US" dirty="0"/>
          </a:p>
        </p:txBody>
      </p:sp>
    </p:spTree>
    <p:extLst>
      <p:ext uri="{BB962C8B-B14F-4D97-AF65-F5344CB8AC3E}">
        <p14:creationId xmlns:p14="http://schemas.microsoft.com/office/powerpoint/2010/main" val="10697547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1" y="0"/>
            <a:ext cx="8991600" cy="1044388"/>
          </a:xfrm>
        </p:spPr>
        <p:txBody>
          <a:bodyPr/>
          <a:lstStyle/>
          <a:p>
            <a:r>
              <a:rPr lang="en-US" dirty="0" smtClean="0"/>
              <a:t>Opportunity: Mt SAC </a:t>
            </a:r>
            <a:r>
              <a:rPr lang="en-US" dirty="0" err="1" smtClean="0"/>
              <a:t>Deg</a:t>
            </a:r>
            <a:r>
              <a:rPr lang="en-US" dirty="0" smtClean="0"/>
              <a:t>/Cert/Transfer</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557E5F-56E9-2C46-8461-5A011481BF27}" type="slidenum">
              <a:rPr lang="en-US" smtClean="0"/>
              <a:t>27</a:t>
            </a:fld>
            <a:endParaRPr lang="en-US" dirty="0"/>
          </a:p>
        </p:txBody>
      </p:sp>
      <p:sp>
        <p:nvSpPr>
          <p:cNvPr id="8" name="Rectangle 7"/>
          <p:cNvSpPr/>
          <p:nvPr/>
        </p:nvSpPr>
        <p:spPr>
          <a:xfrm>
            <a:off x="-9525" y="982960"/>
            <a:ext cx="8907004" cy="369332"/>
          </a:xfrm>
          <a:prstGeom prst="rect">
            <a:avLst/>
          </a:prstGeom>
        </p:spPr>
        <p:txBody>
          <a:bodyPr wrap="square">
            <a:spAutoFit/>
          </a:bodyPr>
          <a:lstStyle/>
          <a:p>
            <a:pPr algn="ctr"/>
            <a:r>
              <a:rPr lang="en-US" b="1" dirty="0"/>
              <a:t>Completion: Degree, Certificate, Transfer Ready </a:t>
            </a:r>
            <a:r>
              <a:rPr lang="en-US" b="1" dirty="0" smtClean="0"/>
              <a:t>(</a:t>
            </a:r>
            <a:r>
              <a:rPr lang="en-US" b="1" dirty="0"/>
              <a:t>2009 </a:t>
            </a:r>
            <a:r>
              <a:rPr lang="en-US" b="1" dirty="0" smtClean="0"/>
              <a:t>cohort to 2015)</a:t>
            </a:r>
            <a:endParaRPr lang="en-US" b="1" dirty="0"/>
          </a:p>
        </p:txBody>
      </p:sp>
      <p:pic>
        <p:nvPicPr>
          <p:cNvPr id="12" name="Picture 11"/>
          <p:cNvPicPr>
            <a:picLocks noChangeAspect="1"/>
          </p:cNvPicPr>
          <p:nvPr/>
        </p:nvPicPr>
        <p:blipFill>
          <a:blip r:embed="rId2"/>
          <a:stretch>
            <a:fillRect/>
          </a:stretch>
        </p:blipFill>
        <p:spPr>
          <a:xfrm>
            <a:off x="1319777" y="1442586"/>
            <a:ext cx="6248400" cy="1310818"/>
          </a:xfrm>
          <a:prstGeom prst="rect">
            <a:avLst/>
          </a:prstGeom>
        </p:spPr>
      </p:pic>
      <p:pic>
        <p:nvPicPr>
          <p:cNvPr id="13" name="Picture 12"/>
          <p:cNvPicPr>
            <a:picLocks noChangeAspect="1"/>
          </p:cNvPicPr>
          <p:nvPr/>
        </p:nvPicPr>
        <p:blipFill>
          <a:blip r:embed="rId3"/>
          <a:stretch>
            <a:fillRect/>
          </a:stretch>
        </p:blipFill>
        <p:spPr>
          <a:xfrm>
            <a:off x="331115" y="2743760"/>
            <a:ext cx="8336163" cy="3671937"/>
          </a:xfrm>
          <a:prstGeom prst="rect">
            <a:avLst/>
          </a:prstGeom>
        </p:spPr>
      </p:pic>
      <p:sp>
        <p:nvSpPr>
          <p:cNvPr id="14" name="TextBox 13"/>
          <p:cNvSpPr txBox="1"/>
          <p:nvPr/>
        </p:nvSpPr>
        <p:spPr>
          <a:xfrm>
            <a:off x="1676400" y="6469204"/>
            <a:ext cx="4724400" cy="369332"/>
          </a:xfrm>
          <a:prstGeom prst="rect">
            <a:avLst/>
          </a:prstGeom>
          <a:noFill/>
        </p:spPr>
        <p:txBody>
          <a:bodyPr wrap="square" rtlCol="0">
            <a:spAutoFit/>
          </a:bodyPr>
          <a:lstStyle/>
          <a:p>
            <a:r>
              <a:rPr lang="en-US" dirty="0" smtClean="0">
                <a:solidFill>
                  <a:schemeClr val="bg1"/>
                </a:solidFill>
              </a:rPr>
              <a:t>CCCC Scorecard: </a:t>
            </a:r>
            <a:r>
              <a:rPr lang="en-US" dirty="0" err="1" smtClean="0">
                <a:solidFill>
                  <a:schemeClr val="bg1"/>
                </a:solidFill>
              </a:rPr>
              <a:t>scorecard@ccccoledu</a:t>
            </a:r>
            <a:endParaRPr lang="en-US" dirty="0">
              <a:solidFill>
                <a:schemeClr val="bg1"/>
              </a:solidFill>
            </a:endParaRPr>
          </a:p>
        </p:txBody>
      </p:sp>
    </p:spTree>
    <p:extLst>
      <p:ext uri="{BB962C8B-B14F-4D97-AF65-F5344CB8AC3E}">
        <p14:creationId xmlns:p14="http://schemas.microsoft.com/office/powerpoint/2010/main" val="846468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9085"/>
            <a:ext cx="4724400" cy="1044388"/>
          </a:xfrm>
        </p:spPr>
        <p:txBody>
          <a:bodyPr/>
          <a:lstStyle/>
          <a:p>
            <a:pPr algn="ctr"/>
            <a:r>
              <a:rPr lang="en-US" sz="4800" dirty="0" smtClean="0"/>
              <a:t>What Does the Future Hold?</a:t>
            </a:r>
            <a:endParaRPr lang="en-US" sz="48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557E5F-56E9-2C46-8461-5A011481BF27}" type="slidenum">
              <a:rPr lang="en-US" smtClean="0"/>
              <a:t>28</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551020"/>
            <a:ext cx="3314700" cy="4867275"/>
          </a:xfrm>
          <a:prstGeom prst="rect">
            <a:avLst/>
          </a:prstGeom>
        </p:spPr>
      </p:pic>
    </p:spTree>
    <p:extLst>
      <p:ext uri="{BB962C8B-B14F-4D97-AF65-F5344CB8AC3E}">
        <p14:creationId xmlns:p14="http://schemas.microsoft.com/office/powerpoint/2010/main" val="2144054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Growing Impact of College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8872444"/>
              </p:ext>
            </p:extLst>
          </p:nvPr>
        </p:nvGraphicFramePr>
        <p:xfrm>
          <a:off x="609599" y="1676400"/>
          <a:ext cx="7753359" cy="3758152"/>
        </p:xfrm>
        <a:graphic>
          <a:graphicData uri="http://schemas.openxmlformats.org/drawingml/2006/table">
            <a:tbl>
              <a:tblPr firstRow="1" firstCol="1" bandRow="1"/>
              <a:tblGrid>
                <a:gridCol w="4418582"/>
                <a:gridCol w="3334777"/>
              </a:tblGrid>
              <a:tr h="1845214">
                <a:tc>
                  <a:txBody>
                    <a:bodyPr/>
                    <a:lstStyle/>
                    <a:p>
                      <a:pPr marL="0" marR="0" algn="ctr">
                        <a:lnSpc>
                          <a:spcPct val="115000"/>
                        </a:lnSpc>
                        <a:spcBef>
                          <a:spcPts val="0"/>
                        </a:spcBef>
                        <a:spcAft>
                          <a:spcPts val="0"/>
                        </a:spcAft>
                      </a:pPr>
                      <a:r>
                        <a:rPr lang="en-US" sz="2200" b="1" dirty="0" smtClean="0">
                          <a:solidFill>
                            <a:schemeClr val="accent5">
                              <a:lumMod val="75000"/>
                            </a:schemeClr>
                          </a:solidFill>
                          <a:effectLst/>
                          <a:latin typeface="Helv"/>
                          <a:ea typeface="Calibri" panose="020F0502020204030204" pitchFamily="34" charset="0"/>
                          <a:cs typeface="Helv"/>
                        </a:rPr>
                        <a:t>Jobs % Require </a:t>
                      </a:r>
                      <a:r>
                        <a:rPr lang="en-US" sz="2200" b="1" dirty="0">
                          <a:solidFill>
                            <a:schemeClr val="accent5">
                              <a:lumMod val="75000"/>
                            </a:schemeClr>
                          </a:solidFill>
                          <a:effectLst/>
                          <a:latin typeface="Helv"/>
                          <a:ea typeface="Calibri" panose="020F0502020204030204" pitchFamily="34" charset="0"/>
                          <a:cs typeface="Helv"/>
                        </a:rPr>
                        <a:t>Some College</a:t>
                      </a:r>
                      <a:endParaRPr lang="en-US" sz="10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200" dirty="0">
                          <a:solidFill>
                            <a:srgbClr val="000000"/>
                          </a:solidFill>
                          <a:effectLst/>
                          <a:latin typeface="Helv"/>
                          <a:ea typeface="Calibri" panose="020F0502020204030204" pitchFamily="34" charset="0"/>
                          <a:cs typeface="Helv"/>
                        </a:rPr>
                        <a:t>20 percent in 1950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200" dirty="0">
                          <a:solidFill>
                            <a:srgbClr val="000000"/>
                          </a:solidFill>
                          <a:effectLst/>
                          <a:latin typeface="Helv"/>
                          <a:ea typeface="Calibri" panose="020F0502020204030204" pitchFamily="34" charset="0"/>
                          <a:cs typeface="Helv"/>
                        </a:rPr>
                        <a:t>28 percent in 1973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200" dirty="0">
                          <a:solidFill>
                            <a:srgbClr val="000000"/>
                          </a:solidFill>
                          <a:effectLst/>
                          <a:latin typeface="Helv"/>
                          <a:ea typeface="Calibri" panose="020F0502020204030204" pitchFamily="34" charset="0"/>
                          <a:cs typeface="Helv"/>
                        </a:rPr>
                        <a:t>59 percent in 2007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378" marR="62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200"/>
                        </a:spcAft>
                      </a:pPr>
                      <a:r>
                        <a:rPr lang="en-US" sz="2200" b="1" dirty="0">
                          <a:solidFill>
                            <a:schemeClr val="accent5">
                              <a:lumMod val="75000"/>
                            </a:schemeClr>
                          </a:solidFill>
                          <a:effectLst/>
                          <a:latin typeface="Helv"/>
                          <a:ea typeface="Calibri" panose="020F0502020204030204" pitchFamily="34" charset="0"/>
                          <a:cs typeface="Helv"/>
                        </a:rPr>
                        <a:t>College Going Rate</a:t>
                      </a:r>
                      <a:r>
                        <a:rPr lang="en-US" sz="2200" dirty="0">
                          <a:solidFill>
                            <a:srgbClr val="000000"/>
                          </a:solidFill>
                          <a:effectLst/>
                          <a:latin typeface="Helv"/>
                          <a:ea typeface="Calibri" panose="020F0502020204030204" pitchFamily="34" charset="0"/>
                          <a:cs typeface="Helv"/>
                        </a:rPr>
                        <a:t/>
                      </a:r>
                      <a:br>
                        <a:rPr lang="en-US" sz="2200" dirty="0">
                          <a:solidFill>
                            <a:srgbClr val="000000"/>
                          </a:solidFill>
                          <a:effectLst/>
                          <a:latin typeface="Helv"/>
                          <a:ea typeface="Calibri" panose="020F0502020204030204" pitchFamily="34" charset="0"/>
                          <a:cs typeface="Helv"/>
                        </a:rPr>
                      </a:br>
                      <a:r>
                        <a:rPr lang="en-US" sz="2200" dirty="0">
                          <a:solidFill>
                            <a:srgbClr val="000000"/>
                          </a:solidFill>
                          <a:effectLst/>
                          <a:latin typeface="Helv"/>
                          <a:ea typeface="Calibri" panose="020F0502020204030204" pitchFamily="34" charset="0"/>
                          <a:cs typeface="Helv"/>
                        </a:rPr>
                        <a:t>29.4 percent in 1950</a:t>
                      </a:r>
                      <a:br>
                        <a:rPr lang="en-US" sz="2200" dirty="0">
                          <a:solidFill>
                            <a:srgbClr val="000000"/>
                          </a:solidFill>
                          <a:effectLst/>
                          <a:latin typeface="Helv"/>
                          <a:ea typeface="Calibri" panose="020F0502020204030204" pitchFamily="34" charset="0"/>
                          <a:cs typeface="Helv"/>
                        </a:rPr>
                      </a:br>
                      <a:r>
                        <a:rPr lang="en-US" sz="2200" dirty="0">
                          <a:solidFill>
                            <a:srgbClr val="000000"/>
                          </a:solidFill>
                          <a:effectLst/>
                          <a:latin typeface="Helv"/>
                          <a:ea typeface="Calibri" panose="020F0502020204030204" pitchFamily="34" charset="0"/>
                          <a:cs typeface="Helv"/>
                        </a:rPr>
                        <a:t>49.3 percent in 1980</a:t>
                      </a:r>
                      <a:br>
                        <a:rPr lang="en-US" sz="2200" dirty="0">
                          <a:solidFill>
                            <a:srgbClr val="000000"/>
                          </a:solidFill>
                          <a:effectLst/>
                          <a:latin typeface="Helv"/>
                          <a:ea typeface="Calibri" panose="020F0502020204030204" pitchFamily="34" charset="0"/>
                          <a:cs typeface="Helv"/>
                        </a:rPr>
                      </a:br>
                      <a:r>
                        <a:rPr lang="en-US" sz="2200" dirty="0">
                          <a:solidFill>
                            <a:srgbClr val="000000"/>
                          </a:solidFill>
                          <a:effectLst/>
                          <a:latin typeface="Helv"/>
                          <a:ea typeface="Calibri" panose="020F0502020204030204" pitchFamily="34" charset="0"/>
                          <a:cs typeface="Helv"/>
                        </a:rPr>
                        <a:t>62.5 percent in 2010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378" marR="62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2938">
                <a:tc>
                  <a:txBody>
                    <a:bodyPr/>
                    <a:lstStyle/>
                    <a:p>
                      <a:pPr marL="0" marR="0" algn="ctr">
                        <a:lnSpc>
                          <a:spcPct val="115000"/>
                        </a:lnSpc>
                        <a:spcBef>
                          <a:spcPts val="0"/>
                        </a:spcBef>
                        <a:spcAft>
                          <a:spcPts val="1200"/>
                        </a:spcAft>
                      </a:pPr>
                      <a:r>
                        <a:rPr lang="en-US" sz="2200" b="1" dirty="0">
                          <a:solidFill>
                            <a:schemeClr val="accent5">
                              <a:lumMod val="75000"/>
                            </a:schemeClr>
                          </a:solidFill>
                          <a:effectLst/>
                          <a:latin typeface="Helv"/>
                          <a:ea typeface="Calibri" panose="020F0502020204030204" pitchFamily="34" charset="0"/>
                          <a:cs typeface="Helv"/>
                        </a:rPr>
                        <a:t>Bachelor’s Degree Attainment</a:t>
                      </a:r>
                      <a:r>
                        <a:rPr lang="en-US" sz="2200" dirty="0">
                          <a:solidFill>
                            <a:srgbClr val="000000"/>
                          </a:solidFill>
                          <a:effectLst/>
                          <a:latin typeface="Helv"/>
                          <a:ea typeface="Calibri" panose="020F0502020204030204" pitchFamily="34" charset="0"/>
                          <a:cs typeface="Helv"/>
                        </a:rPr>
                        <a:t/>
                      </a:r>
                      <a:br>
                        <a:rPr lang="en-US" sz="2200" dirty="0">
                          <a:solidFill>
                            <a:srgbClr val="000000"/>
                          </a:solidFill>
                          <a:effectLst/>
                          <a:latin typeface="Helv"/>
                          <a:ea typeface="Calibri" panose="020F0502020204030204" pitchFamily="34" charset="0"/>
                          <a:cs typeface="Helv"/>
                        </a:rPr>
                      </a:br>
                      <a:r>
                        <a:rPr lang="en-US" sz="2200" dirty="0">
                          <a:solidFill>
                            <a:srgbClr val="000000"/>
                          </a:solidFill>
                          <a:effectLst/>
                          <a:latin typeface="Helv"/>
                          <a:ea typeface="Calibri" panose="020F0502020204030204" pitchFamily="34" charset="0"/>
                          <a:cs typeface="Helv"/>
                        </a:rPr>
                        <a:t>6 percent in 1950</a:t>
                      </a:r>
                      <a:br>
                        <a:rPr lang="en-US" sz="2200" dirty="0">
                          <a:solidFill>
                            <a:srgbClr val="000000"/>
                          </a:solidFill>
                          <a:effectLst/>
                          <a:latin typeface="Helv"/>
                          <a:ea typeface="Calibri" panose="020F0502020204030204" pitchFamily="34" charset="0"/>
                          <a:cs typeface="Helv"/>
                        </a:rPr>
                      </a:br>
                      <a:r>
                        <a:rPr lang="en-US" sz="2200" dirty="0">
                          <a:solidFill>
                            <a:srgbClr val="000000"/>
                          </a:solidFill>
                          <a:effectLst/>
                          <a:latin typeface="Helv"/>
                          <a:ea typeface="Calibri" panose="020F0502020204030204" pitchFamily="34" charset="0"/>
                          <a:cs typeface="Helv"/>
                        </a:rPr>
                        <a:t>15 percent in 1980</a:t>
                      </a:r>
                      <a:br>
                        <a:rPr lang="en-US" sz="2200" dirty="0">
                          <a:solidFill>
                            <a:srgbClr val="000000"/>
                          </a:solidFill>
                          <a:effectLst/>
                          <a:latin typeface="Helv"/>
                          <a:ea typeface="Calibri" panose="020F0502020204030204" pitchFamily="34" charset="0"/>
                          <a:cs typeface="Helv"/>
                        </a:rPr>
                      </a:br>
                      <a:r>
                        <a:rPr lang="en-US" sz="2200" dirty="0">
                          <a:solidFill>
                            <a:srgbClr val="000000"/>
                          </a:solidFill>
                          <a:effectLst/>
                          <a:latin typeface="Helv"/>
                          <a:ea typeface="Calibri" panose="020F0502020204030204" pitchFamily="34" charset="0"/>
                          <a:cs typeface="Helv"/>
                        </a:rPr>
                        <a:t>30 percent in 2010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378" marR="62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dirty="0">
                          <a:solidFill>
                            <a:schemeClr val="accent5">
                              <a:lumMod val="75000"/>
                            </a:schemeClr>
                          </a:solidFill>
                          <a:effectLst/>
                          <a:latin typeface="Helv"/>
                          <a:ea typeface="Calibri" panose="020F0502020204030204" pitchFamily="34" charset="0"/>
                          <a:cs typeface="Helv"/>
                        </a:rPr>
                        <a:t>Minimum Wage</a:t>
                      </a:r>
                      <a:r>
                        <a:rPr lang="en-US" sz="2200" dirty="0">
                          <a:solidFill>
                            <a:srgbClr val="000000"/>
                          </a:solidFill>
                          <a:effectLst/>
                          <a:latin typeface="Helv"/>
                          <a:ea typeface="Calibri" panose="020F0502020204030204" pitchFamily="34" charset="0"/>
                          <a:cs typeface="Helv"/>
                        </a:rPr>
                        <a:t/>
                      </a:r>
                      <a:br>
                        <a:rPr lang="en-US" sz="2200" dirty="0">
                          <a:solidFill>
                            <a:srgbClr val="000000"/>
                          </a:solidFill>
                          <a:effectLst/>
                          <a:latin typeface="Helv"/>
                          <a:ea typeface="Calibri" panose="020F0502020204030204" pitchFamily="34" charset="0"/>
                          <a:cs typeface="Helv"/>
                        </a:rPr>
                      </a:br>
                      <a:r>
                        <a:rPr lang="en-US" sz="2200" dirty="0">
                          <a:solidFill>
                            <a:srgbClr val="000000"/>
                          </a:solidFill>
                          <a:effectLst/>
                          <a:latin typeface="Helv"/>
                          <a:ea typeface="Calibri" panose="020F0502020204030204" pitchFamily="34" charset="0"/>
                          <a:cs typeface="Helv"/>
                        </a:rPr>
                        <a:t>$0.75 in 1950</a:t>
                      </a:r>
                      <a:br>
                        <a:rPr lang="en-US" sz="2200" dirty="0">
                          <a:solidFill>
                            <a:srgbClr val="000000"/>
                          </a:solidFill>
                          <a:effectLst/>
                          <a:latin typeface="Helv"/>
                          <a:ea typeface="Calibri" panose="020F0502020204030204" pitchFamily="34" charset="0"/>
                          <a:cs typeface="Helv"/>
                        </a:rPr>
                      </a:br>
                      <a:r>
                        <a:rPr lang="en-US" sz="2200" dirty="0">
                          <a:solidFill>
                            <a:srgbClr val="000000"/>
                          </a:solidFill>
                          <a:effectLst/>
                          <a:latin typeface="Helv"/>
                          <a:ea typeface="Calibri" panose="020F0502020204030204" pitchFamily="34" charset="0"/>
                          <a:cs typeface="Helv"/>
                        </a:rPr>
                        <a:t>$3.10 in 1980</a:t>
                      </a:r>
                      <a:br>
                        <a:rPr lang="en-US" sz="2200" dirty="0">
                          <a:solidFill>
                            <a:srgbClr val="000000"/>
                          </a:solidFill>
                          <a:effectLst/>
                          <a:latin typeface="Helv"/>
                          <a:ea typeface="Calibri" panose="020F0502020204030204" pitchFamily="34" charset="0"/>
                          <a:cs typeface="Helv"/>
                        </a:rPr>
                      </a:br>
                      <a:r>
                        <a:rPr lang="en-US" sz="2200" dirty="0">
                          <a:solidFill>
                            <a:srgbClr val="000000"/>
                          </a:solidFill>
                          <a:effectLst/>
                          <a:latin typeface="Helv"/>
                          <a:ea typeface="Calibri" panose="020F0502020204030204" pitchFamily="34" charset="0"/>
                          <a:cs typeface="Helv"/>
                        </a:rPr>
                        <a:t>$7.25 in 2010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378" marR="62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557E5F-56E9-2C46-8461-5A011481BF27}" type="slidenum">
              <a:rPr lang="en-US" smtClean="0"/>
              <a:t>3</a:t>
            </a:fld>
            <a:endParaRPr lang="en-US" dirty="0"/>
          </a:p>
        </p:txBody>
      </p:sp>
    </p:spTree>
    <p:extLst>
      <p:ext uri="{BB962C8B-B14F-4D97-AF65-F5344CB8AC3E}">
        <p14:creationId xmlns:p14="http://schemas.microsoft.com/office/powerpoint/2010/main" val="4068829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Growing Enrollment in College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557E5F-56E9-2C46-8461-5A011481BF27}" type="slidenum">
              <a:rPr lang="en-US" smtClean="0"/>
              <a:t>4</a:t>
            </a:fld>
            <a:endParaRPr lang="en-US" dirty="0"/>
          </a:p>
        </p:txBody>
      </p:sp>
      <p:pic>
        <p:nvPicPr>
          <p:cNvPr id="7" name="Picture 6"/>
          <p:cNvPicPr>
            <a:picLocks noChangeAspect="1"/>
          </p:cNvPicPr>
          <p:nvPr/>
        </p:nvPicPr>
        <p:blipFill>
          <a:blip r:embed="rId2"/>
          <a:stretch>
            <a:fillRect/>
          </a:stretch>
        </p:blipFill>
        <p:spPr>
          <a:xfrm>
            <a:off x="1371601" y="1505355"/>
            <a:ext cx="6496556" cy="3904845"/>
          </a:xfrm>
          <a:prstGeom prst="rect">
            <a:avLst/>
          </a:prstGeom>
        </p:spPr>
      </p:pic>
    </p:spTree>
    <p:extLst>
      <p:ext uri="{BB962C8B-B14F-4D97-AF65-F5344CB8AC3E}">
        <p14:creationId xmlns:p14="http://schemas.microsoft.com/office/powerpoint/2010/main" val="2023318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Growing College Cost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516" y="1719072"/>
            <a:ext cx="7744968" cy="3419856"/>
          </a:xfrm>
          <a:prstGeom prst="rect">
            <a:avLst/>
          </a:prstGeom>
        </p:spPr>
      </p:pic>
    </p:spTree>
    <p:extLst>
      <p:ext uri="{BB962C8B-B14F-4D97-AF65-F5344CB8AC3E}">
        <p14:creationId xmlns:p14="http://schemas.microsoft.com/office/powerpoint/2010/main" val="3279654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 Per FTES Decline in U.S.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851" y="1379641"/>
            <a:ext cx="6860297" cy="4098718"/>
          </a:xfrm>
          <a:prstGeom prst="rect">
            <a:avLst/>
          </a:prstGeom>
        </p:spPr>
      </p:pic>
      <p:sp>
        <p:nvSpPr>
          <p:cNvPr id="5" name="TextBox 4"/>
          <p:cNvSpPr txBox="1"/>
          <p:nvPr/>
        </p:nvSpPr>
        <p:spPr>
          <a:xfrm>
            <a:off x="4876800" y="1915075"/>
            <a:ext cx="3188436" cy="584775"/>
          </a:xfrm>
          <a:prstGeom prst="rect">
            <a:avLst/>
          </a:prstGeom>
          <a:noFill/>
        </p:spPr>
        <p:txBody>
          <a:bodyPr wrap="square" rtlCol="0">
            <a:spAutoFit/>
          </a:bodyPr>
          <a:lstStyle/>
          <a:p>
            <a:r>
              <a:rPr lang="en-US" sz="1600" dirty="0" smtClean="0">
                <a:solidFill>
                  <a:srgbClr val="FF0000"/>
                </a:solidFill>
              </a:rPr>
              <a:t>Declining state support for Higher Ed is a national problem.</a:t>
            </a:r>
            <a:endParaRPr lang="en-US" sz="1600" dirty="0">
              <a:solidFill>
                <a:srgbClr val="FF0000"/>
              </a:solidFill>
            </a:endParaRPr>
          </a:p>
        </p:txBody>
      </p:sp>
    </p:spTree>
    <p:extLst>
      <p:ext uri="{BB962C8B-B14F-4D97-AF65-F5344CB8AC3E}">
        <p14:creationId xmlns:p14="http://schemas.microsoft.com/office/powerpoint/2010/main" val="1205787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72" y="381004"/>
            <a:ext cx="7831128" cy="1044388"/>
          </a:xfrm>
        </p:spPr>
        <p:txBody>
          <a:bodyPr/>
          <a:lstStyle/>
          <a:p>
            <a:pPr algn="ctr"/>
            <a:r>
              <a:rPr lang="en-US" dirty="0" smtClean="0"/>
              <a:t>UC, CSU, CCC Cost Differential</a:t>
            </a:r>
            <a:endParaRPr lang="en-US" dirty="0"/>
          </a:p>
        </p:txBody>
      </p:sp>
      <p:pic>
        <p:nvPicPr>
          <p:cNvPr id="3"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545772"/>
            <a:ext cx="5685447" cy="3657600"/>
          </a:xfrm>
          <a:prstGeom prst="rect">
            <a:avLst/>
          </a:prstGeom>
        </p:spPr>
      </p:pic>
    </p:spTree>
    <p:extLst>
      <p:ext uri="{BB962C8B-B14F-4D97-AF65-F5344CB8AC3E}">
        <p14:creationId xmlns:p14="http://schemas.microsoft.com/office/powerpoint/2010/main" val="4059850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815792"/>
          </a:xfrm>
        </p:spPr>
        <p:txBody>
          <a:bodyPr/>
          <a:lstStyle/>
          <a:p>
            <a:r>
              <a:rPr lang="en-US" dirty="0" smtClean="0"/>
              <a:t>Student Debt $867 Billion &amp; Growing</a:t>
            </a:r>
            <a:endParaRPr lang="en-US" dirty="0"/>
          </a:p>
        </p:txBody>
      </p:sp>
      <p:pic>
        <p:nvPicPr>
          <p:cNvPr id="4" name="Content Placeholder 3" descr="Overall Federal and Non-Federal Loan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1943100"/>
            <a:ext cx="5334000" cy="3352800"/>
          </a:xfrm>
          <a:prstGeom prst="rect">
            <a:avLst/>
          </a:prstGeom>
          <a:noFill/>
          <a:ln>
            <a:noFill/>
          </a:ln>
        </p:spPr>
      </p:pic>
      <p:sp>
        <p:nvSpPr>
          <p:cNvPr id="5" name="TextBox 4"/>
          <p:cNvSpPr txBox="1"/>
          <p:nvPr/>
        </p:nvSpPr>
        <p:spPr>
          <a:xfrm>
            <a:off x="6019800" y="5295900"/>
            <a:ext cx="2743200" cy="381000"/>
          </a:xfrm>
          <a:prstGeom prst="rect">
            <a:avLst/>
          </a:prstGeom>
          <a:noFill/>
        </p:spPr>
        <p:txBody>
          <a:bodyPr wrap="square" rtlCol="0">
            <a:spAutoFit/>
          </a:bodyPr>
          <a:lstStyle/>
          <a:p>
            <a:r>
              <a:rPr lang="en-US" dirty="0" smtClean="0"/>
              <a:t>Source: College Board</a:t>
            </a:r>
            <a:endParaRPr lang="en-US" dirty="0"/>
          </a:p>
        </p:txBody>
      </p:sp>
      <p:sp>
        <p:nvSpPr>
          <p:cNvPr id="6" name="TextBox 5"/>
          <p:cNvSpPr txBox="1"/>
          <p:nvPr/>
        </p:nvSpPr>
        <p:spPr>
          <a:xfrm>
            <a:off x="1295400" y="1524000"/>
            <a:ext cx="6858000" cy="461665"/>
          </a:xfrm>
          <a:prstGeom prst="rect">
            <a:avLst/>
          </a:prstGeom>
          <a:noFill/>
        </p:spPr>
        <p:txBody>
          <a:bodyPr wrap="square" rtlCol="0">
            <a:spAutoFit/>
          </a:bodyPr>
          <a:lstStyle/>
          <a:p>
            <a:r>
              <a:rPr lang="en-US" sz="2400" b="1" dirty="0" smtClean="0"/>
              <a:t>Additional Student Load Debt Added Each Year</a:t>
            </a:r>
            <a:endParaRPr lang="en-US" sz="2400" b="1" dirty="0"/>
          </a:p>
        </p:txBody>
      </p:sp>
    </p:spTree>
    <p:extLst>
      <p:ext uri="{BB962C8B-B14F-4D97-AF65-F5344CB8AC3E}">
        <p14:creationId xmlns:p14="http://schemas.microsoft.com/office/powerpoint/2010/main" val="952971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753" y="1143000"/>
            <a:ext cx="7789667" cy="1044388"/>
          </a:xfrm>
        </p:spPr>
        <p:txBody>
          <a:bodyPr/>
          <a:lstStyle/>
          <a:p>
            <a:pPr algn="ctr"/>
            <a:r>
              <a:rPr lang="en-US" sz="4800" dirty="0" smtClean="0"/>
              <a:t>Trends in Educational Level</a:t>
            </a:r>
            <a:endParaRPr lang="en-US" sz="48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557E5F-56E9-2C46-8461-5A011481BF27}" type="slidenum">
              <a:rPr lang="en-US" smtClean="0"/>
              <a:t>9</a:t>
            </a:fld>
            <a:endParaRPr lang="en-US" dirty="0"/>
          </a:p>
        </p:txBody>
      </p:sp>
      <p:sp>
        <p:nvSpPr>
          <p:cNvPr id="6" name="TextBox 5"/>
          <p:cNvSpPr txBox="1"/>
          <p:nvPr/>
        </p:nvSpPr>
        <p:spPr>
          <a:xfrm>
            <a:off x="1766386" y="2590800"/>
            <a:ext cx="5486400" cy="2431435"/>
          </a:xfrm>
          <a:prstGeom prst="rect">
            <a:avLst/>
          </a:prstGeom>
          <a:noFill/>
        </p:spPr>
        <p:txBody>
          <a:bodyPr wrap="square" rtlCol="0">
            <a:spAutoFit/>
          </a:bodyPr>
          <a:lstStyle/>
          <a:p>
            <a:pPr marL="571500" indent="-571500">
              <a:buFont typeface="Arial" panose="020B0604020202020204" pitchFamily="34" charset="0"/>
              <a:buChar char="•"/>
            </a:pPr>
            <a:r>
              <a:rPr lang="en-US" sz="3800" dirty="0" smtClean="0">
                <a:solidFill>
                  <a:srgbClr val="922410"/>
                </a:solidFill>
                <a:effectLst>
                  <a:outerShdw blurRad="50800" dist="12700" dir="5400000" algn="t" rotWithShape="0">
                    <a:prstClr val="black">
                      <a:alpha val="43000"/>
                    </a:prstClr>
                  </a:outerShdw>
                </a:effectLst>
                <a:ea typeface="+mj-ea"/>
                <a:cs typeface="+mj-cs"/>
              </a:rPr>
              <a:t>Demographics</a:t>
            </a:r>
          </a:p>
          <a:p>
            <a:pPr marL="571500" indent="-571500">
              <a:buFont typeface="Arial" panose="020B0604020202020204" pitchFamily="34" charset="0"/>
              <a:buChar char="•"/>
            </a:pPr>
            <a:r>
              <a:rPr lang="en-US" sz="3800" dirty="0" smtClean="0">
                <a:solidFill>
                  <a:srgbClr val="922410"/>
                </a:solidFill>
                <a:effectLst>
                  <a:outerShdw blurRad="50800" dist="12700" dir="5400000" algn="t" rotWithShape="0">
                    <a:prstClr val="black">
                      <a:alpha val="43000"/>
                    </a:prstClr>
                  </a:outerShdw>
                </a:effectLst>
                <a:ea typeface="+mj-ea"/>
                <a:cs typeface="+mj-cs"/>
              </a:rPr>
              <a:t>California </a:t>
            </a:r>
            <a:r>
              <a:rPr lang="en-US" sz="3800" dirty="0">
                <a:solidFill>
                  <a:srgbClr val="922410"/>
                </a:solidFill>
                <a:effectLst>
                  <a:outerShdw blurRad="50800" dist="12700" dir="5400000" algn="t" rotWithShape="0">
                    <a:prstClr val="black">
                      <a:alpha val="43000"/>
                    </a:prstClr>
                  </a:outerShdw>
                </a:effectLst>
                <a:ea typeface="+mj-ea"/>
                <a:cs typeface="+mj-cs"/>
              </a:rPr>
              <a:t>vs </a:t>
            </a:r>
            <a:r>
              <a:rPr lang="en-US" sz="3800" dirty="0" smtClean="0">
                <a:solidFill>
                  <a:srgbClr val="922410"/>
                </a:solidFill>
                <a:effectLst>
                  <a:outerShdw blurRad="50800" dist="12700" dir="5400000" algn="t" rotWithShape="0">
                    <a:prstClr val="black">
                      <a:alpha val="43000"/>
                    </a:prstClr>
                  </a:outerShdw>
                </a:effectLst>
                <a:ea typeface="+mj-ea"/>
                <a:cs typeface="+mj-cs"/>
              </a:rPr>
              <a:t>Nation</a:t>
            </a:r>
          </a:p>
          <a:p>
            <a:pPr marL="571500" indent="-571500">
              <a:buFont typeface="Arial" panose="020B0604020202020204" pitchFamily="34" charset="0"/>
              <a:buChar char="•"/>
            </a:pPr>
            <a:r>
              <a:rPr lang="en-US" sz="3800" dirty="0" smtClean="0">
                <a:solidFill>
                  <a:srgbClr val="922410"/>
                </a:solidFill>
                <a:effectLst>
                  <a:outerShdw blurRad="50800" dist="12700" dir="5400000" algn="t" rotWithShape="0">
                    <a:prstClr val="black">
                      <a:alpha val="43000"/>
                    </a:prstClr>
                  </a:outerShdw>
                </a:effectLst>
                <a:ea typeface="+mj-ea"/>
                <a:cs typeface="+mj-cs"/>
              </a:rPr>
              <a:t>Need for Education</a:t>
            </a:r>
          </a:p>
          <a:p>
            <a:pPr marL="571500" indent="-571500">
              <a:buFont typeface="Arial" panose="020B0604020202020204" pitchFamily="34" charset="0"/>
              <a:buChar char="•"/>
            </a:pPr>
            <a:r>
              <a:rPr lang="en-US" sz="3800" dirty="0" smtClean="0">
                <a:solidFill>
                  <a:srgbClr val="922410"/>
                </a:solidFill>
                <a:effectLst>
                  <a:outerShdw blurRad="50800" dist="12700" dir="5400000" algn="t" rotWithShape="0">
                    <a:prstClr val="black">
                      <a:alpha val="43000"/>
                    </a:prstClr>
                  </a:outerShdw>
                </a:effectLst>
                <a:ea typeface="+mj-ea"/>
                <a:cs typeface="+mj-cs"/>
              </a:rPr>
              <a:t>Quality of Life</a:t>
            </a:r>
            <a:endParaRPr lang="en-US" dirty="0"/>
          </a:p>
        </p:txBody>
      </p:sp>
    </p:spTree>
    <p:extLst>
      <p:ext uri="{BB962C8B-B14F-4D97-AF65-F5344CB8AC3E}">
        <p14:creationId xmlns:p14="http://schemas.microsoft.com/office/powerpoint/2010/main" val="2183271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CollegeTheme-light">
  <a:themeElements>
    <a:clrScheme name="Mt SAC">
      <a:dk1>
        <a:srgbClr val="492F18"/>
      </a:dk1>
      <a:lt1>
        <a:srgbClr val="FFFFFF"/>
      </a:lt1>
      <a:dk2>
        <a:srgbClr val="3D3A48"/>
      </a:dk2>
      <a:lt2>
        <a:srgbClr val="ECE0C6"/>
      </a:lt2>
      <a:accent1>
        <a:srgbClr val="D9C495"/>
      </a:accent1>
      <a:accent2>
        <a:srgbClr val="A46645"/>
      </a:accent2>
      <a:accent3>
        <a:srgbClr val="D4A273"/>
      </a:accent3>
      <a:accent4>
        <a:srgbClr val="EBA939"/>
      </a:accent4>
      <a:accent5>
        <a:srgbClr val="E17B00"/>
      </a:accent5>
      <a:accent6>
        <a:srgbClr val="922410"/>
      </a:accent6>
      <a:hlink>
        <a:srgbClr val="91092D"/>
      </a:hlink>
      <a:folHlink>
        <a:srgbClr val="81031E"/>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CollegeTheme-light</Template>
  <TotalTime>1672</TotalTime>
  <Words>655</Words>
  <Application>Microsoft Office PowerPoint</Application>
  <PresentationFormat>On-screen Show (4:3)</PresentationFormat>
  <Paragraphs>143</Paragraphs>
  <Slides>28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8" baseType="lpstr">
      <vt:lpstr>Arial</vt:lpstr>
      <vt:lpstr>Calibri</vt:lpstr>
      <vt:lpstr>Courier New</vt:lpstr>
      <vt:lpstr>Helv</vt:lpstr>
      <vt:lpstr>Times New Roman</vt:lpstr>
      <vt:lpstr>Trebuchet MS</vt:lpstr>
      <vt:lpstr>Wingdings 2</vt:lpstr>
      <vt:lpstr>CollegeTheme-light</vt:lpstr>
      <vt:lpstr>Document</vt:lpstr>
      <vt:lpstr>Acrobat Document</vt:lpstr>
      <vt:lpstr>California Community Colleges Then, Now &amp; When</vt:lpstr>
      <vt:lpstr>College Trends</vt:lpstr>
      <vt:lpstr>Growing Impact of College</vt:lpstr>
      <vt:lpstr>Growing Enrollment in College</vt:lpstr>
      <vt:lpstr>Growing College Cost</vt:lpstr>
      <vt:lpstr>State $ Per FTES Decline in U.S.</vt:lpstr>
      <vt:lpstr>UC, CSU, CCC Cost Differential</vt:lpstr>
      <vt:lpstr>Student Debt $867 Billion &amp; Growing</vt:lpstr>
      <vt:lpstr>Trends in Educational Level</vt:lpstr>
      <vt:lpstr>CA Educational Levels Have Improved</vt:lpstr>
      <vt:lpstr>But California is Falling Behind</vt:lpstr>
      <vt:lpstr>The Demographic Challenge</vt:lpstr>
      <vt:lpstr>And the Need is Still HUGE</vt:lpstr>
      <vt:lpstr>Education = Quality of Life</vt:lpstr>
      <vt:lpstr>Historic Value of a BA Degree</vt:lpstr>
      <vt:lpstr>Challenges and Opportunities</vt:lpstr>
      <vt:lpstr>Challenge: Jobless Recovery</vt:lpstr>
      <vt:lpstr>Opportunity: State Budget Recovery</vt:lpstr>
      <vt:lpstr>Opportunity: Community College Budget Recovery</vt:lpstr>
      <vt:lpstr>Challenge: Even with $$$,  System Growth is Slow</vt:lpstr>
      <vt:lpstr>Challenge:  Youth Unemployment</vt:lpstr>
      <vt:lpstr>Opportunity: Workforce Training</vt:lpstr>
      <vt:lpstr>Challenge:  Degree Attainment Los Angeles Average Inland Empire Below</vt:lpstr>
      <vt:lpstr>Opportunity: BA in Community Colleges</vt:lpstr>
      <vt:lpstr>Opportunity: Education = Jobs &amp; $$$</vt:lpstr>
      <vt:lpstr>Challenge: Minority Unemployment</vt:lpstr>
      <vt:lpstr>Opportunity: Mt SAC Deg/Cert/Transfer</vt:lpstr>
      <vt:lpstr>What Does the Future Hold?</vt:lpstr>
    </vt:vector>
  </TitlesOfParts>
  <Company>Mt. San Antonio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 San Antonio College  Emergency Preparedness Training</dc:title>
  <dc:creator>bquinlan</dc:creator>
  <cp:lastModifiedBy>Scroggins, William T.</cp:lastModifiedBy>
  <cp:revision>116</cp:revision>
  <cp:lastPrinted>2014-02-20T23:22:06Z</cp:lastPrinted>
  <dcterms:created xsi:type="dcterms:W3CDTF">2014-01-27T21:39:06Z</dcterms:created>
  <dcterms:modified xsi:type="dcterms:W3CDTF">2017-01-31T02:27:06Z</dcterms:modified>
</cp:coreProperties>
</file>