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91" r:id="rId3"/>
    <p:sldId id="292" r:id="rId4"/>
    <p:sldId id="260" r:id="rId5"/>
    <p:sldId id="284" r:id="rId6"/>
    <p:sldId id="283" r:id="rId7"/>
    <p:sldId id="280" r:id="rId8"/>
    <p:sldId id="279" r:id="rId9"/>
    <p:sldId id="272" r:id="rId10"/>
    <p:sldId id="294" r:id="rId11"/>
    <p:sldId id="299" r:id="rId12"/>
    <p:sldId id="304" r:id="rId13"/>
    <p:sldId id="301" r:id="rId14"/>
    <p:sldId id="302" r:id="rId15"/>
    <p:sldId id="296" r:id="rId16"/>
    <p:sldId id="297" r:id="rId17"/>
    <p:sldId id="261" r:id="rId18"/>
    <p:sldId id="305" r:id="rId19"/>
    <p:sldId id="30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88710" autoAdjust="0"/>
  </p:normalViewPr>
  <p:slideViewPr>
    <p:cSldViewPr snapToGrid="0">
      <p:cViewPr varScale="1">
        <p:scale>
          <a:sx n="66" d="100"/>
          <a:sy n="66" d="100"/>
        </p:scale>
        <p:origin x="4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F6858-C406-4243-A449-8916ECBBE92A}"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8FD-542B-4C3B-B4DD-D07744B60D97}" type="slidenum">
              <a:rPr lang="en-US" smtClean="0"/>
              <a:t>‹#›</a:t>
            </a:fld>
            <a:endParaRPr lang="en-US"/>
          </a:p>
        </p:txBody>
      </p:sp>
    </p:spTree>
    <p:extLst>
      <p:ext uri="{BB962C8B-B14F-4D97-AF65-F5344CB8AC3E}">
        <p14:creationId xmlns:p14="http://schemas.microsoft.com/office/powerpoint/2010/main" val="173305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flex day was Feb. 21 – 6 months ago today</a:t>
            </a:r>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2</a:t>
            </a:fld>
            <a:endParaRPr lang="en-US"/>
          </a:p>
        </p:txBody>
      </p:sp>
    </p:spTree>
    <p:extLst>
      <p:ext uri="{BB962C8B-B14F-4D97-AF65-F5344CB8AC3E}">
        <p14:creationId xmlns:p14="http://schemas.microsoft.com/office/powerpoint/2010/main" val="121033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Mindfulness &amp; Distress Tolerance</a:t>
            </a:r>
          </a:p>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16</a:t>
            </a:fld>
            <a:endParaRPr lang="en-US"/>
          </a:p>
        </p:txBody>
      </p:sp>
    </p:spTree>
    <p:extLst>
      <p:ext uri="{BB962C8B-B14F-4D97-AF65-F5344CB8AC3E}">
        <p14:creationId xmlns:p14="http://schemas.microsoft.com/office/powerpoint/2010/main" val="217192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17</a:t>
            </a:fld>
            <a:endParaRPr lang="en-US"/>
          </a:p>
        </p:txBody>
      </p:sp>
    </p:spTree>
    <p:extLst>
      <p:ext uri="{BB962C8B-B14F-4D97-AF65-F5344CB8AC3E}">
        <p14:creationId xmlns:p14="http://schemas.microsoft.com/office/powerpoint/2010/main" val="1014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19</a:t>
            </a:fld>
            <a:endParaRPr lang="en-US"/>
          </a:p>
        </p:txBody>
      </p:sp>
    </p:spTree>
    <p:extLst>
      <p:ext uri="{BB962C8B-B14F-4D97-AF65-F5344CB8AC3E}">
        <p14:creationId xmlns:p14="http://schemas.microsoft.com/office/powerpoint/2010/main" val="73245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first</a:t>
            </a:r>
          </a:p>
          <a:p>
            <a:r>
              <a:rPr lang="en-US" dirty="0"/>
              <a:t>Discuss</a:t>
            </a:r>
            <a:r>
              <a:rPr lang="en-US" baseline="0" dirty="0"/>
              <a:t> results</a:t>
            </a:r>
          </a:p>
          <a:p>
            <a:endParaRPr lang="en-US" baseline="0" dirty="0"/>
          </a:p>
          <a:p>
            <a:r>
              <a:rPr lang="en-US" baseline="0" dirty="0"/>
              <a:t>Are you feeling depressed, anxious, unfocused, like there’s not enough time in the day? – Children at home? Caregiving for a relative? </a:t>
            </a:r>
          </a:p>
          <a:p>
            <a:endParaRPr lang="en-US" dirty="0"/>
          </a:p>
          <a:p>
            <a:r>
              <a:rPr lang="en-US" dirty="0"/>
              <a:t>What we know is that trauma leads to distraction</a:t>
            </a:r>
          </a:p>
          <a:p>
            <a:r>
              <a:rPr lang="en-US" dirty="0"/>
              <a:t>It also leads to physical and emotional distress which</a:t>
            </a:r>
            <a:r>
              <a:rPr lang="en-US" baseline="0" dirty="0"/>
              <a:t> leads to increased cog load</a:t>
            </a:r>
          </a:p>
          <a:p>
            <a:endParaRPr lang="en-US" dirty="0"/>
          </a:p>
          <a:p>
            <a:r>
              <a:rPr lang="en-US" dirty="0"/>
              <a:t>Increased</a:t>
            </a:r>
            <a:r>
              <a:rPr lang="en-US" baseline="0" dirty="0"/>
              <a:t> cognitive load means that even if our workload has remained the same, the amount of time it takes to complete a task takes longer than it had in the past, because there is more that our brains and minds are working on at any given time. </a:t>
            </a:r>
          </a:p>
          <a:p>
            <a:endParaRPr lang="en-US" baseline="0" dirty="0"/>
          </a:p>
          <a:p>
            <a:r>
              <a:rPr lang="en-US" baseline="0" dirty="0"/>
              <a:t>If you have</a:t>
            </a:r>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3</a:t>
            </a:fld>
            <a:endParaRPr lang="en-US"/>
          </a:p>
        </p:txBody>
      </p:sp>
    </p:spTree>
    <p:extLst>
      <p:ext uri="{BB962C8B-B14F-4D97-AF65-F5344CB8AC3E}">
        <p14:creationId xmlns:p14="http://schemas.microsoft.com/office/powerpoint/2010/main" val="808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5</a:t>
            </a:fld>
            <a:endParaRPr lang="en-US"/>
          </a:p>
        </p:txBody>
      </p:sp>
    </p:spTree>
    <p:extLst>
      <p:ext uri="{BB962C8B-B14F-4D97-AF65-F5344CB8AC3E}">
        <p14:creationId xmlns:p14="http://schemas.microsoft.com/office/powerpoint/2010/main" val="314192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61.3% of youth with PTSD develop a problem with marijuana, compared to 26.9% of youth who do </a:t>
            </a:r>
            <a:r>
              <a:rPr lang="en-US" baseline="0"/>
              <a:t>not have PTSD.</a:t>
            </a:r>
            <a:endParaRPr lang="en-US" dirty="0"/>
          </a:p>
        </p:txBody>
      </p:sp>
      <p:sp>
        <p:nvSpPr>
          <p:cNvPr id="4" name="Slide Number Placeholder 3"/>
          <p:cNvSpPr>
            <a:spLocks noGrp="1"/>
          </p:cNvSpPr>
          <p:nvPr>
            <p:ph type="sldNum" sz="quarter" idx="10"/>
          </p:nvPr>
        </p:nvSpPr>
        <p:spPr/>
        <p:txBody>
          <a:bodyPr/>
          <a:lstStyle/>
          <a:p>
            <a:fld id="{A0540C11-9B43-409B-8401-EA38C408F208}" type="slidenum">
              <a:rPr lang="en-US" smtClean="0"/>
              <a:t>9</a:t>
            </a:fld>
            <a:endParaRPr lang="en-US"/>
          </a:p>
        </p:txBody>
      </p:sp>
    </p:spTree>
    <p:extLst>
      <p:ext uri="{BB962C8B-B14F-4D97-AF65-F5344CB8AC3E}">
        <p14:creationId xmlns:p14="http://schemas.microsoft.com/office/powerpoint/2010/main" val="368270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11</a:t>
            </a:fld>
            <a:endParaRPr lang="en-US"/>
          </a:p>
        </p:txBody>
      </p:sp>
    </p:spTree>
    <p:extLst>
      <p:ext uri="{BB962C8B-B14F-4D97-AF65-F5344CB8AC3E}">
        <p14:creationId xmlns:p14="http://schemas.microsoft.com/office/powerpoint/2010/main" val="149911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Mindfulness, meditation, gratitude journaling, deep breathing, take mental health days</a:t>
            </a:r>
          </a:p>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12</a:t>
            </a:fld>
            <a:endParaRPr lang="en-US"/>
          </a:p>
        </p:txBody>
      </p:sp>
    </p:spTree>
    <p:extLst>
      <p:ext uri="{BB962C8B-B14F-4D97-AF65-F5344CB8AC3E}">
        <p14:creationId xmlns:p14="http://schemas.microsoft.com/office/powerpoint/2010/main" val="81775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some ways you can connect with others, including your students.</a:t>
            </a:r>
          </a:p>
        </p:txBody>
      </p:sp>
      <p:sp>
        <p:nvSpPr>
          <p:cNvPr id="4" name="Slide Number Placeholder 3"/>
          <p:cNvSpPr>
            <a:spLocks noGrp="1"/>
          </p:cNvSpPr>
          <p:nvPr>
            <p:ph type="sldNum" sz="quarter" idx="10"/>
          </p:nvPr>
        </p:nvSpPr>
        <p:spPr/>
        <p:txBody>
          <a:bodyPr/>
          <a:lstStyle/>
          <a:p>
            <a:fld id="{88C1A8FD-542B-4C3B-B4DD-D07744B60D97}" type="slidenum">
              <a:rPr lang="en-US" smtClean="0"/>
              <a:t>13</a:t>
            </a:fld>
            <a:endParaRPr lang="en-US"/>
          </a:p>
        </p:txBody>
      </p:sp>
    </p:spTree>
    <p:extLst>
      <p:ext uri="{BB962C8B-B14F-4D97-AF65-F5344CB8AC3E}">
        <p14:creationId xmlns:p14="http://schemas.microsoft.com/office/powerpoint/2010/main" val="88967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resilient are you?</a:t>
            </a:r>
          </a:p>
          <a:p>
            <a:r>
              <a:rPr lang="en-US" dirty="0"/>
              <a:t>How can you build up your resiliency?</a:t>
            </a:r>
          </a:p>
        </p:txBody>
      </p:sp>
      <p:sp>
        <p:nvSpPr>
          <p:cNvPr id="4" name="Slide Number Placeholder 3"/>
          <p:cNvSpPr>
            <a:spLocks noGrp="1"/>
          </p:cNvSpPr>
          <p:nvPr>
            <p:ph type="sldNum" sz="quarter" idx="10"/>
          </p:nvPr>
        </p:nvSpPr>
        <p:spPr/>
        <p:txBody>
          <a:bodyPr/>
          <a:lstStyle/>
          <a:p>
            <a:fld id="{88C1A8FD-542B-4C3B-B4DD-D07744B60D97}" type="slidenum">
              <a:rPr lang="en-US" smtClean="0"/>
              <a:t>14</a:t>
            </a:fld>
            <a:endParaRPr lang="en-US"/>
          </a:p>
        </p:txBody>
      </p:sp>
    </p:spTree>
    <p:extLst>
      <p:ext uri="{BB962C8B-B14F-4D97-AF65-F5344CB8AC3E}">
        <p14:creationId xmlns:p14="http://schemas.microsoft.com/office/powerpoint/2010/main" val="378081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A8FD-542B-4C3B-B4DD-D07744B60D97}" type="slidenum">
              <a:rPr lang="en-US" smtClean="0"/>
              <a:t>15</a:t>
            </a:fld>
            <a:endParaRPr lang="en-US"/>
          </a:p>
        </p:txBody>
      </p:sp>
    </p:spTree>
    <p:extLst>
      <p:ext uri="{BB962C8B-B14F-4D97-AF65-F5344CB8AC3E}">
        <p14:creationId xmlns:p14="http://schemas.microsoft.com/office/powerpoint/2010/main" val="405329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BE71FB-4451-490A-B244-BBA0B5B68421}"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E3C99-F3A9-431F-AE89-97D9FCE91C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E71FB-4451-490A-B244-BBA0B5B68421}"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6388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E71FB-4451-490A-B244-BBA0B5B68421}"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28168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46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E71FB-4451-490A-B244-BBA0B5B68421}"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104497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BE71FB-4451-490A-B244-BBA0B5B68421}"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E3C99-F3A9-431F-AE89-97D9FCE91CE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4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E71FB-4451-490A-B244-BBA0B5B68421}"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221567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BE71FB-4451-490A-B244-BBA0B5B68421}"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173819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E71FB-4451-490A-B244-BBA0B5B68421}"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29406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BE71FB-4451-490A-B244-BBA0B5B68421}" type="datetimeFigureOut">
              <a:rPr lang="en-US" smtClean="0"/>
              <a:t>8/20/2020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294094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BE71FB-4451-490A-B244-BBA0B5B68421}" type="datetimeFigureOut">
              <a:rPr lang="en-US" smtClean="0"/>
              <a:t>8/20/2020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CE3C99-F3A9-431F-AE89-97D9FCE91CE2}" type="slidenum">
              <a:rPr lang="en-US" smtClean="0"/>
              <a:t>‹#›</a:t>
            </a:fld>
            <a:endParaRPr lang="en-US"/>
          </a:p>
        </p:txBody>
      </p:sp>
    </p:spTree>
    <p:extLst>
      <p:ext uri="{BB962C8B-B14F-4D97-AF65-F5344CB8AC3E}">
        <p14:creationId xmlns:p14="http://schemas.microsoft.com/office/powerpoint/2010/main" val="122055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BE71FB-4451-490A-B244-BBA0B5B68421}"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E3C99-F3A9-431F-AE89-97D9FCE91CE2}" type="slidenum">
              <a:rPr lang="en-US" smtClean="0"/>
              <a:t>‹#›</a:t>
            </a:fld>
            <a:endParaRPr lang="en-US"/>
          </a:p>
        </p:txBody>
      </p:sp>
    </p:spTree>
    <p:extLst>
      <p:ext uri="{BB962C8B-B14F-4D97-AF65-F5344CB8AC3E}">
        <p14:creationId xmlns:p14="http://schemas.microsoft.com/office/powerpoint/2010/main" val="353269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BE71FB-4451-490A-B244-BBA0B5B68421}" type="datetimeFigureOut">
              <a:rPr lang="en-US" smtClean="0"/>
              <a:t>8/20/2020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CE3C99-F3A9-431F-AE89-97D9FCE91CE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6379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76FA-02EA-4187-B790-DED3B8F82A82}"/>
              </a:ext>
            </a:extLst>
          </p:cNvPr>
          <p:cNvSpPr>
            <a:spLocks noGrp="1"/>
          </p:cNvSpPr>
          <p:nvPr>
            <p:ph type="ctrTitle"/>
          </p:nvPr>
        </p:nvSpPr>
        <p:spPr>
          <a:xfrm>
            <a:off x="7785101" y="1325880"/>
            <a:ext cx="3759200" cy="3066507"/>
          </a:xfrm>
        </p:spPr>
        <p:txBody>
          <a:bodyPr>
            <a:normAutofit/>
          </a:bodyPr>
          <a:lstStyle/>
          <a:p>
            <a:pPr algn="ctr"/>
            <a:r>
              <a:rPr lang="en-US" sz="5400" dirty="0"/>
              <a:t>Trauma-Minded Planning for Fall </a:t>
            </a:r>
          </a:p>
        </p:txBody>
      </p:sp>
      <p:sp>
        <p:nvSpPr>
          <p:cNvPr id="3" name="Subtitle 2">
            <a:extLst>
              <a:ext uri="{FF2B5EF4-FFF2-40B4-BE49-F238E27FC236}">
                <a16:creationId xmlns:a16="http://schemas.microsoft.com/office/drawing/2014/main" id="{DD99860A-6884-45EC-8432-3DFB8A323378}"/>
              </a:ext>
            </a:extLst>
          </p:cNvPr>
          <p:cNvSpPr>
            <a:spLocks noGrp="1"/>
          </p:cNvSpPr>
          <p:nvPr>
            <p:ph type="subTitle" idx="1"/>
          </p:nvPr>
        </p:nvSpPr>
        <p:spPr>
          <a:xfrm>
            <a:off x="8191925" y="4588329"/>
            <a:ext cx="3352375" cy="1621508"/>
          </a:xfrm>
        </p:spPr>
        <p:txBody>
          <a:bodyPr>
            <a:normAutofit/>
          </a:bodyPr>
          <a:lstStyle/>
          <a:p>
            <a:r>
              <a:rPr lang="en-US" sz="1800" dirty="0"/>
              <a:t>Stacy Bacigalupi</a:t>
            </a:r>
          </a:p>
          <a:p>
            <a:r>
              <a:rPr lang="en-US" sz="1800" dirty="0"/>
              <a:t>Ginger Klee</a:t>
            </a:r>
          </a:p>
        </p:txBody>
      </p:sp>
      <p:pic>
        <p:nvPicPr>
          <p:cNvPr id="5" name="Picture 4" descr="A close up of a piece of paper&#10;&#10;Description automatically generated">
            <a:extLst>
              <a:ext uri="{FF2B5EF4-FFF2-40B4-BE49-F238E27FC236}">
                <a16:creationId xmlns:a16="http://schemas.microsoft.com/office/drawing/2014/main" id="{BD4197E3-E033-4EDC-8E3E-4B36112CD2DC}"/>
              </a:ext>
            </a:extLst>
          </p:cNvPr>
          <p:cNvPicPr>
            <a:picLocks noChangeAspect="1"/>
          </p:cNvPicPr>
          <p:nvPr/>
        </p:nvPicPr>
        <p:blipFill rotWithShape="1">
          <a:blip r:embed="rId3">
            <a:extLst>
              <a:ext uri="{28A0092B-C50C-407E-A947-70E740481C1C}">
                <a14:useLocalDpi xmlns:a14="http://schemas.microsoft.com/office/drawing/2010/main" val="0"/>
              </a:ext>
            </a:extLst>
          </a:blip>
          <a:srcRect l="4374" r="2992"/>
          <a:stretch/>
        </p:blipFill>
        <p:spPr>
          <a:xfrm>
            <a:off x="402821" y="715955"/>
            <a:ext cx="7250482" cy="5244027"/>
          </a:xfrm>
          <a:prstGeom prst="rect">
            <a:avLst/>
          </a:prstGeom>
          <a:effectLst/>
        </p:spPr>
      </p:pic>
    </p:spTree>
    <p:extLst>
      <p:ext uri="{BB962C8B-B14F-4D97-AF65-F5344CB8AC3E}">
        <p14:creationId xmlns:p14="http://schemas.microsoft.com/office/powerpoint/2010/main" val="332936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Disorder</a:t>
            </a:r>
          </a:p>
        </p:txBody>
      </p:sp>
      <p:sp>
        <p:nvSpPr>
          <p:cNvPr id="3" name="Content Placeholder 2"/>
          <p:cNvSpPr>
            <a:spLocks noGrp="1"/>
          </p:cNvSpPr>
          <p:nvPr>
            <p:ph idx="1"/>
          </p:nvPr>
        </p:nvSpPr>
        <p:spPr>
          <a:xfrm>
            <a:off x="1097281" y="1845734"/>
            <a:ext cx="10058400" cy="4544180"/>
          </a:xfrm>
        </p:spPr>
        <p:txBody>
          <a:bodyPr/>
          <a:lstStyle/>
          <a:p>
            <a:r>
              <a:rPr lang="en-US" sz="3200" dirty="0"/>
              <a:t>Perhaps not a full blown trauma, but rather an adjustment disorder</a:t>
            </a:r>
          </a:p>
          <a:p>
            <a:r>
              <a:rPr lang="en-US" sz="3200" dirty="0"/>
              <a:t>Caused by going through a stressful life event</a:t>
            </a:r>
          </a:p>
          <a:p>
            <a:pPr lvl="1"/>
            <a:r>
              <a:rPr lang="en-US" sz="2800" dirty="0"/>
              <a:t>Anything that’s new can qualify – it’s a new experience so they do not know how to manage it (increased cognitive load)</a:t>
            </a:r>
          </a:p>
          <a:p>
            <a:r>
              <a:rPr lang="en-US" sz="3200" dirty="0"/>
              <a:t>Symptoms:</a:t>
            </a:r>
          </a:p>
          <a:p>
            <a:pPr lvl="1"/>
            <a:r>
              <a:rPr lang="en-US" sz="2800" dirty="0"/>
              <a:t>Anxiety and depression (because of significant disruption in life)</a:t>
            </a:r>
          </a:p>
          <a:p>
            <a:pPr lvl="2"/>
            <a:r>
              <a:rPr lang="en-US" sz="2400" dirty="0"/>
              <a:t>Reaction is stronger than otherwise would be expected</a:t>
            </a:r>
          </a:p>
          <a:p>
            <a:pPr lvl="1"/>
            <a:endParaRPr lang="en-US" dirty="0"/>
          </a:p>
        </p:txBody>
      </p:sp>
    </p:spTree>
    <p:extLst>
      <p:ext uri="{BB962C8B-B14F-4D97-AF65-F5344CB8AC3E}">
        <p14:creationId xmlns:p14="http://schemas.microsoft.com/office/powerpoint/2010/main" val="20210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DFC6-0EDD-45B8-A47B-7DEAFF4E9C8B}"/>
              </a:ext>
            </a:extLst>
          </p:cNvPr>
          <p:cNvSpPr>
            <a:spLocks noGrp="1"/>
          </p:cNvSpPr>
          <p:nvPr>
            <p:ph type="title"/>
          </p:nvPr>
        </p:nvSpPr>
        <p:spPr>
          <a:xfrm>
            <a:off x="1066800" y="349879"/>
            <a:ext cx="8805333" cy="1450757"/>
          </a:xfrm>
        </p:spPr>
        <p:txBody>
          <a:bodyPr/>
          <a:lstStyle/>
          <a:p>
            <a:r>
              <a:rPr lang="en-US" dirty="0"/>
              <a:t>Being a leader during a pandemic can lead to vicarious trauma</a:t>
            </a:r>
          </a:p>
        </p:txBody>
      </p:sp>
      <p:sp>
        <p:nvSpPr>
          <p:cNvPr id="3" name="Content Placeholder 2">
            <a:extLst>
              <a:ext uri="{FF2B5EF4-FFF2-40B4-BE49-F238E27FC236}">
                <a16:creationId xmlns:a16="http://schemas.microsoft.com/office/drawing/2014/main" id="{B9014B51-6DFB-415F-A19B-8AADB4914857}"/>
              </a:ext>
            </a:extLst>
          </p:cNvPr>
          <p:cNvSpPr>
            <a:spLocks noGrp="1"/>
          </p:cNvSpPr>
          <p:nvPr>
            <p:ph idx="1"/>
          </p:nvPr>
        </p:nvSpPr>
        <p:spPr>
          <a:xfrm>
            <a:off x="1066800" y="1981200"/>
            <a:ext cx="10278533" cy="4431544"/>
          </a:xfrm>
        </p:spPr>
        <p:txBody>
          <a:bodyPr>
            <a:normAutofit/>
          </a:bodyPr>
          <a:lstStyle/>
          <a:p>
            <a:r>
              <a:rPr lang="en-US" sz="3200" dirty="0"/>
              <a:t>As professors and staff, we are leaders!</a:t>
            </a:r>
          </a:p>
          <a:p>
            <a:r>
              <a:rPr lang="en-US" sz="3200" dirty="0"/>
              <a:t>Vicarious trauma is real</a:t>
            </a:r>
            <a:r>
              <a:rPr lang="en-US" sz="3200" dirty="0">
                <a:sym typeface="Wingdings" panose="05000000000000000000" pitchFamily="2" charset="2"/>
              </a:rPr>
              <a:t> </a:t>
            </a:r>
            <a:r>
              <a:rPr lang="en-US" sz="3200" dirty="0"/>
              <a:t>an accumulation of exposure to the pain of others that can result in burnout-like symptoms</a:t>
            </a:r>
          </a:p>
          <a:p>
            <a:pPr lvl="1"/>
            <a:r>
              <a:rPr lang="en-US" sz="2800" dirty="0"/>
              <a:t>Grief, anxiety, sadness; isolation, insomnia, apathy, substance use, etc. </a:t>
            </a:r>
          </a:p>
        </p:txBody>
      </p:sp>
      <p:pic>
        <p:nvPicPr>
          <p:cNvPr id="4" name="Picture 3" descr="woman crying with hand on forehead"/>
          <p:cNvPicPr>
            <a:picLocks noChangeAspect="1"/>
          </p:cNvPicPr>
          <p:nvPr/>
        </p:nvPicPr>
        <p:blipFill>
          <a:blip r:embed="rId3"/>
          <a:stretch>
            <a:fillRect/>
          </a:stretch>
        </p:blipFill>
        <p:spPr>
          <a:xfrm>
            <a:off x="4502153" y="4402306"/>
            <a:ext cx="2852204" cy="1841296"/>
          </a:xfrm>
          <a:prstGeom prst="rect">
            <a:avLst/>
          </a:prstGeom>
        </p:spPr>
      </p:pic>
      <p:pic>
        <p:nvPicPr>
          <p:cNvPr id="6" name="Picture 5" descr="Man lying awake looking at an alarm clock, reading 2:21 AM" title="man lying awake"/>
          <p:cNvPicPr>
            <a:picLocks noChangeAspect="1"/>
          </p:cNvPicPr>
          <p:nvPr/>
        </p:nvPicPr>
        <p:blipFill>
          <a:blip r:embed="rId4"/>
          <a:stretch>
            <a:fillRect/>
          </a:stretch>
        </p:blipFill>
        <p:spPr>
          <a:xfrm>
            <a:off x="7741710" y="4357423"/>
            <a:ext cx="2835432" cy="1886179"/>
          </a:xfrm>
          <a:prstGeom prst="rect">
            <a:avLst/>
          </a:prstGeom>
        </p:spPr>
      </p:pic>
      <p:pic>
        <p:nvPicPr>
          <p:cNvPr id="9" name="Picture 8" descr="person at a computer"/>
          <p:cNvPicPr>
            <a:picLocks noChangeAspect="1"/>
          </p:cNvPicPr>
          <p:nvPr/>
        </p:nvPicPr>
        <p:blipFill>
          <a:blip r:embed="rId5"/>
          <a:stretch>
            <a:fillRect/>
          </a:stretch>
        </p:blipFill>
        <p:spPr>
          <a:xfrm>
            <a:off x="1282700" y="4424967"/>
            <a:ext cx="2832100" cy="1886179"/>
          </a:xfrm>
          <a:prstGeom prst="rect">
            <a:avLst/>
          </a:prstGeom>
        </p:spPr>
      </p:pic>
    </p:spTree>
    <p:extLst>
      <p:ext uri="{BB962C8B-B14F-4D97-AF65-F5344CB8AC3E}">
        <p14:creationId xmlns:p14="http://schemas.microsoft.com/office/powerpoint/2010/main" val="20766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5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19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a:t>
            </a:r>
          </a:p>
        </p:txBody>
      </p:sp>
      <p:sp>
        <p:nvSpPr>
          <p:cNvPr id="3" name="Content Placeholder 2"/>
          <p:cNvSpPr>
            <a:spLocks noGrp="1"/>
          </p:cNvSpPr>
          <p:nvPr>
            <p:ph idx="1"/>
          </p:nvPr>
        </p:nvSpPr>
        <p:spPr>
          <a:xfrm>
            <a:off x="1097280" y="1845733"/>
            <a:ext cx="10058400" cy="4401403"/>
          </a:xfrm>
        </p:spPr>
        <p:txBody>
          <a:bodyPr>
            <a:normAutofit fontScale="92500" lnSpcReduction="10000"/>
          </a:bodyPr>
          <a:lstStyle/>
          <a:p>
            <a:r>
              <a:rPr lang="en-US" sz="3200" dirty="0"/>
              <a:t>Give </a:t>
            </a:r>
            <a:r>
              <a:rPr lang="en-US" sz="3200" b="1" i="1" dirty="0"/>
              <a:t>and</a:t>
            </a:r>
            <a:r>
              <a:rPr lang="en-US" sz="3200" dirty="0"/>
              <a:t> receive support from your colleagues!</a:t>
            </a:r>
          </a:p>
          <a:p>
            <a:r>
              <a:rPr lang="en-US" sz="3200" dirty="0"/>
              <a:t>Create a method or routine to “end” your workday</a:t>
            </a:r>
          </a:p>
          <a:p>
            <a:r>
              <a:rPr lang="en-US" sz="3200" dirty="0"/>
              <a:t>Practice what you may be encouraging your students to do</a:t>
            </a:r>
          </a:p>
          <a:p>
            <a:pPr lvl="1"/>
            <a:r>
              <a:rPr lang="en-US" sz="2800" dirty="0"/>
              <a:t>Use emotion regulation resources</a:t>
            </a:r>
            <a:endParaRPr lang="en-US" sz="2800" i="1" dirty="0"/>
          </a:p>
          <a:p>
            <a:pPr lvl="1"/>
            <a:r>
              <a:rPr lang="en-US" sz="2800" dirty="0"/>
              <a:t>Self-Care!</a:t>
            </a:r>
          </a:p>
          <a:p>
            <a:pPr lvl="1"/>
            <a:r>
              <a:rPr lang="en-US" sz="2800" dirty="0"/>
              <a:t>Ask for help</a:t>
            </a:r>
          </a:p>
          <a:p>
            <a:pPr lvl="1"/>
            <a:r>
              <a:rPr lang="en-US" sz="2800" dirty="0"/>
              <a:t>Show empathy</a:t>
            </a:r>
          </a:p>
          <a:p>
            <a:pPr lvl="1"/>
            <a:r>
              <a:rPr lang="en-US" sz="2800" dirty="0"/>
              <a:t>Acknowledge the difficulty in the situation</a:t>
            </a:r>
          </a:p>
          <a:p>
            <a:pPr lvl="1"/>
            <a:r>
              <a:rPr lang="en-US" sz="2800" dirty="0"/>
              <a:t>Be flexible</a:t>
            </a:r>
          </a:p>
          <a:p>
            <a:pPr lvl="1"/>
            <a:r>
              <a:rPr lang="en-US" sz="2800" dirty="0"/>
              <a:t>Modify assignments</a:t>
            </a:r>
          </a:p>
          <a:p>
            <a:endParaRPr lang="en-US" dirty="0"/>
          </a:p>
        </p:txBody>
      </p:sp>
      <p:pic>
        <p:nvPicPr>
          <p:cNvPr id="4" name="Picture 3" descr="heart with ribbon wrapped around it that says self-care isn't selfish">
            <a:extLst>
              <a:ext uri="{FF2B5EF4-FFF2-40B4-BE49-F238E27FC236}">
                <a16:creationId xmlns:a16="http://schemas.microsoft.com/office/drawing/2014/main" id="{7BA74840-1B1E-4BE4-9C90-A84B8A7BE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288" y="3707136"/>
            <a:ext cx="2528711" cy="2540000"/>
          </a:xfrm>
          <a:prstGeom prst="rect">
            <a:avLst/>
          </a:prstGeom>
        </p:spPr>
      </p:pic>
    </p:spTree>
    <p:extLst>
      <p:ext uri="{BB962C8B-B14F-4D97-AF65-F5344CB8AC3E}">
        <p14:creationId xmlns:p14="http://schemas.microsoft.com/office/powerpoint/2010/main" val="29824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s of many colors reaching up to one hand coming down">
            <a:extLst>
              <a:ext uri="{FF2B5EF4-FFF2-40B4-BE49-F238E27FC236}">
                <a16:creationId xmlns:a16="http://schemas.microsoft.com/office/drawing/2014/main" id="{0E754599-AD6E-4848-A88C-13921B0F9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119" y="867243"/>
            <a:ext cx="5466881" cy="5466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9D00E0-5825-44FF-9D7D-C13D9324A36B}"/>
              </a:ext>
            </a:extLst>
          </p:cNvPr>
          <p:cNvSpPr>
            <a:spLocks noGrp="1"/>
          </p:cNvSpPr>
          <p:nvPr>
            <p:ph type="title"/>
          </p:nvPr>
        </p:nvSpPr>
        <p:spPr>
          <a:xfrm>
            <a:off x="6725119" y="-583514"/>
            <a:ext cx="5379720" cy="1450757"/>
          </a:xfrm>
        </p:spPr>
        <p:txBody>
          <a:bodyPr/>
          <a:lstStyle/>
          <a:p>
            <a:r>
              <a:rPr lang="en-US" dirty="0"/>
              <a:t>We </a:t>
            </a:r>
            <a:r>
              <a:rPr lang="en-US" b="1" i="1" dirty="0"/>
              <a:t>need</a:t>
            </a:r>
            <a:r>
              <a:rPr lang="en-US" dirty="0"/>
              <a:t> connection!</a:t>
            </a:r>
          </a:p>
        </p:txBody>
      </p:sp>
      <p:pic>
        <p:nvPicPr>
          <p:cNvPr id="1028" name="Picture 4" descr="Drawing of person holding knees and looking down with title: How you can offer emotional support to someone who is experiencing a mental health problem:&#10;1. Listen&#10;2. time&#10;3. help them&#10;4. remind&#10;5. encourage&#10;6. organize&#10;7. learn&#10;8. pressure&#10;9. activities&#10;10. connect">
            <a:extLst>
              <a:ext uri="{FF2B5EF4-FFF2-40B4-BE49-F238E27FC236}">
                <a16:creationId xmlns:a16="http://schemas.microsoft.com/office/drawing/2014/main" id="{5D3D4525-B147-40FE-A841-07BC6C77CF6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4932" y="14265"/>
            <a:ext cx="5353354" cy="684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9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B472-C428-424E-A50D-6A2CD9401994}"/>
              </a:ext>
            </a:extLst>
          </p:cNvPr>
          <p:cNvSpPr>
            <a:spLocks noGrp="1"/>
          </p:cNvSpPr>
          <p:nvPr>
            <p:ph type="title"/>
          </p:nvPr>
        </p:nvSpPr>
        <p:spPr>
          <a:xfrm>
            <a:off x="1097280" y="709936"/>
            <a:ext cx="10058400" cy="881797"/>
          </a:xfrm>
        </p:spPr>
        <p:txBody>
          <a:bodyPr anchor="t">
            <a:normAutofit/>
          </a:bodyPr>
          <a:lstStyle/>
          <a:p>
            <a:r>
              <a:rPr lang="en-US" dirty="0"/>
              <a:t>Building Resiliency</a:t>
            </a:r>
          </a:p>
        </p:txBody>
      </p:sp>
      <p:sp>
        <p:nvSpPr>
          <p:cNvPr id="3" name="Content Placeholder 2">
            <a:extLst>
              <a:ext uri="{FF2B5EF4-FFF2-40B4-BE49-F238E27FC236}">
                <a16:creationId xmlns:a16="http://schemas.microsoft.com/office/drawing/2014/main" id="{54594B87-291E-4E24-A1E5-D4C5C93FBD9F}"/>
              </a:ext>
            </a:extLst>
          </p:cNvPr>
          <p:cNvSpPr>
            <a:spLocks noGrp="1"/>
          </p:cNvSpPr>
          <p:nvPr>
            <p:ph idx="1"/>
          </p:nvPr>
        </p:nvSpPr>
        <p:spPr>
          <a:xfrm>
            <a:off x="1097280" y="1834847"/>
            <a:ext cx="10058400" cy="4507441"/>
          </a:xfrm>
        </p:spPr>
        <p:txBody>
          <a:bodyPr>
            <a:noAutofit/>
          </a:bodyPr>
          <a:lstStyle/>
          <a:p>
            <a:r>
              <a:rPr lang="en-US" sz="2400" dirty="0"/>
              <a:t>Resiliency is the capacity of individuals to cope successfully in the face of significant change, adversity, or risk.  </a:t>
            </a:r>
          </a:p>
          <a:p>
            <a:pPr lvl="1"/>
            <a:r>
              <a:rPr lang="en-US" sz="2200" dirty="0"/>
              <a:t>The capacity changes over time and is enhanced by protective factors in the individual and environment.</a:t>
            </a:r>
          </a:p>
          <a:p>
            <a:r>
              <a:rPr lang="en-US" sz="2400" dirty="0"/>
              <a:t>Protective Factors are behaviors, characteristics, and qualities inherent in some personalities that will assist in recovery after exposure to a traumatic event. </a:t>
            </a:r>
          </a:p>
          <a:p>
            <a:r>
              <a:rPr lang="en-US" sz="2400" dirty="0"/>
              <a:t>Characteristics include:</a:t>
            </a:r>
          </a:p>
          <a:p>
            <a:pPr lvl="1"/>
            <a:r>
              <a:rPr lang="en-US" sz="2400" dirty="0"/>
              <a:t>The capacity to make realistic plans and take steps to carry them out</a:t>
            </a:r>
          </a:p>
          <a:p>
            <a:pPr lvl="1"/>
            <a:r>
              <a:rPr lang="en-US" sz="2400" dirty="0"/>
              <a:t>A positive view of yourself and confidence in your strengths and abilities</a:t>
            </a:r>
          </a:p>
          <a:p>
            <a:pPr lvl="1"/>
            <a:r>
              <a:rPr lang="en-US" sz="2400" dirty="0"/>
              <a:t>Skills in communication and problem solving</a:t>
            </a:r>
          </a:p>
          <a:p>
            <a:pPr lvl="1"/>
            <a:r>
              <a:rPr lang="en-US" sz="2400" dirty="0"/>
              <a:t>The capacity to manage strong feelings and impulses</a:t>
            </a:r>
          </a:p>
        </p:txBody>
      </p:sp>
      <p:pic>
        <p:nvPicPr>
          <p:cNvPr id="2052" name="Picture 4" descr="Yellow flowers on broken ground">
            <a:extLst>
              <a:ext uri="{FF2B5EF4-FFF2-40B4-BE49-F238E27FC236}">
                <a16:creationId xmlns:a16="http://schemas.microsoft.com/office/drawing/2014/main" id="{F1D46F8C-D263-4622-AB9E-EDBA8E420D4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33731" y="130571"/>
            <a:ext cx="3630084" cy="158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3 columns, labeled A) Core skills, B) Distraction, and C) Self-soothe.&#10;&#10;Column A (core skills) shows a list of things, including deep breathing, observe and describe, radical acceptance, mindfulness/awareness, help someone else, pros and cons list, and push away thoughts. Column A is circled, indicating &quot;good&quot; skills. Column B (distraction) is crossed off, meaning these are not the most effective at regulating emotions, and include counting numbers, watching TV, coloring/painting/drawing, working a puzzle, exercising, calling a friend, or calling a sponsor. Column C (self-soothe) is circled, indicating these are good ways to regulate emotions, and includes such things as take a bath, drink decaf coffee, light candles, listen to soothing musc=ic, positive self-afforimations, use comfort box, and take a &quot;vacation&quot;" title="Skills to use to regulate emotions"/>
          <p:cNvPicPr>
            <a:picLocks noGrp="1" noChangeAspect="1"/>
          </p:cNvPicPr>
          <p:nvPr>
            <p:ph idx="1"/>
          </p:nvPr>
        </p:nvPicPr>
        <p:blipFill>
          <a:blip r:embed="rId3"/>
          <a:stretch>
            <a:fillRect/>
          </a:stretch>
        </p:blipFill>
        <p:spPr>
          <a:xfrm>
            <a:off x="1700047" y="1791364"/>
            <a:ext cx="8832486" cy="4564293"/>
          </a:xfrm>
          <a:prstGeom prst="rect">
            <a:avLst/>
          </a:prstGeom>
        </p:spPr>
      </p:pic>
      <p:sp>
        <p:nvSpPr>
          <p:cNvPr id="2" name="Title 1">
            <a:extLst>
              <a:ext uri="{FF2B5EF4-FFF2-40B4-BE49-F238E27FC236}">
                <a16:creationId xmlns:a16="http://schemas.microsoft.com/office/drawing/2014/main" id="{77B7FA1D-9C59-4207-870A-571083D2174E}"/>
              </a:ext>
            </a:extLst>
          </p:cNvPr>
          <p:cNvSpPr>
            <a:spLocks noGrp="1"/>
          </p:cNvSpPr>
          <p:nvPr>
            <p:ph type="title"/>
          </p:nvPr>
        </p:nvSpPr>
        <p:spPr>
          <a:xfrm>
            <a:off x="1161448" y="135532"/>
            <a:ext cx="10058400" cy="1450757"/>
          </a:xfrm>
        </p:spPr>
        <p:txBody>
          <a:bodyPr/>
          <a:lstStyle/>
          <a:p>
            <a:r>
              <a:rPr lang="en-US" dirty="0"/>
              <a:t>Resources and Skill Building</a:t>
            </a:r>
          </a:p>
        </p:txBody>
      </p:sp>
      <p:grpSp>
        <p:nvGrpSpPr>
          <p:cNvPr id="14" name="Group 13" descr="circle over column A, X over Column B, circle over Column C" title="circle, x, circle"/>
          <p:cNvGrpSpPr/>
          <p:nvPr/>
        </p:nvGrpSpPr>
        <p:grpSpPr>
          <a:xfrm>
            <a:off x="2622060" y="2573865"/>
            <a:ext cx="7687733" cy="965201"/>
            <a:chOff x="2607732" y="2573866"/>
            <a:chExt cx="7569202" cy="870730"/>
          </a:xfrm>
        </p:grpSpPr>
        <p:sp>
          <p:nvSpPr>
            <p:cNvPr id="3" name="Oval 2">
              <a:extLst>
                <a:ext uri="{FF2B5EF4-FFF2-40B4-BE49-F238E27FC236}">
                  <a16:creationId xmlns:a16="http://schemas.microsoft.com/office/drawing/2014/main" id="{6D516BC9-BB0D-42A9-9371-600219896332}"/>
                </a:ext>
              </a:extLst>
            </p:cNvPr>
            <p:cNvSpPr/>
            <p:nvPr/>
          </p:nvSpPr>
          <p:spPr>
            <a:xfrm>
              <a:off x="2607732" y="2573866"/>
              <a:ext cx="2398913" cy="817433"/>
            </a:xfrm>
            <a:prstGeom prst="ellipse">
              <a:avLst/>
            </a:prstGeom>
            <a:noFill/>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Oval 5">
              <a:extLst>
                <a:ext uri="{FF2B5EF4-FFF2-40B4-BE49-F238E27FC236}">
                  <a16:creationId xmlns:a16="http://schemas.microsoft.com/office/drawing/2014/main" id="{8EF1B829-C082-4818-8AB0-5AB858274115}"/>
                </a:ext>
              </a:extLst>
            </p:cNvPr>
            <p:cNvSpPr/>
            <p:nvPr/>
          </p:nvSpPr>
          <p:spPr>
            <a:xfrm>
              <a:off x="7789334" y="2573866"/>
              <a:ext cx="2387600" cy="817433"/>
            </a:xfrm>
            <a:prstGeom prst="ellipse">
              <a:avLst/>
            </a:prstGeom>
            <a:noFill/>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7" name="Straight Connector 6">
              <a:extLst>
                <a:ext uri="{FF2B5EF4-FFF2-40B4-BE49-F238E27FC236}">
                  <a16:creationId xmlns:a16="http://schemas.microsoft.com/office/drawing/2014/main" id="{07E2C216-0833-4643-B021-0A9B1E6BAF3D}"/>
                </a:ext>
              </a:extLst>
            </p:cNvPr>
            <p:cNvCxnSpPr/>
            <p:nvPr/>
          </p:nvCxnSpPr>
          <p:spPr>
            <a:xfrm>
              <a:off x="5288611" y="2573866"/>
              <a:ext cx="2480283" cy="8174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7CB56C-F4A5-4C70-ADBD-3AE26B4062CB}"/>
                </a:ext>
              </a:extLst>
            </p:cNvPr>
            <p:cNvCxnSpPr>
              <a:cxnSpLocks/>
            </p:cNvCxnSpPr>
            <p:nvPr/>
          </p:nvCxnSpPr>
          <p:spPr>
            <a:xfrm flipV="1">
              <a:off x="5188313" y="2573867"/>
              <a:ext cx="2601020" cy="870729"/>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5678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1" y="1868660"/>
            <a:ext cx="4098834" cy="1450757"/>
          </a:xfrm>
        </p:spPr>
        <p:txBody>
          <a:bodyPr>
            <a:normAutofit fontScale="90000"/>
          </a:bodyPr>
          <a:lstStyle/>
          <a:p>
            <a:r>
              <a:rPr lang="en-US" dirty="0">
                <a:solidFill>
                  <a:srgbClr val="000000">
                    <a:lumMod val="75000"/>
                    <a:lumOff val="25000"/>
                  </a:srgbClr>
                </a:solidFill>
              </a:rPr>
              <a:t>Mindfulness and Distress </a:t>
            </a:r>
            <a:r>
              <a:rPr lang="en-US" dirty="0" smtClean="0">
                <a:solidFill>
                  <a:srgbClr val="000000">
                    <a:lumMod val="75000"/>
                    <a:lumOff val="25000"/>
                  </a:srgbClr>
                </a:solidFill>
              </a:rPr>
              <a:t>Tolerance</a:t>
            </a:r>
            <a:endParaRPr lang="en-US" dirty="0"/>
          </a:p>
        </p:txBody>
      </p:sp>
      <p:pic>
        <p:nvPicPr>
          <p:cNvPr id="4" name="Content Placeholder 3" descr="Living a Conscious Life Means:&#10;1. Observing your thoughts (e.g., what are you thinking? How do you speak to yourself?) 2. Getting curious about your reactions (e.g., Why is this making me defensive? What is this trigger trying to show me?) 3. Sitting with yourself every day (self awareness; e.g., journaling, meditation, yoga, deep breathing)" title="Lving a Conscious Life"/>
          <p:cNvPicPr>
            <a:picLocks noGrp="1" noChangeAspect="1"/>
          </p:cNvPicPr>
          <p:nvPr>
            <p:ph idx="1"/>
          </p:nvPr>
        </p:nvPicPr>
        <p:blipFill>
          <a:blip r:embed="rId3"/>
          <a:stretch>
            <a:fillRect/>
          </a:stretch>
        </p:blipFill>
        <p:spPr>
          <a:xfrm>
            <a:off x="5461313" y="155973"/>
            <a:ext cx="6375430" cy="6571397"/>
          </a:xfrm>
          <a:prstGeom prst="rect">
            <a:avLst/>
          </a:prstGeom>
        </p:spPr>
      </p:pic>
    </p:spTree>
    <p:extLst>
      <p:ext uri="{BB962C8B-B14F-4D97-AF65-F5344CB8AC3E}">
        <p14:creationId xmlns:p14="http://schemas.microsoft.com/office/powerpoint/2010/main" val="404105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5159-F1B3-419E-AB03-B6EB4F717605}"/>
              </a:ext>
            </a:extLst>
          </p:cNvPr>
          <p:cNvSpPr>
            <a:spLocks noGrp="1"/>
          </p:cNvSpPr>
          <p:nvPr>
            <p:ph type="title"/>
          </p:nvPr>
        </p:nvSpPr>
        <p:spPr>
          <a:xfrm>
            <a:off x="732755" y="427648"/>
            <a:ext cx="4244665" cy="1191603"/>
          </a:xfrm>
        </p:spPr>
        <p:txBody>
          <a:bodyPr>
            <a:normAutofit/>
          </a:bodyPr>
          <a:lstStyle/>
          <a:p>
            <a:r>
              <a:rPr lang="en-US" sz="4400" dirty="0"/>
              <a:t>Mindful Breathing</a:t>
            </a:r>
          </a:p>
        </p:txBody>
      </p:sp>
      <p:sp>
        <p:nvSpPr>
          <p:cNvPr id="3" name="Content Placeholder 2">
            <a:extLst>
              <a:ext uri="{FF2B5EF4-FFF2-40B4-BE49-F238E27FC236}">
                <a16:creationId xmlns:a16="http://schemas.microsoft.com/office/drawing/2014/main" id="{86ED3E04-A21F-4823-B024-EE6F39BC90C5}"/>
              </a:ext>
            </a:extLst>
          </p:cNvPr>
          <p:cNvSpPr>
            <a:spLocks noGrp="1"/>
          </p:cNvSpPr>
          <p:nvPr>
            <p:ph idx="1"/>
          </p:nvPr>
        </p:nvSpPr>
        <p:spPr>
          <a:xfrm>
            <a:off x="884770" y="2006600"/>
            <a:ext cx="4109720" cy="4343400"/>
          </a:xfrm>
        </p:spPr>
        <p:txBody>
          <a:bodyPr>
            <a:normAutofit fontScale="92500" lnSpcReduction="10000"/>
          </a:bodyPr>
          <a:lstStyle/>
          <a:p>
            <a:r>
              <a:rPr lang="en-US" sz="2800" dirty="0"/>
              <a:t>To use the 4-7-8 technique, focus on the following breathing pattern:</a:t>
            </a:r>
          </a:p>
          <a:p>
            <a:pPr lvl="1"/>
            <a:r>
              <a:rPr lang="en-US" sz="2400" dirty="0"/>
              <a:t>empty the lungs of air</a:t>
            </a:r>
          </a:p>
          <a:p>
            <a:pPr lvl="1"/>
            <a:r>
              <a:rPr lang="en-US" sz="2400" dirty="0"/>
              <a:t>breathe in quietly through the nose for 4 seconds</a:t>
            </a:r>
          </a:p>
          <a:p>
            <a:pPr lvl="1"/>
            <a:r>
              <a:rPr lang="en-US" sz="2400" dirty="0"/>
              <a:t>hold the breath for a count of 7 seconds</a:t>
            </a:r>
          </a:p>
          <a:p>
            <a:pPr lvl="1"/>
            <a:r>
              <a:rPr lang="en-US" sz="2400" dirty="0"/>
              <a:t>exhale forcefully through the mouth, pursing the lips and making a "whoosh" sound, for 8 seconds</a:t>
            </a:r>
          </a:p>
          <a:p>
            <a:pPr lvl="1"/>
            <a:r>
              <a:rPr lang="en-US" sz="2400" dirty="0"/>
              <a:t>repeat the cycle up to 4 times</a:t>
            </a:r>
          </a:p>
          <a:p>
            <a:endParaRPr lang="en-US" dirty="0"/>
          </a:p>
        </p:txBody>
      </p:sp>
      <p:pic>
        <p:nvPicPr>
          <p:cNvPr id="4" name="Content Placeholder 4" descr="circle dilating and constricting">
            <a:extLst>
              <a:ext uri="{FF2B5EF4-FFF2-40B4-BE49-F238E27FC236}">
                <a16:creationId xmlns:a16="http://schemas.microsoft.com/office/drawing/2014/main" id="{FF771249-6481-4B2A-93AD-7240628F3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420" y="40298"/>
            <a:ext cx="7163779" cy="6241970"/>
          </a:xfrm>
          <a:prstGeom prst="rect">
            <a:avLst/>
          </a:prstGeom>
        </p:spPr>
      </p:pic>
    </p:spTree>
    <p:extLst>
      <p:ext uri="{BB962C8B-B14F-4D97-AF65-F5344CB8AC3E}">
        <p14:creationId xmlns:p14="http://schemas.microsoft.com/office/powerpoint/2010/main" val="567496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1-Minute Mindfulness Exercise</a:t>
            </a:r>
          </a:p>
        </p:txBody>
      </p:sp>
      <p:sp>
        <p:nvSpPr>
          <p:cNvPr id="3" name="Content Placeholder 2"/>
          <p:cNvSpPr>
            <a:spLocks noGrp="1"/>
          </p:cNvSpPr>
          <p:nvPr>
            <p:ph idx="1"/>
          </p:nvPr>
        </p:nvSpPr>
        <p:spPr>
          <a:xfrm>
            <a:off x="1097280" y="1737360"/>
            <a:ext cx="10058400" cy="4750526"/>
          </a:xfrm>
        </p:spPr>
        <p:txBody>
          <a:bodyPr>
            <a:normAutofit fontScale="85000" lnSpcReduction="10000"/>
          </a:bodyPr>
          <a:lstStyle/>
          <a:p>
            <a:r>
              <a:rPr lang="en-US" sz="2800" dirty="0"/>
              <a:t>Before you get started, sit in a comfortable position, with feet touching the floor, ankles uncrossed, and hands resting beside you or on your thighs</a:t>
            </a:r>
          </a:p>
          <a:p>
            <a:r>
              <a:rPr lang="en-US" sz="2800" dirty="0"/>
              <a:t>Set a timer for 1 minute</a:t>
            </a:r>
          </a:p>
          <a:p>
            <a:r>
              <a:rPr lang="en-US" sz="2800" dirty="0"/>
              <a:t>Close your eyes</a:t>
            </a:r>
          </a:p>
          <a:p>
            <a:r>
              <a:rPr lang="en-US" sz="2800" dirty="0"/>
              <a:t>Listen only to the *sounds around you – try to find 5 sounds in and around you</a:t>
            </a:r>
          </a:p>
          <a:p>
            <a:pPr lvl="1"/>
            <a:r>
              <a:rPr lang="en-US" sz="2400" dirty="0"/>
              <a:t>Only focus on those sounds</a:t>
            </a:r>
          </a:p>
          <a:p>
            <a:pPr lvl="1"/>
            <a:r>
              <a:rPr lang="en-US" sz="2400" dirty="0"/>
              <a:t>If a thought comes into your mind, acknowledge it and send it away to be dealt with later</a:t>
            </a:r>
          </a:p>
          <a:p>
            <a:pPr lvl="1"/>
            <a:endParaRPr lang="en-US" sz="1500" dirty="0"/>
          </a:p>
          <a:p>
            <a:r>
              <a:rPr lang="en-US" sz="2800" dirty="0"/>
              <a:t>Your breathing should be slow, calm, and deliberate</a:t>
            </a:r>
          </a:p>
          <a:p>
            <a:r>
              <a:rPr lang="en-US" sz="2800" dirty="0"/>
              <a:t>*If sounds isn’t relaxing to you, try a different sensory outlet </a:t>
            </a:r>
          </a:p>
          <a:p>
            <a:pPr lvl="1"/>
            <a:r>
              <a:rPr lang="en-US" sz="2600" dirty="0"/>
              <a:t>(e.g., sight, smell, touch, or even taste!)</a:t>
            </a:r>
          </a:p>
          <a:p>
            <a:endParaRPr lang="en-US" sz="2800" dirty="0"/>
          </a:p>
          <a:p>
            <a:endParaRPr lang="en-US" dirty="0"/>
          </a:p>
        </p:txBody>
      </p:sp>
      <p:pic>
        <p:nvPicPr>
          <p:cNvPr id="4" name="Picture 3" descr="Women with closed eyes" title="Women with closed eyes"/>
          <p:cNvPicPr>
            <a:picLocks noChangeAspect="1"/>
          </p:cNvPicPr>
          <p:nvPr/>
        </p:nvPicPr>
        <p:blipFill>
          <a:blip r:embed="rId2"/>
          <a:stretch>
            <a:fillRect/>
          </a:stretch>
        </p:blipFill>
        <p:spPr>
          <a:xfrm>
            <a:off x="9277925" y="4374398"/>
            <a:ext cx="2375535" cy="1901914"/>
          </a:xfrm>
          <a:prstGeom prst="rect">
            <a:avLst/>
          </a:prstGeom>
        </p:spPr>
      </p:pic>
    </p:spTree>
    <p:extLst>
      <p:ext uri="{BB962C8B-B14F-4D97-AF65-F5344CB8AC3E}">
        <p14:creationId xmlns:p14="http://schemas.microsoft.com/office/powerpoint/2010/main" val="117252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219" y="286603"/>
            <a:ext cx="5536352" cy="1450757"/>
          </a:xfrm>
        </p:spPr>
        <p:txBody>
          <a:bodyPr/>
          <a:lstStyle/>
          <a:p>
            <a:r>
              <a:rPr lang="en-US" dirty="0" smtClean="0"/>
              <a:t>Self-care isn’t selfish</a:t>
            </a:r>
            <a:endParaRPr lang="en-US" dirty="0"/>
          </a:p>
        </p:txBody>
      </p:sp>
      <p:pic>
        <p:nvPicPr>
          <p:cNvPr id="5" name="Content Placeholder 4" descr="Self care for mental health:&#10;Compassion, action, truth, self-care, and support">
            <a:extLst>
              <a:ext uri="{FF2B5EF4-FFF2-40B4-BE49-F238E27FC236}">
                <a16:creationId xmlns:a16="http://schemas.microsoft.com/office/drawing/2014/main" id="{EB6E29A7-7318-4FB8-8490-B970F678D8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8067" y="314517"/>
            <a:ext cx="6308793" cy="6308793"/>
          </a:xfrm>
        </p:spPr>
      </p:pic>
      <p:pic>
        <p:nvPicPr>
          <p:cNvPr id="7" name="Picture 6" descr="drawing of person watering self as a part of their garden">
            <a:extLst>
              <a:ext uri="{FF2B5EF4-FFF2-40B4-BE49-F238E27FC236}">
                <a16:creationId xmlns:a16="http://schemas.microsoft.com/office/drawing/2014/main" id="{98A529E3-2BD7-476D-B795-57CD4282F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19" y="3853888"/>
            <a:ext cx="4969859" cy="2842138"/>
          </a:xfrm>
          <a:prstGeom prst="rect">
            <a:avLst/>
          </a:prstGeom>
        </p:spPr>
      </p:pic>
      <p:pic>
        <p:nvPicPr>
          <p:cNvPr id="2" name="Picture 1" descr="Heart with ribbon wrapped around it that reads &quot;Self care isn't selfish&quot;" title="self care isn't selfish"/>
          <p:cNvPicPr>
            <a:picLocks noChangeAspect="1"/>
          </p:cNvPicPr>
          <p:nvPr/>
        </p:nvPicPr>
        <p:blipFill>
          <a:blip r:embed="rId5"/>
          <a:stretch>
            <a:fillRect/>
          </a:stretch>
        </p:blipFill>
        <p:spPr>
          <a:xfrm>
            <a:off x="2078734" y="1767048"/>
            <a:ext cx="2076831" cy="2086840"/>
          </a:xfrm>
          <a:prstGeom prst="rect">
            <a:avLst/>
          </a:prstGeom>
        </p:spPr>
      </p:pic>
    </p:spTree>
    <p:extLst>
      <p:ext uri="{BB962C8B-B14F-4D97-AF65-F5344CB8AC3E}">
        <p14:creationId xmlns:p14="http://schemas.microsoft.com/office/powerpoint/2010/main" val="3965987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 to Fall 2020” takes on a new meaning this year</a:t>
            </a:r>
          </a:p>
        </p:txBody>
      </p:sp>
      <p:sp>
        <p:nvSpPr>
          <p:cNvPr id="3" name="Content Placeholder 2"/>
          <p:cNvSpPr>
            <a:spLocks noGrp="1"/>
          </p:cNvSpPr>
          <p:nvPr>
            <p:ph idx="1"/>
          </p:nvPr>
        </p:nvSpPr>
        <p:spPr/>
        <p:txBody>
          <a:bodyPr>
            <a:noAutofit/>
          </a:bodyPr>
          <a:lstStyle/>
          <a:p>
            <a:r>
              <a:rPr lang="en-US" sz="2800" dirty="0"/>
              <a:t>The world we are living in is different than it was just 6 months ago…</a:t>
            </a:r>
          </a:p>
          <a:p>
            <a:pPr lvl="1"/>
            <a:r>
              <a:rPr lang="en-US" sz="2600" dirty="0"/>
              <a:t>COVID-19 Pandemic</a:t>
            </a:r>
          </a:p>
          <a:p>
            <a:pPr lvl="1"/>
            <a:r>
              <a:rPr lang="en-US" sz="2600" dirty="0"/>
              <a:t>Racial tensions elevated</a:t>
            </a:r>
          </a:p>
          <a:p>
            <a:pPr lvl="1"/>
            <a:r>
              <a:rPr lang="en-US" sz="2600" dirty="0"/>
              <a:t>Protests</a:t>
            </a:r>
          </a:p>
          <a:p>
            <a:pPr lvl="1"/>
            <a:r>
              <a:rPr lang="en-US" sz="2600" dirty="0"/>
              <a:t>Online/remote education, counseling, advising, supporting</a:t>
            </a:r>
          </a:p>
          <a:p>
            <a:pPr lvl="1"/>
            <a:r>
              <a:rPr lang="en-US" sz="2600" dirty="0"/>
              <a:t>Among others</a:t>
            </a:r>
          </a:p>
          <a:p>
            <a:r>
              <a:rPr lang="en-US" sz="3000" dirty="0"/>
              <a:t>As a result, we are experiencing trauma (Davidson, 2020)</a:t>
            </a:r>
          </a:p>
          <a:p>
            <a:r>
              <a:rPr lang="en-US" sz="2800" dirty="0"/>
              <a:t>Trauma/anxiety is a cognitive burden that must be addressed (Davidson, 2020)</a:t>
            </a:r>
          </a:p>
        </p:txBody>
      </p:sp>
    </p:spTree>
    <p:extLst>
      <p:ext uri="{BB962C8B-B14F-4D97-AF65-F5344CB8AC3E}">
        <p14:creationId xmlns:p14="http://schemas.microsoft.com/office/powerpoint/2010/main" val="15128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Trauma and What it Means for us</a:t>
            </a:r>
          </a:p>
        </p:txBody>
      </p:sp>
      <p:sp>
        <p:nvSpPr>
          <p:cNvPr id="3" name="Content Placeholder 2"/>
          <p:cNvSpPr>
            <a:spLocks noGrp="1"/>
          </p:cNvSpPr>
          <p:nvPr>
            <p:ph idx="1"/>
          </p:nvPr>
        </p:nvSpPr>
        <p:spPr/>
        <p:txBody>
          <a:bodyPr>
            <a:noAutofit/>
          </a:bodyPr>
          <a:lstStyle/>
          <a:p>
            <a:r>
              <a:rPr lang="en-US" sz="2800" dirty="0"/>
              <a:t>Quick poll to see where we are</a:t>
            </a:r>
          </a:p>
          <a:p>
            <a:endParaRPr lang="en-US" sz="2800" dirty="0"/>
          </a:p>
          <a:p>
            <a:r>
              <a:rPr lang="en-US" sz="2800" dirty="0"/>
              <a:t>How has the transition to online/remote instruction affected you?</a:t>
            </a:r>
          </a:p>
          <a:p>
            <a:endParaRPr lang="en-US" sz="2800" dirty="0"/>
          </a:p>
          <a:p>
            <a:r>
              <a:rPr lang="en-US" sz="2800" dirty="0"/>
              <a:t>Trauma </a:t>
            </a:r>
            <a:r>
              <a:rPr lang="en-US" sz="2800" dirty="0">
                <a:sym typeface="Wingdings" panose="05000000000000000000" pitchFamily="2" charset="2"/>
              </a:rPr>
              <a:t> distraction</a:t>
            </a:r>
          </a:p>
          <a:p>
            <a:r>
              <a:rPr lang="en-US" sz="2800" dirty="0">
                <a:sym typeface="Wingdings" panose="05000000000000000000" pitchFamily="2" charset="2"/>
              </a:rPr>
              <a:t>Trauma  physical and emotional distress  increased cognitive load</a:t>
            </a:r>
          </a:p>
          <a:p>
            <a:endParaRPr lang="en-US" sz="2800" dirty="0">
              <a:sym typeface="Wingdings" panose="05000000000000000000" pitchFamily="2" charset="2"/>
            </a:endParaRPr>
          </a:p>
        </p:txBody>
      </p:sp>
    </p:spTree>
    <p:extLst>
      <p:ext uri="{BB962C8B-B14F-4D97-AF65-F5344CB8AC3E}">
        <p14:creationId xmlns:p14="http://schemas.microsoft.com/office/powerpoint/2010/main" val="30982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41E5-8CF8-444B-A125-6BDB6BE634FF}"/>
              </a:ext>
            </a:extLst>
          </p:cNvPr>
          <p:cNvSpPr>
            <a:spLocks noGrp="1"/>
          </p:cNvSpPr>
          <p:nvPr>
            <p:ph type="title"/>
          </p:nvPr>
        </p:nvSpPr>
        <p:spPr>
          <a:xfrm>
            <a:off x="1003300" y="318098"/>
            <a:ext cx="9150733" cy="1400530"/>
          </a:xfrm>
        </p:spPr>
        <p:txBody>
          <a:bodyPr>
            <a:normAutofit/>
          </a:bodyPr>
          <a:lstStyle/>
          <a:p>
            <a:r>
              <a:rPr lang="en-US" dirty="0"/>
              <a:t>What is trauma? </a:t>
            </a:r>
          </a:p>
        </p:txBody>
      </p:sp>
      <p:sp>
        <p:nvSpPr>
          <p:cNvPr id="3" name="Content Placeholder 2">
            <a:extLst>
              <a:ext uri="{FF2B5EF4-FFF2-40B4-BE49-F238E27FC236}">
                <a16:creationId xmlns:a16="http://schemas.microsoft.com/office/drawing/2014/main" id="{0633111F-5CE0-415E-AF27-B0B6FACB2205}"/>
              </a:ext>
            </a:extLst>
          </p:cNvPr>
          <p:cNvSpPr>
            <a:spLocks noGrp="1"/>
          </p:cNvSpPr>
          <p:nvPr>
            <p:ph idx="1"/>
          </p:nvPr>
        </p:nvSpPr>
        <p:spPr>
          <a:xfrm>
            <a:off x="1003300" y="1892300"/>
            <a:ext cx="10591800" cy="4267479"/>
          </a:xfrm>
        </p:spPr>
        <p:txBody>
          <a:bodyPr>
            <a:normAutofit fontScale="92500"/>
          </a:bodyPr>
          <a:lstStyle/>
          <a:p>
            <a:pPr>
              <a:lnSpc>
                <a:spcPct val="90000"/>
              </a:lnSpc>
            </a:pPr>
            <a:r>
              <a:rPr lang="en-US" sz="2400" dirty="0"/>
              <a:t>What is a traumatic event?</a:t>
            </a:r>
          </a:p>
          <a:p>
            <a:pPr>
              <a:lnSpc>
                <a:spcPct val="90000"/>
              </a:lnSpc>
            </a:pPr>
            <a:r>
              <a:rPr lang="en-US" sz="2400" dirty="0"/>
              <a:t>What qualifies as trauma? </a:t>
            </a:r>
          </a:p>
          <a:p>
            <a:pPr>
              <a:lnSpc>
                <a:spcPct val="90000"/>
              </a:lnSpc>
            </a:pPr>
            <a:r>
              <a:rPr lang="en-US" sz="2400" dirty="0"/>
              <a:t>What makes something traumatic?</a:t>
            </a:r>
          </a:p>
          <a:p>
            <a:pPr>
              <a:lnSpc>
                <a:spcPct val="90000"/>
              </a:lnSpc>
            </a:pPr>
            <a:r>
              <a:rPr lang="en-US" sz="2400" i="1" dirty="0"/>
              <a:t>Big t’s &amp; little t’s</a:t>
            </a:r>
            <a:endParaRPr lang="en-US" sz="2400" dirty="0"/>
          </a:p>
          <a:p>
            <a:pPr>
              <a:lnSpc>
                <a:spcPct val="90000"/>
              </a:lnSpc>
            </a:pPr>
            <a:r>
              <a:rPr lang="en-US" sz="2400" dirty="0"/>
              <a:t>Traumatic experiences often involve a threat to life or safety, but any situation that leaves you feeling </a:t>
            </a:r>
            <a:r>
              <a:rPr lang="en-US" sz="2400" i="1" dirty="0"/>
              <a:t>overwhelmed</a:t>
            </a:r>
            <a:r>
              <a:rPr lang="en-US" sz="2400" dirty="0"/>
              <a:t> and </a:t>
            </a:r>
            <a:r>
              <a:rPr lang="en-US" sz="2400" i="1" dirty="0"/>
              <a:t>alone</a:t>
            </a:r>
            <a:r>
              <a:rPr lang="en-US" sz="2400" dirty="0"/>
              <a:t> can be traumatic, even if it doesn’t involve physical harm. </a:t>
            </a:r>
          </a:p>
          <a:p>
            <a:pPr>
              <a:lnSpc>
                <a:spcPct val="90000"/>
              </a:lnSpc>
            </a:pPr>
            <a:r>
              <a:rPr lang="en-US" sz="2400" dirty="0"/>
              <a:t>It’s not the objective facts that determine whether an event is traumatic, but your subjective emotional experience of the event.</a:t>
            </a:r>
          </a:p>
          <a:p>
            <a:pPr>
              <a:lnSpc>
                <a:spcPct val="90000"/>
              </a:lnSpc>
            </a:pPr>
            <a:r>
              <a:rPr lang="en-US" sz="2400" dirty="0"/>
              <a:t>The more frightened and helpless you feel, the more likely you are to be traumatized. </a:t>
            </a:r>
          </a:p>
        </p:txBody>
      </p:sp>
    </p:spTree>
    <p:extLst>
      <p:ext uri="{BB962C8B-B14F-4D97-AF65-F5344CB8AC3E}">
        <p14:creationId xmlns:p14="http://schemas.microsoft.com/office/powerpoint/2010/main" val="33681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20C5-7BFB-4812-AF0A-3B900FFFCC23}"/>
              </a:ext>
            </a:extLst>
          </p:cNvPr>
          <p:cNvSpPr>
            <a:spLocks noGrp="1"/>
          </p:cNvSpPr>
          <p:nvPr>
            <p:ph type="title"/>
          </p:nvPr>
        </p:nvSpPr>
        <p:spPr>
          <a:xfrm>
            <a:off x="1093430" y="514966"/>
            <a:ext cx="8807654" cy="1223983"/>
          </a:xfrm>
        </p:spPr>
        <p:txBody>
          <a:bodyPr>
            <a:normAutofit/>
          </a:bodyPr>
          <a:lstStyle/>
          <a:p>
            <a:r>
              <a:rPr lang="en-US" sz="3900" dirty="0"/>
              <a:t>What Makes Something Traumatic?</a:t>
            </a:r>
          </a:p>
        </p:txBody>
      </p:sp>
      <p:sp>
        <p:nvSpPr>
          <p:cNvPr id="3" name="Content Placeholder 2">
            <a:extLst>
              <a:ext uri="{FF2B5EF4-FFF2-40B4-BE49-F238E27FC236}">
                <a16:creationId xmlns:a16="http://schemas.microsoft.com/office/drawing/2014/main" id="{83964FFE-2A05-47CB-9BA5-B2DD1ED1F7F3}"/>
              </a:ext>
            </a:extLst>
          </p:cNvPr>
          <p:cNvSpPr>
            <a:spLocks noGrp="1"/>
          </p:cNvSpPr>
          <p:nvPr>
            <p:ph idx="1"/>
          </p:nvPr>
        </p:nvSpPr>
        <p:spPr>
          <a:xfrm>
            <a:off x="6261100" y="1853248"/>
            <a:ext cx="4953000" cy="4280851"/>
          </a:xfrm>
        </p:spPr>
        <p:txBody>
          <a:bodyPr>
            <a:normAutofit fontScale="92500" lnSpcReduction="20000"/>
          </a:bodyPr>
          <a:lstStyle/>
          <a:p>
            <a:pPr marL="0" indent="0">
              <a:buNone/>
            </a:pPr>
            <a:endParaRPr lang="en-US" sz="1600" dirty="0">
              <a:latin typeface="+mn-lt"/>
            </a:endParaRPr>
          </a:p>
          <a:p>
            <a:pPr algn="r"/>
            <a:r>
              <a:rPr lang="en-US" sz="2800" dirty="0">
                <a:latin typeface="+mn-lt"/>
              </a:rPr>
              <a:t>It happened unexpectedly. </a:t>
            </a:r>
          </a:p>
          <a:p>
            <a:pPr algn="r"/>
            <a:r>
              <a:rPr lang="en-US" sz="2800" dirty="0">
                <a:latin typeface="+mn-lt"/>
              </a:rPr>
              <a:t>You were unprepared for it. </a:t>
            </a:r>
          </a:p>
          <a:p>
            <a:pPr algn="r"/>
            <a:r>
              <a:rPr lang="en-US" sz="2800" dirty="0">
                <a:latin typeface="+mn-lt"/>
              </a:rPr>
              <a:t>You felt powerless to prevent it. </a:t>
            </a:r>
          </a:p>
          <a:p>
            <a:pPr algn="r"/>
            <a:r>
              <a:rPr lang="en-US" sz="2800" dirty="0">
                <a:latin typeface="+mn-lt"/>
              </a:rPr>
              <a:t> It happened repeatedly. </a:t>
            </a:r>
          </a:p>
          <a:p>
            <a:pPr algn="r"/>
            <a:r>
              <a:rPr lang="en-US" sz="2800" dirty="0">
                <a:latin typeface="+mn-lt"/>
              </a:rPr>
              <a:t>Someone was intentionally cruel. </a:t>
            </a:r>
          </a:p>
          <a:p>
            <a:pPr algn="r"/>
            <a:r>
              <a:rPr lang="en-US" sz="2800" dirty="0">
                <a:latin typeface="+mn-lt"/>
              </a:rPr>
              <a:t>It happened in childhood.</a:t>
            </a:r>
          </a:p>
          <a:p>
            <a:pPr algn="r"/>
            <a:endParaRPr lang="en-US" sz="2800" dirty="0"/>
          </a:p>
          <a:p>
            <a:pPr algn="r"/>
            <a:r>
              <a:rPr lang="en-US" sz="2800" dirty="0">
                <a:latin typeface="+mn-lt"/>
              </a:rPr>
              <a:t>Does this pandemic and/or current events fit this? </a:t>
            </a:r>
          </a:p>
          <a:p>
            <a:endParaRPr lang="en-US" dirty="0"/>
          </a:p>
        </p:txBody>
      </p:sp>
      <p:pic>
        <p:nvPicPr>
          <p:cNvPr id="5" name="Picture 4" descr="Child in darkened room with head on knees" title="Child with head on knees">
            <a:extLst>
              <a:ext uri="{FF2B5EF4-FFF2-40B4-BE49-F238E27FC236}">
                <a16:creationId xmlns:a16="http://schemas.microsoft.com/office/drawing/2014/main" id="{13A99814-CD4D-4240-97BD-5917CB9B89A4}"/>
              </a:ext>
            </a:extLst>
          </p:cNvPr>
          <p:cNvPicPr>
            <a:picLocks noChangeAspect="1"/>
          </p:cNvPicPr>
          <p:nvPr/>
        </p:nvPicPr>
        <p:blipFill rotWithShape="1">
          <a:blip r:embed="rId4">
            <a:extLst>
              <a:ext uri="{28A0092B-C50C-407E-A947-70E740481C1C}">
                <a14:useLocalDpi xmlns:a14="http://schemas.microsoft.com/office/drawing/2010/main" val="0"/>
              </a:ext>
            </a:extLst>
          </a:blip>
          <a:srcRect l="5549" r="7730"/>
          <a:stretch/>
        </p:blipFill>
        <p:spPr>
          <a:xfrm>
            <a:off x="809473" y="1895580"/>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74477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3758-F97F-44BF-995F-EC2CC2E4C99C}"/>
              </a:ext>
            </a:extLst>
          </p:cNvPr>
          <p:cNvSpPr>
            <a:spLocks noGrp="1"/>
          </p:cNvSpPr>
          <p:nvPr>
            <p:ph type="title"/>
          </p:nvPr>
        </p:nvSpPr>
        <p:spPr>
          <a:xfrm>
            <a:off x="1130300" y="316966"/>
            <a:ext cx="8377093" cy="1400530"/>
          </a:xfrm>
        </p:spPr>
        <p:txBody>
          <a:bodyPr/>
          <a:lstStyle/>
          <a:p>
            <a:r>
              <a:rPr lang="en-US" dirty="0"/>
              <a:t>Acute Stress VS PTSD VS C-PTSD</a:t>
            </a:r>
          </a:p>
        </p:txBody>
      </p:sp>
      <p:sp>
        <p:nvSpPr>
          <p:cNvPr id="3" name="Content Placeholder 2">
            <a:extLst>
              <a:ext uri="{FF2B5EF4-FFF2-40B4-BE49-F238E27FC236}">
                <a16:creationId xmlns:a16="http://schemas.microsoft.com/office/drawing/2014/main" id="{007B5C72-578C-4C66-9840-468BC3E0DE0D}"/>
              </a:ext>
            </a:extLst>
          </p:cNvPr>
          <p:cNvSpPr>
            <a:spLocks noGrp="1"/>
          </p:cNvSpPr>
          <p:nvPr>
            <p:ph idx="1"/>
          </p:nvPr>
        </p:nvSpPr>
        <p:spPr>
          <a:xfrm>
            <a:off x="1028699" y="1879599"/>
            <a:ext cx="10367433" cy="4453467"/>
          </a:xfrm>
        </p:spPr>
        <p:txBody>
          <a:bodyPr>
            <a:normAutofit fontScale="92500" lnSpcReduction="10000"/>
          </a:bodyPr>
          <a:lstStyle/>
          <a:p>
            <a:r>
              <a:rPr lang="en-US" sz="2600" b="1" dirty="0"/>
              <a:t>Acute Stress Disorder</a:t>
            </a:r>
            <a:r>
              <a:rPr lang="en-US" sz="2600" dirty="0">
                <a:sym typeface="Wingdings" panose="05000000000000000000" pitchFamily="2" charset="2"/>
              </a:rPr>
              <a:t> usually occurs within </a:t>
            </a:r>
            <a:r>
              <a:rPr lang="en-US" sz="2600" b="1" dirty="0">
                <a:sym typeface="Wingdings" panose="05000000000000000000" pitchFamily="2" charset="2"/>
              </a:rPr>
              <a:t>1 month</a:t>
            </a:r>
            <a:r>
              <a:rPr lang="en-US" sz="2600" dirty="0">
                <a:sym typeface="Wingdings" panose="05000000000000000000" pitchFamily="2" charset="2"/>
              </a:rPr>
              <a:t> after exposure to a traumatic stressor (</a:t>
            </a:r>
            <a:r>
              <a:rPr lang="en-US" sz="2600" b="1" dirty="0">
                <a:sym typeface="Wingdings" panose="05000000000000000000" pitchFamily="2" charset="2"/>
              </a:rPr>
              <a:t>Big t’s</a:t>
            </a:r>
            <a:r>
              <a:rPr lang="en-US" sz="2600" dirty="0">
                <a:sym typeface="Wingdings" panose="05000000000000000000" pitchFamily="2" charset="2"/>
              </a:rPr>
              <a:t>) involving some of the same symptoms of PTSD</a:t>
            </a:r>
          </a:p>
          <a:p>
            <a:pPr lvl="1"/>
            <a:r>
              <a:rPr lang="en-US" sz="2400" dirty="0">
                <a:sym typeface="Wingdings" panose="05000000000000000000" pitchFamily="2" charset="2"/>
              </a:rPr>
              <a:t>Lasts a </a:t>
            </a:r>
            <a:r>
              <a:rPr lang="en-US" sz="2400" b="1" dirty="0">
                <a:sym typeface="Wingdings" panose="05000000000000000000" pitchFamily="2" charset="2"/>
              </a:rPr>
              <a:t>minimum of 3 days </a:t>
            </a:r>
            <a:r>
              <a:rPr lang="en-US" sz="2400" dirty="0">
                <a:sym typeface="Wingdings" panose="05000000000000000000" pitchFamily="2" charset="2"/>
              </a:rPr>
              <a:t>and </a:t>
            </a:r>
            <a:r>
              <a:rPr lang="en-US" sz="2400" b="1" dirty="0">
                <a:sym typeface="Wingdings" panose="05000000000000000000" pitchFamily="2" charset="2"/>
              </a:rPr>
              <a:t>maximum of 1 month</a:t>
            </a:r>
            <a:endParaRPr lang="en-US" sz="2400" b="1" u="sng" dirty="0"/>
          </a:p>
          <a:p>
            <a:r>
              <a:rPr lang="en-US" sz="2600" b="1" dirty="0"/>
              <a:t>PTSD</a:t>
            </a:r>
            <a:r>
              <a:rPr lang="en-US" sz="2600" dirty="0"/>
              <a:t> is usually related to a </a:t>
            </a:r>
            <a:r>
              <a:rPr lang="en-US" sz="2600" b="1" dirty="0"/>
              <a:t>single event, </a:t>
            </a:r>
            <a:r>
              <a:rPr lang="en-US" sz="2600" dirty="0"/>
              <a:t>an event that is more </a:t>
            </a:r>
            <a:r>
              <a:rPr lang="en-US" sz="2600" b="1" dirty="0"/>
              <a:t>time limited</a:t>
            </a:r>
            <a:r>
              <a:rPr lang="en-US" sz="2600" dirty="0"/>
              <a:t>,</a:t>
            </a:r>
            <a:r>
              <a:rPr lang="en-US" sz="2600" b="1" dirty="0"/>
              <a:t> </a:t>
            </a:r>
            <a:r>
              <a:rPr lang="en-US" sz="2600" dirty="0"/>
              <a:t>and is usually caused by </a:t>
            </a:r>
            <a:r>
              <a:rPr lang="en-US" sz="2600" b="1" dirty="0"/>
              <a:t>Big t’s</a:t>
            </a:r>
          </a:p>
          <a:p>
            <a:r>
              <a:rPr lang="en-US" sz="2600" b="1" dirty="0"/>
              <a:t>C-PTSD</a:t>
            </a:r>
            <a:r>
              <a:rPr lang="en-US" sz="2600" dirty="0"/>
              <a:t> is from </a:t>
            </a:r>
            <a:r>
              <a:rPr lang="en-US" sz="2600" b="1" dirty="0"/>
              <a:t>chronic </a:t>
            </a:r>
            <a:r>
              <a:rPr lang="en-US" sz="2600" dirty="0"/>
              <a:t>trauma that </a:t>
            </a:r>
            <a:r>
              <a:rPr lang="en-US" sz="2600" b="1" dirty="0"/>
              <a:t>continues </a:t>
            </a:r>
            <a:r>
              <a:rPr lang="en-US" sz="2600" dirty="0"/>
              <a:t>or </a:t>
            </a:r>
            <a:r>
              <a:rPr lang="en-US" sz="2600" b="1" dirty="0"/>
              <a:t>repeats</a:t>
            </a:r>
            <a:r>
              <a:rPr lang="en-US" sz="2600" dirty="0"/>
              <a:t> for </a:t>
            </a:r>
            <a:r>
              <a:rPr lang="en-US" sz="2600" b="1" i="1" dirty="0"/>
              <a:t>months or years at a time and</a:t>
            </a:r>
            <a:r>
              <a:rPr lang="en-US" sz="2600" dirty="0"/>
              <a:t> can be a </a:t>
            </a:r>
            <a:r>
              <a:rPr lang="en-US" sz="2600" b="1" dirty="0"/>
              <a:t>combination</a:t>
            </a:r>
            <a:r>
              <a:rPr lang="en-US" sz="2600" dirty="0"/>
              <a:t> of Big t’s and </a:t>
            </a:r>
            <a:r>
              <a:rPr lang="en-US" sz="2600" b="1" dirty="0"/>
              <a:t>little t’s</a:t>
            </a:r>
          </a:p>
          <a:p>
            <a:pPr lvl="1"/>
            <a:r>
              <a:rPr lang="en-US" sz="2400" dirty="0"/>
              <a:t>Intruding thoughts, difficulty controlling impulses, anxiety, hypervigilance</a:t>
            </a:r>
          </a:p>
          <a:p>
            <a:pPr lvl="1"/>
            <a:r>
              <a:rPr lang="en-US" sz="2600" dirty="0"/>
              <a:t>The “</a:t>
            </a:r>
            <a:r>
              <a:rPr lang="en-US" sz="2600" b="1" dirty="0"/>
              <a:t>Microaggressions of trauma”</a:t>
            </a:r>
          </a:p>
          <a:p>
            <a:pPr lvl="1"/>
            <a:r>
              <a:rPr lang="en-US" sz="2600" dirty="0"/>
              <a:t>Can involve </a:t>
            </a:r>
            <a:r>
              <a:rPr lang="en-US" sz="2600" b="1" dirty="0"/>
              <a:t>emotional flashbacks</a:t>
            </a:r>
            <a:r>
              <a:rPr lang="en-US" sz="2600" dirty="0">
                <a:sym typeface="Wingdings" panose="05000000000000000000" pitchFamily="2" charset="2"/>
              </a:rPr>
              <a:t> sudden and prolonged regressions to the frightening and abandoned feeling-states of childhood</a:t>
            </a:r>
          </a:p>
          <a:p>
            <a:pPr lvl="2"/>
            <a:r>
              <a:rPr lang="en-US" sz="2600" dirty="0">
                <a:sym typeface="Wingdings" panose="05000000000000000000" pitchFamily="2" charset="2"/>
              </a:rPr>
              <a:t>Flashback doesn’t have to be auditory or visual, but instead it is a feeling</a:t>
            </a:r>
          </a:p>
          <a:p>
            <a:endParaRPr lang="en-US" sz="2400" dirty="0"/>
          </a:p>
        </p:txBody>
      </p:sp>
    </p:spTree>
    <p:extLst>
      <p:ext uri="{BB962C8B-B14F-4D97-AF65-F5344CB8AC3E}">
        <p14:creationId xmlns:p14="http://schemas.microsoft.com/office/powerpoint/2010/main" val="2265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AFC64-CB3E-40FF-868F-BCB85F4A91B1}"/>
              </a:ext>
            </a:extLst>
          </p:cNvPr>
          <p:cNvSpPr>
            <a:spLocks noGrp="1"/>
          </p:cNvSpPr>
          <p:nvPr>
            <p:ph type="title"/>
          </p:nvPr>
        </p:nvSpPr>
        <p:spPr>
          <a:xfrm>
            <a:off x="1225510" y="490517"/>
            <a:ext cx="9252154" cy="1223983"/>
          </a:xfrm>
        </p:spPr>
        <p:txBody>
          <a:bodyPr>
            <a:normAutofit/>
          </a:bodyPr>
          <a:lstStyle/>
          <a:p>
            <a:r>
              <a:rPr lang="en-US" b="1" dirty="0"/>
              <a:t>PTSD and C-PTSD Symptoms</a:t>
            </a:r>
          </a:p>
        </p:txBody>
      </p:sp>
      <p:sp>
        <p:nvSpPr>
          <p:cNvPr id="2" name="Content Placeholder 1">
            <a:extLst>
              <a:ext uri="{FF2B5EF4-FFF2-40B4-BE49-F238E27FC236}">
                <a16:creationId xmlns:a16="http://schemas.microsoft.com/office/drawing/2014/main" id="{B0ECD467-D26A-40CF-BB38-28A4C465DAB7}"/>
              </a:ext>
            </a:extLst>
          </p:cNvPr>
          <p:cNvSpPr>
            <a:spLocks noGrp="1"/>
          </p:cNvSpPr>
          <p:nvPr>
            <p:ph idx="1"/>
          </p:nvPr>
        </p:nvSpPr>
        <p:spPr>
          <a:xfrm>
            <a:off x="5384799" y="1765300"/>
            <a:ext cx="5880101" cy="4445000"/>
          </a:xfrm>
        </p:spPr>
        <p:txBody>
          <a:bodyPr>
            <a:normAutofit fontScale="92500" lnSpcReduction="10000"/>
          </a:bodyPr>
          <a:lstStyle/>
          <a:p>
            <a:pPr lvl="1"/>
            <a:r>
              <a:rPr lang="en-US" sz="2800" b="1" dirty="0">
                <a:solidFill>
                  <a:srgbClr val="C00000"/>
                </a:solidFill>
              </a:rPr>
              <a:t>Emotional numbness</a:t>
            </a:r>
          </a:p>
          <a:p>
            <a:pPr lvl="1"/>
            <a:r>
              <a:rPr lang="en-US" sz="2800" b="1" dirty="0">
                <a:solidFill>
                  <a:srgbClr val="C00000"/>
                </a:solidFill>
              </a:rPr>
              <a:t>Avoidance of people, places, and thoughts connected to the event </a:t>
            </a:r>
          </a:p>
          <a:p>
            <a:pPr lvl="1"/>
            <a:r>
              <a:rPr lang="en-US" sz="2800" b="1" dirty="0">
                <a:solidFill>
                  <a:srgbClr val="C00000"/>
                </a:solidFill>
              </a:rPr>
              <a:t>Poor emotional regulation</a:t>
            </a:r>
          </a:p>
          <a:p>
            <a:pPr lvl="1"/>
            <a:r>
              <a:rPr lang="en-US" sz="2800" b="1" dirty="0">
                <a:solidFill>
                  <a:srgbClr val="C00000"/>
                </a:solidFill>
              </a:rPr>
              <a:t>Poor concentration</a:t>
            </a:r>
          </a:p>
          <a:p>
            <a:pPr lvl="1"/>
            <a:r>
              <a:rPr lang="en-US" sz="2800" b="1" dirty="0">
                <a:solidFill>
                  <a:srgbClr val="C00000"/>
                </a:solidFill>
              </a:rPr>
              <a:t>Poor memory</a:t>
            </a:r>
          </a:p>
          <a:p>
            <a:pPr lvl="1"/>
            <a:r>
              <a:rPr lang="en-US" sz="2800" b="1" dirty="0">
                <a:solidFill>
                  <a:srgbClr val="C00000"/>
                </a:solidFill>
              </a:rPr>
              <a:t>Poor sleep</a:t>
            </a:r>
          </a:p>
          <a:p>
            <a:pPr lvl="1">
              <a:lnSpc>
                <a:spcPct val="90000"/>
              </a:lnSpc>
            </a:pPr>
            <a:r>
              <a:rPr lang="en-US" sz="2800" dirty="0"/>
              <a:t>Hypervigilance/</a:t>
            </a:r>
            <a:r>
              <a:rPr lang="en-US" sz="2800" dirty="0" err="1"/>
              <a:t>Hyperarousal</a:t>
            </a:r>
            <a:r>
              <a:rPr lang="en-US" sz="2800" dirty="0"/>
              <a:t> -  exaggerated startle response</a:t>
            </a:r>
          </a:p>
          <a:p>
            <a:pPr lvl="1">
              <a:lnSpc>
                <a:spcPct val="90000"/>
              </a:lnSpc>
            </a:pPr>
            <a:r>
              <a:rPr lang="en-US" sz="2800" dirty="0"/>
              <a:t>Fight/Flight/Freeze/Fawn</a:t>
            </a:r>
          </a:p>
          <a:p>
            <a:pPr lvl="1">
              <a:lnSpc>
                <a:spcPct val="90000"/>
              </a:lnSpc>
            </a:pPr>
            <a:r>
              <a:rPr lang="en-US" sz="2800" dirty="0"/>
              <a:t>Flashbacks – reexperience of the trauma</a:t>
            </a:r>
          </a:p>
          <a:p>
            <a:pPr lvl="1">
              <a:lnSpc>
                <a:spcPct val="90000"/>
              </a:lnSpc>
            </a:pPr>
            <a:endParaRPr lang="en-US" sz="1700" dirty="0"/>
          </a:p>
        </p:txBody>
      </p:sp>
      <p:pic>
        <p:nvPicPr>
          <p:cNvPr id="5" name="Picture 4" descr="Brain in frying pan with title &quot;this is your brain on C-PTSD&quot; and talk bubbles coming from it that read: Sometimes I wish I was dead, I feel like I;m in pan most of the time, I feel spacey like I can't think straight, I have constant nightmares, I can't handle the simplest task, I feel like I'm a doormat most of the time, I feel depressed most of the time, I just want to be alone most of the time, I feel like I always have to be vigilant, ready to take on another attack, I can't concentrate, I can't sleep, I feel angry that I was put in this position, I feel worthless">
            <a:extLst>
              <a:ext uri="{FF2B5EF4-FFF2-40B4-BE49-F238E27FC236}">
                <a16:creationId xmlns:a16="http://schemas.microsoft.com/office/drawing/2014/main" id="{364141CD-942E-4EA4-B3BA-86ED90656D33}"/>
              </a:ext>
            </a:extLst>
          </p:cNvPr>
          <p:cNvPicPr>
            <a:picLocks noChangeAspect="1"/>
          </p:cNvPicPr>
          <p:nvPr/>
        </p:nvPicPr>
        <p:blipFill rotWithShape="1">
          <a:blip r:embed="rId3">
            <a:extLst>
              <a:ext uri="{28A0092B-C50C-407E-A947-70E740481C1C}">
                <a14:useLocalDpi xmlns:a14="http://schemas.microsoft.com/office/drawing/2010/main" val="0"/>
              </a:ext>
            </a:extLst>
          </a:blip>
          <a:srcRect t="84" r="-2" b="749"/>
          <a:stretch/>
        </p:blipFill>
        <p:spPr>
          <a:xfrm>
            <a:off x="1225510" y="1765300"/>
            <a:ext cx="3976969" cy="4676363"/>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09020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C895-B68E-4D32-B7DA-1DFD4CBE0ADB}"/>
              </a:ext>
            </a:extLst>
          </p:cNvPr>
          <p:cNvSpPr>
            <a:spLocks noGrp="1"/>
          </p:cNvSpPr>
          <p:nvPr>
            <p:ph type="title"/>
          </p:nvPr>
        </p:nvSpPr>
        <p:spPr>
          <a:xfrm>
            <a:off x="1191074" y="940815"/>
            <a:ext cx="4765226" cy="786385"/>
          </a:xfrm>
          <a:prstGeom prst="rect">
            <a:avLst/>
          </a:prstGeom>
        </p:spPr>
        <p:txBody>
          <a:bodyPr vert="horz" lIns="91440" tIns="45720" rIns="91440" bIns="45720" rtlCol="0" anchor="t">
            <a:normAutofit/>
          </a:bodyPr>
          <a:lstStyle/>
          <a:p>
            <a:r>
              <a:rPr lang="en-US" b="1" dirty="0"/>
              <a:t>PTSD and the Brain</a:t>
            </a:r>
          </a:p>
        </p:txBody>
      </p:sp>
      <p:sp>
        <p:nvSpPr>
          <p:cNvPr id="3" name="Content Placeholder 2">
            <a:extLst>
              <a:ext uri="{FF2B5EF4-FFF2-40B4-BE49-F238E27FC236}">
                <a16:creationId xmlns:a16="http://schemas.microsoft.com/office/drawing/2014/main" id="{F60DABEC-3B8E-438C-8DB5-E39C13D8D329}"/>
              </a:ext>
            </a:extLst>
          </p:cNvPr>
          <p:cNvSpPr>
            <a:spLocks noGrp="1"/>
          </p:cNvSpPr>
          <p:nvPr>
            <p:ph sz="half" idx="2"/>
          </p:nvPr>
        </p:nvSpPr>
        <p:spPr>
          <a:xfrm>
            <a:off x="890014" y="1904999"/>
            <a:ext cx="4953000" cy="4279900"/>
          </a:xfrm>
          <a:prstGeom prst="rect">
            <a:avLst/>
          </a:prstGeom>
        </p:spPr>
        <p:txBody>
          <a:bodyPr vert="horz" lIns="91440" tIns="45720" rIns="91440" bIns="45720" rtlCol="0">
            <a:normAutofit lnSpcReduction="10000"/>
          </a:bodyPr>
          <a:lstStyle/>
          <a:p>
            <a:pPr>
              <a:lnSpc>
                <a:spcPct val="90000"/>
              </a:lnSpc>
            </a:pPr>
            <a:r>
              <a:rPr lang="en-US" sz="2800" dirty="0"/>
              <a:t>Trauma </a:t>
            </a:r>
            <a:r>
              <a:rPr lang="en-US" sz="2800" dirty="0">
                <a:sym typeface="Wingdings" panose="05000000000000000000" pitchFamily="2" charset="2"/>
              </a:rPr>
              <a:t> increased cortisol in the brain  impaired mental performance and regulation of emotions</a:t>
            </a:r>
          </a:p>
          <a:p>
            <a:pPr>
              <a:lnSpc>
                <a:spcPct val="90000"/>
              </a:lnSpc>
            </a:pPr>
            <a:r>
              <a:rPr lang="en-US" sz="2800" dirty="0">
                <a:sym typeface="Wingdings" panose="05000000000000000000" pitchFamily="2" charset="2"/>
              </a:rPr>
              <a:t>Trauma  overactive amygdala &amp; lowers activity in prefrontal cortex &amp; shrinks hippocampus</a:t>
            </a:r>
            <a:endParaRPr lang="en-US" sz="2800" dirty="0"/>
          </a:p>
          <a:p>
            <a:pPr>
              <a:lnSpc>
                <a:spcPct val="90000"/>
              </a:lnSpc>
            </a:pPr>
            <a:r>
              <a:rPr lang="en-US" sz="2800" dirty="0"/>
              <a:t>Trauma </a:t>
            </a:r>
            <a:r>
              <a:rPr lang="en-US" sz="2800" dirty="0">
                <a:sym typeface="Wingdings" panose="05000000000000000000" pitchFamily="2" charset="2"/>
              </a:rPr>
              <a:t> </a:t>
            </a:r>
            <a:r>
              <a:rPr lang="en-US" sz="2800" dirty="0"/>
              <a:t>brain is more active </a:t>
            </a:r>
            <a:r>
              <a:rPr lang="en-US" sz="2800" dirty="0">
                <a:sym typeface="Wingdings" panose="05000000000000000000" pitchFamily="2" charset="2"/>
              </a:rPr>
              <a:t> more distraction and more fatigue</a:t>
            </a:r>
            <a:r>
              <a:rPr lang="en-US" sz="2300" dirty="0"/>
              <a:t/>
            </a:r>
            <a:br>
              <a:rPr lang="en-US" sz="2300" dirty="0"/>
            </a:br>
            <a:endParaRPr lang="en-US" sz="2300" dirty="0"/>
          </a:p>
        </p:txBody>
      </p:sp>
      <p:pic>
        <p:nvPicPr>
          <p:cNvPr id="4" name="Picture 3" descr="Brain scans of two brains - one on left is non-PTSD and one on right is PTSD" title="PTSD and the Brain picturews"/>
          <p:cNvPicPr>
            <a:picLocks noChangeAspect="1"/>
          </p:cNvPicPr>
          <p:nvPr/>
        </p:nvPicPr>
        <p:blipFill>
          <a:blip r:embed="rId3"/>
          <a:stretch>
            <a:fillRect/>
          </a:stretch>
        </p:blipFill>
        <p:spPr>
          <a:xfrm>
            <a:off x="5855207" y="2106612"/>
            <a:ext cx="5876925" cy="3876675"/>
          </a:xfrm>
          <a:prstGeom prst="rect">
            <a:avLst/>
          </a:prstGeom>
        </p:spPr>
      </p:pic>
    </p:spTree>
    <p:extLst>
      <p:ext uri="{BB962C8B-B14F-4D97-AF65-F5344CB8AC3E}">
        <p14:creationId xmlns:p14="http://schemas.microsoft.com/office/powerpoint/2010/main" val="23516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599" y="327589"/>
            <a:ext cx="8489255" cy="1400530"/>
          </a:xfrm>
        </p:spPr>
        <p:txBody>
          <a:bodyPr>
            <a:normAutofit/>
          </a:bodyPr>
          <a:lstStyle/>
          <a:p>
            <a:r>
              <a:rPr lang="en-US" dirty="0"/>
              <a:t>If left untreated, risks increase for:</a:t>
            </a:r>
          </a:p>
        </p:txBody>
      </p:sp>
      <p:sp>
        <p:nvSpPr>
          <p:cNvPr id="3" name="Content Placeholder 2"/>
          <p:cNvSpPr>
            <a:spLocks noGrp="1"/>
          </p:cNvSpPr>
          <p:nvPr>
            <p:ph idx="1"/>
          </p:nvPr>
        </p:nvSpPr>
        <p:spPr>
          <a:xfrm>
            <a:off x="1117599" y="1975441"/>
            <a:ext cx="4699001" cy="4311059"/>
          </a:xfrm>
        </p:spPr>
        <p:txBody>
          <a:bodyPr>
            <a:normAutofit/>
          </a:bodyPr>
          <a:lstStyle/>
          <a:p>
            <a:r>
              <a:rPr lang="en-US" sz="2800" b="1" dirty="0">
                <a:solidFill>
                  <a:srgbClr val="C00000"/>
                </a:solidFill>
              </a:rPr>
              <a:t>Disturbances in academic and professional functioning</a:t>
            </a:r>
          </a:p>
          <a:p>
            <a:r>
              <a:rPr lang="en-US" sz="2800" b="1" dirty="0">
                <a:solidFill>
                  <a:srgbClr val="C00000"/>
                </a:solidFill>
              </a:rPr>
              <a:t>Depression</a:t>
            </a:r>
          </a:p>
          <a:p>
            <a:r>
              <a:rPr lang="en-US" sz="2800" dirty="0"/>
              <a:t>Suicidal ideation and attempts</a:t>
            </a:r>
          </a:p>
          <a:p>
            <a:r>
              <a:rPr lang="en-US" sz="2800" dirty="0">
                <a:latin typeface="+mn-lt"/>
              </a:rPr>
              <a:t>Substance abuse</a:t>
            </a:r>
          </a:p>
          <a:p>
            <a:r>
              <a:rPr lang="en-US" sz="2800" dirty="0">
                <a:latin typeface="+mn-lt"/>
              </a:rPr>
              <a:t>Reckless behavior</a:t>
            </a:r>
          </a:p>
          <a:p>
            <a:r>
              <a:rPr lang="en-US" sz="2800" dirty="0">
                <a:latin typeface="+mn-lt"/>
              </a:rPr>
              <a:t>High-risk sexual behavior</a:t>
            </a:r>
          </a:p>
          <a:p>
            <a:r>
              <a:rPr lang="en-US" sz="2800" dirty="0">
                <a:latin typeface="+mn-lt"/>
              </a:rPr>
              <a:t>Gang participation</a:t>
            </a:r>
          </a:p>
        </p:txBody>
      </p:sp>
      <p:pic>
        <p:nvPicPr>
          <p:cNvPr id="7" name="Picture 6" descr="PET scan of the brain for depression - from Mayo Clinic; left shows depressed brain PET scan, and right shows not depressed brain PET scan"/>
          <p:cNvPicPr/>
          <p:nvPr/>
        </p:nvPicPr>
        <p:blipFill>
          <a:blip r:embed="rId3">
            <a:extLst>
              <a:ext uri="{28A0092B-C50C-407E-A947-70E740481C1C}">
                <a14:useLocalDpi xmlns:a14="http://schemas.microsoft.com/office/drawing/2010/main" val="0"/>
              </a:ext>
            </a:extLst>
          </a:blip>
          <a:srcRect/>
          <a:stretch>
            <a:fillRect/>
          </a:stretch>
        </p:blipFill>
        <p:spPr bwMode="auto">
          <a:xfrm>
            <a:off x="5964988" y="2229440"/>
            <a:ext cx="5604712" cy="3803059"/>
          </a:xfrm>
          <a:prstGeom prst="rect">
            <a:avLst/>
          </a:prstGeom>
          <a:noFill/>
          <a:ln>
            <a:noFill/>
          </a:ln>
        </p:spPr>
      </p:pic>
    </p:spTree>
    <p:extLst>
      <p:ext uri="{BB962C8B-B14F-4D97-AF65-F5344CB8AC3E}">
        <p14:creationId xmlns:p14="http://schemas.microsoft.com/office/powerpoint/2010/main" val="129324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1201</Words>
  <Application>Microsoft Office PowerPoint</Application>
  <PresentationFormat>Widescreen</PresentationFormat>
  <Paragraphs>151</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Wingdings</vt:lpstr>
      <vt:lpstr>Retrospect</vt:lpstr>
      <vt:lpstr>Trauma-Minded Planning for Fall </vt:lpstr>
      <vt:lpstr>“Welcome to Fall 2020” takes on a new meaning this year</vt:lpstr>
      <vt:lpstr>Addressing Trauma and What it Means for us</vt:lpstr>
      <vt:lpstr>What is trauma? </vt:lpstr>
      <vt:lpstr>What Makes Something Traumatic?</vt:lpstr>
      <vt:lpstr>Acute Stress VS PTSD VS C-PTSD</vt:lpstr>
      <vt:lpstr>PTSD and C-PTSD Symptoms</vt:lpstr>
      <vt:lpstr>PTSD and the Brain</vt:lpstr>
      <vt:lpstr>If left untreated, risks increase for:</vt:lpstr>
      <vt:lpstr>Adjustment Disorder</vt:lpstr>
      <vt:lpstr>Being a leader during a pandemic can lead to vicarious trauma</vt:lpstr>
      <vt:lpstr>What can I do?</vt:lpstr>
      <vt:lpstr>We need connection!</vt:lpstr>
      <vt:lpstr>Building Resiliency</vt:lpstr>
      <vt:lpstr>Resources and Skill Building</vt:lpstr>
      <vt:lpstr>Mindfulness and Distress Tolerance</vt:lpstr>
      <vt:lpstr>Mindful Breathing</vt:lpstr>
      <vt:lpstr>1-Minute Mindfulness Exercise</vt:lpstr>
      <vt:lpstr>Self-care isn’t selfish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Trauma-Minded Planning for Fall</dc:title>
  <dc:creator>Klee, Ginger</dc:creator>
  <cp:lastModifiedBy>Bacigalupi, Stacy</cp:lastModifiedBy>
  <cp:revision>28</cp:revision>
  <dcterms:created xsi:type="dcterms:W3CDTF">2020-07-16T18:37:08Z</dcterms:created>
  <dcterms:modified xsi:type="dcterms:W3CDTF">2020-08-21T00:51:42Z</dcterms:modified>
</cp:coreProperties>
</file>