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305" r:id="rId3"/>
    <p:sldId id="306" r:id="rId4"/>
    <p:sldId id="304" r:id="rId5"/>
    <p:sldId id="308" r:id="rId6"/>
    <p:sldId id="307" r:id="rId7"/>
    <p:sldId id="293" r:id="rId8"/>
    <p:sldId id="301" r:id="rId9"/>
    <p:sldId id="299" r:id="rId10"/>
    <p:sldId id="294" r:id="rId11"/>
    <p:sldId id="297" r:id="rId12"/>
    <p:sldId id="298" r:id="rId13"/>
    <p:sldId id="303" r:id="rId1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Samantha Robertson" initials="SR"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3B1D"/>
    <a:srgbClr val="D83B01"/>
    <a:srgbClr val="D7D7D7"/>
    <a:srgbClr val="C8C8C8"/>
    <a:srgbClr val="DD462F"/>
    <a:srgbClr val="0078D7"/>
    <a:srgbClr val="9BC9EF"/>
    <a:srgbClr val="898E8C"/>
    <a:srgbClr val="DFCCBE"/>
    <a:srgbClr val="D247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314" autoAdjust="0"/>
  </p:normalViewPr>
  <p:slideViewPr>
    <p:cSldViewPr snapToGrid="0">
      <p:cViewPr varScale="1">
        <p:scale>
          <a:sx n="80" d="100"/>
          <a:sy n="80" d="100"/>
        </p:scale>
        <p:origin x="58" y="37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9" d="100"/>
          <a:sy n="69" d="100"/>
        </p:scale>
        <p:origin x="3029" y="91"/>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80680FBE-A8DF-4758-9AC4-3A9E1039168F}" type="datetimeFigureOut">
              <a:rPr lang="en-US" smtClean="0"/>
              <a:t>8/20/2021</a:t>
            </a:fld>
            <a:endParaRPr lang="en-US" dirty="0"/>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C13577B-6902-467D-A26C-08A0DD5E4E03}" type="datetimeFigureOut">
              <a:rPr lang="en-US" smtClean="0"/>
              <a:t>8/20/2021</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sz="2000" dirty="0"/>
              <a:t>The FLEX committee and Instruction Office wanted to give you a quick guide on where to find the most current information on campus COVID protocols and support, as well as navigating the campus during a great deal of construction. For those many of you who have not been to campus for 18 months, and those who are not yet returning, it is important that you are aware of the changes and are able to support students of yours that may have face to face classes and questions.</a:t>
            </a:r>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Since SARS-2 (COVID) is primarily airborne transmission, ventilation and air flow has been adjusted to ensure that all classrooms and indoor spaces are safe. Here are some tips to ensure that you minimize risk in face to face settings. (read slide)</a:t>
            </a:r>
          </a:p>
        </p:txBody>
      </p:sp>
      <p:sp>
        <p:nvSpPr>
          <p:cNvPr id="4" name="Slide Number Placeholder 3"/>
          <p:cNvSpPr>
            <a:spLocks noGrp="1"/>
          </p:cNvSpPr>
          <p:nvPr>
            <p:ph type="sldNum" sz="quarter" idx="5"/>
          </p:nvPr>
        </p:nvSpPr>
        <p:spPr/>
        <p:txBody>
          <a:bodyPr/>
          <a:lstStyle/>
          <a:p>
            <a:fld id="{DF61EA0F-A667-4B49-8422-0062BC55E249}" type="slidenum">
              <a:rPr lang="en-US" smtClean="0"/>
              <a:t>10</a:t>
            </a:fld>
            <a:endParaRPr lang="en-US" dirty="0"/>
          </a:p>
        </p:txBody>
      </p:sp>
    </p:spTree>
    <p:extLst>
      <p:ext uri="{BB962C8B-B14F-4D97-AF65-F5344CB8AC3E}">
        <p14:creationId xmlns:p14="http://schemas.microsoft.com/office/powerpoint/2010/main" val="3425813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Although SARS (COVID19) is not primarily transmitted by surface contact, we are cleaning campus to minimize potential exposure. Here are the important things to know. (read slide)</a:t>
            </a:r>
          </a:p>
        </p:txBody>
      </p:sp>
      <p:sp>
        <p:nvSpPr>
          <p:cNvPr id="4" name="Slide Number Placeholder 3"/>
          <p:cNvSpPr>
            <a:spLocks noGrp="1"/>
          </p:cNvSpPr>
          <p:nvPr>
            <p:ph type="sldNum" sz="quarter" idx="5"/>
          </p:nvPr>
        </p:nvSpPr>
        <p:spPr/>
        <p:txBody>
          <a:bodyPr/>
          <a:lstStyle/>
          <a:p>
            <a:fld id="{DF61EA0F-A667-4B49-8422-0062BC55E249}" type="slidenum">
              <a:rPr lang="en-US" smtClean="0"/>
              <a:t>11</a:t>
            </a:fld>
            <a:endParaRPr lang="en-US" dirty="0"/>
          </a:p>
        </p:txBody>
      </p:sp>
    </p:spTree>
    <p:extLst>
      <p:ext uri="{BB962C8B-B14F-4D97-AF65-F5344CB8AC3E}">
        <p14:creationId xmlns:p14="http://schemas.microsoft.com/office/powerpoint/2010/main" val="3998859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Students are counting on you for guidance, reassurance and information. There are some changes for safety listed here. (read slide)</a:t>
            </a:r>
          </a:p>
        </p:txBody>
      </p:sp>
      <p:sp>
        <p:nvSpPr>
          <p:cNvPr id="4" name="Slide Number Placeholder 3"/>
          <p:cNvSpPr>
            <a:spLocks noGrp="1"/>
          </p:cNvSpPr>
          <p:nvPr>
            <p:ph type="sldNum" sz="quarter" idx="5"/>
          </p:nvPr>
        </p:nvSpPr>
        <p:spPr/>
        <p:txBody>
          <a:bodyPr/>
          <a:lstStyle/>
          <a:p>
            <a:fld id="{DF61EA0F-A667-4B49-8422-0062BC55E249}" type="slidenum">
              <a:rPr lang="en-US" smtClean="0"/>
              <a:t>12</a:t>
            </a:fld>
            <a:endParaRPr lang="en-US" dirty="0"/>
          </a:p>
        </p:txBody>
      </p:sp>
    </p:spTree>
    <p:extLst>
      <p:ext uri="{BB962C8B-B14F-4D97-AF65-F5344CB8AC3E}">
        <p14:creationId xmlns:p14="http://schemas.microsoft.com/office/powerpoint/2010/main" val="870368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Have a safe and successful return to campus this Fall.</a:t>
            </a:r>
          </a:p>
          <a:p>
            <a:r>
              <a:rPr lang="en-US" dirty="0"/>
              <a:t>This slide is updated with </a:t>
            </a:r>
            <a:r>
              <a:rPr lang="en-US"/>
              <a:t>training information for 4.</a:t>
            </a:r>
          </a:p>
        </p:txBody>
      </p:sp>
      <p:sp>
        <p:nvSpPr>
          <p:cNvPr id="4" name="Slide Number Placeholder 3"/>
          <p:cNvSpPr>
            <a:spLocks noGrp="1"/>
          </p:cNvSpPr>
          <p:nvPr>
            <p:ph type="sldNum" sz="quarter" idx="5"/>
          </p:nvPr>
        </p:nvSpPr>
        <p:spPr/>
        <p:txBody>
          <a:bodyPr/>
          <a:lstStyle/>
          <a:p>
            <a:fld id="{DF61EA0F-A667-4B49-8422-0062BC55E249}" type="slidenum">
              <a:rPr lang="en-US" smtClean="0"/>
              <a:t>13</a:t>
            </a:fld>
            <a:endParaRPr lang="en-US" dirty="0"/>
          </a:p>
        </p:txBody>
      </p:sp>
    </p:spTree>
    <p:extLst>
      <p:ext uri="{BB962C8B-B14F-4D97-AF65-F5344CB8AC3E}">
        <p14:creationId xmlns:p14="http://schemas.microsoft.com/office/powerpoint/2010/main" val="2388650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There are two highly useful websites on campus for updated information as things continue to evolve in this long pandemic. The first is the health website. Here is where you can get updated alerts and notices to the entire campus community and see the president’s messages. This is a good place to send students as well.</a:t>
            </a:r>
          </a:p>
        </p:txBody>
      </p:sp>
      <p:sp>
        <p:nvSpPr>
          <p:cNvPr id="4" name="Slide Number Placeholder 3"/>
          <p:cNvSpPr>
            <a:spLocks noGrp="1"/>
          </p:cNvSpPr>
          <p:nvPr>
            <p:ph type="sldNum" sz="quarter" idx="5"/>
          </p:nvPr>
        </p:nvSpPr>
        <p:spPr/>
        <p:txBody>
          <a:bodyPr/>
          <a:lstStyle/>
          <a:p>
            <a:fld id="{DF61EA0F-A667-4B49-8422-0062BC55E249}" type="slidenum">
              <a:rPr lang="en-US" smtClean="0"/>
              <a:t>2</a:t>
            </a:fld>
            <a:endParaRPr lang="en-US" dirty="0"/>
          </a:p>
        </p:txBody>
      </p:sp>
    </p:spTree>
    <p:extLst>
      <p:ext uri="{BB962C8B-B14F-4D97-AF65-F5344CB8AC3E}">
        <p14:creationId xmlns:p14="http://schemas.microsoft.com/office/powerpoint/2010/main" val="200078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On the health website you can also see Safety Guidelines, which provide the current protocols and requirements for being on campus and returning to work. Notably for all, if you’re sick, here is where you can get the forms to report that to HR for faculty and student health for students. We have a large number of contact tracers if necessary to insure that everyone exposed is informed. </a:t>
            </a:r>
          </a:p>
          <a:p>
            <a:r>
              <a:rPr lang="en-US" sz="1800" dirty="0"/>
              <a:t>Additionally, there are links here for faculty to use to take mandatory COVID training to return to campus and upload their vaccination forms if vaccinated. Links for testing if not vaccinated are coming; that is a new change within the week, so please check back.</a:t>
            </a:r>
          </a:p>
        </p:txBody>
      </p:sp>
      <p:sp>
        <p:nvSpPr>
          <p:cNvPr id="4" name="Slide Number Placeholder 3"/>
          <p:cNvSpPr>
            <a:spLocks noGrp="1"/>
          </p:cNvSpPr>
          <p:nvPr>
            <p:ph type="sldNum" sz="quarter" idx="5"/>
          </p:nvPr>
        </p:nvSpPr>
        <p:spPr/>
        <p:txBody>
          <a:bodyPr/>
          <a:lstStyle/>
          <a:p>
            <a:fld id="{DF61EA0F-A667-4B49-8422-0062BC55E249}" type="slidenum">
              <a:rPr lang="en-US" smtClean="0"/>
              <a:t>3</a:t>
            </a:fld>
            <a:endParaRPr lang="en-US" dirty="0"/>
          </a:p>
        </p:txBody>
      </p:sp>
    </p:spTree>
    <p:extLst>
      <p:ext uri="{BB962C8B-B14F-4D97-AF65-F5344CB8AC3E}">
        <p14:creationId xmlns:p14="http://schemas.microsoft.com/office/powerpoint/2010/main" val="2568953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At the bottom of the scroll, there are links to some of the functions mentioned previously, such as reporting forms for illness, as well as the dashboard to follow the campus known COVID cases or exposures.</a:t>
            </a:r>
          </a:p>
        </p:txBody>
      </p:sp>
      <p:sp>
        <p:nvSpPr>
          <p:cNvPr id="4" name="Slide Number Placeholder 3"/>
          <p:cNvSpPr>
            <a:spLocks noGrp="1"/>
          </p:cNvSpPr>
          <p:nvPr>
            <p:ph type="sldNum" sz="quarter" idx="5"/>
          </p:nvPr>
        </p:nvSpPr>
        <p:spPr/>
        <p:txBody>
          <a:bodyPr/>
          <a:lstStyle/>
          <a:p>
            <a:fld id="{DF61EA0F-A667-4B49-8422-0062BC55E249}" type="slidenum">
              <a:rPr lang="en-US" smtClean="0"/>
              <a:t>4</a:t>
            </a:fld>
            <a:endParaRPr lang="en-US" dirty="0"/>
          </a:p>
        </p:txBody>
      </p:sp>
    </p:spTree>
    <p:extLst>
      <p:ext uri="{BB962C8B-B14F-4D97-AF65-F5344CB8AC3E}">
        <p14:creationId xmlns:p14="http://schemas.microsoft.com/office/powerpoint/2010/main" val="4147901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 second highly useful website for faculty to stay informed is the Instruction website. Here there is information housed on Return to campus information and a repository of the VPI messages from the Office of Instruction, so you don’t have to search the email inbox to find earlier communications. In addition, language for syllabi about masking and vaccination or testing will be added here to make it simple to pop into a syllabus. This is being created, but was not available to show at the time these slides were generated in this rapidly evolving situation. Please check on this page for the syllabus language.</a:t>
            </a:r>
          </a:p>
        </p:txBody>
      </p:sp>
      <p:sp>
        <p:nvSpPr>
          <p:cNvPr id="4" name="Slide Number Placeholder 3"/>
          <p:cNvSpPr>
            <a:spLocks noGrp="1"/>
          </p:cNvSpPr>
          <p:nvPr>
            <p:ph type="sldNum" sz="quarter" idx="5"/>
          </p:nvPr>
        </p:nvSpPr>
        <p:spPr/>
        <p:txBody>
          <a:bodyPr/>
          <a:lstStyle/>
          <a:p>
            <a:fld id="{DF61EA0F-A667-4B49-8422-0062BC55E249}" type="slidenum">
              <a:rPr lang="en-US" smtClean="0"/>
              <a:t>5</a:t>
            </a:fld>
            <a:endParaRPr lang="en-US" dirty="0"/>
          </a:p>
        </p:txBody>
      </p:sp>
    </p:spTree>
    <p:extLst>
      <p:ext uri="{BB962C8B-B14F-4D97-AF65-F5344CB8AC3E}">
        <p14:creationId xmlns:p14="http://schemas.microsoft.com/office/powerpoint/2010/main" val="458637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This maps slide has the interactive information from Facilities showing construction areas, pathways to walk or accessibly move shown here in purple, and a variety of functions you can screen for, such as water stations, atm, bathrooms, building numbers and more. It is interactive, and also available as an app. This will be useful for faculty and staff, and is recently updated.</a:t>
            </a:r>
          </a:p>
        </p:txBody>
      </p:sp>
      <p:sp>
        <p:nvSpPr>
          <p:cNvPr id="4" name="Slide Number Placeholder 3"/>
          <p:cNvSpPr>
            <a:spLocks noGrp="1"/>
          </p:cNvSpPr>
          <p:nvPr>
            <p:ph type="sldNum" sz="quarter" idx="5"/>
          </p:nvPr>
        </p:nvSpPr>
        <p:spPr/>
        <p:txBody>
          <a:bodyPr/>
          <a:lstStyle/>
          <a:p>
            <a:fld id="{DF61EA0F-A667-4B49-8422-0062BC55E249}" type="slidenum">
              <a:rPr lang="en-US" smtClean="0"/>
              <a:t>6</a:t>
            </a:fld>
            <a:endParaRPr lang="en-US" dirty="0"/>
          </a:p>
        </p:txBody>
      </p:sp>
    </p:spTree>
    <p:extLst>
      <p:ext uri="{BB962C8B-B14F-4D97-AF65-F5344CB8AC3E}">
        <p14:creationId xmlns:p14="http://schemas.microsoft.com/office/powerpoint/2010/main" val="668092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Most of you have not been on campus for over a year. (read slide)</a:t>
            </a:r>
          </a:p>
        </p:txBody>
      </p:sp>
      <p:sp>
        <p:nvSpPr>
          <p:cNvPr id="4" name="Slide Number Placeholder 3"/>
          <p:cNvSpPr>
            <a:spLocks noGrp="1"/>
          </p:cNvSpPr>
          <p:nvPr>
            <p:ph type="sldNum" sz="quarter" idx="5"/>
          </p:nvPr>
        </p:nvSpPr>
        <p:spPr/>
        <p:txBody>
          <a:bodyPr/>
          <a:lstStyle/>
          <a:p>
            <a:fld id="{DF61EA0F-A667-4B49-8422-0062BC55E249}" type="slidenum">
              <a:rPr lang="en-US" smtClean="0"/>
              <a:t>7</a:t>
            </a:fld>
            <a:endParaRPr lang="en-US" dirty="0"/>
          </a:p>
        </p:txBody>
      </p:sp>
    </p:spTree>
    <p:extLst>
      <p:ext uri="{BB962C8B-B14F-4D97-AF65-F5344CB8AC3E}">
        <p14:creationId xmlns:p14="http://schemas.microsoft.com/office/powerpoint/2010/main" val="3583150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Face masks are required, but there will be limited exceptions, such as medical and accessibility for deaf and hard of hearing students. Please remind your students to come to campus with masks. There will be masks in classrooms and available on campus for those who forget. Vaccination or weekly testing is required for those on campus. Information about how this will be implemented is coming soon, so please check on the health and instruction websites. Students who do not comply are subject to disciplinary action, same as cheating. </a:t>
            </a:r>
          </a:p>
        </p:txBody>
      </p:sp>
      <p:sp>
        <p:nvSpPr>
          <p:cNvPr id="4" name="Slide Number Placeholder 3"/>
          <p:cNvSpPr>
            <a:spLocks noGrp="1"/>
          </p:cNvSpPr>
          <p:nvPr>
            <p:ph type="sldNum" sz="quarter" idx="5"/>
          </p:nvPr>
        </p:nvSpPr>
        <p:spPr/>
        <p:txBody>
          <a:bodyPr/>
          <a:lstStyle/>
          <a:p>
            <a:fld id="{DF61EA0F-A667-4B49-8422-0062BC55E249}" type="slidenum">
              <a:rPr lang="en-US" smtClean="0"/>
              <a:t>8</a:t>
            </a:fld>
            <a:endParaRPr lang="en-US" dirty="0"/>
          </a:p>
        </p:txBody>
      </p:sp>
    </p:spTree>
    <p:extLst>
      <p:ext uri="{BB962C8B-B14F-4D97-AF65-F5344CB8AC3E}">
        <p14:creationId xmlns:p14="http://schemas.microsoft.com/office/powerpoint/2010/main" val="2653561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Person protective equipment or PPE such as 3-ply masks, gloves, and some face shields will be available in each classroom. Hand sanitizer and wipes will also be available. The amounts of the PPE will vary depending on the classroom enrollment. PPE will need refilling, so please contact your Division office to coordinate this as supplies get lower. Campus has large amounts of PPE to distribute as necessary.</a:t>
            </a:r>
          </a:p>
        </p:txBody>
      </p:sp>
      <p:sp>
        <p:nvSpPr>
          <p:cNvPr id="4" name="Slide Number Placeholder 3"/>
          <p:cNvSpPr>
            <a:spLocks noGrp="1"/>
          </p:cNvSpPr>
          <p:nvPr>
            <p:ph type="sldNum" sz="quarter" idx="5"/>
          </p:nvPr>
        </p:nvSpPr>
        <p:spPr/>
        <p:txBody>
          <a:bodyPr/>
          <a:lstStyle/>
          <a:p>
            <a:fld id="{DF61EA0F-A667-4B49-8422-0062BC55E249}" type="slidenum">
              <a:rPr lang="en-US" smtClean="0"/>
              <a:t>9</a:t>
            </a:fld>
            <a:endParaRPr lang="en-US" dirty="0"/>
          </a:p>
        </p:txBody>
      </p:sp>
    </p:spTree>
    <p:extLst>
      <p:ext uri="{BB962C8B-B14F-4D97-AF65-F5344CB8AC3E}">
        <p14:creationId xmlns:p14="http://schemas.microsoft.com/office/powerpoint/2010/main" val="40285509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A wide view of the Mt. San Antonio College campus with snowy hills in the background.&#10;" title="Landscape of Mt. San Antonio College"/>
          <p:cNvPicPr>
            <a:picLocks noChangeAspect="1"/>
          </p:cNvPicPr>
          <p:nvPr userDrawn="1"/>
        </p:nvPicPr>
        <p:blipFill rotWithShape="1">
          <a:blip r:embed="rId2">
            <a:extLst>
              <a:ext uri="{28A0092B-C50C-407E-A947-70E740481C1C}">
                <a14:useLocalDpi xmlns:a14="http://schemas.microsoft.com/office/drawing/2010/main" val="0"/>
              </a:ext>
            </a:extLst>
          </a:blip>
          <a:srcRect b="16149"/>
          <a:stretch/>
        </p:blipFill>
        <p:spPr>
          <a:xfrm>
            <a:off x="-76200" y="0"/>
            <a:ext cx="12268200" cy="6858000"/>
          </a:xfrm>
          <a:prstGeom prst="rect">
            <a:avLst/>
          </a:prstGeom>
        </p:spPr>
      </p:pic>
      <p:sp>
        <p:nvSpPr>
          <p:cNvPr id="6" name="Rectangle 5"/>
          <p:cNvSpPr/>
          <p:nvPr userDrawn="1"/>
        </p:nvSpPr>
        <p:spPr bwMode="auto">
          <a:xfrm>
            <a:off x="1251312" y="4459349"/>
            <a:ext cx="10940687" cy="2009648"/>
          </a:xfrm>
          <a:prstGeom prst="rect">
            <a:avLst/>
          </a:prstGeom>
          <a:solidFill>
            <a:schemeClr val="accent2">
              <a:lumMod val="75000"/>
            </a:schemeClr>
          </a:solidFill>
          <a:ln>
            <a:noFill/>
          </a:ln>
        </p:spPr>
        <p:txBody>
          <a:bodyPr lIns="91425" tIns="91425" rIns="91425" bIns="91425" anchor="ctr" anchorCtr="0">
            <a:noAutofit/>
          </a:bodyPr>
          <a:lstStyle/>
          <a:p>
            <a:pPr lvl="0">
              <a:spcBef>
                <a:spcPts val="0"/>
              </a:spcBef>
              <a:buNone/>
            </a:pPr>
            <a:endParaRPr lang="en-US">
              <a:solidFill>
                <a:schemeClr val="tx1"/>
              </a:solidFill>
            </a:endParaRPr>
          </a:p>
        </p:txBody>
      </p:sp>
      <p:sp>
        <p:nvSpPr>
          <p:cNvPr id="8" name="Title 1"/>
          <p:cNvSpPr>
            <a:spLocks noGrp="1"/>
          </p:cNvSpPr>
          <p:nvPr>
            <p:ph type="title"/>
          </p:nvPr>
        </p:nvSpPr>
        <p:spPr>
          <a:xfrm>
            <a:off x="3556000" y="4742044"/>
            <a:ext cx="8080373" cy="1111495"/>
          </a:xfrm>
          <a:noFill/>
        </p:spPr>
        <p:txBody>
          <a:bodyPr>
            <a:normAutofit/>
          </a:bodyPr>
          <a:lstStyle>
            <a:lvl1pPr algn="l">
              <a:defRPr sz="4400">
                <a:solidFill>
                  <a:schemeClr val="bg1"/>
                </a:solidFill>
                <a:latin typeface="+mj-lt"/>
              </a:defRPr>
            </a:lvl1pPr>
          </a:lstStyle>
          <a:p>
            <a:r>
              <a:rPr lang="en-US" dirty="0"/>
              <a:t>Click to edit Master title style</a:t>
            </a:r>
          </a:p>
        </p:txBody>
      </p:sp>
      <p:pic>
        <p:nvPicPr>
          <p:cNvPr id="3" name="Picture 2" descr="The logo features the words Mt. San Antonio College, Mt. SAC, hills and a torch." title="Mt. San Antonio Colleg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4233" y="4814416"/>
            <a:ext cx="1940560" cy="1375871"/>
          </a:xfrm>
          <a:prstGeom prst="rect">
            <a:avLst/>
          </a:prstGeom>
        </p:spPr>
      </p:pic>
      <p:sp>
        <p:nvSpPr>
          <p:cNvPr id="7" name="Text Placeholder 2"/>
          <p:cNvSpPr>
            <a:spLocks noGrp="1"/>
          </p:cNvSpPr>
          <p:nvPr>
            <p:ph type="body" idx="1"/>
          </p:nvPr>
        </p:nvSpPr>
        <p:spPr>
          <a:xfrm>
            <a:off x="3566160" y="5427663"/>
            <a:ext cx="8080373"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BD31A3-BB3E-4313-83C9-61296DA7E415}"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3873754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92256" y="365125"/>
            <a:ext cx="64008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52600" y="365125"/>
            <a:ext cx="916305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BD31A3-BB3E-4313-83C9-61296DA7E415}"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420707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Click to edit Master title style</a:t>
            </a:r>
          </a:p>
        </p:txBody>
      </p:sp>
      <p:sp>
        <p:nvSpPr>
          <p:cNvPr id="7" name="Content Placeholder 6"/>
          <p:cNvSpPr>
            <a:spLocks noGrp="1"/>
          </p:cNvSpPr>
          <p:nvPr>
            <p:ph sz="quarter" idx="13"/>
          </p:nvPr>
        </p:nvSpPr>
        <p:spPr>
          <a:xfrm>
            <a:off x="1752600" y="1444752"/>
            <a:ext cx="10076688" cy="43891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8BEEBAAA-29B5-4AF5-BC5F-7E580C29002D}" type="datetimeFigureOut">
              <a:rPr lang="en-US" smtClean="0"/>
              <a:pPr/>
              <a:t>8/20/2021</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0" y="1709738"/>
            <a:ext cx="10079736" cy="2852737"/>
          </a:xfrm>
        </p:spPr>
        <p:txBody>
          <a:bodyPr anchor="b">
            <a:normAutofit/>
          </a:bodyPr>
          <a:lstStyle>
            <a:lvl1pPr>
              <a:defRPr sz="4400"/>
            </a:lvl1pPr>
          </a:lstStyle>
          <a:p>
            <a:r>
              <a:rPr lang="en-US"/>
              <a:t>Click to edit Master title style</a:t>
            </a:r>
            <a:endParaRPr lang="en-US" dirty="0"/>
          </a:p>
        </p:txBody>
      </p:sp>
      <p:sp>
        <p:nvSpPr>
          <p:cNvPr id="3" name="Text Placeholder 2"/>
          <p:cNvSpPr>
            <a:spLocks noGrp="1"/>
          </p:cNvSpPr>
          <p:nvPr>
            <p:ph type="body" idx="1"/>
          </p:nvPr>
        </p:nvSpPr>
        <p:spPr>
          <a:xfrm>
            <a:off x="1752600" y="4589463"/>
            <a:ext cx="1007973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BD31A3-BB3E-4313-83C9-61296DA7E415}"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210938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52600" y="1501775"/>
            <a:ext cx="47434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086600" y="1501775"/>
            <a:ext cx="47434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BD31A3-BB3E-4313-83C9-61296DA7E415}" type="datetimeFigureOut">
              <a:rPr lang="en-US" smtClean="0"/>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3519516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2600" y="1414463"/>
            <a:ext cx="4702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752600" y="2238375"/>
            <a:ext cx="4702175"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107004" y="1414463"/>
            <a:ext cx="47253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07004" y="2238375"/>
            <a:ext cx="472533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BD31A3-BB3E-4313-83C9-61296DA7E415}" type="datetimeFigureOut">
              <a:rPr lang="en-US" smtClean="0"/>
              <a:t>8/20/2021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
        <p:nvSpPr>
          <p:cNvPr id="10" name="Title 9"/>
          <p:cNvSpPr>
            <a:spLocks noGrp="1"/>
          </p:cNvSpPr>
          <p:nvPr>
            <p:ph type="title"/>
          </p:nvPr>
        </p:nvSpPr>
        <p:spPr>
          <a:xfrm>
            <a:off x="521208" y="448056"/>
            <a:ext cx="11311128" cy="640080"/>
          </a:xfrm>
        </p:spPr>
        <p:txBody>
          <a:bodyPr/>
          <a:lstStyle/>
          <a:p>
            <a:r>
              <a:rPr lang="en-US"/>
              <a:t>Click to edit Master title style</a:t>
            </a:r>
          </a:p>
        </p:txBody>
      </p:sp>
    </p:spTree>
    <p:extLst>
      <p:ext uri="{BB962C8B-B14F-4D97-AF65-F5344CB8AC3E}">
        <p14:creationId xmlns:p14="http://schemas.microsoft.com/office/powerpoint/2010/main" val="1328740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8BEEBAAA-29B5-4AF5-BC5F-7E580C29002D}" type="datetimeFigureOut">
              <a:rPr lang="en-US" smtClean="0"/>
              <a:pPr/>
              <a:t>8/20/2021</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135744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D31A3-BB3E-4313-83C9-61296DA7E415}" type="datetimeFigureOut">
              <a:rPr lang="en-US" smtClean="0"/>
              <a:t>8/20/2021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1930043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1650" y="457200"/>
            <a:ext cx="3943350"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6210300" y="987425"/>
            <a:ext cx="562203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71650" y="2171700"/>
            <a:ext cx="3943350" cy="3697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BD31A3-BB3E-4313-83C9-61296DA7E415}" type="datetimeFigureOut">
              <a:rPr lang="en-US" smtClean="0"/>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2709979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3936" y="457200"/>
            <a:ext cx="3941064" cy="1600200"/>
          </a:xfrm>
        </p:spPr>
        <p:txBody>
          <a:bodyPr anchor="b"/>
          <a:lstStyle>
            <a:lvl1pPr>
              <a:defRPr sz="32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6208776" y="987425"/>
            <a:ext cx="562356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73936" y="2176272"/>
            <a:ext cx="3941064" cy="3694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BD31A3-BB3E-4313-83C9-61296DA7E415}" type="datetimeFigureOut">
              <a:rPr lang="en-US" smtClean="0"/>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692984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eekaboo view of the Mt. SAC campus with rolling hills and snowcapped mountain in the background" title="Landscape of Campus"/>
          <p:cNvPicPr>
            <a:picLocks noChangeAspect="1"/>
          </p:cNvPicPr>
          <p:nvPr userDrawn="1"/>
        </p:nvPicPr>
        <p:blipFill rotWithShape="1">
          <a:blip r:embed="rId13">
            <a:extLst>
              <a:ext uri="{28A0092B-C50C-407E-A947-70E740481C1C}">
                <a14:useLocalDpi xmlns:a14="http://schemas.microsoft.com/office/drawing/2010/main" val="0"/>
              </a:ext>
            </a:extLst>
          </a:blip>
          <a:srcRect l="37431" t="-136" r="49163" b="7881"/>
          <a:stretch/>
        </p:blipFill>
        <p:spPr>
          <a:xfrm>
            <a:off x="-8636" y="-10160"/>
            <a:ext cx="1503680" cy="6898640"/>
          </a:xfrm>
          <a:prstGeom prst="rect">
            <a:avLst/>
          </a:prstGeom>
        </p:spPr>
      </p:pic>
      <p:sp>
        <p:nvSpPr>
          <p:cNvPr id="7" name="Rectangle 6"/>
          <p:cNvSpPr/>
          <p:nvPr userDrawn="1"/>
        </p:nvSpPr>
        <p:spPr>
          <a:xfrm>
            <a:off x="0" y="0"/>
            <a:ext cx="15494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lvl="0" algn="ctr"/>
            <a:endParaRPr lang="en-US" dirty="0"/>
          </a:p>
        </p:txBody>
      </p:sp>
      <p:sp>
        <p:nvSpPr>
          <p:cNvPr id="2" name="Title Placeholder 1"/>
          <p:cNvSpPr>
            <a:spLocks noGrp="1"/>
          </p:cNvSpPr>
          <p:nvPr>
            <p:ph type="title"/>
          </p:nvPr>
        </p:nvSpPr>
        <p:spPr>
          <a:xfrm>
            <a:off x="521208" y="448056"/>
            <a:ext cx="11311128" cy="640080"/>
          </a:xfrm>
          <a:prstGeom prst="rect">
            <a:avLst/>
          </a:prstGeom>
          <a:solidFill>
            <a:schemeClr val="accent2">
              <a:lumMod val="75000"/>
            </a:schemeClr>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755648" y="1447800"/>
            <a:ext cx="10076688" cy="438607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4" name="Date Placeholder 3"/>
          <p:cNvSpPr>
            <a:spLocks noGrp="1"/>
          </p:cNvSpPr>
          <p:nvPr>
            <p:ph type="dt" sz="half" idx="2"/>
          </p:nvPr>
        </p:nvSpPr>
        <p:spPr>
          <a:xfrm>
            <a:off x="1755648" y="6356352"/>
            <a:ext cx="3276600" cy="365125"/>
          </a:xfrm>
          <a:prstGeom prst="rect">
            <a:avLst/>
          </a:prstGeom>
        </p:spPr>
        <p:txBody>
          <a:bodyPr vert="horz" lIns="91440" tIns="45720" rIns="91440" bIns="45720" rtlCol="0" anchor="ctr"/>
          <a:lstStyle>
            <a:lvl1pPr algn="l">
              <a:defRPr sz="1100">
                <a:solidFill>
                  <a:schemeClr val="tx1"/>
                </a:solidFill>
              </a:defRPr>
            </a:lvl1pPr>
          </a:lstStyle>
          <a:p>
            <a:fld id="{8BEEBAAA-29B5-4AF5-BC5F-7E580C29002D}" type="datetimeFigureOut">
              <a:rPr lang="en-US" smtClean="0"/>
              <a:pPr/>
              <a:t>8/20/2021</a:t>
            </a:fld>
            <a:endParaRPr lang="en-US" dirty="0"/>
          </a:p>
        </p:txBody>
      </p:sp>
      <p:sp>
        <p:nvSpPr>
          <p:cNvPr id="5" name="Footer Placeholder 4"/>
          <p:cNvSpPr>
            <a:spLocks noGrp="1"/>
          </p:cNvSpPr>
          <p:nvPr>
            <p:ph type="ftr" sz="quarter" idx="3"/>
          </p:nvPr>
        </p:nvSpPr>
        <p:spPr>
          <a:xfrm>
            <a:off x="5346192" y="6356352"/>
            <a:ext cx="2895600" cy="365125"/>
          </a:xfrm>
          <a:prstGeom prst="rect">
            <a:avLst/>
          </a:prstGeom>
        </p:spPr>
        <p:txBody>
          <a:bodyPr vert="horz" lIns="91440" tIns="45720" rIns="91440" bIns="45720" rtlCol="0" anchor="ctr"/>
          <a:lstStyle>
            <a:lvl1pPr algn="ctr">
              <a:defRPr sz="1100">
                <a:solidFill>
                  <a:schemeClr val="tx1"/>
                </a:solidFill>
              </a:defRPr>
            </a:lvl1pPr>
          </a:lstStyle>
          <a:p>
            <a:r>
              <a:rPr lang="en-US"/>
              <a:t>Add a footer</a:t>
            </a:r>
            <a:endParaRPr lang="en-US" dirty="0"/>
          </a:p>
        </p:txBody>
      </p:sp>
      <p:sp>
        <p:nvSpPr>
          <p:cNvPr id="6" name="Slide Number Placeholder 5"/>
          <p:cNvSpPr>
            <a:spLocks noGrp="1"/>
          </p:cNvSpPr>
          <p:nvPr>
            <p:ph type="sldNum" sz="quarter" idx="4"/>
          </p:nvPr>
        </p:nvSpPr>
        <p:spPr>
          <a:xfrm>
            <a:off x="8555736" y="6356352"/>
            <a:ext cx="3276600" cy="365125"/>
          </a:xfrm>
          <a:prstGeom prst="rect">
            <a:avLst/>
          </a:prstGeom>
        </p:spPr>
        <p:txBody>
          <a:bodyPr vert="horz" lIns="91440" tIns="45720" rIns="91440" bIns="45720" rtlCol="0" anchor="ctr"/>
          <a:lstStyle>
            <a:lvl1pPr algn="r">
              <a:defRPr sz="1100">
                <a:solidFill>
                  <a:schemeClr val="tx1"/>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6" r:id="rId3"/>
    <p:sldLayoutId id="2147483677" r:id="rId4"/>
    <p:sldLayoutId id="2147483678" r:id="rId5"/>
    <p:sldLayoutId id="2147483672"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spcBef>
          <a:spcPct val="0"/>
        </a:spcBef>
        <a:buNone/>
        <a:defRPr sz="2800" kern="1200">
          <a:solidFill>
            <a:schemeClr val="bg1"/>
          </a:solidFill>
          <a:latin typeface="+mj-lt"/>
          <a:ea typeface="+mj-ea"/>
          <a:cs typeface="+mj-cs"/>
        </a:defRPr>
      </a:lvl1pPr>
    </p:titleStyle>
    <p:bodyStyle>
      <a:lvl1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1pPr>
      <a:lvl2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2pPr>
      <a:lvl3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3pPr>
      <a:lvl4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4pPr>
      <a:lvl5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mtsac.edu/health"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mtsac.edu/health"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mtsac.edu/health"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www.mtsac.edu/instruc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pragmaticprophecy.com/category/community-health/coronavirus-covid-1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566160" y="4701404"/>
            <a:ext cx="8080373" cy="1111495"/>
          </a:xfrm>
        </p:spPr>
        <p:txBody>
          <a:bodyPr>
            <a:normAutofit fontScale="90000"/>
          </a:bodyPr>
          <a:lstStyle/>
          <a:p>
            <a:r>
              <a:rPr lang="en-US" sz="4800" dirty="0">
                <a:solidFill>
                  <a:schemeClr val="bg1"/>
                </a:solidFill>
                <a:latin typeface="Calibri" panose="020F0502020204030204" pitchFamily="34" charset="0"/>
              </a:rPr>
              <a:t>Return to campus – </a:t>
            </a:r>
            <a:br>
              <a:rPr lang="en-US" sz="4800" dirty="0">
                <a:solidFill>
                  <a:schemeClr val="bg1"/>
                </a:solidFill>
                <a:latin typeface="Calibri" panose="020F0502020204030204" pitchFamily="34" charset="0"/>
              </a:rPr>
            </a:br>
            <a:r>
              <a:rPr lang="en-US" sz="4800" dirty="0">
                <a:solidFill>
                  <a:schemeClr val="bg1"/>
                </a:solidFill>
                <a:latin typeface="Calibri" panose="020F0502020204030204" pitchFamily="34" charset="0"/>
              </a:rPr>
              <a:t>Quick Tips and Resources </a:t>
            </a:r>
          </a:p>
        </p:txBody>
      </p:sp>
      <p:sp>
        <p:nvSpPr>
          <p:cNvPr id="4" name="Text Placeholder 2"/>
          <p:cNvSpPr>
            <a:spLocks noGrp="1"/>
          </p:cNvSpPr>
          <p:nvPr>
            <p:ph type="body" idx="1"/>
          </p:nvPr>
        </p:nvSpPr>
        <p:spPr>
          <a:xfrm>
            <a:off x="3566160" y="5812899"/>
            <a:ext cx="8080373" cy="582295"/>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For Faculty</a:t>
            </a:r>
          </a:p>
        </p:txBody>
      </p:sp>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912D2-379A-4906-85F3-36CB06A53DB8}"/>
              </a:ext>
            </a:extLst>
          </p:cNvPr>
          <p:cNvSpPr>
            <a:spLocks noGrp="1"/>
          </p:cNvSpPr>
          <p:nvPr>
            <p:ph type="title"/>
          </p:nvPr>
        </p:nvSpPr>
        <p:spPr/>
        <p:txBody>
          <a:bodyPr/>
          <a:lstStyle/>
          <a:p>
            <a:r>
              <a:rPr lang="en-US" dirty="0"/>
              <a:t>COVID-19 (SARS-2) is primarily airborne transmission</a:t>
            </a:r>
          </a:p>
        </p:txBody>
      </p:sp>
      <p:sp>
        <p:nvSpPr>
          <p:cNvPr id="3" name="Content Placeholder 2">
            <a:extLst>
              <a:ext uri="{FF2B5EF4-FFF2-40B4-BE49-F238E27FC236}">
                <a16:creationId xmlns:a16="http://schemas.microsoft.com/office/drawing/2014/main" id="{5D288589-BEA6-4C1E-9AD7-9F77F8037C57}"/>
              </a:ext>
            </a:extLst>
          </p:cNvPr>
          <p:cNvSpPr>
            <a:spLocks noGrp="1"/>
          </p:cNvSpPr>
          <p:nvPr>
            <p:ph sz="quarter" idx="13"/>
          </p:nvPr>
        </p:nvSpPr>
        <p:spPr/>
        <p:txBody>
          <a:bodyPr>
            <a:normAutofit/>
          </a:bodyPr>
          <a:lstStyle/>
          <a:p>
            <a:r>
              <a:rPr lang="en-US" sz="2800" b="1" dirty="0"/>
              <a:t>Ventilation changes: </a:t>
            </a:r>
            <a:r>
              <a:rPr lang="en-US" sz="2800" dirty="0"/>
              <a:t>We have </a:t>
            </a:r>
            <a:r>
              <a:rPr lang="en-US" sz="2800" b="1" dirty="0"/>
              <a:t>upgraded all air filtration and flow </a:t>
            </a:r>
          </a:p>
          <a:p>
            <a:endParaRPr lang="en-US" sz="2800" b="1" dirty="0"/>
          </a:p>
          <a:p>
            <a:r>
              <a:rPr lang="en-US" sz="2800" b="1" dirty="0"/>
              <a:t>Tips for faculty in classrooms:</a:t>
            </a:r>
          </a:p>
          <a:p>
            <a:endParaRPr lang="en-US" sz="2800" dirty="0"/>
          </a:p>
        </p:txBody>
      </p:sp>
      <p:sp>
        <p:nvSpPr>
          <p:cNvPr id="4" name="Text Placeholder 2">
            <a:extLst>
              <a:ext uri="{FF2B5EF4-FFF2-40B4-BE49-F238E27FC236}">
                <a16:creationId xmlns:a16="http://schemas.microsoft.com/office/drawing/2014/main" id="{D305A35D-C9F7-449B-8057-ACBFAFD7A93D}"/>
              </a:ext>
            </a:extLst>
          </p:cNvPr>
          <p:cNvSpPr txBox="1">
            <a:spLocks/>
          </p:cNvSpPr>
          <p:nvPr/>
        </p:nvSpPr>
        <p:spPr>
          <a:xfrm>
            <a:off x="1749552" y="3280528"/>
            <a:ext cx="10079736" cy="2790334"/>
          </a:xfrm>
          <a:prstGeom prst="rect">
            <a:avLst/>
          </a:prstGeom>
        </p:spPr>
        <p:txBody>
          <a:bodyPr>
            <a:normAutofit fontScale="85000" lnSpcReduction="10000"/>
          </a:bodyPr>
          <a:lstStyle>
            <a:lvl1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1pPr>
            <a:lvl2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2pPr>
            <a:lvl3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3pPr>
            <a:lvl4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4pPr>
            <a:lvl5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a:lstStyle>
          <a:p>
            <a:pPr marL="457200" indent="-457200">
              <a:buFontTx/>
              <a:buAutoNum type="arabicPeriod"/>
            </a:pPr>
            <a:r>
              <a:rPr lang="en-US" b="1" dirty="0"/>
              <a:t>Masking indoors will reduce exposures. </a:t>
            </a:r>
            <a:r>
              <a:rPr lang="en-US" dirty="0"/>
              <a:t>Please enforce this mandate. Masks will be available in classrooms and on campus.</a:t>
            </a:r>
          </a:p>
          <a:p>
            <a:pPr marL="457200" indent="-457200">
              <a:buFontTx/>
              <a:buAutoNum type="arabicPeriod"/>
            </a:pPr>
            <a:r>
              <a:rPr lang="en-US" dirty="0"/>
              <a:t>Please do not over-enroll your classes. </a:t>
            </a:r>
            <a:r>
              <a:rPr lang="en-US" b="1" dirty="0"/>
              <a:t>Look at occupancy limits.</a:t>
            </a:r>
          </a:p>
          <a:p>
            <a:pPr marL="457200" indent="-457200">
              <a:buFontTx/>
              <a:buAutoNum type="arabicPeriod"/>
            </a:pPr>
            <a:r>
              <a:rPr lang="en-US" b="1" dirty="0"/>
              <a:t>Do NOT block open doors. </a:t>
            </a:r>
            <a:r>
              <a:rPr lang="en-US" dirty="0"/>
              <a:t>The system is calibrated for closed classrooms.</a:t>
            </a:r>
          </a:p>
          <a:p>
            <a:pPr marL="457200" indent="-457200">
              <a:buFontTx/>
              <a:buAutoNum type="arabicPeriod"/>
            </a:pPr>
            <a:r>
              <a:rPr lang="en-US" dirty="0"/>
              <a:t>The air circulating </a:t>
            </a:r>
            <a:r>
              <a:rPr lang="en-US" b="1" dirty="0"/>
              <a:t>varies around a setpoint temperature.</a:t>
            </a:r>
            <a:r>
              <a:rPr lang="en-US" dirty="0"/>
              <a:t> It will seem higher or lower at times. This is normal.</a:t>
            </a:r>
          </a:p>
          <a:p>
            <a:pPr marL="457200" indent="-457200">
              <a:buFontTx/>
              <a:buAutoNum type="arabicPeriod"/>
            </a:pPr>
            <a:r>
              <a:rPr lang="en-US" b="1" dirty="0"/>
              <a:t>Incoming air may vary from the temperature setpoint control, </a:t>
            </a:r>
            <a:r>
              <a:rPr lang="en-US" dirty="0"/>
              <a:t>especially on hot or cold days. This is normal.</a:t>
            </a:r>
          </a:p>
          <a:p>
            <a:pPr marL="457200" indent="-457200">
              <a:buFontTx/>
              <a:buAutoNum type="arabicPeriod"/>
            </a:pPr>
            <a:r>
              <a:rPr lang="en-US" b="1" dirty="0"/>
              <a:t>If a room is too cold or too hot for occupants, please contact Facilities to get an adjustment.</a:t>
            </a:r>
          </a:p>
          <a:p>
            <a:pPr marL="457200" indent="-457200">
              <a:buFontTx/>
              <a:buAutoNum type="arabicPeriod"/>
            </a:pPr>
            <a:r>
              <a:rPr lang="en-US" b="1" dirty="0"/>
              <a:t>Please consider a seating chart. </a:t>
            </a:r>
            <a:r>
              <a:rPr lang="en-US" dirty="0"/>
              <a:t>This assists in reducing spread and assists with contact tracing.</a:t>
            </a:r>
          </a:p>
          <a:p>
            <a:pPr marL="457200" indent="-457200">
              <a:buFontTx/>
              <a:buAutoNum type="arabicPeriod"/>
            </a:pPr>
            <a:r>
              <a:rPr lang="en-US" b="1" dirty="0"/>
              <a:t>Encourage students to wipe down their spaces. </a:t>
            </a:r>
            <a:r>
              <a:rPr lang="en-US" dirty="0"/>
              <a:t>Wipes will be provided in classrooms</a:t>
            </a:r>
            <a:r>
              <a:rPr lang="en-US" b="1" dirty="0"/>
              <a:t>.</a:t>
            </a:r>
          </a:p>
          <a:p>
            <a:pPr marL="457200" indent="-457200">
              <a:buFontTx/>
              <a:buAutoNum type="arabicPeriod"/>
            </a:pPr>
            <a:r>
              <a:rPr lang="en-US" b="1" dirty="0"/>
              <a:t>Remind students to regularly hand wash and hand sanitize. </a:t>
            </a:r>
            <a:r>
              <a:rPr lang="en-US" dirty="0"/>
              <a:t>Sanitizer will be available in classrooms and locations on campus.</a:t>
            </a:r>
          </a:p>
        </p:txBody>
      </p:sp>
    </p:spTree>
    <p:extLst>
      <p:ext uri="{BB962C8B-B14F-4D97-AF65-F5344CB8AC3E}">
        <p14:creationId xmlns:p14="http://schemas.microsoft.com/office/powerpoint/2010/main" val="32934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89A027-E128-442B-B22D-DB09ECF0B5A0}"/>
              </a:ext>
            </a:extLst>
          </p:cNvPr>
          <p:cNvSpPr>
            <a:spLocks noGrp="1"/>
          </p:cNvSpPr>
          <p:nvPr>
            <p:ph type="title"/>
          </p:nvPr>
        </p:nvSpPr>
        <p:spPr>
          <a:xfrm>
            <a:off x="1752600" y="490539"/>
            <a:ext cx="10079736" cy="725520"/>
          </a:xfrm>
        </p:spPr>
        <p:txBody>
          <a:bodyPr>
            <a:normAutofit/>
          </a:bodyPr>
          <a:lstStyle/>
          <a:p>
            <a:r>
              <a:rPr lang="en-US" sz="3200" dirty="0"/>
              <a:t>Campus bathroom and high touch cleaning is the priority:</a:t>
            </a:r>
          </a:p>
        </p:txBody>
      </p:sp>
      <p:sp>
        <p:nvSpPr>
          <p:cNvPr id="5" name="Text Placeholder 4">
            <a:extLst>
              <a:ext uri="{FF2B5EF4-FFF2-40B4-BE49-F238E27FC236}">
                <a16:creationId xmlns:a16="http://schemas.microsoft.com/office/drawing/2014/main" id="{1A529D3F-E396-4BBF-B490-3C19F2293F46}"/>
              </a:ext>
            </a:extLst>
          </p:cNvPr>
          <p:cNvSpPr>
            <a:spLocks noGrp="1"/>
          </p:cNvSpPr>
          <p:nvPr>
            <p:ph type="body" idx="1"/>
          </p:nvPr>
        </p:nvSpPr>
        <p:spPr>
          <a:xfrm>
            <a:off x="1752600" y="1545308"/>
            <a:ext cx="10079736" cy="4954361"/>
          </a:xfrm>
        </p:spPr>
        <p:txBody>
          <a:bodyPr>
            <a:normAutofit/>
          </a:bodyPr>
          <a:lstStyle/>
          <a:p>
            <a:pPr marL="457200" indent="-457200">
              <a:buAutoNum type="arabicPeriod"/>
            </a:pPr>
            <a:r>
              <a:rPr lang="en-US" sz="2600" dirty="0"/>
              <a:t>The </a:t>
            </a:r>
            <a:r>
              <a:rPr lang="en-US" sz="2600" b="1" dirty="0"/>
              <a:t>high touch areas are the priority </a:t>
            </a:r>
            <a:r>
              <a:rPr lang="en-US" sz="2600" dirty="0"/>
              <a:t>to clean.</a:t>
            </a:r>
          </a:p>
          <a:p>
            <a:pPr lvl="1"/>
            <a:r>
              <a:rPr lang="en-US" sz="2200" dirty="0"/>
              <a:t>Day time custodial staff has increased from 3 to 15.</a:t>
            </a:r>
          </a:p>
          <a:p>
            <a:r>
              <a:rPr lang="en-US" sz="2600" b="1" dirty="0"/>
              <a:t>2. Custodial will handle accidents and spills</a:t>
            </a:r>
            <a:r>
              <a:rPr lang="en-US" sz="2600" dirty="0"/>
              <a:t>. Contact Facilities for help.</a:t>
            </a:r>
          </a:p>
          <a:p>
            <a:r>
              <a:rPr lang="en-US" sz="2600" b="1" dirty="0"/>
              <a:t>3. Bathrooms will be cleaned multiple times a day.</a:t>
            </a:r>
          </a:p>
          <a:p>
            <a:pPr marL="914400" lvl="1" indent="-457200">
              <a:buFont typeface="Arial" panose="020B0604020202020204" pitchFamily="34" charset="0"/>
              <a:buChar char="•"/>
            </a:pPr>
            <a:r>
              <a:rPr lang="en-US" sz="2600" dirty="0"/>
              <a:t>Please support custodial and </a:t>
            </a:r>
            <a:r>
              <a:rPr lang="en-US" sz="2600" b="1" dirty="0"/>
              <a:t>remind students not to enter while cleaning is taking place.</a:t>
            </a:r>
          </a:p>
          <a:p>
            <a:pPr marL="914400" lvl="1" indent="-457200">
              <a:buFont typeface="Arial" panose="020B0604020202020204" pitchFamily="34" charset="0"/>
              <a:buChar char="•"/>
            </a:pPr>
            <a:r>
              <a:rPr lang="en-US" sz="2600" dirty="0"/>
              <a:t>There will be additional mobile bathrooms for use.</a:t>
            </a:r>
            <a:endParaRPr lang="en-US" sz="2600" b="1" dirty="0"/>
          </a:p>
          <a:p>
            <a:pPr marL="914400" lvl="1" indent="-457200">
              <a:buFont typeface="Arial" panose="020B0604020202020204" pitchFamily="34" charset="0"/>
              <a:buChar char="•"/>
            </a:pPr>
            <a:r>
              <a:rPr lang="en-US" sz="2600" b="1" dirty="0"/>
              <a:t>Learn where alternate bathrooms are located t</a:t>
            </a:r>
            <a:r>
              <a:rPr lang="en-US" sz="2600" dirty="0"/>
              <a:t>o assist students.</a:t>
            </a:r>
          </a:p>
          <a:p>
            <a:r>
              <a:rPr lang="en-US" dirty="0"/>
              <a:t>4. Contact facilities if there is a cleaning concern.</a:t>
            </a:r>
          </a:p>
          <a:p>
            <a:endParaRPr lang="en-US" dirty="0"/>
          </a:p>
        </p:txBody>
      </p:sp>
    </p:spTree>
    <p:extLst>
      <p:ext uri="{BB962C8B-B14F-4D97-AF65-F5344CB8AC3E}">
        <p14:creationId xmlns:p14="http://schemas.microsoft.com/office/powerpoint/2010/main" val="4294574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89A027-E128-442B-B22D-DB09ECF0B5A0}"/>
              </a:ext>
            </a:extLst>
          </p:cNvPr>
          <p:cNvSpPr>
            <a:spLocks noGrp="1"/>
          </p:cNvSpPr>
          <p:nvPr>
            <p:ph type="title"/>
          </p:nvPr>
        </p:nvSpPr>
        <p:spPr>
          <a:xfrm>
            <a:off x="1752600" y="490538"/>
            <a:ext cx="10079736" cy="744373"/>
          </a:xfrm>
        </p:spPr>
        <p:txBody>
          <a:bodyPr>
            <a:normAutofit fontScale="90000"/>
          </a:bodyPr>
          <a:lstStyle/>
          <a:p>
            <a:r>
              <a:rPr lang="en-US" dirty="0"/>
              <a:t>Students need support and flexibility</a:t>
            </a:r>
          </a:p>
        </p:txBody>
      </p:sp>
      <p:sp>
        <p:nvSpPr>
          <p:cNvPr id="5" name="Text Placeholder 4">
            <a:extLst>
              <a:ext uri="{FF2B5EF4-FFF2-40B4-BE49-F238E27FC236}">
                <a16:creationId xmlns:a16="http://schemas.microsoft.com/office/drawing/2014/main" id="{1A529D3F-E396-4BBF-B490-3C19F2293F46}"/>
              </a:ext>
            </a:extLst>
          </p:cNvPr>
          <p:cNvSpPr>
            <a:spLocks noGrp="1"/>
          </p:cNvSpPr>
          <p:nvPr>
            <p:ph type="body" idx="1"/>
          </p:nvPr>
        </p:nvSpPr>
        <p:spPr>
          <a:xfrm>
            <a:off x="1677186" y="1381806"/>
            <a:ext cx="10079736" cy="4985656"/>
          </a:xfrm>
        </p:spPr>
        <p:txBody>
          <a:bodyPr>
            <a:normAutofit lnSpcReduction="10000"/>
          </a:bodyPr>
          <a:lstStyle/>
          <a:p>
            <a:r>
              <a:rPr lang="en-US" b="1" dirty="0"/>
              <a:t>Water/ hydration:</a:t>
            </a:r>
          </a:p>
          <a:p>
            <a:pPr marL="457200" indent="-457200">
              <a:buAutoNum type="arabicPeriod"/>
            </a:pPr>
            <a:r>
              <a:rPr lang="en-US" b="1" dirty="0"/>
              <a:t>Water refilling stations are on and will be cleaned</a:t>
            </a:r>
            <a:r>
              <a:rPr lang="en-US" dirty="0"/>
              <a:t>. This water may not be refrigerated.</a:t>
            </a:r>
          </a:p>
          <a:p>
            <a:pPr marL="457200" indent="-457200">
              <a:buAutoNum type="arabicPeriod"/>
            </a:pPr>
            <a:r>
              <a:rPr lang="en-US" b="1" dirty="0"/>
              <a:t>Drinking fountains are shut off for safety. </a:t>
            </a:r>
            <a:r>
              <a:rPr lang="en-US" dirty="0"/>
              <a:t>Please direct students to refilling stations. </a:t>
            </a:r>
          </a:p>
          <a:p>
            <a:pPr marL="457200" indent="-457200">
              <a:buAutoNum type="arabicPeriod"/>
            </a:pPr>
            <a:r>
              <a:rPr lang="en-US" b="1" dirty="0"/>
              <a:t>Bottled water will be available</a:t>
            </a:r>
            <a:r>
              <a:rPr lang="en-US" dirty="0"/>
              <a:t> for students.</a:t>
            </a:r>
          </a:p>
          <a:p>
            <a:pPr marL="457200" indent="-457200">
              <a:buAutoNum type="arabicPeriod"/>
            </a:pPr>
            <a:endParaRPr lang="en-US" dirty="0"/>
          </a:p>
          <a:p>
            <a:r>
              <a:rPr lang="en-US" b="1" dirty="0"/>
              <a:t>Stay home if ill or symptomatic.</a:t>
            </a:r>
          </a:p>
          <a:p>
            <a:pPr marL="457200" indent="-457200">
              <a:buAutoNum type="arabicPeriod"/>
            </a:pPr>
            <a:r>
              <a:rPr lang="en-US" dirty="0"/>
              <a:t>Report symptoms to HR (faculty) or student health (students).</a:t>
            </a:r>
          </a:p>
          <a:p>
            <a:pPr marL="457200" indent="-457200">
              <a:buAutoNum type="arabicPeriod"/>
            </a:pPr>
            <a:r>
              <a:rPr lang="en-US" dirty="0"/>
              <a:t>Consider being flexible on assignments and assessments. </a:t>
            </a:r>
          </a:p>
          <a:p>
            <a:pPr marL="457200" indent="-457200">
              <a:buAutoNum type="arabicPeriod"/>
            </a:pPr>
            <a:r>
              <a:rPr lang="en-US" dirty="0"/>
              <a:t>Remember that students are worried and nervous too. Help guide them.</a:t>
            </a:r>
          </a:p>
          <a:p>
            <a:pPr marL="457200" indent="-457200">
              <a:buAutoNum type="arabicPeriod"/>
            </a:pPr>
            <a:endParaRPr lang="en-US" dirty="0"/>
          </a:p>
        </p:txBody>
      </p:sp>
    </p:spTree>
    <p:extLst>
      <p:ext uri="{BB962C8B-B14F-4D97-AF65-F5344CB8AC3E}">
        <p14:creationId xmlns:p14="http://schemas.microsoft.com/office/powerpoint/2010/main" val="3219785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16C9D-8F09-4FDA-8D67-2A29F33AF643}"/>
              </a:ext>
            </a:extLst>
          </p:cNvPr>
          <p:cNvSpPr>
            <a:spLocks noGrp="1"/>
          </p:cNvSpPr>
          <p:nvPr>
            <p:ph type="title"/>
          </p:nvPr>
        </p:nvSpPr>
        <p:spPr/>
        <p:txBody>
          <a:bodyPr>
            <a:noAutofit/>
          </a:bodyPr>
          <a:lstStyle/>
          <a:p>
            <a:r>
              <a:rPr lang="en-US" sz="3200" dirty="0"/>
              <a:t>Thank you for helping to support a safe return.</a:t>
            </a:r>
            <a:br>
              <a:rPr lang="en-US" sz="3200" dirty="0"/>
            </a:br>
            <a:r>
              <a:rPr lang="en-US" sz="3200" dirty="0"/>
              <a:t>There is a return to campus training today at 4.</a:t>
            </a:r>
            <a:br>
              <a:rPr lang="en-US" sz="3200" dirty="0"/>
            </a:br>
            <a:r>
              <a:rPr lang="en-US" sz="3200" dirty="0"/>
              <a:t>Vice presidents from Administrative Services,  Student Services and Instruction as well as the Deputy Director of Human Resources are there to answer your questions</a:t>
            </a:r>
          </a:p>
        </p:txBody>
      </p:sp>
      <p:sp>
        <p:nvSpPr>
          <p:cNvPr id="3" name="Text Placeholder 2">
            <a:extLst>
              <a:ext uri="{FF2B5EF4-FFF2-40B4-BE49-F238E27FC236}">
                <a16:creationId xmlns:a16="http://schemas.microsoft.com/office/drawing/2014/main" id="{6D99D59A-02A2-4956-832A-A1D71E8B69C6}"/>
              </a:ext>
            </a:extLst>
          </p:cNvPr>
          <p:cNvSpPr>
            <a:spLocks noGrp="1"/>
          </p:cNvSpPr>
          <p:nvPr>
            <p:ph type="body" idx="1"/>
          </p:nvPr>
        </p:nvSpPr>
        <p:spPr/>
        <p:txBody>
          <a:bodyPr/>
          <a:lstStyle/>
          <a:p>
            <a:r>
              <a:rPr lang="en-US"/>
              <a:t>Webinar ID 961 6904 8502</a:t>
            </a:r>
          </a:p>
        </p:txBody>
      </p:sp>
    </p:spTree>
    <p:extLst>
      <p:ext uri="{BB962C8B-B14F-4D97-AF65-F5344CB8AC3E}">
        <p14:creationId xmlns:p14="http://schemas.microsoft.com/office/powerpoint/2010/main" val="3930101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t.SAC health website highlighting Alerts and Information">
            <a:extLst>
              <a:ext uri="{FF2B5EF4-FFF2-40B4-BE49-F238E27FC236}">
                <a16:creationId xmlns:a16="http://schemas.microsoft.com/office/drawing/2014/main" id="{55C452ED-1C14-45D6-BBD2-14291BD9FBB0}"/>
              </a:ext>
            </a:extLst>
          </p:cNvPr>
          <p:cNvPicPr>
            <a:picLocks noGrp="1" noChangeAspect="1"/>
          </p:cNvPicPr>
          <p:nvPr>
            <p:ph sz="quarter" idx="13"/>
          </p:nvPr>
        </p:nvPicPr>
        <p:blipFill>
          <a:blip r:embed="rId3"/>
          <a:stretch>
            <a:fillRect/>
          </a:stretch>
        </p:blipFill>
        <p:spPr>
          <a:xfrm>
            <a:off x="1941466" y="1444625"/>
            <a:ext cx="8784976" cy="4899614"/>
          </a:xfrm>
          <a:prstGeom prst="rect">
            <a:avLst/>
          </a:prstGeom>
        </p:spPr>
      </p:pic>
      <p:sp>
        <p:nvSpPr>
          <p:cNvPr id="5" name="Title 1">
            <a:extLst>
              <a:ext uri="{FF2B5EF4-FFF2-40B4-BE49-F238E27FC236}">
                <a16:creationId xmlns:a16="http://schemas.microsoft.com/office/drawing/2014/main" id="{9F7FA4E1-625A-478F-A8F5-F27C4E70A1F1}"/>
              </a:ext>
            </a:extLst>
          </p:cNvPr>
          <p:cNvSpPr>
            <a:spLocks noGrp="1"/>
          </p:cNvSpPr>
          <p:nvPr>
            <p:ph type="title"/>
          </p:nvPr>
        </p:nvSpPr>
        <p:spPr>
          <a:xfrm>
            <a:off x="520700" y="447675"/>
            <a:ext cx="11310938" cy="639763"/>
          </a:xfrm>
          <a:solidFill>
            <a:schemeClr val="bg1">
              <a:lumMod val="85000"/>
            </a:schemeClr>
          </a:solidFill>
        </p:spPr>
        <p:txBody>
          <a:bodyPr/>
          <a:lstStyle/>
          <a:p>
            <a:r>
              <a:rPr lang="en-US" dirty="0">
                <a:hlinkClick r:id="rId4"/>
              </a:rPr>
              <a:t>www.mtsac.edu/health</a:t>
            </a:r>
            <a:r>
              <a:rPr lang="en-US" dirty="0"/>
              <a:t> </a:t>
            </a:r>
            <a:r>
              <a:rPr lang="en-US" dirty="0">
                <a:solidFill>
                  <a:schemeClr val="tx1"/>
                </a:solidFill>
              </a:rPr>
              <a:t>has campus COVID information: ALERTS/ INFO</a:t>
            </a:r>
          </a:p>
        </p:txBody>
      </p:sp>
      <p:sp>
        <p:nvSpPr>
          <p:cNvPr id="6" name="Arrow: Down 5">
            <a:extLst>
              <a:ext uri="{FF2B5EF4-FFF2-40B4-BE49-F238E27FC236}">
                <a16:creationId xmlns:a16="http://schemas.microsoft.com/office/drawing/2014/main" id="{94ADEFC8-E9F0-4B90-84B3-178B8B0D9E62}"/>
              </a:ext>
            </a:extLst>
          </p:cNvPr>
          <p:cNvSpPr/>
          <p:nvPr/>
        </p:nvSpPr>
        <p:spPr>
          <a:xfrm>
            <a:off x="5731497" y="1216059"/>
            <a:ext cx="499621" cy="989814"/>
          </a:xfrm>
          <a:prstGeom prst="down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7C3B25C8-7091-4C0A-9700-95B963D4A223}"/>
              </a:ext>
            </a:extLst>
          </p:cNvPr>
          <p:cNvSpPr/>
          <p:nvPr/>
        </p:nvSpPr>
        <p:spPr>
          <a:xfrm>
            <a:off x="5486400" y="2205873"/>
            <a:ext cx="1121790" cy="51827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8879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t.SAC health website highlighting safety guidelines and mandatory training links">
            <a:extLst>
              <a:ext uri="{FF2B5EF4-FFF2-40B4-BE49-F238E27FC236}">
                <a16:creationId xmlns:a16="http://schemas.microsoft.com/office/drawing/2014/main" id="{73F5851D-7C2D-4B0B-AEA7-9D2FC6AD57B1}"/>
              </a:ext>
            </a:extLst>
          </p:cNvPr>
          <p:cNvPicPr>
            <a:picLocks noGrp="1" noChangeAspect="1"/>
          </p:cNvPicPr>
          <p:nvPr>
            <p:ph sz="quarter" idx="13"/>
          </p:nvPr>
        </p:nvPicPr>
        <p:blipFill>
          <a:blip r:embed="rId3"/>
          <a:stretch>
            <a:fillRect/>
          </a:stretch>
        </p:blipFill>
        <p:spPr>
          <a:xfrm>
            <a:off x="1875620" y="1255122"/>
            <a:ext cx="8601097" cy="5128280"/>
          </a:xfrm>
          <a:prstGeom prst="rect">
            <a:avLst/>
          </a:prstGeom>
        </p:spPr>
      </p:pic>
      <p:sp>
        <p:nvSpPr>
          <p:cNvPr id="5" name="Title 1">
            <a:extLst>
              <a:ext uri="{FF2B5EF4-FFF2-40B4-BE49-F238E27FC236}">
                <a16:creationId xmlns:a16="http://schemas.microsoft.com/office/drawing/2014/main" id="{84BE8BD6-3BA2-413A-BF21-9932E2B91A3F}"/>
              </a:ext>
            </a:extLst>
          </p:cNvPr>
          <p:cNvSpPr>
            <a:spLocks noGrp="1"/>
          </p:cNvSpPr>
          <p:nvPr>
            <p:ph type="title"/>
          </p:nvPr>
        </p:nvSpPr>
        <p:spPr>
          <a:xfrm>
            <a:off x="520700" y="447675"/>
            <a:ext cx="11310938" cy="639763"/>
          </a:xfrm>
          <a:solidFill>
            <a:schemeClr val="bg1">
              <a:lumMod val="85000"/>
            </a:schemeClr>
          </a:solidFill>
        </p:spPr>
        <p:txBody>
          <a:bodyPr/>
          <a:lstStyle/>
          <a:p>
            <a:r>
              <a:rPr lang="en-US" dirty="0">
                <a:hlinkClick r:id="rId4"/>
              </a:rPr>
              <a:t>www.mtsac.edu/health</a:t>
            </a:r>
            <a:r>
              <a:rPr lang="en-US" dirty="0"/>
              <a:t> </a:t>
            </a:r>
            <a:r>
              <a:rPr lang="en-US" dirty="0">
                <a:solidFill>
                  <a:schemeClr val="tx1"/>
                </a:solidFill>
              </a:rPr>
              <a:t>has campus COVID information: SAFETY GUIDELINES</a:t>
            </a:r>
          </a:p>
        </p:txBody>
      </p:sp>
      <p:sp>
        <p:nvSpPr>
          <p:cNvPr id="6" name="Arrow: Down 5">
            <a:extLst>
              <a:ext uri="{FF2B5EF4-FFF2-40B4-BE49-F238E27FC236}">
                <a16:creationId xmlns:a16="http://schemas.microsoft.com/office/drawing/2014/main" id="{C4983357-A879-429D-A7EB-BBC56D4F0168}"/>
              </a:ext>
            </a:extLst>
          </p:cNvPr>
          <p:cNvSpPr/>
          <p:nvPr/>
        </p:nvSpPr>
        <p:spPr>
          <a:xfrm>
            <a:off x="6561056" y="1087438"/>
            <a:ext cx="499621" cy="853272"/>
          </a:xfrm>
          <a:prstGeom prst="down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11ECEC2B-1598-42D5-8477-2A5D19F8E07B}"/>
              </a:ext>
            </a:extLst>
          </p:cNvPr>
          <p:cNvSpPr/>
          <p:nvPr/>
        </p:nvSpPr>
        <p:spPr>
          <a:xfrm rot="5400000">
            <a:off x="6207550" y="5492472"/>
            <a:ext cx="499621" cy="1055802"/>
          </a:xfrm>
          <a:prstGeom prst="down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9DA12EF-1AC8-4BA9-8CBA-6868A8FD5390}"/>
              </a:ext>
            </a:extLst>
          </p:cNvPr>
          <p:cNvSpPr/>
          <p:nvPr/>
        </p:nvSpPr>
        <p:spPr>
          <a:xfrm>
            <a:off x="6438507" y="1940710"/>
            <a:ext cx="933254" cy="51827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81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EC283-8D77-4A05-90A6-E2D2B4CD2DE5}"/>
              </a:ext>
            </a:extLst>
          </p:cNvPr>
          <p:cNvSpPr>
            <a:spLocks noGrp="1"/>
          </p:cNvSpPr>
          <p:nvPr>
            <p:ph type="title"/>
          </p:nvPr>
        </p:nvSpPr>
        <p:spPr>
          <a:solidFill>
            <a:schemeClr val="bg1">
              <a:lumMod val="85000"/>
            </a:schemeClr>
          </a:solidFill>
        </p:spPr>
        <p:txBody>
          <a:bodyPr/>
          <a:lstStyle/>
          <a:p>
            <a:r>
              <a:rPr lang="en-US" dirty="0">
                <a:hlinkClick r:id="rId3"/>
              </a:rPr>
              <a:t>www.mtsac.edu/health</a:t>
            </a:r>
            <a:r>
              <a:rPr lang="en-US" dirty="0"/>
              <a:t> </a:t>
            </a:r>
            <a:r>
              <a:rPr lang="en-US" dirty="0">
                <a:solidFill>
                  <a:schemeClr val="tx1"/>
                </a:solidFill>
              </a:rPr>
              <a:t>has campus COVID information, FORMS &amp; DATA</a:t>
            </a:r>
          </a:p>
        </p:txBody>
      </p:sp>
      <p:pic>
        <p:nvPicPr>
          <p:cNvPr id="4" name="Content Placeholder 3" descr="Mt.SAC health website at the bottom, highlighting the buttons for forms and dashboard">
            <a:extLst>
              <a:ext uri="{FF2B5EF4-FFF2-40B4-BE49-F238E27FC236}">
                <a16:creationId xmlns:a16="http://schemas.microsoft.com/office/drawing/2014/main" id="{80143430-475C-473F-B6EE-6F5A28114A65}"/>
              </a:ext>
            </a:extLst>
          </p:cNvPr>
          <p:cNvPicPr>
            <a:picLocks noGrp="1" noChangeAspect="1"/>
          </p:cNvPicPr>
          <p:nvPr>
            <p:ph sz="quarter" idx="13"/>
          </p:nvPr>
        </p:nvPicPr>
        <p:blipFill>
          <a:blip r:embed="rId4"/>
          <a:stretch>
            <a:fillRect/>
          </a:stretch>
        </p:blipFill>
        <p:spPr>
          <a:xfrm>
            <a:off x="2330823" y="1444624"/>
            <a:ext cx="8491148" cy="5041450"/>
          </a:xfrm>
          <a:prstGeom prst="rect">
            <a:avLst/>
          </a:prstGeom>
        </p:spPr>
      </p:pic>
      <p:sp>
        <p:nvSpPr>
          <p:cNvPr id="5" name="Arrow: Down 4">
            <a:extLst>
              <a:ext uri="{FF2B5EF4-FFF2-40B4-BE49-F238E27FC236}">
                <a16:creationId xmlns:a16="http://schemas.microsoft.com/office/drawing/2014/main" id="{E6E73966-0253-4DDA-AC93-06A7EFD22804}"/>
              </a:ext>
            </a:extLst>
          </p:cNvPr>
          <p:cNvSpPr/>
          <p:nvPr/>
        </p:nvSpPr>
        <p:spPr>
          <a:xfrm rot="16200000">
            <a:off x="2919999" y="4003057"/>
            <a:ext cx="499621" cy="1055802"/>
          </a:xfrm>
          <a:prstGeom prst="down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006A1538-A3D4-45DC-895A-2DEDC332D1E0}"/>
              </a:ext>
            </a:extLst>
          </p:cNvPr>
          <p:cNvSpPr/>
          <p:nvPr/>
        </p:nvSpPr>
        <p:spPr>
          <a:xfrm rot="16200000">
            <a:off x="2081013" y="5024487"/>
            <a:ext cx="499621" cy="1055802"/>
          </a:xfrm>
          <a:prstGeom prst="down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7723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0829D-CC10-4A00-8581-B5711B658D9E}"/>
              </a:ext>
            </a:extLst>
          </p:cNvPr>
          <p:cNvSpPr>
            <a:spLocks noGrp="1"/>
          </p:cNvSpPr>
          <p:nvPr>
            <p:ph type="title"/>
          </p:nvPr>
        </p:nvSpPr>
        <p:spPr>
          <a:solidFill>
            <a:schemeClr val="bg2"/>
          </a:solidFill>
        </p:spPr>
        <p:txBody>
          <a:bodyPr/>
          <a:lstStyle/>
          <a:p>
            <a:r>
              <a:rPr lang="en-US" dirty="0">
                <a:hlinkClick r:id="rId3"/>
              </a:rPr>
              <a:t>www.mtsac.edu/instruction</a:t>
            </a:r>
            <a:r>
              <a:rPr lang="en-US" dirty="0"/>
              <a:t> </a:t>
            </a:r>
            <a:r>
              <a:rPr lang="en-US" dirty="0">
                <a:solidFill>
                  <a:schemeClr val="tx1"/>
                </a:solidFill>
              </a:rPr>
              <a:t>for regular faculty updates from your VPI</a:t>
            </a:r>
            <a:endParaRPr lang="en-US" dirty="0"/>
          </a:p>
        </p:txBody>
      </p:sp>
      <p:pic>
        <p:nvPicPr>
          <p:cNvPr id="4" name="Content Placeholder 3" descr="Image of the instruction website with Return to campus and Office of Instruction updates highlighted">
            <a:extLst>
              <a:ext uri="{FF2B5EF4-FFF2-40B4-BE49-F238E27FC236}">
                <a16:creationId xmlns:a16="http://schemas.microsoft.com/office/drawing/2014/main" id="{2855C4C5-FD50-4E11-B57E-8E9FA98CA24B}"/>
              </a:ext>
            </a:extLst>
          </p:cNvPr>
          <p:cNvPicPr>
            <a:picLocks noGrp="1" noChangeAspect="1"/>
          </p:cNvPicPr>
          <p:nvPr>
            <p:ph sz="quarter" idx="13"/>
          </p:nvPr>
        </p:nvPicPr>
        <p:blipFill>
          <a:blip r:embed="rId4"/>
          <a:stretch>
            <a:fillRect/>
          </a:stretch>
        </p:blipFill>
        <p:spPr>
          <a:xfrm>
            <a:off x="1616935" y="1701419"/>
            <a:ext cx="10215401" cy="4708525"/>
          </a:xfrm>
          <a:prstGeom prst="rect">
            <a:avLst/>
          </a:prstGeom>
        </p:spPr>
      </p:pic>
      <p:sp>
        <p:nvSpPr>
          <p:cNvPr id="5" name="Arrow: Down 4">
            <a:extLst>
              <a:ext uri="{FF2B5EF4-FFF2-40B4-BE49-F238E27FC236}">
                <a16:creationId xmlns:a16="http://schemas.microsoft.com/office/drawing/2014/main" id="{B0A4F904-86B1-4AAF-9F30-50709EFD86DC}"/>
              </a:ext>
            </a:extLst>
          </p:cNvPr>
          <p:cNvSpPr/>
          <p:nvPr/>
        </p:nvSpPr>
        <p:spPr>
          <a:xfrm rot="16200000">
            <a:off x="1895025" y="2901098"/>
            <a:ext cx="499621" cy="1055802"/>
          </a:xfrm>
          <a:prstGeom prst="down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E0F65DDB-089B-4B82-A9F3-91ECAA3AE351}"/>
              </a:ext>
            </a:extLst>
          </p:cNvPr>
          <p:cNvSpPr/>
          <p:nvPr/>
        </p:nvSpPr>
        <p:spPr>
          <a:xfrm>
            <a:off x="9006405" y="1882903"/>
            <a:ext cx="499621" cy="1055802"/>
          </a:xfrm>
          <a:prstGeom prst="down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49381DD-A37F-42A1-9319-C653A3960E8C}"/>
              </a:ext>
            </a:extLst>
          </p:cNvPr>
          <p:cNvSpPr/>
          <p:nvPr/>
        </p:nvSpPr>
        <p:spPr>
          <a:xfrm>
            <a:off x="2672736" y="3299380"/>
            <a:ext cx="1899263" cy="398085"/>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C33D92E-A37E-41B8-B258-8F78E763EEA7}"/>
              </a:ext>
            </a:extLst>
          </p:cNvPr>
          <p:cNvSpPr/>
          <p:nvPr/>
        </p:nvSpPr>
        <p:spPr>
          <a:xfrm>
            <a:off x="8397473" y="2938705"/>
            <a:ext cx="1717487" cy="398085"/>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188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D4E5E7-4B0A-4F47-8C24-C742FCA93D3C}"/>
              </a:ext>
            </a:extLst>
          </p:cNvPr>
          <p:cNvSpPr>
            <a:spLocks noGrp="1"/>
          </p:cNvSpPr>
          <p:nvPr>
            <p:ph type="title"/>
          </p:nvPr>
        </p:nvSpPr>
        <p:spPr>
          <a:xfrm>
            <a:off x="521208" y="160256"/>
            <a:ext cx="11311128" cy="927880"/>
          </a:xfrm>
        </p:spPr>
        <p:txBody>
          <a:bodyPr>
            <a:normAutofit fontScale="90000"/>
          </a:bodyPr>
          <a:lstStyle/>
          <a:p>
            <a:r>
              <a:rPr lang="en-US" dirty="0"/>
              <a:t>Mtsac.edu/maps/ = Interactive map</a:t>
            </a:r>
            <a:br>
              <a:rPr lang="en-US" dirty="0"/>
            </a:br>
            <a:r>
              <a:rPr lang="en-US" dirty="0"/>
              <a:t>Locates: accessibility, construction, parking, restrooms, services, etc.</a:t>
            </a:r>
          </a:p>
        </p:txBody>
      </p:sp>
      <p:pic>
        <p:nvPicPr>
          <p:cNvPr id="6" name="Content Placeholder 5" descr="Mt.SAC interactive campus map website">
            <a:extLst>
              <a:ext uri="{FF2B5EF4-FFF2-40B4-BE49-F238E27FC236}">
                <a16:creationId xmlns:a16="http://schemas.microsoft.com/office/drawing/2014/main" id="{D810C8F9-D1FE-4C93-A9A9-1D44E8426E99}"/>
              </a:ext>
            </a:extLst>
          </p:cNvPr>
          <p:cNvPicPr>
            <a:picLocks noGrp="1" noChangeAspect="1"/>
          </p:cNvPicPr>
          <p:nvPr>
            <p:ph sz="quarter" idx="13"/>
          </p:nvPr>
        </p:nvPicPr>
        <p:blipFill>
          <a:blip r:embed="rId3"/>
          <a:stretch>
            <a:fillRect/>
          </a:stretch>
        </p:blipFill>
        <p:spPr>
          <a:xfrm>
            <a:off x="1831255" y="1234911"/>
            <a:ext cx="9213960" cy="5175033"/>
          </a:xfrm>
          <a:prstGeom prst="rect">
            <a:avLst/>
          </a:prstGeom>
        </p:spPr>
      </p:pic>
    </p:spTree>
    <p:extLst>
      <p:ext uri="{BB962C8B-B14F-4D97-AF65-F5344CB8AC3E}">
        <p14:creationId xmlns:p14="http://schemas.microsoft.com/office/powerpoint/2010/main" val="2607532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B5281-8948-4553-8B77-FEF25C71CEE6}"/>
              </a:ext>
            </a:extLst>
          </p:cNvPr>
          <p:cNvSpPr>
            <a:spLocks noGrp="1"/>
          </p:cNvSpPr>
          <p:nvPr>
            <p:ph type="title"/>
          </p:nvPr>
        </p:nvSpPr>
        <p:spPr/>
        <p:txBody>
          <a:bodyPr/>
          <a:lstStyle/>
          <a:p>
            <a:r>
              <a:rPr lang="en-US" dirty="0"/>
              <a:t>On campus class safety for face to face instruction in Fall 2021</a:t>
            </a:r>
          </a:p>
        </p:txBody>
      </p:sp>
      <p:sp>
        <p:nvSpPr>
          <p:cNvPr id="3" name="Content Placeholder 2">
            <a:extLst>
              <a:ext uri="{FF2B5EF4-FFF2-40B4-BE49-F238E27FC236}">
                <a16:creationId xmlns:a16="http://schemas.microsoft.com/office/drawing/2014/main" id="{DEE69CB5-5C65-438C-9383-3D2E6CB72197}"/>
              </a:ext>
            </a:extLst>
          </p:cNvPr>
          <p:cNvSpPr>
            <a:spLocks noGrp="1"/>
          </p:cNvSpPr>
          <p:nvPr>
            <p:ph sz="quarter" idx="13"/>
          </p:nvPr>
        </p:nvSpPr>
        <p:spPr>
          <a:xfrm>
            <a:off x="1755648" y="1237923"/>
            <a:ext cx="10076688" cy="5413248"/>
          </a:xfrm>
        </p:spPr>
        <p:txBody>
          <a:bodyPr>
            <a:normAutofit fontScale="85000" lnSpcReduction="10000"/>
          </a:bodyPr>
          <a:lstStyle/>
          <a:p>
            <a:r>
              <a:rPr lang="en-US" sz="2400" b="1" dirty="0" err="1"/>
              <a:t>Mt.SAC</a:t>
            </a:r>
            <a:r>
              <a:rPr lang="en-US" sz="2400" b="1" dirty="0"/>
              <a:t> has been keeping on campus work safe since the pandemic began.</a:t>
            </a:r>
          </a:p>
          <a:p>
            <a:endParaRPr lang="en-US" sz="2400" dirty="0"/>
          </a:p>
          <a:p>
            <a:r>
              <a:rPr lang="en-US" sz="2400" dirty="0"/>
              <a:t>	We have had classes for essential workforce training on campus since Summer 2020.</a:t>
            </a:r>
          </a:p>
          <a:p>
            <a:endParaRPr lang="en-US" sz="2400" dirty="0"/>
          </a:p>
          <a:p>
            <a:r>
              <a:rPr lang="en-US" sz="2400" dirty="0"/>
              <a:t>	We have had construction ongoing during the entire pandemic.</a:t>
            </a:r>
          </a:p>
          <a:p>
            <a:endParaRPr lang="en-US" sz="2400" dirty="0"/>
          </a:p>
          <a:p>
            <a:r>
              <a:rPr lang="en-US" sz="2400" dirty="0"/>
              <a:t>	We have adjusted safety guidelines to meet the risk through this entire pandemic.</a:t>
            </a:r>
          </a:p>
          <a:p>
            <a:endParaRPr lang="en-US" sz="2400" dirty="0"/>
          </a:p>
          <a:p>
            <a:r>
              <a:rPr lang="en-US" sz="2400" b="1" dirty="0" err="1"/>
              <a:t>Mt.SAC</a:t>
            </a:r>
            <a:r>
              <a:rPr lang="en-US" sz="2400" b="1" dirty="0"/>
              <a:t> is committed to reopen safely to a broader student population this fall,</a:t>
            </a:r>
          </a:p>
          <a:p>
            <a:r>
              <a:rPr lang="en-US" sz="2400" b="1" dirty="0"/>
              <a:t> </a:t>
            </a:r>
            <a:r>
              <a:rPr lang="en-US" sz="2400" dirty="0"/>
              <a:t>	following Cal OSHA Emergency Temporary Standards, </a:t>
            </a:r>
          </a:p>
          <a:p>
            <a:r>
              <a:rPr lang="en-US" sz="2400" dirty="0"/>
              <a:t>	and Los Angeles County Public Health Department guidelines.</a:t>
            </a:r>
          </a:p>
          <a:p>
            <a:endParaRPr lang="en-US" sz="2400" dirty="0"/>
          </a:p>
          <a:p>
            <a:r>
              <a:rPr lang="en-US" sz="2400" dirty="0"/>
              <a:t>We need faculty help to spread information and keep everyone safe.</a:t>
            </a:r>
          </a:p>
        </p:txBody>
      </p:sp>
    </p:spTree>
    <p:extLst>
      <p:ext uri="{BB962C8B-B14F-4D97-AF65-F5344CB8AC3E}">
        <p14:creationId xmlns:p14="http://schemas.microsoft.com/office/powerpoint/2010/main" val="132778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B99B2-163E-439B-9491-6C6D76B1C28A}"/>
              </a:ext>
            </a:extLst>
          </p:cNvPr>
          <p:cNvSpPr>
            <a:spLocks noGrp="1"/>
          </p:cNvSpPr>
          <p:nvPr>
            <p:ph type="title"/>
          </p:nvPr>
        </p:nvSpPr>
        <p:spPr/>
        <p:txBody>
          <a:bodyPr/>
          <a:lstStyle/>
          <a:p>
            <a:r>
              <a:rPr lang="en-US" dirty="0"/>
              <a:t>Face masks are required for all with limited exceptions</a:t>
            </a:r>
          </a:p>
        </p:txBody>
      </p:sp>
      <p:sp>
        <p:nvSpPr>
          <p:cNvPr id="3" name="Content Placeholder 2">
            <a:extLst>
              <a:ext uri="{FF2B5EF4-FFF2-40B4-BE49-F238E27FC236}">
                <a16:creationId xmlns:a16="http://schemas.microsoft.com/office/drawing/2014/main" id="{92FC9FBF-718B-4191-82C0-B213EADE60EE}"/>
              </a:ext>
            </a:extLst>
          </p:cNvPr>
          <p:cNvSpPr>
            <a:spLocks noGrp="1"/>
          </p:cNvSpPr>
          <p:nvPr>
            <p:ph sz="quarter" idx="13"/>
          </p:nvPr>
        </p:nvSpPr>
        <p:spPr>
          <a:xfrm>
            <a:off x="1752600" y="1208314"/>
            <a:ext cx="10076688" cy="5201630"/>
          </a:xfrm>
        </p:spPr>
        <p:txBody>
          <a:bodyPr>
            <a:normAutofit fontScale="92500" lnSpcReduction="10000"/>
          </a:bodyPr>
          <a:lstStyle/>
          <a:p>
            <a:r>
              <a:rPr lang="en-US" sz="2800" b="1" dirty="0"/>
              <a:t>Face masks are required for all indoors. </a:t>
            </a:r>
            <a:r>
              <a:rPr lang="en-US" sz="2800" dirty="0"/>
              <a:t>Exceptions are rare. </a:t>
            </a:r>
          </a:p>
          <a:p>
            <a:pPr marL="457200" lvl="7" indent="-457200">
              <a:buFont typeface="Arial" panose="020B0604020202020204" pitchFamily="34" charset="0"/>
              <a:buChar char="•"/>
            </a:pPr>
            <a:r>
              <a:rPr lang="en-US" sz="2800" dirty="0"/>
              <a:t>Masks will be available in classrooms.</a:t>
            </a:r>
          </a:p>
          <a:p>
            <a:pPr marL="457200" lvl="7" indent="-457200">
              <a:buFont typeface="Arial" panose="020B0604020202020204" pitchFamily="34" charset="0"/>
              <a:buChar char="•"/>
            </a:pPr>
            <a:r>
              <a:rPr lang="en-US" sz="2800" dirty="0"/>
              <a:t>Masks will be dispensed in various locations around campus.</a:t>
            </a:r>
          </a:p>
          <a:p>
            <a:pPr marL="457200" lvl="7" indent="-457200">
              <a:buFont typeface="Arial" panose="020B0604020202020204" pitchFamily="34" charset="0"/>
              <a:buChar char="•"/>
            </a:pPr>
            <a:r>
              <a:rPr lang="en-US" sz="2800" dirty="0"/>
              <a:t>Contact HR for employee accommodations. </a:t>
            </a:r>
          </a:p>
          <a:p>
            <a:pPr marL="457200" lvl="7" indent="-457200">
              <a:buFont typeface="Arial" panose="020B0604020202020204" pitchFamily="34" charset="0"/>
              <a:buChar char="•"/>
            </a:pPr>
            <a:r>
              <a:rPr lang="en-US" sz="2800" dirty="0"/>
              <a:t>Contact ACCESS for student accommodations.</a:t>
            </a:r>
          </a:p>
          <a:p>
            <a:pPr marL="457200" lvl="7" indent="-457200">
              <a:buFont typeface="Arial" panose="020B0604020202020204" pitchFamily="34" charset="0"/>
              <a:buChar char="•"/>
            </a:pPr>
            <a:endParaRPr lang="en-US" sz="2800" dirty="0"/>
          </a:p>
          <a:p>
            <a:pPr lvl="7"/>
            <a:r>
              <a:rPr lang="en-US" sz="2800" b="1" dirty="0"/>
              <a:t>Vaccination or weekly COVID tests are required. </a:t>
            </a:r>
            <a:r>
              <a:rPr lang="en-US" sz="2800" dirty="0"/>
              <a:t>More information will come on implementing this. Please inform your students.</a:t>
            </a:r>
          </a:p>
          <a:p>
            <a:pPr marL="457200" lvl="7" indent="-457200">
              <a:buFont typeface="Arial" panose="020B0604020202020204" pitchFamily="34" charset="0"/>
              <a:buChar char="•"/>
            </a:pPr>
            <a:endParaRPr lang="en-US" sz="2800" dirty="0"/>
          </a:p>
          <a:p>
            <a:r>
              <a:rPr lang="en-US" sz="2800" b="1" dirty="0"/>
              <a:t>Students who do not comply are subject to disciplinary action</a:t>
            </a:r>
            <a:r>
              <a:rPr lang="en-US" sz="2800" dirty="0"/>
              <a:t>, the same as cheating or other prohibited acts.</a:t>
            </a:r>
          </a:p>
        </p:txBody>
      </p:sp>
    </p:spTree>
    <p:extLst>
      <p:ext uri="{BB962C8B-B14F-4D97-AF65-F5344CB8AC3E}">
        <p14:creationId xmlns:p14="http://schemas.microsoft.com/office/powerpoint/2010/main" val="402766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8368F-17DD-432F-9C37-1F6CDE67EEBB}"/>
              </a:ext>
            </a:extLst>
          </p:cNvPr>
          <p:cNvSpPr>
            <a:spLocks noGrp="1"/>
          </p:cNvSpPr>
          <p:nvPr>
            <p:ph type="title"/>
          </p:nvPr>
        </p:nvSpPr>
        <p:spPr>
          <a:xfrm>
            <a:off x="1752600" y="621167"/>
            <a:ext cx="10079736" cy="717439"/>
          </a:xfrm>
        </p:spPr>
        <p:txBody>
          <a:bodyPr>
            <a:normAutofit/>
          </a:bodyPr>
          <a:lstStyle/>
          <a:p>
            <a:r>
              <a:rPr lang="en-US" sz="3200" dirty="0"/>
              <a:t>PPE and safety supplies:</a:t>
            </a:r>
          </a:p>
        </p:txBody>
      </p:sp>
      <p:sp>
        <p:nvSpPr>
          <p:cNvPr id="3" name="Text Placeholder 2">
            <a:extLst>
              <a:ext uri="{FF2B5EF4-FFF2-40B4-BE49-F238E27FC236}">
                <a16:creationId xmlns:a16="http://schemas.microsoft.com/office/drawing/2014/main" id="{B36BF899-9D0B-4EA1-A6EA-D6788FE660EC}"/>
              </a:ext>
            </a:extLst>
          </p:cNvPr>
          <p:cNvSpPr>
            <a:spLocks noGrp="1"/>
          </p:cNvSpPr>
          <p:nvPr>
            <p:ph type="body" idx="1"/>
          </p:nvPr>
        </p:nvSpPr>
        <p:spPr>
          <a:xfrm>
            <a:off x="1752600" y="1644762"/>
            <a:ext cx="10079736" cy="4288970"/>
          </a:xfrm>
        </p:spPr>
        <p:txBody>
          <a:bodyPr>
            <a:normAutofit fontScale="92500" lnSpcReduction="20000"/>
          </a:bodyPr>
          <a:lstStyle/>
          <a:p>
            <a:r>
              <a:rPr lang="en-US" dirty="0"/>
              <a:t>Each classroom will be equipped with a PPE kit.</a:t>
            </a:r>
          </a:p>
          <a:p>
            <a:pPr lvl="1"/>
            <a:r>
              <a:rPr lang="en-US" dirty="0"/>
              <a:t>The amounts of PPE in the kit varies, depending on enrollment in the room throughout the week.</a:t>
            </a:r>
          </a:p>
          <a:p>
            <a:r>
              <a:rPr lang="en-US" b="1" dirty="0"/>
              <a:t>If you need more PPE, please contact your Division Office to coordinate.</a:t>
            </a:r>
          </a:p>
          <a:p>
            <a:endParaRPr lang="en-US" b="1" dirty="0"/>
          </a:p>
          <a:p>
            <a:r>
              <a:rPr lang="en-US" b="1" dirty="0"/>
              <a:t>PPE kits contain:</a:t>
            </a:r>
          </a:p>
          <a:p>
            <a:pPr marL="800100" lvl="1" indent="-342900">
              <a:buFont typeface="Arial" panose="020B0604020202020204" pitchFamily="34" charset="0"/>
              <a:buChar char="•"/>
            </a:pPr>
            <a:r>
              <a:rPr lang="en-US" dirty="0"/>
              <a:t>3-ply face masks</a:t>
            </a:r>
          </a:p>
          <a:p>
            <a:pPr marL="800100" lvl="1" indent="-342900">
              <a:buFont typeface="Arial" panose="020B0604020202020204" pitchFamily="34" charset="0"/>
              <a:buChar char="•"/>
            </a:pPr>
            <a:r>
              <a:rPr lang="en-US" dirty="0"/>
              <a:t>Hand sanitizer</a:t>
            </a:r>
          </a:p>
          <a:p>
            <a:pPr marL="800100" lvl="1" indent="-342900">
              <a:buFont typeface="Arial" panose="020B0604020202020204" pitchFamily="34" charset="0"/>
              <a:buChar char="•"/>
            </a:pPr>
            <a:r>
              <a:rPr lang="en-US" dirty="0"/>
              <a:t>Face shields</a:t>
            </a:r>
          </a:p>
          <a:p>
            <a:pPr marL="800100" lvl="1" indent="-342900">
              <a:buFont typeface="Arial" panose="020B0604020202020204" pitchFamily="34" charset="0"/>
              <a:buChar char="•"/>
            </a:pPr>
            <a:r>
              <a:rPr lang="en-US" dirty="0"/>
              <a:t>Gloves, non-latex, size L</a:t>
            </a:r>
          </a:p>
          <a:p>
            <a:pPr marL="800100" lvl="1" indent="-342900">
              <a:buFont typeface="Arial" panose="020B0604020202020204" pitchFamily="34" charset="0"/>
              <a:buChar char="•"/>
            </a:pPr>
            <a:r>
              <a:rPr lang="en-US" dirty="0"/>
              <a:t>Disinfectant wipes</a:t>
            </a:r>
          </a:p>
        </p:txBody>
      </p:sp>
      <p:pic>
        <p:nvPicPr>
          <p:cNvPr id="5" name="Picture 4" descr="an image of a 3-ply face mask">
            <a:extLst>
              <a:ext uri="{FF2B5EF4-FFF2-40B4-BE49-F238E27FC236}">
                <a16:creationId xmlns:a16="http://schemas.microsoft.com/office/drawing/2014/main" id="{E1662663-8E93-4DF3-87B6-45C53E1CEB5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6000" y="3587001"/>
            <a:ext cx="2855448" cy="2353474"/>
          </a:xfrm>
          <a:prstGeom prst="rect">
            <a:avLst/>
          </a:prstGeom>
        </p:spPr>
      </p:pic>
    </p:spTree>
    <p:extLst>
      <p:ext uri="{BB962C8B-B14F-4D97-AF65-F5344CB8AC3E}">
        <p14:creationId xmlns:p14="http://schemas.microsoft.com/office/powerpoint/2010/main" val="1085670672"/>
      </p:ext>
    </p:extLst>
  </p:cSld>
  <p:clrMapOvr>
    <a:masterClrMapping/>
  </p:clrMapOvr>
</p:sld>
</file>

<file path=ppt/theme/theme1.xml><?xml version="1.0" encoding="utf-8"?>
<a:theme xmlns:a="http://schemas.openxmlformats.org/drawingml/2006/main" name="Making Templates Accessible">
  <a:themeElements>
    <a:clrScheme name="Mt. SAC 2018">
      <a:dk1>
        <a:sysClr val="windowText" lastClr="000000"/>
      </a:dk1>
      <a:lt1>
        <a:sysClr val="window" lastClr="FFFFFF"/>
      </a:lt1>
      <a:dk2>
        <a:srgbClr val="595959"/>
      </a:dk2>
      <a:lt2>
        <a:srgbClr val="EEECE1"/>
      </a:lt2>
      <a:accent1>
        <a:srgbClr val="4F81BD"/>
      </a:accent1>
      <a:accent2>
        <a:srgbClr val="C33D43"/>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ility guide.potx" id="{709F6ED1-91B4-42EB-B205-04CA5CDF84DF}" vid="{41E99566-B948-45A3-A3EF-0F5CFCE3D0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Accessibility guide</Template>
  <TotalTime>2138</TotalTime>
  <Words>1633</Words>
  <Application>Microsoft Office PowerPoint</Application>
  <PresentationFormat>Widescreen</PresentationFormat>
  <Paragraphs>104</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Making Templates Accessible</vt:lpstr>
      <vt:lpstr>Return to campus –  Quick Tips and Resources </vt:lpstr>
      <vt:lpstr>www.mtsac.edu/health has campus COVID information: ALERTS/ INFO</vt:lpstr>
      <vt:lpstr>www.mtsac.edu/health has campus COVID information: SAFETY GUIDELINES</vt:lpstr>
      <vt:lpstr>www.mtsac.edu/health has campus COVID information, FORMS &amp; DATA</vt:lpstr>
      <vt:lpstr>www.mtsac.edu/instruction for regular faculty updates from your VPI</vt:lpstr>
      <vt:lpstr>Mtsac.edu/maps/ = Interactive map Locates: accessibility, construction, parking, restrooms, services, etc.</vt:lpstr>
      <vt:lpstr>On campus class safety for face to face instruction in Fall 2021</vt:lpstr>
      <vt:lpstr>Face masks are required for all with limited exceptions</vt:lpstr>
      <vt:lpstr>PPE and safety supplies:</vt:lpstr>
      <vt:lpstr>COVID-19 (SARS-2) is primarily airborne transmission</vt:lpstr>
      <vt:lpstr>Campus bathroom and high touch cleaning is the priority:</vt:lpstr>
      <vt:lpstr>Students need support and flexibility</vt:lpstr>
      <vt:lpstr>Thank you for helping to support a safe return. There is a return to campus training today at 4. Vice presidents from Administrative Services,  Student Services and Instruction as well as the Deputy Director of Human Resources are there to answer your questions</vt:lpstr>
    </vt:vector>
  </TitlesOfParts>
  <Company>Mt. San Antonio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Templates Accessible</dc:title>
  <dc:creator>Mai, Uyen</dc:creator>
  <cp:lastModifiedBy>Meyer, Elizabeta</cp:lastModifiedBy>
  <cp:revision>63</cp:revision>
  <cp:lastPrinted>2021-08-20T14:52:17Z</cp:lastPrinted>
  <dcterms:created xsi:type="dcterms:W3CDTF">2018-01-26T20:40:34Z</dcterms:created>
  <dcterms:modified xsi:type="dcterms:W3CDTF">2021-08-20T17:21:54Z</dcterms:modified>
  <cp:version/>
</cp:coreProperties>
</file>