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90" r:id="rId3"/>
    <p:sldId id="283" r:id="rId4"/>
    <p:sldId id="284" r:id="rId5"/>
    <p:sldId id="259" r:id="rId6"/>
    <p:sldId id="289" r:id="rId7"/>
    <p:sldId id="268" r:id="rId8"/>
    <p:sldId id="280" r:id="rId9"/>
    <p:sldId id="279" r:id="rId10"/>
    <p:sldId id="287" r:id="rId11"/>
    <p:sldId id="282" r:id="rId12"/>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0" autoAdjust="0"/>
    <p:restoredTop sz="86475" autoAdjust="0"/>
  </p:normalViewPr>
  <p:slideViewPr>
    <p:cSldViewPr>
      <p:cViewPr varScale="1">
        <p:scale>
          <a:sx n="75" d="100"/>
          <a:sy n="75" d="100"/>
        </p:scale>
        <p:origin x="1514" y="38"/>
      </p:cViewPr>
      <p:guideLst>
        <p:guide orient="horz" pos="2160"/>
        <p:guide pos="2880"/>
      </p:guideLst>
    </p:cSldViewPr>
  </p:slideViewPr>
  <p:outlineViewPr>
    <p:cViewPr>
      <p:scale>
        <a:sx n="33" d="100"/>
        <a:sy n="33" d="100"/>
      </p:scale>
      <p:origin x="0" y="135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8864"/>
          </a:xfrm>
          <a:prstGeom prst="rect">
            <a:avLst/>
          </a:prstGeom>
        </p:spPr>
        <p:txBody>
          <a:bodyPr vert="horz" lIns="94556" tIns="47277" rIns="94556" bIns="47277"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8864"/>
          </a:xfrm>
          <a:prstGeom prst="rect">
            <a:avLst/>
          </a:prstGeom>
        </p:spPr>
        <p:txBody>
          <a:bodyPr vert="horz" lIns="94556" tIns="47277" rIns="94556" bIns="47277" rtlCol="0"/>
          <a:lstStyle>
            <a:lvl1pPr algn="r">
              <a:defRPr sz="1200"/>
            </a:lvl1pPr>
          </a:lstStyle>
          <a:p>
            <a:fld id="{6C31EB5E-CA01-4A86-BD2E-C711C870B1BB}" type="datetimeFigureOut">
              <a:rPr lang="en-US" smtClean="0"/>
              <a:t>3/19/2021</a:t>
            </a:fld>
            <a:endParaRPr lang="en-US"/>
          </a:p>
        </p:txBody>
      </p:sp>
      <p:sp>
        <p:nvSpPr>
          <p:cNvPr id="4" name="Footer Placeholder 3"/>
          <p:cNvSpPr>
            <a:spLocks noGrp="1"/>
          </p:cNvSpPr>
          <p:nvPr>
            <p:ph type="ftr" sz="quarter" idx="2"/>
          </p:nvPr>
        </p:nvSpPr>
        <p:spPr>
          <a:xfrm>
            <a:off x="0" y="8918014"/>
            <a:ext cx="3077739" cy="468863"/>
          </a:xfrm>
          <a:prstGeom prst="rect">
            <a:avLst/>
          </a:prstGeom>
        </p:spPr>
        <p:txBody>
          <a:bodyPr vert="horz" lIns="94556" tIns="47277" rIns="94556" bIns="47277"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8014"/>
            <a:ext cx="3077739" cy="468863"/>
          </a:xfrm>
          <a:prstGeom prst="rect">
            <a:avLst/>
          </a:prstGeom>
        </p:spPr>
        <p:txBody>
          <a:bodyPr vert="horz" lIns="94556" tIns="47277" rIns="94556" bIns="47277" rtlCol="0" anchor="b"/>
          <a:lstStyle>
            <a:lvl1pPr algn="r">
              <a:defRPr sz="1200"/>
            </a:lvl1pPr>
          </a:lstStyle>
          <a:p>
            <a:fld id="{9C2FAA44-76B7-4918-9D7A-A38E03C283B7}" type="slidenum">
              <a:rPr lang="en-US" smtClean="0"/>
              <a:t>‹#›</a:t>
            </a:fld>
            <a:endParaRPr lang="en-US"/>
          </a:p>
        </p:txBody>
      </p:sp>
    </p:spTree>
    <p:extLst>
      <p:ext uri="{BB962C8B-B14F-4D97-AF65-F5344CB8AC3E}">
        <p14:creationId xmlns:p14="http://schemas.microsoft.com/office/powerpoint/2010/main" val="3612275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77739" cy="469423"/>
          </a:xfrm>
          <a:prstGeom prst="rect">
            <a:avLst/>
          </a:prstGeom>
        </p:spPr>
        <p:txBody>
          <a:bodyPr vert="horz" lIns="94556" tIns="47277" rIns="94556" bIns="47277" rtlCol="0"/>
          <a:lstStyle>
            <a:lvl1pPr algn="l">
              <a:defRPr sz="1200"/>
            </a:lvl1pPr>
          </a:lstStyle>
          <a:p>
            <a:endParaRPr lang="en-US"/>
          </a:p>
        </p:txBody>
      </p:sp>
      <p:sp>
        <p:nvSpPr>
          <p:cNvPr id="3" name="Date Placeholder 2"/>
          <p:cNvSpPr>
            <a:spLocks noGrp="1"/>
          </p:cNvSpPr>
          <p:nvPr>
            <p:ph type="dt" idx="1"/>
          </p:nvPr>
        </p:nvSpPr>
        <p:spPr>
          <a:xfrm>
            <a:off x="4023092" y="2"/>
            <a:ext cx="3077739" cy="469423"/>
          </a:xfrm>
          <a:prstGeom prst="rect">
            <a:avLst/>
          </a:prstGeom>
        </p:spPr>
        <p:txBody>
          <a:bodyPr vert="horz" lIns="94556" tIns="47277" rIns="94556" bIns="47277" rtlCol="0"/>
          <a:lstStyle>
            <a:lvl1pPr algn="r">
              <a:defRPr sz="1200"/>
            </a:lvl1pPr>
          </a:lstStyle>
          <a:p>
            <a:fld id="{B3E8C52C-910A-4C6D-B885-A82DB77F29C9}" type="datetimeFigureOut">
              <a:rPr lang="en-US" smtClean="0"/>
              <a:t>3/19/2021</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556" tIns="47277" rIns="94556" bIns="47277" rtlCol="0" anchor="ctr"/>
          <a:lstStyle/>
          <a:p>
            <a:endParaRPr lang="en-US"/>
          </a:p>
        </p:txBody>
      </p:sp>
      <p:sp>
        <p:nvSpPr>
          <p:cNvPr id="5" name="Notes Placeholder 4"/>
          <p:cNvSpPr>
            <a:spLocks noGrp="1"/>
          </p:cNvSpPr>
          <p:nvPr>
            <p:ph type="body" sz="quarter" idx="3"/>
          </p:nvPr>
        </p:nvSpPr>
        <p:spPr>
          <a:xfrm>
            <a:off x="710248" y="4459528"/>
            <a:ext cx="5681980" cy="4224813"/>
          </a:xfrm>
          <a:prstGeom prst="rect">
            <a:avLst/>
          </a:prstGeom>
        </p:spPr>
        <p:txBody>
          <a:bodyPr vert="horz" lIns="94556" tIns="47277" rIns="94556" bIns="472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4"/>
            <a:ext cx="3077739" cy="469423"/>
          </a:xfrm>
          <a:prstGeom prst="rect">
            <a:avLst/>
          </a:prstGeom>
        </p:spPr>
        <p:txBody>
          <a:bodyPr vert="horz" lIns="94556" tIns="47277" rIns="94556" bIns="47277"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4"/>
            <a:ext cx="3077739" cy="469423"/>
          </a:xfrm>
          <a:prstGeom prst="rect">
            <a:avLst/>
          </a:prstGeom>
        </p:spPr>
        <p:txBody>
          <a:bodyPr vert="horz" lIns="94556" tIns="47277" rIns="94556" bIns="47277" rtlCol="0" anchor="b"/>
          <a:lstStyle>
            <a:lvl1pPr algn="r">
              <a:defRPr sz="1200"/>
            </a:lvl1pPr>
          </a:lstStyle>
          <a:p>
            <a:fld id="{B3A2344D-0B0A-4A1B-BB31-BA464095E832}" type="slidenum">
              <a:rPr lang="en-US" smtClean="0"/>
              <a:t>‹#›</a:t>
            </a:fld>
            <a:endParaRPr lang="en-US"/>
          </a:p>
        </p:txBody>
      </p:sp>
    </p:spTree>
    <p:extLst>
      <p:ext uri="{BB962C8B-B14F-4D97-AF65-F5344CB8AC3E}">
        <p14:creationId xmlns:p14="http://schemas.microsoft.com/office/powerpoint/2010/main" val="1463637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A2344D-0B0A-4A1B-BB31-BA464095E832}" type="slidenum">
              <a:rPr lang="en-US" smtClean="0"/>
              <a:t>1</a:t>
            </a:fld>
            <a:endParaRPr lang="en-US"/>
          </a:p>
        </p:txBody>
      </p:sp>
    </p:spTree>
    <p:extLst>
      <p:ext uri="{BB962C8B-B14F-4D97-AF65-F5344CB8AC3E}">
        <p14:creationId xmlns:p14="http://schemas.microsoft.com/office/powerpoint/2010/main" val="2784063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B3A2344D-0B0A-4A1B-BB31-BA464095E832}" type="slidenum">
              <a:rPr lang="en-US" smtClean="0"/>
              <a:t>7</a:t>
            </a:fld>
            <a:endParaRPr lang="en-US"/>
          </a:p>
        </p:txBody>
      </p:sp>
    </p:spTree>
    <p:extLst>
      <p:ext uri="{BB962C8B-B14F-4D97-AF65-F5344CB8AC3E}">
        <p14:creationId xmlns:p14="http://schemas.microsoft.com/office/powerpoint/2010/main" val="2734170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A2344D-0B0A-4A1B-BB31-BA464095E832}" type="slidenum">
              <a:rPr lang="en-US" smtClean="0"/>
              <a:t>9</a:t>
            </a:fld>
            <a:endParaRPr lang="en-US"/>
          </a:p>
        </p:txBody>
      </p:sp>
    </p:spTree>
    <p:extLst>
      <p:ext uri="{BB962C8B-B14F-4D97-AF65-F5344CB8AC3E}">
        <p14:creationId xmlns:p14="http://schemas.microsoft.com/office/powerpoint/2010/main" val="3794982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33B497D-7507-450C-80F4-5C0FF6AC699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9BF724-8EB3-41DD-B603-3B4AEEE8E080}" type="slidenum">
              <a:rPr lang="en-US" smtClean="0"/>
              <a:t>‹#›</a:t>
            </a:fld>
            <a:endParaRPr lang="en-US"/>
          </a:p>
        </p:txBody>
      </p:sp>
    </p:spTree>
    <p:extLst>
      <p:ext uri="{BB962C8B-B14F-4D97-AF65-F5344CB8AC3E}">
        <p14:creationId xmlns:p14="http://schemas.microsoft.com/office/powerpoint/2010/main" val="2354641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3B497D-7507-450C-80F4-5C0FF6AC699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9BF724-8EB3-41DD-B603-3B4AEEE8E080}" type="slidenum">
              <a:rPr lang="en-US" smtClean="0"/>
              <a:t>‹#›</a:t>
            </a:fld>
            <a:endParaRPr lang="en-US"/>
          </a:p>
        </p:txBody>
      </p:sp>
    </p:spTree>
    <p:extLst>
      <p:ext uri="{BB962C8B-B14F-4D97-AF65-F5344CB8AC3E}">
        <p14:creationId xmlns:p14="http://schemas.microsoft.com/office/powerpoint/2010/main" val="3404612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3B497D-7507-450C-80F4-5C0FF6AC699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9BF724-8EB3-41DD-B603-3B4AEEE8E080}" type="slidenum">
              <a:rPr lang="en-US" smtClean="0"/>
              <a:t>‹#›</a:t>
            </a:fld>
            <a:endParaRPr lang="en-US"/>
          </a:p>
        </p:txBody>
      </p:sp>
    </p:spTree>
    <p:extLst>
      <p:ext uri="{BB962C8B-B14F-4D97-AF65-F5344CB8AC3E}">
        <p14:creationId xmlns:p14="http://schemas.microsoft.com/office/powerpoint/2010/main" val="285303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3B497D-7507-450C-80F4-5C0FF6AC699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9BF724-8EB3-41DD-B603-3B4AEEE8E080}" type="slidenum">
              <a:rPr lang="en-US" smtClean="0"/>
              <a:t>‹#›</a:t>
            </a:fld>
            <a:endParaRPr lang="en-US"/>
          </a:p>
        </p:txBody>
      </p:sp>
    </p:spTree>
    <p:extLst>
      <p:ext uri="{BB962C8B-B14F-4D97-AF65-F5344CB8AC3E}">
        <p14:creationId xmlns:p14="http://schemas.microsoft.com/office/powerpoint/2010/main" val="22790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3B497D-7507-450C-80F4-5C0FF6AC699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9BF724-8EB3-41DD-B603-3B4AEEE8E080}" type="slidenum">
              <a:rPr lang="en-US" smtClean="0"/>
              <a:t>‹#›</a:t>
            </a:fld>
            <a:endParaRPr lang="en-US"/>
          </a:p>
        </p:txBody>
      </p:sp>
    </p:spTree>
    <p:extLst>
      <p:ext uri="{BB962C8B-B14F-4D97-AF65-F5344CB8AC3E}">
        <p14:creationId xmlns:p14="http://schemas.microsoft.com/office/powerpoint/2010/main" val="260846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3B497D-7507-450C-80F4-5C0FF6AC699F}" type="datetimeFigureOut">
              <a:rPr lang="en-US" smtClean="0"/>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9BF724-8EB3-41DD-B603-3B4AEEE8E080}" type="slidenum">
              <a:rPr lang="en-US" smtClean="0"/>
              <a:t>‹#›</a:t>
            </a:fld>
            <a:endParaRPr lang="en-US"/>
          </a:p>
        </p:txBody>
      </p:sp>
    </p:spTree>
    <p:extLst>
      <p:ext uri="{BB962C8B-B14F-4D97-AF65-F5344CB8AC3E}">
        <p14:creationId xmlns:p14="http://schemas.microsoft.com/office/powerpoint/2010/main" val="2564722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3B497D-7507-450C-80F4-5C0FF6AC699F}" type="datetimeFigureOut">
              <a:rPr lang="en-US" smtClean="0"/>
              <a:t>3/19/2021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9BF724-8EB3-41DD-B603-3B4AEEE8E080}" type="slidenum">
              <a:rPr lang="en-US" smtClean="0"/>
              <a:t>‹#›</a:t>
            </a:fld>
            <a:endParaRPr lang="en-US"/>
          </a:p>
        </p:txBody>
      </p:sp>
    </p:spTree>
    <p:extLst>
      <p:ext uri="{BB962C8B-B14F-4D97-AF65-F5344CB8AC3E}">
        <p14:creationId xmlns:p14="http://schemas.microsoft.com/office/powerpoint/2010/main" val="407259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3B497D-7507-450C-80F4-5C0FF6AC699F}" type="datetimeFigureOut">
              <a:rPr lang="en-US" smtClean="0"/>
              <a:t>3/19/2021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9BF724-8EB3-41DD-B603-3B4AEEE8E080}" type="slidenum">
              <a:rPr lang="en-US" smtClean="0"/>
              <a:t>‹#›</a:t>
            </a:fld>
            <a:endParaRPr lang="en-US"/>
          </a:p>
        </p:txBody>
      </p:sp>
    </p:spTree>
    <p:extLst>
      <p:ext uri="{BB962C8B-B14F-4D97-AF65-F5344CB8AC3E}">
        <p14:creationId xmlns:p14="http://schemas.microsoft.com/office/powerpoint/2010/main" val="4279834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3B497D-7507-450C-80F4-5C0FF6AC699F}" type="datetimeFigureOut">
              <a:rPr lang="en-US" smtClean="0"/>
              <a:t>3/19/2021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9BF724-8EB3-41DD-B603-3B4AEEE8E080}" type="slidenum">
              <a:rPr lang="en-US" smtClean="0"/>
              <a:t>‹#›</a:t>
            </a:fld>
            <a:endParaRPr lang="en-US"/>
          </a:p>
        </p:txBody>
      </p:sp>
    </p:spTree>
    <p:extLst>
      <p:ext uri="{BB962C8B-B14F-4D97-AF65-F5344CB8AC3E}">
        <p14:creationId xmlns:p14="http://schemas.microsoft.com/office/powerpoint/2010/main" val="157639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3B497D-7507-450C-80F4-5C0FF6AC699F}" type="datetimeFigureOut">
              <a:rPr lang="en-US" smtClean="0"/>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9BF724-8EB3-41DD-B603-3B4AEEE8E080}" type="slidenum">
              <a:rPr lang="en-US" smtClean="0"/>
              <a:t>‹#›</a:t>
            </a:fld>
            <a:endParaRPr lang="en-US"/>
          </a:p>
        </p:txBody>
      </p:sp>
    </p:spTree>
    <p:extLst>
      <p:ext uri="{BB962C8B-B14F-4D97-AF65-F5344CB8AC3E}">
        <p14:creationId xmlns:p14="http://schemas.microsoft.com/office/powerpoint/2010/main" val="68335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3B497D-7507-450C-80F4-5C0FF6AC699F}" type="datetimeFigureOut">
              <a:rPr lang="en-US" smtClean="0"/>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9BF724-8EB3-41DD-B603-3B4AEEE8E080}" type="slidenum">
              <a:rPr lang="en-US" smtClean="0"/>
              <a:t>‹#›</a:t>
            </a:fld>
            <a:endParaRPr lang="en-US"/>
          </a:p>
        </p:txBody>
      </p:sp>
    </p:spTree>
    <p:extLst>
      <p:ext uri="{BB962C8B-B14F-4D97-AF65-F5344CB8AC3E}">
        <p14:creationId xmlns:p14="http://schemas.microsoft.com/office/powerpoint/2010/main" val="2674724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3B497D-7507-450C-80F4-5C0FF6AC699F}" type="datetimeFigureOut">
              <a:rPr lang="en-US" smtClean="0"/>
              <a:t>3/19/2021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BF724-8EB3-41DD-B603-3B4AEEE8E080}" type="slidenum">
              <a:rPr lang="en-US" smtClean="0"/>
              <a:t>‹#›</a:t>
            </a:fld>
            <a:endParaRPr lang="en-US"/>
          </a:p>
        </p:txBody>
      </p:sp>
    </p:spTree>
    <p:extLst>
      <p:ext uri="{BB962C8B-B14F-4D97-AF65-F5344CB8AC3E}">
        <p14:creationId xmlns:p14="http://schemas.microsoft.com/office/powerpoint/2010/main" val="2729562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jchrist2@mtsac.edu" TargetMode="External"/><Relationship Id="rId2" Type="http://schemas.openxmlformats.org/officeDocument/2006/relationships/hyperlink" Target="mailto:dswingle@mtsac.edu" TargetMode="External"/><Relationship Id="rId1" Type="http://schemas.openxmlformats.org/officeDocument/2006/relationships/slideLayout" Target="../slideLayouts/slideLayout1.xml"/><Relationship Id="rId5" Type="http://schemas.openxmlformats.org/officeDocument/2006/relationships/hyperlink" Target="mailto:lmaas@mtsac.edu" TargetMode="External"/><Relationship Id="rId4" Type="http://schemas.openxmlformats.org/officeDocument/2006/relationships/hyperlink" Target="mailto:cstevens@mtsac.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mtsac.edu/perkins/application-form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mtsac.edu/asac/onlinetutor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mtsac.edu/tech-health/terc/" TargetMode="External"/><Relationship Id="rId5" Type="http://schemas.openxmlformats.org/officeDocument/2006/relationships/hyperlink" Target="https://www.mtsac.edu/library/" TargetMode="External"/><Relationship Id="rId4" Type="http://schemas.openxmlformats.org/officeDocument/2006/relationships/hyperlink" Target="https://www.mtsac.edu/careerservi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3143251"/>
          </a:xfrm>
        </p:spPr>
        <p:txBody>
          <a:bodyPr>
            <a:normAutofit/>
          </a:bodyPr>
          <a:lstStyle/>
          <a:p>
            <a:r>
              <a:rPr lang="en-US" b="1" dirty="0"/>
              <a:t>Perkins Grant Funds </a:t>
            </a:r>
            <a:br>
              <a:rPr lang="en-US" b="1" dirty="0"/>
            </a:br>
            <a:r>
              <a:rPr lang="en-US" b="1" dirty="0"/>
              <a:t>2021-2022 </a:t>
            </a:r>
            <a:br>
              <a:rPr lang="en-US" b="1" dirty="0"/>
            </a:br>
            <a:r>
              <a:rPr lang="en-US" b="1" dirty="0"/>
              <a:t>Application Workshop</a:t>
            </a:r>
            <a:br>
              <a:rPr lang="en-US" b="1" dirty="0"/>
            </a:br>
            <a:r>
              <a:rPr lang="en-US" sz="3200" i="1" dirty="0"/>
              <a:t>Friday, March 19</a:t>
            </a:r>
            <a:br>
              <a:rPr lang="en-US" sz="3200" i="1" dirty="0"/>
            </a:br>
            <a:r>
              <a:rPr lang="en-US" sz="3200" i="1" dirty="0"/>
              <a:t>9:00am-11:00am </a:t>
            </a:r>
          </a:p>
        </p:txBody>
      </p:sp>
      <p:pic>
        <p:nvPicPr>
          <p:cNvPr id="1026" name="Picture 2" descr="http://inside.mtsac.edu/departments/marketing/logos/fullcolor_emai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4038600"/>
            <a:ext cx="2503714"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5456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Keep in Mind for this Application:</a:t>
            </a:r>
          </a:p>
        </p:txBody>
      </p:sp>
      <p:sp>
        <p:nvSpPr>
          <p:cNvPr id="3" name="Content Placeholder 2"/>
          <p:cNvSpPr>
            <a:spLocks noGrp="1"/>
          </p:cNvSpPr>
          <p:nvPr>
            <p:ph idx="1"/>
          </p:nvPr>
        </p:nvSpPr>
        <p:spPr>
          <a:xfrm>
            <a:off x="457200" y="1295400"/>
            <a:ext cx="8229600" cy="4830763"/>
          </a:xfrm>
        </p:spPr>
        <p:txBody>
          <a:bodyPr>
            <a:normAutofit/>
          </a:bodyPr>
          <a:lstStyle/>
          <a:p>
            <a:r>
              <a:rPr lang="en-US" dirty="0"/>
              <a:t>Tutors are allowed in your classrooms starting Fall 2020.  Online tutors still an option.</a:t>
            </a:r>
          </a:p>
          <a:p>
            <a:r>
              <a:rPr lang="en-US" dirty="0"/>
              <a:t>Travel restrictions have NOT been lifted/amended yet. Do not plan to travel July through December. January through June travel is OK in your plan but will be considered PENDING until travel restrictions are lifted.  Online conferences are allowable throughout the year.</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92983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762001"/>
            <a:ext cx="7772400" cy="1828799"/>
          </a:xfrm>
        </p:spPr>
        <p:txBody>
          <a:bodyPr>
            <a:normAutofit fontScale="90000"/>
          </a:bodyPr>
          <a:lstStyle/>
          <a:p>
            <a:r>
              <a:rPr lang="en-US" dirty="0"/>
              <a:t>Questions?</a:t>
            </a:r>
            <a:br>
              <a:rPr lang="en-US" dirty="0"/>
            </a:br>
            <a:r>
              <a:rPr lang="en-US" sz="3600" i="1" dirty="0"/>
              <a:t>Contact us when working on your application. We are here to provide support</a:t>
            </a:r>
          </a:p>
        </p:txBody>
      </p:sp>
      <p:sp>
        <p:nvSpPr>
          <p:cNvPr id="4" name="Subtitle 3"/>
          <p:cNvSpPr>
            <a:spLocks noGrp="1"/>
          </p:cNvSpPr>
          <p:nvPr>
            <p:ph type="subTitle" idx="1"/>
          </p:nvPr>
        </p:nvSpPr>
        <p:spPr>
          <a:xfrm>
            <a:off x="914400" y="2590800"/>
            <a:ext cx="7239000" cy="3733800"/>
          </a:xfrm>
        </p:spPr>
        <p:txBody>
          <a:bodyPr>
            <a:noAutofit/>
          </a:bodyPr>
          <a:lstStyle/>
          <a:p>
            <a:pPr marL="342900" indent="-342900" algn="l">
              <a:buFont typeface="Arial" panose="020B0604020202020204" pitchFamily="34" charset="0"/>
              <a:buChar char="•"/>
            </a:pPr>
            <a:r>
              <a:rPr lang="en-US" sz="2400" b="1" dirty="0">
                <a:solidFill>
                  <a:schemeClr val="tx1"/>
                </a:solidFill>
              </a:rPr>
              <a:t>Dejah Swingle, </a:t>
            </a:r>
            <a:r>
              <a:rPr lang="en-US" sz="2400" dirty="0">
                <a:solidFill>
                  <a:schemeClr val="tx1"/>
                </a:solidFill>
              </a:rPr>
              <a:t>Director, Career Education </a:t>
            </a:r>
            <a:r>
              <a:rPr lang="en-US" sz="2400" dirty="0">
                <a:solidFill>
                  <a:schemeClr val="tx1"/>
                </a:solidFill>
                <a:hlinkClick r:id="rId2"/>
              </a:rPr>
              <a:t>dswingle@mtsac.edu</a:t>
            </a:r>
            <a:r>
              <a:rPr lang="en-US" sz="2400" dirty="0">
                <a:solidFill>
                  <a:schemeClr val="tx1"/>
                </a:solidFill>
              </a:rPr>
              <a:t> </a:t>
            </a:r>
          </a:p>
          <a:p>
            <a:pPr marL="342900" indent="-342900" algn="l">
              <a:buFont typeface="Arial" panose="020B0604020202020204" pitchFamily="34" charset="0"/>
              <a:buChar char="•"/>
            </a:pPr>
            <a:r>
              <a:rPr lang="en-US" sz="2400" b="1" dirty="0">
                <a:solidFill>
                  <a:schemeClr val="tx1"/>
                </a:solidFill>
              </a:rPr>
              <a:t>Joshua Christ, </a:t>
            </a:r>
            <a:r>
              <a:rPr lang="en-US" sz="2400" dirty="0">
                <a:solidFill>
                  <a:schemeClr val="tx1"/>
                </a:solidFill>
              </a:rPr>
              <a:t>CTE Liaison                </a:t>
            </a:r>
            <a:r>
              <a:rPr lang="en-US" sz="2400" dirty="0">
                <a:solidFill>
                  <a:schemeClr val="tx1"/>
                </a:solidFill>
                <a:hlinkClick r:id="rId3"/>
              </a:rPr>
              <a:t>jchrist2@mtsac.edu</a:t>
            </a:r>
            <a:r>
              <a:rPr lang="en-US" sz="2400" dirty="0">
                <a:solidFill>
                  <a:schemeClr val="tx1"/>
                </a:solidFill>
              </a:rPr>
              <a:t> </a:t>
            </a:r>
          </a:p>
          <a:p>
            <a:pPr marL="342900" indent="-342900" algn="l">
              <a:buFont typeface="Arial" panose="020B0604020202020204" pitchFamily="34" charset="0"/>
              <a:buChar char="•"/>
            </a:pPr>
            <a:r>
              <a:rPr lang="en-US" sz="2400" b="1" dirty="0">
                <a:solidFill>
                  <a:schemeClr val="tx1"/>
                </a:solidFill>
              </a:rPr>
              <a:t>Carole Stevens</a:t>
            </a:r>
            <a:r>
              <a:rPr lang="en-US" sz="2400" dirty="0">
                <a:solidFill>
                  <a:schemeClr val="tx1"/>
                </a:solidFill>
              </a:rPr>
              <a:t>, Administrative Specialist IV </a:t>
            </a:r>
            <a:r>
              <a:rPr lang="en-US" sz="2400" dirty="0">
                <a:solidFill>
                  <a:schemeClr val="tx1"/>
                </a:solidFill>
                <a:hlinkClick r:id="rId4"/>
              </a:rPr>
              <a:t>cstevens@mtsac.edu</a:t>
            </a:r>
            <a:r>
              <a:rPr lang="en-US" sz="2400" dirty="0">
                <a:solidFill>
                  <a:schemeClr val="tx1"/>
                </a:solidFill>
              </a:rPr>
              <a:t>  </a:t>
            </a:r>
          </a:p>
          <a:p>
            <a:pPr marL="342900" indent="-342900" algn="l">
              <a:buFont typeface="Arial" panose="020B0604020202020204" pitchFamily="34" charset="0"/>
              <a:buChar char="•"/>
            </a:pPr>
            <a:r>
              <a:rPr lang="en-US" sz="2400" b="1" dirty="0">
                <a:solidFill>
                  <a:schemeClr val="tx1"/>
                </a:solidFill>
              </a:rPr>
              <a:t>Laurie Maas, </a:t>
            </a:r>
            <a:r>
              <a:rPr lang="en-US" sz="2400" dirty="0">
                <a:solidFill>
                  <a:schemeClr val="tx1"/>
                </a:solidFill>
              </a:rPr>
              <a:t>Administrative Specialist I</a:t>
            </a:r>
            <a:r>
              <a:rPr lang="en-US" sz="2400" b="1" dirty="0">
                <a:solidFill>
                  <a:schemeClr val="tx1"/>
                </a:solidFill>
              </a:rPr>
              <a:t> </a:t>
            </a:r>
            <a:r>
              <a:rPr lang="en-US" sz="2400" dirty="0">
                <a:solidFill>
                  <a:schemeClr val="tx1"/>
                </a:solidFill>
              </a:rPr>
              <a:t>(student personnel) </a:t>
            </a:r>
            <a:r>
              <a:rPr lang="en-US" sz="2400" dirty="0">
                <a:solidFill>
                  <a:schemeClr val="tx1"/>
                </a:solidFill>
                <a:hlinkClick r:id="rId5"/>
              </a:rPr>
              <a:t>lmaas@mtsac.edu</a:t>
            </a:r>
            <a:r>
              <a:rPr lang="en-US" sz="2400" dirty="0">
                <a:solidFill>
                  <a:schemeClr val="tx1"/>
                </a:solidFill>
              </a:rPr>
              <a:t> </a:t>
            </a:r>
          </a:p>
        </p:txBody>
      </p:sp>
    </p:spTree>
    <p:extLst>
      <p:ext uri="{BB962C8B-B14F-4D97-AF65-F5344CB8AC3E}">
        <p14:creationId xmlns:p14="http://schemas.microsoft.com/office/powerpoint/2010/main" val="1882896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Zoom Housekeeping</a:t>
            </a:r>
          </a:p>
        </p:txBody>
      </p:sp>
      <p:sp>
        <p:nvSpPr>
          <p:cNvPr id="3" name="Content Placeholder 2"/>
          <p:cNvSpPr>
            <a:spLocks noGrp="1"/>
          </p:cNvSpPr>
          <p:nvPr>
            <p:ph idx="1"/>
          </p:nvPr>
        </p:nvSpPr>
        <p:spPr/>
        <p:txBody>
          <a:bodyPr>
            <a:normAutofit fontScale="77500" lnSpcReduction="20000"/>
          </a:bodyPr>
          <a:lstStyle/>
          <a:p>
            <a:pPr marL="0" indent="0">
              <a:buNone/>
            </a:pPr>
            <a:r>
              <a:rPr lang="en-US" b="1" i="1" dirty="0"/>
              <a:t>There will be about 50 of us on this meeting, so we ask that you please:</a:t>
            </a:r>
          </a:p>
          <a:p>
            <a:pPr marL="0" indent="0">
              <a:buNone/>
            </a:pPr>
            <a:endParaRPr lang="en-US" b="1" i="1" dirty="0"/>
          </a:p>
          <a:p>
            <a:r>
              <a:rPr lang="en-US" b="1" dirty="0">
                <a:solidFill>
                  <a:srgbClr val="0070C0"/>
                </a:solidFill>
              </a:rPr>
              <a:t>Send your name and program/division through the chat to allow us to create an attendee list after the meeting</a:t>
            </a:r>
          </a:p>
          <a:p>
            <a:r>
              <a:rPr lang="en-US" dirty="0"/>
              <a:t>Keep yourself muted unless you are sharing or have a question</a:t>
            </a:r>
          </a:p>
          <a:p>
            <a:r>
              <a:rPr lang="en-US" dirty="0"/>
              <a:t>Introduce yourself each time you talk</a:t>
            </a:r>
          </a:p>
          <a:p>
            <a:r>
              <a:rPr lang="en-US" dirty="0"/>
              <a:t>We will be tracking the chat for questions, but feel free to jump in and ask your questions as we go along. </a:t>
            </a:r>
          </a:p>
          <a:p>
            <a:r>
              <a:rPr lang="en-US" dirty="0"/>
              <a:t>There is a close captioning link in the Zoom toolbar</a:t>
            </a:r>
          </a:p>
          <a:p>
            <a:r>
              <a:rPr lang="en-US" dirty="0"/>
              <a:t>We will be recording this meeting</a:t>
            </a:r>
          </a:p>
          <a:p>
            <a:endParaRPr lang="en-US" dirty="0"/>
          </a:p>
        </p:txBody>
      </p:sp>
    </p:spTree>
    <p:extLst>
      <p:ext uri="{BB962C8B-B14F-4D97-AF65-F5344CB8AC3E}">
        <p14:creationId xmlns:p14="http://schemas.microsoft.com/office/powerpoint/2010/main" val="3526304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a:bodyPr>
          <a:lstStyle/>
          <a:p>
            <a:r>
              <a:rPr lang="en-US" dirty="0"/>
              <a:t>Welcome</a:t>
            </a:r>
          </a:p>
          <a:p>
            <a:r>
              <a:rPr lang="en-US" dirty="0"/>
              <a:t>State of the College, Jennifer Galbraith, Business Division Dean</a:t>
            </a:r>
          </a:p>
          <a:p>
            <a:r>
              <a:rPr lang="en-US" dirty="0"/>
              <a:t>Overview of application forms and processes</a:t>
            </a:r>
          </a:p>
          <a:p>
            <a:pPr lvl="1"/>
            <a:r>
              <a:rPr lang="en-US" dirty="0"/>
              <a:t>Deadlines</a:t>
            </a:r>
          </a:p>
          <a:p>
            <a:pPr lvl="1"/>
            <a:r>
              <a:rPr lang="en-US" dirty="0"/>
              <a:t>Big Picture</a:t>
            </a:r>
          </a:p>
          <a:p>
            <a:pPr lvl="1"/>
            <a:r>
              <a:rPr lang="en-US" dirty="0"/>
              <a:t>Application Forms &amp; Files</a:t>
            </a:r>
          </a:p>
          <a:p>
            <a:pPr lvl="1"/>
            <a:r>
              <a:rPr lang="en-US" dirty="0"/>
              <a:t>Core Indicator Reports</a:t>
            </a:r>
          </a:p>
          <a:p>
            <a:pPr lvl="1"/>
            <a:endParaRPr lang="en-US" dirty="0"/>
          </a:p>
        </p:txBody>
      </p:sp>
    </p:spTree>
    <p:extLst>
      <p:ext uri="{BB962C8B-B14F-4D97-AF65-F5344CB8AC3E}">
        <p14:creationId xmlns:p14="http://schemas.microsoft.com/office/powerpoint/2010/main" val="82760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a:t>State of the College</a:t>
            </a:r>
            <a:br>
              <a:rPr lang="en-US" dirty="0"/>
            </a:br>
            <a:endParaRPr lang="en-US" dirty="0"/>
          </a:p>
        </p:txBody>
      </p:sp>
      <p:sp>
        <p:nvSpPr>
          <p:cNvPr id="5" name="Subtitle 4"/>
          <p:cNvSpPr>
            <a:spLocks noGrp="1"/>
          </p:cNvSpPr>
          <p:nvPr>
            <p:ph type="subTitle" idx="1"/>
          </p:nvPr>
        </p:nvSpPr>
        <p:spPr/>
        <p:txBody>
          <a:bodyPr/>
          <a:lstStyle/>
          <a:p>
            <a:r>
              <a:rPr lang="en-US" dirty="0">
                <a:solidFill>
                  <a:schemeClr val="tx1"/>
                </a:solidFill>
              </a:rPr>
              <a:t>Jennifer Galbraith</a:t>
            </a:r>
          </a:p>
          <a:p>
            <a:r>
              <a:rPr lang="en-US" dirty="0">
                <a:solidFill>
                  <a:schemeClr val="tx1"/>
                </a:solidFill>
              </a:rPr>
              <a:t>Dean, Business Division</a:t>
            </a:r>
          </a:p>
        </p:txBody>
      </p:sp>
    </p:spTree>
    <p:extLst>
      <p:ext uri="{BB962C8B-B14F-4D97-AF65-F5344CB8AC3E}">
        <p14:creationId xmlns:p14="http://schemas.microsoft.com/office/powerpoint/2010/main" val="2647842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a:t>2021-2022 Perkins Application Deadlines</a:t>
            </a:r>
            <a:endParaRPr lang="en-US" sz="4000" dirty="0"/>
          </a:p>
        </p:txBody>
      </p:sp>
      <p:sp>
        <p:nvSpPr>
          <p:cNvPr id="2" name="Content Placeholder 1"/>
          <p:cNvSpPr>
            <a:spLocks noGrp="1"/>
          </p:cNvSpPr>
          <p:nvPr>
            <p:ph idx="1"/>
          </p:nvPr>
        </p:nvSpPr>
        <p:spPr/>
        <p:txBody>
          <a:bodyPr>
            <a:normAutofit fontScale="92500" lnSpcReduction="20000"/>
          </a:bodyPr>
          <a:lstStyle/>
          <a:p>
            <a:r>
              <a:rPr lang="en-US" dirty="0"/>
              <a:t>3/19: Application workshop via Zoom</a:t>
            </a:r>
          </a:p>
          <a:p>
            <a:r>
              <a:rPr lang="en-US" b="1" dirty="0">
                <a:solidFill>
                  <a:srgbClr val="0070C0"/>
                </a:solidFill>
              </a:rPr>
              <a:t>4/2: Application due to your Dean</a:t>
            </a:r>
          </a:p>
          <a:p>
            <a:r>
              <a:rPr lang="en-US" b="1" dirty="0">
                <a:solidFill>
                  <a:srgbClr val="0070C0"/>
                </a:solidFill>
              </a:rPr>
              <a:t>4/9: Applications due from Deans to Carole Stevens in the Perkins Office </a:t>
            </a:r>
          </a:p>
          <a:p>
            <a:r>
              <a:rPr lang="en-US" strike="sngStrike" dirty="0"/>
              <a:t>4/9: Peer Review </a:t>
            </a:r>
          </a:p>
          <a:p>
            <a:r>
              <a:rPr lang="en-US" dirty="0"/>
              <a:t>4/16: Deans &amp; VPI meet to allocate budget</a:t>
            </a:r>
          </a:p>
          <a:p>
            <a:r>
              <a:rPr lang="en-US" dirty="0"/>
              <a:t>5/15: Mt. SAC application due to the CCCCO</a:t>
            </a:r>
          </a:p>
          <a:p>
            <a:r>
              <a:rPr lang="en-US" dirty="0"/>
              <a:t>7/1: Beginning of 2021-2022 spending year</a:t>
            </a:r>
          </a:p>
          <a:p>
            <a:r>
              <a:rPr lang="en-US" dirty="0"/>
              <a:t>7/6 – 9/10: Submit your requisitions &amp; quotes to Carole for approved purchases (Do not delay!)</a:t>
            </a:r>
          </a:p>
        </p:txBody>
      </p:sp>
    </p:spTree>
    <p:extLst>
      <p:ext uri="{BB962C8B-B14F-4D97-AF65-F5344CB8AC3E}">
        <p14:creationId xmlns:p14="http://schemas.microsoft.com/office/powerpoint/2010/main" val="1553471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Big Picture</a:t>
            </a:r>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r>
              <a:rPr lang="en-US" dirty="0"/>
              <a:t>How much money do we get? </a:t>
            </a:r>
          </a:p>
          <a:p>
            <a:pPr lvl="1"/>
            <a:r>
              <a:rPr lang="en-US" dirty="0"/>
              <a:t>2021-2022 Perkins allocation: TBD, $1,010,000 for planning</a:t>
            </a:r>
          </a:p>
          <a:p>
            <a:pPr lvl="1"/>
            <a:r>
              <a:rPr lang="en-US" dirty="0"/>
              <a:t>Funding (and spending year) runs from 7/1/21 to 6/30/22</a:t>
            </a:r>
          </a:p>
          <a:p>
            <a:r>
              <a:rPr lang="en-US" dirty="0"/>
              <a:t>How much should you apply for?</a:t>
            </a:r>
          </a:p>
          <a:p>
            <a:pPr lvl="1"/>
            <a:r>
              <a:rPr lang="en-US" dirty="0"/>
              <a:t>Be realistic! Focus on program needs</a:t>
            </a:r>
          </a:p>
          <a:p>
            <a:pPr lvl="1"/>
            <a:r>
              <a:rPr lang="en-US" dirty="0"/>
              <a:t>Any negatives in your core indicators must be addressed first. All other requests are considered lower priority.</a:t>
            </a:r>
          </a:p>
          <a:p>
            <a:pPr lvl="1"/>
            <a:r>
              <a:rPr lang="en-US" dirty="0"/>
              <a:t>If you’re requesting something in Perkins, don’t request it in Strong Workforce. </a:t>
            </a:r>
          </a:p>
          <a:p>
            <a:endParaRPr lang="en-US" dirty="0"/>
          </a:p>
        </p:txBody>
      </p:sp>
    </p:spTree>
    <p:extLst>
      <p:ext uri="{BB962C8B-B14F-4D97-AF65-F5344CB8AC3E}">
        <p14:creationId xmlns:p14="http://schemas.microsoft.com/office/powerpoint/2010/main" val="581046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fontScale="90000"/>
          </a:bodyPr>
          <a:lstStyle/>
          <a:p>
            <a:r>
              <a:rPr lang="en-US" b="1" dirty="0"/>
              <a:t>Application Forms for 2021-2022</a:t>
            </a:r>
            <a:br>
              <a:rPr lang="en-US" b="1" dirty="0"/>
            </a:br>
            <a:r>
              <a:rPr lang="en-US" sz="3100" b="1" i="1" dirty="0"/>
              <a:t>Available on the Perkins web site</a:t>
            </a:r>
            <a:br>
              <a:rPr lang="en-US" sz="3100" b="1" i="1" dirty="0"/>
            </a:br>
            <a:r>
              <a:rPr lang="en-US" sz="3100" b="1" i="1" dirty="0">
                <a:hlinkClick r:id="rId3"/>
              </a:rPr>
              <a:t>http://www.mtsac.edu/perkins/application-forms.html</a:t>
            </a:r>
            <a:r>
              <a:rPr lang="en-US" sz="3100" b="1" i="1" dirty="0"/>
              <a:t> </a:t>
            </a:r>
          </a:p>
        </p:txBody>
      </p:sp>
      <p:sp>
        <p:nvSpPr>
          <p:cNvPr id="3" name="Content Placeholder 2"/>
          <p:cNvSpPr>
            <a:spLocks noGrp="1"/>
          </p:cNvSpPr>
          <p:nvPr>
            <p:ph idx="1"/>
          </p:nvPr>
        </p:nvSpPr>
        <p:spPr>
          <a:xfrm>
            <a:off x="457200" y="2133600"/>
            <a:ext cx="8458200" cy="4343400"/>
          </a:xfrm>
        </p:spPr>
        <p:txBody>
          <a:bodyPr>
            <a:normAutofit fontScale="62500" lnSpcReduction="20000"/>
          </a:bodyPr>
          <a:lstStyle/>
          <a:p>
            <a:r>
              <a:rPr lang="en-US" b="1" dirty="0">
                <a:solidFill>
                  <a:schemeClr val="accent6">
                    <a:lumMod val="75000"/>
                  </a:schemeClr>
                </a:solidFill>
              </a:rPr>
              <a:t>Proposal tracking grid   *This is your blueprint</a:t>
            </a:r>
            <a:endParaRPr lang="en-US" dirty="0"/>
          </a:p>
          <a:p>
            <a:r>
              <a:rPr lang="en-US" dirty="0"/>
              <a:t>Signature page (CTE programs &amp; Across All)</a:t>
            </a:r>
          </a:p>
          <a:p>
            <a:r>
              <a:rPr lang="en-US" dirty="0"/>
              <a:t>Application form (CTE programs &amp; Across All)</a:t>
            </a:r>
          </a:p>
          <a:p>
            <a:r>
              <a:rPr lang="en-US" dirty="0"/>
              <a:t>Budget proposal</a:t>
            </a:r>
          </a:p>
          <a:p>
            <a:pPr marL="0" indent="0">
              <a:buNone/>
            </a:pPr>
            <a:endParaRPr lang="en-US" dirty="0"/>
          </a:p>
          <a:p>
            <a:pPr marL="0" indent="0">
              <a:buNone/>
            </a:pPr>
            <a:r>
              <a:rPr lang="en-US" dirty="0"/>
              <a:t>You must also include:</a:t>
            </a:r>
          </a:p>
          <a:p>
            <a:r>
              <a:rPr lang="en-US" dirty="0"/>
              <a:t>Core Indicator Report – Request from D. Swingle</a:t>
            </a:r>
          </a:p>
          <a:p>
            <a:r>
              <a:rPr lang="en-US" b="1" i="1" dirty="0"/>
              <a:t>2020-2021 Advisory Minutes!</a:t>
            </a:r>
            <a:endParaRPr lang="en-US" dirty="0"/>
          </a:p>
          <a:p>
            <a:pPr marL="0" indent="0">
              <a:buNone/>
            </a:pPr>
            <a:endParaRPr lang="en-US" dirty="0"/>
          </a:p>
          <a:p>
            <a:pPr marL="0" indent="0">
              <a:buNone/>
            </a:pPr>
            <a:r>
              <a:rPr lang="en-US" dirty="0"/>
              <a:t>Reference documents on web site (in Forms section):</a:t>
            </a:r>
          </a:p>
          <a:p>
            <a:r>
              <a:rPr lang="en-US" dirty="0"/>
              <a:t>Core Indicator Tutorial</a:t>
            </a:r>
          </a:p>
          <a:p>
            <a:r>
              <a:rPr lang="en-US" dirty="0"/>
              <a:t>Funding Request Guidelines</a:t>
            </a:r>
          </a:p>
          <a:p>
            <a:r>
              <a:rPr lang="en-US" dirty="0"/>
              <a:t>2021-2022 Perkins calendar (with deadlines)</a:t>
            </a:r>
          </a:p>
          <a:p>
            <a:r>
              <a:rPr lang="en-US" dirty="0"/>
              <a:t>Request to hire forms with pay rates (for budget planning).</a:t>
            </a:r>
          </a:p>
          <a:p>
            <a:endParaRPr lang="en-US" dirty="0"/>
          </a:p>
          <a:p>
            <a:endParaRPr lang="en-US" dirty="0"/>
          </a:p>
        </p:txBody>
      </p:sp>
    </p:spTree>
    <p:extLst>
      <p:ext uri="{BB962C8B-B14F-4D97-AF65-F5344CB8AC3E}">
        <p14:creationId xmlns:p14="http://schemas.microsoft.com/office/powerpoint/2010/main" val="2285448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Core Indicator Worksheets</a:t>
            </a:r>
          </a:p>
        </p:txBody>
      </p:sp>
      <p:sp>
        <p:nvSpPr>
          <p:cNvPr id="3" name="Content Placeholder 2"/>
          <p:cNvSpPr>
            <a:spLocks noGrp="1"/>
          </p:cNvSpPr>
          <p:nvPr>
            <p:ph idx="1"/>
          </p:nvPr>
        </p:nvSpPr>
        <p:spPr>
          <a:xfrm>
            <a:off x="457200" y="1417638"/>
            <a:ext cx="8229600" cy="4708525"/>
          </a:xfrm>
        </p:spPr>
        <p:txBody>
          <a:bodyPr>
            <a:normAutofit/>
          </a:bodyPr>
          <a:lstStyle/>
          <a:p>
            <a:r>
              <a:rPr lang="en-US" dirty="0"/>
              <a:t>Total and sign them </a:t>
            </a:r>
          </a:p>
          <a:p>
            <a:r>
              <a:rPr lang="en-US" dirty="0"/>
              <a:t>Your application is built using this data </a:t>
            </a:r>
          </a:p>
          <a:p>
            <a:r>
              <a:rPr lang="en-US" dirty="0"/>
              <a:t>Analysis: </a:t>
            </a:r>
          </a:p>
          <a:p>
            <a:pPr lvl="1"/>
            <a:r>
              <a:rPr lang="en-US" dirty="0"/>
              <a:t>What issues do the data show for your Program?</a:t>
            </a:r>
          </a:p>
          <a:p>
            <a:pPr lvl="1"/>
            <a:r>
              <a:rPr lang="en-US" dirty="0"/>
              <a:t>How will you use Perkins funding to address these issues?</a:t>
            </a:r>
          </a:p>
          <a:p>
            <a:pPr lvl="1"/>
            <a:r>
              <a:rPr lang="en-US" dirty="0"/>
              <a:t>No negatives? What do you need to do to maintain these good percentages? </a:t>
            </a:r>
          </a:p>
          <a:p>
            <a:pPr lvl="1"/>
            <a:r>
              <a:rPr lang="en-US" dirty="0"/>
              <a:t>Keep it concise. </a:t>
            </a:r>
          </a:p>
        </p:txBody>
      </p:sp>
    </p:spTree>
    <p:extLst>
      <p:ext uri="{BB962C8B-B14F-4D97-AF65-F5344CB8AC3E}">
        <p14:creationId xmlns:p14="http://schemas.microsoft.com/office/powerpoint/2010/main" val="2143270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782762"/>
          </a:xfrm>
        </p:spPr>
        <p:txBody>
          <a:bodyPr>
            <a:noAutofit/>
          </a:bodyPr>
          <a:lstStyle/>
          <a:p>
            <a:r>
              <a:rPr lang="en-US" sz="3600" b="1" dirty="0"/>
              <a:t>Incorporate Mt. SAC Student Support Programs into your plan</a:t>
            </a:r>
            <a:endParaRPr lang="en-US" sz="3600" b="1" i="1" dirty="0"/>
          </a:p>
        </p:txBody>
      </p:sp>
      <p:sp>
        <p:nvSpPr>
          <p:cNvPr id="3" name="Content Placeholder 2"/>
          <p:cNvSpPr>
            <a:spLocks noGrp="1"/>
          </p:cNvSpPr>
          <p:nvPr>
            <p:ph idx="1"/>
          </p:nvPr>
        </p:nvSpPr>
        <p:spPr>
          <a:xfrm>
            <a:off x="457200" y="2133600"/>
            <a:ext cx="8229600" cy="4343400"/>
          </a:xfrm>
        </p:spPr>
        <p:txBody>
          <a:bodyPr>
            <a:normAutofit fontScale="85000" lnSpcReduction="10000"/>
          </a:bodyPr>
          <a:lstStyle/>
          <a:p>
            <a:r>
              <a:rPr lang="en-US" dirty="0"/>
              <a:t>ASAC </a:t>
            </a:r>
            <a:r>
              <a:rPr lang="en-US" u="sng" dirty="0">
                <a:hlinkClick r:id="rId3"/>
              </a:rPr>
              <a:t>https://www.mtsac.edu/asac/onlinetutoring/</a:t>
            </a:r>
            <a:endParaRPr lang="en-US" dirty="0"/>
          </a:p>
          <a:p>
            <a:r>
              <a:rPr lang="en-US" dirty="0"/>
              <a:t>Career Services </a:t>
            </a:r>
            <a:r>
              <a:rPr lang="en-US" dirty="0">
                <a:hlinkClick r:id="rId4"/>
              </a:rPr>
              <a:t>https://www.mtsac.edu/careerservices/</a:t>
            </a:r>
            <a:endParaRPr lang="en-US" dirty="0"/>
          </a:p>
          <a:p>
            <a:r>
              <a:rPr lang="en-US" dirty="0"/>
              <a:t>Library</a:t>
            </a:r>
            <a:r>
              <a:rPr lang="en-US" i="1" dirty="0"/>
              <a:t> </a:t>
            </a:r>
            <a:r>
              <a:rPr lang="en-US" dirty="0">
                <a:hlinkClick r:id="rId5"/>
              </a:rPr>
              <a:t>https://www.mtsac.edu/library/</a:t>
            </a:r>
            <a:endParaRPr lang="en-US" dirty="0"/>
          </a:p>
          <a:p>
            <a:r>
              <a:rPr lang="en-US" dirty="0"/>
              <a:t>TERC </a:t>
            </a:r>
            <a:r>
              <a:rPr lang="en-US" dirty="0">
                <a:hlinkClick r:id="rId6"/>
              </a:rPr>
              <a:t>https://www.mtsac.edu/tech-health/terc/</a:t>
            </a:r>
            <a:endParaRPr lang="en-US" i="1" dirty="0"/>
          </a:p>
          <a:p>
            <a:endParaRPr lang="en-US" dirty="0"/>
          </a:p>
          <a:p>
            <a:r>
              <a:rPr lang="en-US" i="1" dirty="0"/>
              <a:t>How can these resources be utilized in your program to address issues you have identified? </a:t>
            </a:r>
          </a:p>
          <a:p>
            <a:r>
              <a:rPr lang="en-US" i="1" dirty="0"/>
              <a:t>Include these resources in your Perkins Application as needed</a:t>
            </a:r>
          </a:p>
        </p:txBody>
      </p:sp>
    </p:spTree>
    <p:extLst>
      <p:ext uri="{BB962C8B-B14F-4D97-AF65-F5344CB8AC3E}">
        <p14:creationId xmlns:p14="http://schemas.microsoft.com/office/powerpoint/2010/main" val="388472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2655</TotalTime>
  <Words>693</Words>
  <Application>Microsoft Office PowerPoint</Application>
  <PresentationFormat>On-screen Show (4:3)</PresentationFormat>
  <Paragraphs>80</Paragraphs>
  <Slides>11</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Perkins Grant Funds  2021-2022  Application Workshop Friday, March 19 9:00am-11:00am </vt:lpstr>
      <vt:lpstr>Zoom Housekeeping</vt:lpstr>
      <vt:lpstr>Agenda</vt:lpstr>
      <vt:lpstr>State of the College </vt:lpstr>
      <vt:lpstr>2021-2022 Perkins Application Deadlines</vt:lpstr>
      <vt:lpstr>Big Picture</vt:lpstr>
      <vt:lpstr>Application Forms for 2021-2022 Available on the Perkins web site http://www.mtsac.edu/perkins/application-forms.html </vt:lpstr>
      <vt:lpstr>Core Indicator Worksheets</vt:lpstr>
      <vt:lpstr>Incorporate Mt. SAC Student Support Programs into your plan</vt:lpstr>
      <vt:lpstr>Keep in Mind for this Application:</vt:lpstr>
      <vt:lpstr>Questions? Contact us when working on your application. We are here to provide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Ledeboer, Lisa</dc:creator>
  <cp:lastModifiedBy>Dejah Swingle</cp:lastModifiedBy>
  <cp:revision>104</cp:revision>
  <cp:lastPrinted>2020-04-25T20:14:18Z</cp:lastPrinted>
  <dcterms:created xsi:type="dcterms:W3CDTF">2013-03-05T13:56:22Z</dcterms:created>
  <dcterms:modified xsi:type="dcterms:W3CDTF">2021-03-19T18:59:47Z</dcterms:modified>
</cp:coreProperties>
</file>