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1" r:id="rId3"/>
    <p:sldId id="272" r:id="rId4"/>
    <p:sldId id="273" r:id="rId5"/>
    <p:sldId id="274" r:id="rId6"/>
    <p:sldId id="275" r:id="rId7"/>
    <p:sldId id="309" r:id="rId8"/>
    <p:sldId id="283" r:id="rId9"/>
    <p:sldId id="307" r:id="rId10"/>
    <p:sldId id="306" r:id="rId11"/>
    <p:sldId id="308" r:id="rId12"/>
    <p:sldId id="277" r:id="rId13"/>
    <p:sldId id="284" r:id="rId14"/>
    <p:sldId id="290" r:id="rId15"/>
    <p:sldId id="297" r:id="rId16"/>
    <p:sldId id="294" r:id="rId17"/>
    <p:sldId id="300" r:id="rId18"/>
    <p:sldId id="295" r:id="rId19"/>
    <p:sldId id="299" r:id="rId20"/>
    <p:sldId id="296" r:id="rId21"/>
    <p:sldId id="301" r:id="rId22"/>
    <p:sldId id="285" r:id="rId23"/>
    <p:sldId id="286" r:id="rId24"/>
    <p:sldId id="311" r:id="rId25"/>
    <p:sldId id="287" r:id="rId26"/>
    <p:sldId id="288" r:id="rId27"/>
    <p:sldId id="289" r:id="rId28"/>
    <p:sldId id="310" r:id="rId29"/>
    <p:sldId id="280" r:id="rId30"/>
    <p:sldId id="28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94660"/>
  </p:normalViewPr>
  <p:slideViewPr>
    <p:cSldViewPr snapToGrid="0">
      <p:cViewPr varScale="1">
        <p:scale>
          <a:sx n="76" d="100"/>
          <a:sy n="76" d="100"/>
        </p:scale>
        <p:origin x="58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F3B1F6CE-0878-479B-ADEF-29F63E258996}" type="datetimeFigureOut">
              <a:rPr lang="en-US" smtClean="0"/>
              <a:t>11/5/2021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3381836A-E352-4857-BC48-701BDF335C3C}" type="slidenum">
              <a:rPr lang="en-US" smtClean="0"/>
              <a:t>‹#›</a:t>
            </a:fld>
            <a:endParaRPr lang="en-US"/>
          </a:p>
        </p:txBody>
      </p:sp>
    </p:spTree>
    <p:extLst>
      <p:ext uri="{BB962C8B-B14F-4D97-AF65-F5344CB8AC3E}">
        <p14:creationId xmlns:p14="http://schemas.microsoft.com/office/powerpoint/2010/main" val="97728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view of Mt. San Antonio College from a distance with snow capped mountains in the background."/>
          <p:cNvPicPr>
            <a:picLocks noChangeAspect="1"/>
          </p:cNvPicPr>
          <p:nvPr userDrawn="1"/>
        </p:nvPicPr>
        <p:blipFill rotWithShape="1">
          <a:blip r:embed="rId2" cstate="print">
            <a:extLst>
              <a:ext uri="{28A0092B-C50C-407E-A947-70E740481C1C}">
                <a14:useLocalDpi xmlns:a14="http://schemas.microsoft.com/office/drawing/2010/main" val="0"/>
              </a:ext>
            </a:extLst>
          </a:blip>
          <a:srcRect t="-2" r="428" b="-204"/>
          <a:stretch/>
        </p:blipFill>
        <p:spPr>
          <a:xfrm>
            <a:off x="-7621" y="1110484"/>
            <a:ext cx="12200468" cy="5552782"/>
          </a:xfrm>
          <a:prstGeom prst="rect">
            <a:avLst/>
          </a:prstGeom>
        </p:spPr>
      </p:pic>
      <p:sp>
        <p:nvSpPr>
          <p:cNvPr id="12" name="TextBox 11"/>
          <p:cNvSpPr txBox="1"/>
          <p:nvPr userDrawn="1"/>
        </p:nvSpPr>
        <p:spPr>
          <a:xfrm>
            <a:off x="1280160" y="2802463"/>
            <a:ext cx="9738360" cy="3093720"/>
          </a:xfrm>
          <a:prstGeom prst="rect">
            <a:avLst/>
          </a:prstGeom>
          <a:solidFill>
            <a:srgbClr val="D9D9D9">
              <a:alpha val="54902"/>
            </a:srgbClr>
          </a:solidFill>
        </p:spPr>
        <p:txBody>
          <a:bodyPr wrap="square" rtlCol="0">
            <a:spAutoFit/>
          </a:bodyPr>
          <a:lstStyle/>
          <a:p>
            <a:endParaRPr lang="en-US" dirty="0"/>
          </a:p>
        </p:txBody>
      </p:sp>
      <p:sp>
        <p:nvSpPr>
          <p:cNvPr id="2" name="Title 1"/>
          <p:cNvSpPr>
            <a:spLocks noGrp="1"/>
          </p:cNvSpPr>
          <p:nvPr>
            <p:ph type="ctrTitle"/>
          </p:nvPr>
        </p:nvSpPr>
        <p:spPr>
          <a:xfrm>
            <a:off x="1524000" y="3513679"/>
            <a:ext cx="9144000" cy="1198573"/>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4953946"/>
            <a:ext cx="9144000" cy="857957"/>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2633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2C9AD-D7C9-4D71-B450-CEB380F80AB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22860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523999"/>
            <a:ext cx="2628900" cy="465296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523999"/>
            <a:ext cx="7734300" cy="4652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2C9AD-D7C9-4D71-B450-CEB380F80AB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180533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60"/>
            <a:ext cx="10515600" cy="1325563"/>
          </a:xfrm>
        </p:spPr>
        <p:txBody>
          <a:bodyPr/>
          <a:lstStyle/>
          <a:p>
            <a:r>
              <a:rPr lang="en-US"/>
              <a:t>Click to edit Master title style</a:t>
            </a:r>
          </a:p>
        </p:txBody>
      </p:sp>
      <p:sp>
        <p:nvSpPr>
          <p:cNvPr id="3" name="Content Placeholder 2"/>
          <p:cNvSpPr>
            <a:spLocks noGrp="1"/>
          </p:cNvSpPr>
          <p:nvPr>
            <p:ph idx="1"/>
          </p:nvPr>
        </p:nvSpPr>
        <p:spPr>
          <a:xfrm>
            <a:off x="838200" y="2723623"/>
            <a:ext cx="10515600" cy="3632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2C9AD-D7C9-4D71-B450-CEB380F80AB3}"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11624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219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740026"/>
            <a:ext cx="5181600" cy="361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40026"/>
            <a:ext cx="5181600" cy="361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838200" y="6356350"/>
            <a:ext cx="2743200" cy="365125"/>
          </a:xfrm>
        </p:spPr>
        <p:txBody>
          <a:bodyPr/>
          <a:lstStyle/>
          <a:p>
            <a:fld id="{0632C9AD-D7C9-4D71-B450-CEB380F80AB3}" type="datetimeFigureOut">
              <a:rPr lang="en-US" smtClean="0"/>
              <a:t>11/5/2021</a:t>
            </a:fld>
            <a:endParaRPr lang="en-US"/>
          </a:p>
        </p:txBody>
      </p:sp>
      <p:sp>
        <p:nvSpPr>
          <p:cNvPr id="9" name="Footer Placeholder 7"/>
          <p:cNvSpPr>
            <a:spLocks noGrp="1"/>
          </p:cNvSpPr>
          <p:nvPr>
            <p:ph type="ftr" sz="quarter" idx="11"/>
          </p:nvPr>
        </p:nvSpPr>
        <p:spPr>
          <a:xfrm>
            <a:off x="4038600" y="6356350"/>
            <a:ext cx="4114800" cy="365125"/>
          </a:xfrm>
        </p:spPr>
        <p:txBody>
          <a:bodyPr/>
          <a:lstStyle/>
          <a:p>
            <a:endParaRPr lang="en-US"/>
          </a:p>
        </p:txBody>
      </p:sp>
      <p:sp>
        <p:nvSpPr>
          <p:cNvPr id="10" name="Slide Number Placeholder 8"/>
          <p:cNvSpPr>
            <a:spLocks noGrp="1"/>
          </p:cNvSpPr>
          <p:nvPr>
            <p:ph type="sldNum" sz="quarter" idx="12"/>
          </p:nvPr>
        </p:nvSpPr>
        <p:spPr>
          <a:xfrm>
            <a:off x="8610600" y="6356350"/>
            <a:ext cx="2743200" cy="365125"/>
          </a:xfrm>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5602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1445"/>
            <a:ext cx="10515600" cy="1087755"/>
          </a:xfrm>
        </p:spPr>
        <p:txBody>
          <a:bodyPr/>
          <a:lstStyle/>
          <a:p>
            <a:r>
              <a:rPr lang="en-US" dirty="0"/>
              <a:t>Click to edit Master title style</a:t>
            </a:r>
          </a:p>
        </p:txBody>
      </p:sp>
      <p:sp>
        <p:nvSpPr>
          <p:cNvPr id="3" name="Text Placeholder 2"/>
          <p:cNvSpPr>
            <a:spLocks noGrp="1"/>
          </p:cNvSpPr>
          <p:nvPr>
            <p:ph type="body" idx="1"/>
          </p:nvPr>
        </p:nvSpPr>
        <p:spPr>
          <a:xfrm>
            <a:off x="839788" y="2336799"/>
            <a:ext cx="515778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962275"/>
            <a:ext cx="5157787" cy="3227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336799"/>
            <a:ext cx="5183188" cy="6254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962275"/>
            <a:ext cx="5183188" cy="3227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32C9AD-D7C9-4D71-B450-CEB380F80AB3}"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4919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632C9AD-D7C9-4D71-B450-CEB380F80AB3}"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96823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2C9AD-D7C9-4D71-B450-CEB380F80AB3}"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01935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208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2087880"/>
            <a:ext cx="6172200" cy="37731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032760"/>
            <a:ext cx="3932237" cy="33235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2C9AD-D7C9-4D71-B450-CEB380F80AB3}"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31630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1732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58178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017520"/>
            <a:ext cx="3932237" cy="33388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2C9AD-D7C9-4D71-B450-CEB380F80AB3}"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28624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740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493768"/>
            <a:ext cx="10515600" cy="3703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2C9AD-D7C9-4D71-B450-CEB380F80AB3}"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B2BA6-CBB9-4735-9180-9D2E49189ECD}" type="slidenum">
              <a:rPr lang="en-US" smtClean="0"/>
              <a:t>‹#›</a:t>
            </a:fld>
            <a:endParaRPr lang="en-US"/>
          </a:p>
        </p:txBody>
      </p:sp>
      <p:pic>
        <p:nvPicPr>
          <p:cNvPr id="8" name="Picture 7" descr="Maroon color block"/>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0" y="6643868"/>
            <a:ext cx="12192000" cy="236689"/>
          </a:xfrm>
          <a:prstGeom prst="rect">
            <a:avLst/>
          </a:prstGeom>
        </p:spPr>
      </p:pic>
      <p:pic>
        <p:nvPicPr>
          <p:cNvPr id="9" name="Picture 8" descr="Mt. San Antonio College graphic header with the college logo featuring hills and a torch."/>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1113536"/>
          </a:xfrm>
          <a:prstGeom prst="rect">
            <a:avLst/>
          </a:prstGeom>
        </p:spPr>
      </p:pic>
    </p:spTree>
    <p:extLst>
      <p:ext uri="{BB962C8B-B14F-4D97-AF65-F5344CB8AC3E}">
        <p14:creationId xmlns:p14="http://schemas.microsoft.com/office/powerpoint/2010/main" val="52071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christ2@mtsac.edu" TargetMode="External"/><Relationship Id="rId7" Type="http://schemas.openxmlformats.org/officeDocument/2006/relationships/hyperlink" Target="mailto:mtyra@mtsac.edu" TargetMode="External"/><Relationship Id="rId2" Type="http://schemas.openxmlformats.org/officeDocument/2006/relationships/hyperlink" Target="mailto:jgalbraith@mtsac.edu" TargetMode="External"/><Relationship Id="rId1" Type="http://schemas.openxmlformats.org/officeDocument/2006/relationships/slideLayout" Target="../slideLayouts/slideLayout2.xml"/><Relationship Id="rId6" Type="http://schemas.openxmlformats.org/officeDocument/2006/relationships/hyperlink" Target="mailto:lamos@mtsac.edu" TargetMode="External"/><Relationship Id="rId5" Type="http://schemas.openxmlformats.org/officeDocument/2006/relationships/hyperlink" Target="mailto:cstevens@mtsac.edu" TargetMode="External"/><Relationship Id="rId4" Type="http://schemas.openxmlformats.org/officeDocument/2006/relationships/hyperlink" Target="mailto:dswingle@mtsa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Stakeholder Meeting</a:t>
            </a:r>
          </a:p>
        </p:txBody>
      </p:sp>
      <p:sp>
        <p:nvSpPr>
          <p:cNvPr id="3" name="Subtitle 2"/>
          <p:cNvSpPr>
            <a:spLocks noGrp="1"/>
          </p:cNvSpPr>
          <p:nvPr>
            <p:ph type="subTitle" idx="1"/>
          </p:nvPr>
        </p:nvSpPr>
        <p:spPr>
          <a:xfrm>
            <a:off x="1524000" y="4750738"/>
            <a:ext cx="9144000" cy="857957"/>
          </a:xfrm>
        </p:spPr>
        <p:txBody>
          <a:bodyPr>
            <a:normAutofit/>
          </a:bodyPr>
          <a:lstStyle/>
          <a:p>
            <a:r>
              <a:rPr lang="en-US" dirty="0"/>
              <a:t>November 5, 2021</a:t>
            </a:r>
          </a:p>
        </p:txBody>
      </p:sp>
    </p:spTree>
    <p:extLst>
      <p:ext uri="{BB962C8B-B14F-4D97-AF65-F5344CB8AC3E}">
        <p14:creationId xmlns:p14="http://schemas.microsoft.com/office/powerpoint/2010/main" val="128808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Allowable Expenses</a:t>
            </a:r>
          </a:p>
        </p:txBody>
      </p:sp>
      <p:sp>
        <p:nvSpPr>
          <p:cNvPr id="4" name="Content Placeholder 3"/>
          <p:cNvSpPr>
            <a:spLocks noGrp="1"/>
          </p:cNvSpPr>
          <p:nvPr>
            <p:ph sz="half" idx="1"/>
          </p:nvPr>
        </p:nvSpPr>
        <p:spPr>
          <a:xfrm>
            <a:off x="838200" y="2272937"/>
            <a:ext cx="5181600" cy="4083413"/>
          </a:xfrm>
        </p:spPr>
        <p:txBody>
          <a:bodyPr>
            <a:normAutofit lnSpcReduction="10000"/>
          </a:bodyPr>
          <a:lstStyle/>
          <a:p>
            <a:r>
              <a:rPr lang="en-US" dirty="0"/>
              <a:t>Instructional equipment and software</a:t>
            </a:r>
          </a:p>
          <a:p>
            <a:pPr lvl="0"/>
            <a:r>
              <a:rPr lang="en-US" dirty="0"/>
              <a:t>Personnel Services </a:t>
            </a:r>
          </a:p>
          <a:p>
            <a:pPr lvl="1"/>
            <a:r>
              <a:rPr lang="en-US" dirty="0"/>
              <a:t>Direct instruction (tutors and professional experts)</a:t>
            </a:r>
          </a:p>
          <a:p>
            <a:pPr lvl="1"/>
            <a:r>
              <a:rPr lang="en-US" dirty="0"/>
              <a:t>Non instructional (student ambassadors and mentors)</a:t>
            </a:r>
          </a:p>
          <a:p>
            <a:r>
              <a:rPr lang="en-US" dirty="0"/>
              <a:t>Professional Development: webinars, online conferences, and face-to-face conferences</a:t>
            </a:r>
          </a:p>
        </p:txBody>
      </p:sp>
      <p:sp>
        <p:nvSpPr>
          <p:cNvPr id="5" name="Content Placeholder 4"/>
          <p:cNvSpPr>
            <a:spLocks noGrp="1"/>
          </p:cNvSpPr>
          <p:nvPr>
            <p:ph sz="half" idx="2"/>
          </p:nvPr>
        </p:nvSpPr>
        <p:spPr>
          <a:xfrm>
            <a:off x="6172200" y="2272937"/>
            <a:ext cx="5181600" cy="4083413"/>
          </a:xfrm>
        </p:spPr>
        <p:txBody>
          <a:bodyPr>
            <a:normAutofit lnSpcReduction="10000"/>
          </a:bodyPr>
          <a:lstStyle/>
          <a:p>
            <a:r>
              <a:rPr lang="en-US" dirty="0"/>
              <a:t>Instructional materials and supplies that are specifically tied to the application activities and cannot be purchased through college department/program budget. </a:t>
            </a:r>
          </a:p>
          <a:p>
            <a:pPr lvl="0"/>
            <a:r>
              <a:rPr lang="en-US" dirty="0"/>
              <a:t>Program specific marketing to address gaps/needs</a:t>
            </a:r>
          </a:p>
          <a:p>
            <a:r>
              <a:rPr lang="en-US" dirty="0"/>
              <a:t>Administrative Costs (5%)</a:t>
            </a:r>
          </a:p>
        </p:txBody>
      </p:sp>
    </p:spTree>
    <p:extLst>
      <p:ext uri="{BB962C8B-B14F-4D97-AF65-F5344CB8AC3E}">
        <p14:creationId xmlns:p14="http://schemas.microsoft.com/office/powerpoint/2010/main" val="19203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Activities We Usually Fund</a:t>
            </a:r>
          </a:p>
        </p:txBody>
      </p:sp>
      <p:sp>
        <p:nvSpPr>
          <p:cNvPr id="3" name="Content Placeholder 2"/>
          <p:cNvSpPr>
            <a:spLocks noGrp="1"/>
          </p:cNvSpPr>
          <p:nvPr>
            <p:ph idx="1"/>
          </p:nvPr>
        </p:nvSpPr>
        <p:spPr>
          <a:xfrm>
            <a:off x="838200" y="2723623"/>
            <a:ext cx="10515600" cy="3029477"/>
          </a:xfrm>
        </p:spPr>
        <p:txBody>
          <a:bodyPr/>
          <a:lstStyle/>
          <a:p>
            <a:r>
              <a:rPr lang="en-US" dirty="0"/>
              <a:t>Individual CE programs, i.e., Animation, Paralegal, Welding</a:t>
            </a:r>
          </a:p>
          <a:p>
            <a:r>
              <a:rPr lang="en-US" dirty="0"/>
              <a:t>Support programs that impact all Career Education programs (Library, Career Services, and Work Experience)</a:t>
            </a:r>
          </a:p>
          <a:p>
            <a:r>
              <a:rPr lang="en-US" dirty="0"/>
              <a:t>High School outreach and articulation for Career Education programs</a:t>
            </a:r>
          </a:p>
          <a:p>
            <a:r>
              <a:rPr lang="en-US" dirty="0"/>
              <a:t>Support for Perkins grant supervision &amp; marketing</a:t>
            </a:r>
          </a:p>
        </p:txBody>
      </p:sp>
    </p:spTree>
    <p:extLst>
      <p:ext uri="{BB962C8B-B14F-4D97-AF65-F5344CB8AC3E}">
        <p14:creationId xmlns:p14="http://schemas.microsoft.com/office/powerpoint/2010/main" val="277778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Comprehensive Local Needs Assessment (CLNA): Overview of the 6 required elements</a:t>
            </a:r>
          </a:p>
        </p:txBody>
      </p:sp>
      <p:sp>
        <p:nvSpPr>
          <p:cNvPr id="3" name="Content Placeholder 2"/>
          <p:cNvSpPr>
            <a:spLocks noGrp="1"/>
          </p:cNvSpPr>
          <p:nvPr>
            <p:ph idx="1"/>
          </p:nvPr>
        </p:nvSpPr>
        <p:spPr/>
        <p:txBody>
          <a:bodyPr>
            <a:normAutofit fontScale="92500" lnSpcReduction="10000"/>
          </a:bodyPr>
          <a:lstStyle/>
          <a:p>
            <a:r>
              <a:rPr lang="en-US" dirty="0"/>
              <a:t>Element #1: Student performance on required performance indicators at the college level. (Disaggregated)</a:t>
            </a:r>
          </a:p>
          <a:p>
            <a:r>
              <a:rPr lang="en-US" dirty="0"/>
              <a:t>Element #2: Program, size, scope, and quality to meet the needs of all students</a:t>
            </a:r>
          </a:p>
          <a:p>
            <a:r>
              <a:rPr lang="en-US" dirty="0"/>
              <a:t>Element #3: Progress towards implementation of CTE Programs of Study</a:t>
            </a:r>
          </a:p>
          <a:p>
            <a:r>
              <a:rPr lang="en-US" dirty="0"/>
              <a:t>Element #4: Improving recruitment, retention, and training of CTE professionals, including underrepresented groups</a:t>
            </a:r>
          </a:p>
          <a:p>
            <a:r>
              <a:rPr lang="en-US" dirty="0"/>
              <a:t>Element #5: Progress towards equal access to CTE programs for all students</a:t>
            </a:r>
          </a:p>
          <a:p>
            <a:r>
              <a:rPr lang="en-US" dirty="0"/>
              <a:t>Element #6: Alignment to Labor Market Information (LMI)</a:t>
            </a:r>
          </a:p>
        </p:txBody>
      </p:sp>
    </p:spTree>
    <p:extLst>
      <p:ext uri="{BB962C8B-B14F-4D97-AF65-F5344CB8AC3E}">
        <p14:creationId xmlns:p14="http://schemas.microsoft.com/office/powerpoint/2010/main" val="282382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CLNA Element #1</a:t>
            </a:r>
          </a:p>
        </p:txBody>
      </p:sp>
      <p:sp>
        <p:nvSpPr>
          <p:cNvPr id="3" name="Content Placeholder 2"/>
          <p:cNvSpPr>
            <a:spLocks noGrp="1"/>
          </p:cNvSpPr>
          <p:nvPr>
            <p:ph idx="1"/>
          </p:nvPr>
        </p:nvSpPr>
        <p:spPr/>
        <p:txBody>
          <a:bodyPr/>
          <a:lstStyle/>
          <a:p>
            <a:r>
              <a:rPr lang="en-US" dirty="0"/>
              <a:t>Element #1: Student performance on required performance indicators at the college level. (Disaggregated)</a:t>
            </a:r>
          </a:p>
          <a:p>
            <a:endParaRPr lang="en-US" dirty="0"/>
          </a:p>
        </p:txBody>
      </p:sp>
    </p:spTree>
    <p:extLst>
      <p:ext uri="{BB962C8B-B14F-4D97-AF65-F5344CB8AC3E}">
        <p14:creationId xmlns:p14="http://schemas.microsoft.com/office/powerpoint/2010/main" val="233324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5" y="1398061"/>
            <a:ext cx="10823331" cy="786828"/>
          </a:xfrm>
        </p:spPr>
        <p:txBody>
          <a:bodyPr>
            <a:normAutofit/>
          </a:bodyPr>
          <a:lstStyle/>
          <a:p>
            <a:pPr algn="ctr"/>
            <a:r>
              <a:rPr lang="en-US" sz="3400" b="1" dirty="0"/>
              <a:t>Perkins Core Indicators: The metrics we are required to meet</a:t>
            </a:r>
          </a:p>
        </p:txBody>
      </p:sp>
      <p:sp>
        <p:nvSpPr>
          <p:cNvPr id="3" name="Content Placeholder 2"/>
          <p:cNvSpPr>
            <a:spLocks noGrp="1"/>
          </p:cNvSpPr>
          <p:nvPr>
            <p:ph idx="1"/>
          </p:nvPr>
        </p:nvSpPr>
        <p:spPr>
          <a:xfrm>
            <a:off x="838200" y="2312377"/>
            <a:ext cx="10515600" cy="4043973"/>
          </a:xfrm>
        </p:spPr>
        <p:txBody>
          <a:bodyPr>
            <a:normAutofit/>
          </a:bodyPr>
          <a:lstStyle/>
          <a:p>
            <a:pPr marL="0" indent="0">
              <a:buNone/>
            </a:pPr>
            <a:r>
              <a:rPr lang="en-US" sz="2400" i="1" dirty="0"/>
              <a:t>First, some definitions:</a:t>
            </a:r>
          </a:p>
          <a:p>
            <a:pPr marL="0" indent="0">
              <a:buNone/>
            </a:pPr>
            <a:endParaRPr lang="en-US" sz="1000" i="1" dirty="0"/>
          </a:p>
          <a:p>
            <a:pPr lvl="1"/>
            <a:r>
              <a:rPr lang="en-US" i="1" dirty="0"/>
              <a:t>CTE Participant</a:t>
            </a:r>
          </a:p>
          <a:p>
            <a:pPr lvl="2"/>
            <a:r>
              <a:rPr lang="en-US" i="1" dirty="0"/>
              <a:t>An individual who completes not less than one course in a career education program or program of study of an eligible recipient.</a:t>
            </a:r>
          </a:p>
          <a:p>
            <a:pPr marL="914400" lvl="2" indent="0">
              <a:buNone/>
            </a:pPr>
            <a:endParaRPr lang="en-US" i="1" dirty="0"/>
          </a:p>
          <a:p>
            <a:pPr lvl="1"/>
            <a:r>
              <a:rPr lang="en-US" i="1" dirty="0"/>
              <a:t>CTE Concentrator</a:t>
            </a:r>
          </a:p>
          <a:p>
            <a:pPr lvl="2"/>
            <a:r>
              <a:rPr lang="en-US" i="1" dirty="0"/>
              <a:t>A student enrolled at an eligible recipient who has:</a:t>
            </a:r>
          </a:p>
          <a:p>
            <a:pPr lvl="3"/>
            <a:r>
              <a:rPr lang="en-US" i="1" u="sng" dirty="0"/>
              <a:t>Earned</a:t>
            </a:r>
            <a:r>
              <a:rPr lang="en-US" i="1" dirty="0"/>
              <a:t> at least 12 cumulative credits within a career education program or program of study</a:t>
            </a:r>
          </a:p>
          <a:p>
            <a:pPr marL="1371600" lvl="3" indent="0">
              <a:buNone/>
            </a:pPr>
            <a:r>
              <a:rPr lang="en-US" i="1" dirty="0"/>
              <a:t>	Or</a:t>
            </a:r>
          </a:p>
          <a:p>
            <a:pPr lvl="3"/>
            <a:r>
              <a:rPr lang="en-US" i="1" u="sng" dirty="0"/>
              <a:t>Completed</a:t>
            </a:r>
            <a:r>
              <a:rPr lang="en-US" i="1" dirty="0"/>
              <a:t> a career education program or program of study fewer than 12 credits or the equivalent in total.</a:t>
            </a:r>
          </a:p>
        </p:txBody>
      </p:sp>
    </p:spTree>
    <p:extLst>
      <p:ext uri="{BB962C8B-B14F-4D97-AF65-F5344CB8AC3E}">
        <p14:creationId xmlns:p14="http://schemas.microsoft.com/office/powerpoint/2010/main" val="407044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C010A-AED8-41A2-8F12-97233CF4143A}"/>
              </a:ext>
            </a:extLst>
          </p:cNvPr>
          <p:cNvSpPr>
            <a:spLocks noGrp="1"/>
          </p:cNvSpPr>
          <p:nvPr>
            <p:ph idx="1"/>
          </p:nvPr>
        </p:nvSpPr>
        <p:spPr>
          <a:xfrm>
            <a:off x="838200" y="2184889"/>
            <a:ext cx="10515600" cy="4171462"/>
          </a:xfrm>
        </p:spPr>
        <p:txBody>
          <a:bodyPr>
            <a:normAutofit/>
          </a:bodyPr>
          <a:lstStyle/>
          <a:p>
            <a:pPr marL="0" indent="0">
              <a:buNone/>
            </a:pPr>
            <a:r>
              <a:rPr lang="en-US" sz="3200" dirty="0"/>
              <a:t>Funded entities (K-12, community colleges) must use Perkins funding to address disparities in the core indicators</a:t>
            </a:r>
          </a:p>
          <a:p>
            <a:pPr marL="0" indent="0">
              <a:buNone/>
            </a:pPr>
            <a:endParaRPr lang="en-US" sz="3200" dirty="0"/>
          </a:p>
          <a:p>
            <a:pPr lvl="2"/>
            <a:r>
              <a:rPr lang="en-US" sz="3200" dirty="0"/>
              <a:t>Within each program</a:t>
            </a:r>
          </a:p>
          <a:p>
            <a:pPr lvl="2"/>
            <a:r>
              <a:rPr lang="en-US" sz="3200" dirty="0"/>
              <a:t>In the institution as a whole</a:t>
            </a:r>
          </a:p>
        </p:txBody>
      </p:sp>
    </p:spTree>
    <p:extLst>
      <p:ext uri="{BB962C8B-B14F-4D97-AF65-F5344CB8AC3E}">
        <p14:creationId xmlns:p14="http://schemas.microsoft.com/office/powerpoint/2010/main" val="258716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E9ED-368F-45FE-80EC-0DDF3F9FD3A3}"/>
              </a:ext>
            </a:extLst>
          </p:cNvPr>
          <p:cNvSpPr>
            <a:spLocks noGrp="1"/>
          </p:cNvSpPr>
          <p:nvPr>
            <p:ph type="title"/>
          </p:nvPr>
        </p:nvSpPr>
        <p:spPr/>
        <p:txBody>
          <a:bodyPr/>
          <a:lstStyle/>
          <a:p>
            <a:pPr algn="ctr"/>
            <a:r>
              <a:rPr lang="en-US" dirty="0"/>
              <a:t>College (Postsecondary) Core Indicators</a:t>
            </a:r>
          </a:p>
        </p:txBody>
      </p:sp>
      <p:sp>
        <p:nvSpPr>
          <p:cNvPr id="3" name="Content Placeholder 2">
            <a:extLst>
              <a:ext uri="{FF2B5EF4-FFF2-40B4-BE49-F238E27FC236}">
                <a16:creationId xmlns:a16="http://schemas.microsoft.com/office/drawing/2014/main" id="{AA3BE7B9-BD4E-407D-B1AA-270CF9866117}"/>
              </a:ext>
            </a:extLst>
          </p:cNvPr>
          <p:cNvSpPr>
            <a:spLocks noGrp="1"/>
          </p:cNvSpPr>
          <p:nvPr>
            <p:ph idx="1"/>
          </p:nvPr>
        </p:nvSpPr>
        <p:spPr>
          <a:xfrm>
            <a:off x="838200" y="3121268"/>
            <a:ext cx="10515600" cy="3235081"/>
          </a:xfrm>
        </p:spPr>
        <p:txBody>
          <a:bodyPr/>
          <a:lstStyle/>
          <a:p>
            <a:r>
              <a:rPr lang="en-US" dirty="0"/>
              <a:t>1P1 Postsecondary Retention and Placement</a:t>
            </a:r>
          </a:p>
          <a:p>
            <a:pPr marL="0" indent="0">
              <a:buNone/>
            </a:pPr>
            <a:endParaRPr lang="en-US" dirty="0"/>
          </a:p>
          <a:p>
            <a:pPr marL="457200" lvl="1" indent="0">
              <a:buNone/>
            </a:pPr>
            <a:r>
              <a:rPr lang="en-US" sz="2000" dirty="0"/>
              <a:t>The percentage of CE concentrators who, during the second quarter after program completion, remain enrolled in postsecondary education, are in advanced training, military service, or a national service program (i.e., </a:t>
            </a:r>
            <a:r>
              <a:rPr lang="en-US" sz="2000" dirty="0" err="1"/>
              <a:t>Americorps</a:t>
            </a:r>
            <a:r>
              <a:rPr lang="en-US" sz="2000" dirty="0"/>
              <a:t>), are Peace Corps volunteers, or are placed or retained in employment. </a:t>
            </a:r>
          </a:p>
        </p:txBody>
      </p:sp>
    </p:spTree>
    <p:extLst>
      <p:ext uri="{BB962C8B-B14F-4D97-AF65-F5344CB8AC3E}">
        <p14:creationId xmlns:p14="http://schemas.microsoft.com/office/powerpoint/2010/main" val="285205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0450C36-8F9A-4A98-9E38-D24631ADF8BA}"/>
              </a:ext>
            </a:extLst>
          </p:cNvPr>
          <p:cNvGraphicFramePr>
            <a:graphicFrameLocks noGrp="1"/>
          </p:cNvGraphicFramePr>
          <p:nvPr>
            <p:ph idx="1"/>
            <p:extLst>
              <p:ext uri="{D42A27DB-BD31-4B8C-83A1-F6EECF244321}">
                <p14:modId xmlns:p14="http://schemas.microsoft.com/office/powerpoint/2010/main" val="3673801652"/>
              </p:ext>
            </p:extLst>
          </p:nvPr>
        </p:nvGraphicFramePr>
        <p:xfrm>
          <a:off x="1432015" y="1227350"/>
          <a:ext cx="9327971" cy="4987211"/>
        </p:xfrm>
        <a:graphic>
          <a:graphicData uri="http://schemas.openxmlformats.org/drawingml/2006/table">
            <a:tbl>
              <a:tblPr>
                <a:tableStyleId>{5C22544A-7EE6-4342-B048-85BDC9FD1C3A}</a:tableStyleId>
              </a:tblPr>
              <a:tblGrid>
                <a:gridCol w="6229741">
                  <a:extLst>
                    <a:ext uri="{9D8B030D-6E8A-4147-A177-3AD203B41FA5}">
                      <a16:colId xmlns:a16="http://schemas.microsoft.com/office/drawing/2014/main" val="1291186353"/>
                    </a:ext>
                  </a:extLst>
                </a:gridCol>
                <a:gridCol w="1784737">
                  <a:extLst>
                    <a:ext uri="{9D8B030D-6E8A-4147-A177-3AD203B41FA5}">
                      <a16:colId xmlns:a16="http://schemas.microsoft.com/office/drawing/2014/main" val="3983527196"/>
                    </a:ext>
                  </a:extLst>
                </a:gridCol>
                <a:gridCol w="1313493">
                  <a:extLst>
                    <a:ext uri="{9D8B030D-6E8A-4147-A177-3AD203B41FA5}">
                      <a16:colId xmlns:a16="http://schemas.microsoft.com/office/drawing/2014/main" val="1028735713"/>
                    </a:ext>
                  </a:extLst>
                </a:gridCol>
              </a:tblGrid>
              <a:tr h="216128">
                <a:tc gridSpan="3">
                  <a:txBody>
                    <a:bodyPr/>
                    <a:lstStyle/>
                    <a:p>
                      <a:pPr algn="ctr" fontAlgn="b"/>
                      <a:r>
                        <a:rPr lang="en-US" sz="1300" b="1" u="none" strike="noStrike" dirty="0">
                          <a:effectLst/>
                        </a:rPr>
                        <a:t>Core 1P1 - Postsecondary Retention &amp; Placement</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7577818"/>
                  </a:ext>
                </a:extLst>
              </a:tr>
              <a:tr h="216128">
                <a:tc gridSpan="3">
                  <a:txBody>
                    <a:bodyPr/>
                    <a:lstStyle/>
                    <a:p>
                      <a:pPr algn="ctr" fontAlgn="b"/>
                      <a:r>
                        <a:rPr lang="en-US" sz="1300" b="1" u="none" strike="noStrike" dirty="0">
                          <a:effectLst/>
                        </a:rPr>
                        <a:t>State Required Level for 2021-2022:  91.75%</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3986801"/>
                  </a:ext>
                </a:extLst>
              </a:tr>
              <a:tr h="216128">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 Change</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621378595"/>
                  </a:ext>
                </a:extLst>
              </a:tr>
              <a:tr h="216128">
                <a:tc>
                  <a:txBody>
                    <a:bodyPr/>
                    <a:lstStyle/>
                    <a:p>
                      <a:pPr algn="l" fontAlgn="b"/>
                      <a:r>
                        <a:rPr lang="en-US" sz="1300" u="none" strike="noStrike">
                          <a:effectLst/>
                        </a:rPr>
                        <a:t> </a:t>
                      </a:r>
                      <a:endParaRPr lang="en-US" sz="1300" b="1" i="0" u="none" strike="noStrike">
                        <a:solidFill>
                          <a:srgbClr val="FFFF00"/>
                        </a:solidFill>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from prev yr</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19261479"/>
                  </a:ext>
                </a:extLst>
              </a:tr>
              <a:tr h="216128">
                <a:tc>
                  <a:txBody>
                    <a:bodyPr/>
                    <a:lstStyle/>
                    <a:p>
                      <a:pPr algn="l" fontAlgn="b"/>
                      <a:r>
                        <a:rPr lang="en-US" sz="1300" u="none" strike="noStrike" dirty="0">
                          <a:effectLst/>
                        </a:rPr>
                        <a:t>Mt. San Antonio College</a:t>
                      </a:r>
                      <a:endParaRPr lang="en-US" sz="1300" b="1"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50283860"/>
                  </a:ext>
                </a:extLst>
              </a:tr>
              <a:tr h="216128">
                <a:tc>
                  <a:txBody>
                    <a:bodyPr/>
                    <a:lstStyle/>
                    <a:p>
                      <a:pPr algn="l" fontAlgn="b"/>
                      <a:r>
                        <a:rPr lang="en-US" sz="1300" u="none" strike="noStrike">
                          <a:effectLst/>
                        </a:rPr>
                        <a:t>Cohort Year</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u="none" strike="noStrike" dirty="0">
                          <a:effectLst/>
                        </a:rPr>
                        <a:t>2018-2019*</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18039094"/>
                  </a:ext>
                </a:extLst>
              </a:tr>
              <a:tr h="216128">
                <a:tc>
                  <a:txBody>
                    <a:bodyPr/>
                    <a:lstStyle/>
                    <a:p>
                      <a:pPr algn="l" fontAlgn="b"/>
                      <a:r>
                        <a:rPr lang="en-US" sz="1300" u="none" strike="noStrike">
                          <a:effectLst/>
                        </a:rPr>
                        <a:t> </a:t>
                      </a:r>
                      <a:endParaRPr lang="en-US" sz="1300" b="1"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02386525"/>
                  </a:ext>
                </a:extLst>
              </a:tr>
              <a:tr h="216128">
                <a:tc>
                  <a:txBody>
                    <a:bodyPr/>
                    <a:lstStyle/>
                    <a:p>
                      <a:pPr algn="l" fontAlgn="b"/>
                      <a:r>
                        <a:rPr lang="en-US" sz="1300" u="none" strike="noStrike" dirty="0">
                          <a:effectLst/>
                        </a:rPr>
                        <a:t>Grand Total</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97.60%</a:t>
                      </a:r>
                    </a:p>
                  </a:txBody>
                  <a:tcPr marL="0" marR="0" marT="0" marB="0" anchor="b"/>
                </a:tc>
                <a:tc>
                  <a:txBody>
                    <a:bodyPr/>
                    <a:lstStyle/>
                    <a:p>
                      <a:pPr algn="ctr" fontAlgn="b"/>
                      <a:r>
                        <a:rPr lang="en-US" sz="1300" b="0" i="0" u="none" strike="noStrike" dirty="0">
                          <a:effectLst/>
                          <a:latin typeface="+mn-lt"/>
                        </a:rPr>
                        <a:t>-0.31%</a:t>
                      </a:r>
                    </a:p>
                  </a:txBody>
                  <a:tcPr marL="0" marR="0" marT="0" marB="0" anchor="b"/>
                </a:tc>
                <a:extLst>
                  <a:ext uri="{0D108BD9-81ED-4DB2-BD59-A6C34878D82A}">
                    <a16:rowId xmlns:a16="http://schemas.microsoft.com/office/drawing/2014/main" val="2107248230"/>
                  </a:ext>
                </a:extLst>
              </a:tr>
              <a:tr h="216128">
                <a:tc>
                  <a:txBody>
                    <a:bodyPr/>
                    <a:lstStyle/>
                    <a:p>
                      <a:pPr algn="l" fontAlgn="b"/>
                      <a:r>
                        <a:rPr lang="en-US" sz="1300" u="none" strike="noStrike">
                          <a:effectLst/>
                        </a:rPr>
                        <a:t>Female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97.60%</a:t>
                      </a:r>
                    </a:p>
                  </a:txBody>
                  <a:tcPr marL="0" marR="0" marT="0" marB="0" anchor="b"/>
                </a:tc>
                <a:tc>
                  <a:txBody>
                    <a:bodyPr/>
                    <a:lstStyle/>
                    <a:p>
                      <a:pPr algn="ctr" fontAlgn="b"/>
                      <a:r>
                        <a:rPr lang="en-US" sz="1300" b="0" i="0" u="none" strike="noStrike" dirty="0">
                          <a:effectLst/>
                          <a:latin typeface="+mn-lt"/>
                        </a:rPr>
                        <a:t>-0.39%</a:t>
                      </a:r>
                    </a:p>
                  </a:txBody>
                  <a:tcPr marL="0" marR="0" marT="0" marB="0" anchor="b"/>
                </a:tc>
                <a:extLst>
                  <a:ext uri="{0D108BD9-81ED-4DB2-BD59-A6C34878D82A}">
                    <a16:rowId xmlns:a16="http://schemas.microsoft.com/office/drawing/2014/main" val="1929123705"/>
                  </a:ext>
                </a:extLst>
              </a:tr>
              <a:tr h="216128">
                <a:tc>
                  <a:txBody>
                    <a:bodyPr/>
                    <a:lstStyle/>
                    <a:p>
                      <a:pPr algn="l" fontAlgn="b"/>
                      <a:r>
                        <a:rPr lang="en-US" sz="1300" u="none" strike="noStrike">
                          <a:effectLst/>
                        </a:rPr>
                        <a:t>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97.61%</a:t>
                      </a:r>
                    </a:p>
                  </a:txBody>
                  <a:tcPr marL="0" marR="0" marT="0" marB="0" anchor="b"/>
                </a:tc>
                <a:tc>
                  <a:txBody>
                    <a:bodyPr/>
                    <a:lstStyle/>
                    <a:p>
                      <a:pPr algn="ctr" fontAlgn="b"/>
                      <a:r>
                        <a:rPr lang="en-US" sz="1300" b="0" i="0" u="none" strike="noStrike" dirty="0">
                          <a:effectLst/>
                          <a:latin typeface="+mn-lt"/>
                        </a:rPr>
                        <a:t>-0.29%</a:t>
                      </a:r>
                    </a:p>
                  </a:txBody>
                  <a:tcPr marL="0" marR="0" marT="0" marB="0" anchor="b"/>
                </a:tc>
                <a:extLst>
                  <a:ext uri="{0D108BD9-81ED-4DB2-BD59-A6C34878D82A}">
                    <a16:rowId xmlns:a16="http://schemas.microsoft.com/office/drawing/2014/main" val="1412287847"/>
                  </a:ext>
                </a:extLst>
              </a:tr>
              <a:tr h="216128">
                <a:tc>
                  <a:txBody>
                    <a:bodyPr/>
                    <a:lstStyle/>
                    <a:p>
                      <a:pPr algn="l" fontAlgn="b"/>
                      <a:r>
                        <a:rPr lang="en-US" sz="1300" u="none" strike="noStrike" dirty="0">
                          <a:effectLst/>
                        </a:rPr>
                        <a:t>Unknown</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97.12%</a:t>
                      </a:r>
                    </a:p>
                  </a:txBody>
                  <a:tcPr marL="0" marR="0" marT="0" marB="0" anchor="b"/>
                </a:tc>
                <a:tc>
                  <a:txBody>
                    <a:bodyPr/>
                    <a:lstStyle/>
                    <a:p>
                      <a:pPr algn="ctr" fontAlgn="b"/>
                      <a:r>
                        <a:rPr lang="en-US" sz="1300" b="0" i="0" u="none" strike="noStrike" dirty="0">
                          <a:effectLst/>
                          <a:latin typeface="+mn-lt"/>
                        </a:rPr>
                        <a:t>1.61%</a:t>
                      </a:r>
                    </a:p>
                  </a:txBody>
                  <a:tcPr marL="0" marR="0" marT="0" marB="0" anchor="b"/>
                </a:tc>
                <a:extLst>
                  <a:ext uri="{0D108BD9-81ED-4DB2-BD59-A6C34878D82A}">
                    <a16:rowId xmlns:a16="http://schemas.microsoft.com/office/drawing/2014/main" val="2233046369"/>
                  </a:ext>
                </a:extLst>
              </a:tr>
              <a:tr h="216128">
                <a:tc>
                  <a:txBody>
                    <a:bodyPr/>
                    <a:lstStyle/>
                    <a:p>
                      <a:pPr algn="l" fontAlgn="b"/>
                      <a:r>
                        <a:rPr lang="en-US" sz="1300" u="none" strike="noStrike" dirty="0">
                          <a:effectLst/>
                        </a:rPr>
                        <a:t> </a:t>
                      </a:r>
                      <a:endParaRPr lang="en-US" sz="1300" b="1" i="0" u="none" strike="noStrike" dirty="0">
                        <a:effectLst/>
                        <a:latin typeface="Arial" panose="020B0604020202020204" pitchFamily="34" charset="0"/>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extLst>
                  <a:ext uri="{0D108BD9-81ED-4DB2-BD59-A6C34878D82A}">
                    <a16:rowId xmlns:a16="http://schemas.microsoft.com/office/drawing/2014/main" val="1543193873"/>
                  </a:ext>
                </a:extLst>
              </a:tr>
              <a:tr h="216128">
                <a:tc>
                  <a:txBody>
                    <a:bodyPr/>
                    <a:lstStyle/>
                    <a:p>
                      <a:pPr algn="l" fontAlgn="b"/>
                      <a:r>
                        <a:rPr lang="en-US" sz="1300" u="none" strike="noStrike" dirty="0">
                          <a:effectLst/>
                        </a:rPr>
                        <a:t>Individuals Preparing for Non-Traditional Fields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98.10%</a:t>
                      </a:r>
                    </a:p>
                  </a:txBody>
                  <a:tcPr marL="0" marR="0" marT="0" marB="0" anchor="b"/>
                </a:tc>
                <a:tc>
                  <a:txBody>
                    <a:bodyPr/>
                    <a:lstStyle/>
                    <a:p>
                      <a:pPr algn="ctr" fontAlgn="b"/>
                      <a:r>
                        <a:rPr lang="en-US" sz="1300" b="0" i="0" u="none" strike="noStrike" dirty="0">
                          <a:effectLst/>
                          <a:latin typeface="+mn-lt"/>
                        </a:rPr>
                        <a:t>-1.26%</a:t>
                      </a:r>
                    </a:p>
                  </a:txBody>
                  <a:tcPr marL="0" marR="0" marT="0" marB="0" anchor="b"/>
                </a:tc>
                <a:extLst>
                  <a:ext uri="{0D108BD9-81ED-4DB2-BD59-A6C34878D82A}">
                    <a16:rowId xmlns:a16="http://schemas.microsoft.com/office/drawing/2014/main" val="1942551742"/>
                  </a:ext>
                </a:extLst>
              </a:tr>
              <a:tr h="216128">
                <a:tc>
                  <a:txBody>
                    <a:bodyPr/>
                    <a:lstStyle/>
                    <a:p>
                      <a:pPr algn="l" fontAlgn="b"/>
                      <a:r>
                        <a:rPr lang="en-US" sz="1300" u="none" strike="noStrike" dirty="0">
                          <a:effectLst/>
                        </a:rPr>
                        <a:t>Out of Workforce Individuals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96.18%</a:t>
                      </a:r>
                    </a:p>
                  </a:txBody>
                  <a:tcPr marL="0" marR="0" marT="0" marB="0" anchor="b"/>
                </a:tc>
                <a:tc>
                  <a:txBody>
                    <a:bodyPr/>
                    <a:lstStyle/>
                    <a:p>
                      <a:pPr algn="ctr" fontAlgn="b"/>
                      <a:r>
                        <a:rPr lang="en-US" sz="1300" b="0" i="0" u="none" strike="noStrike" dirty="0">
                          <a:effectLst/>
                          <a:latin typeface="+mn-lt"/>
                        </a:rPr>
                        <a:t>0.36%</a:t>
                      </a:r>
                    </a:p>
                  </a:txBody>
                  <a:tcPr marL="0" marR="0" marT="0" marB="0" anchor="b"/>
                </a:tc>
                <a:extLst>
                  <a:ext uri="{0D108BD9-81ED-4DB2-BD59-A6C34878D82A}">
                    <a16:rowId xmlns:a16="http://schemas.microsoft.com/office/drawing/2014/main" val="3098094060"/>
                  </a:ext>
                </a:extLst>
              </a:tr>
              <a:tr h="216128">
                <a:tc>
                  <a:txBody>
                    <a:bodyPr/>
                    <a:lstStyle/>
                    <a:p>
                      <a:pPr algn="l" fontAlgn="b"/>
                      <a:r>
                        <a:rPr lang="en-US" sz="1300" u="none" strike="noStrike" dirty="0">
                          <a:effectLst/>
                        </a:rPr>
                        <a:t>Individuals with Economically Disadvantaged Families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98.83%</a:t>
                      </a:r>
                    </a:p>
                  </a:txBody>
                  <a:tcPr marL="0" marR="0" marT="0" marB="0" anchor="b"/>
                </a:tc>
                <a:tc>
                  <a:txBody>
                    <a:bodyPr/>
                    <a:lstStyle/>
                    <a:p>
                      <a:pPr algn="ctr" fontAlgn="b"/>
                      <a:r>
                        <a:rPr lang="en-US" sz="1300" b="0" i="0" u="none" strike="noStrike" dirty="0">
                          <a:effectLst/>
                          <a:latin typeface="+mn-lt"/>
                        </a:rPr>
                        <a:t>-0.47%</a:t>
                      </a:r>
                    </a:p>
                  </a:txBody>
                  <a:tcPr marL="0" marR="0" marT="0" marB="0" anchor="b"/>
                </a:tc>
                <a:extLst>
                  <a:ext uri="{0D108BD9-81ED-4DB2-BD59-A6C34878D82A}">
                    <a16:rowId xmlns:a16="http://schemas.microsoft.com/office/drawing/2014/main" val="2369543186"/>
                  </a:ext>
                </a:extLst>
              </a:tr>
              <a:tr h="216128">
                <a:tc>
                  <a:txBody>
                    <a:bodyPr/>
                    <a:lstStyle/>
                    <a:p>
                      <a:pPr algn="l" fontAlgn="b"/>
                      <a:r>
                        <a:rPr lang="en-US" sz="1300" u="none" strike="noStrike" dirty="0">
                          <a:effectLst/>
                        </a:rPr>
                        <a:t>English Learners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96.08%</a:t>
                      </a:r>
                    </a:p>
                  </a:txBody>
                  <a:tcPr marL="0" marR="0" marT="0" marB="0" anchor="b"/>
                </a:tc>
                <a:tc>
                  <a:txBody>
                    <a:bodyPr/>
                    <a:lstStyle/>
                    <a:p>
                      <a:pPr algn="ctr" fontAlgn="b"/>
                      <a:r>
                        <a:rPr lang="en-US" sz="1300" b="0" i="0" u="none" strike="noStrike" dirty="0">
                          <a:effectLst/>
                          <a:latin typeface="+mn-lt"/>
                        </a:rPr>
                        <a:t>-0.11%</a:t>
                      </a:r>
                    </a:p>
                  </a:txBody>
                  <a:tcPr marL="0" marR="0" marT="0" marB="0" anchor="b"/>
                </a:tc>
                <a:extLst>
                  <a:ext uri="{0D108BD9-81ED-4DB2-BD59-A6C34878D82A}">
                    <a16:rowId xmlns:a16="http://schemas.microsoft.com/office/drawing/2014/main" val="1363100886"/>
                  </a:ext>
                </a:extLst>
              </a:tr>
              <a:tr h="216128">
                <a:tc>
                  <a:txBody>
                    <a:bodyPr/>
                    <a:lstStyle/>
                    <a:p>
                      <a:pPr algn="l" fontAlgn="b"/>
                      <a:r>
                        <a:rPr lang="en-US" sz="1300" u="none" strike="noStrike">
                          <a:effectLst/>
                        </a:rPr>
                        <a:t>Single Parents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98.09%</a:t>
                      </a:r>
                    </a:p>
                  </a:txBody>
                  <a:tcPr marL="0" marR="0" marT="0" marB="0" anchor="b"/>
                </a:tc>
                <a:tc>
                  <a:txBody>
                    <a:bodyPr/>
                    <a:lstStyle/>
                    <a:p>
                      <a:pPr algn="ctr" fontAlgn="b"/>
                      <a:r>
                        <a:rPr lang="en-US" sz="1300" b="0" i="0" u="none" strike="noStrike" dirty="0">
                          <a:effectLst/>
                          <a:latin typeface="+mn-lt"/>
                        </a:rPr>
                        <a:t>-1.61%</a:t>
                      </a:r>
                    </a:p>
                  </a:txBody>
                  <a:tcPr marL="0" marR="0" marT="0" marB="0" anchor="b"/>
                </a:tc>
                <a:extLst>
                  <a:ext uri="{0D108BD9-81ED-4DB2-BD59-A6C34878D82A}">
                    <a16:rowId xmlns:a16="http://schemas.microsoft.com/office/drawing/2014/main" val="1611708036"/>
                  </a:ext>
                </a:extLst>
              </a:tr>
              <a:tr h="216128">
                <a:tc>
                  <a:txBody>
                    <a:bodyPr/>
                    <a:lstStyle/>
                    <a:p>
                      <a:pPr algn="l" fontAlgn="b"/>
                      <a:r>
                        <a:rPr lang="en-US" sz="1300" u="none" strike="noStrike" dirty="0">
                          <a:effectLst/>
                        </a:rPr>
                        <a:t>Individuals with Disabilities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96.54%</a:t>
                      </a:r>
                    </a:p>
                  </a:txBody>
                  <a:tcPr marL="0" marR="0" marT="0" marB="0" anchor="b"/>
                </a:tc>
                <a:tc>
                  <a:txBody>
                    <a:bodyPr/>
                    <a:lstStyle/>
                    <a:p>
                      <a:pPr algn="ctr" fontAlgn="b"/>
                      <a:r>
                        <a:rPr lang="en-US" sz="1300" b="0" i="0" u="none" strike="noStrike" dirty="0">
                          <a:effectLst/>
                          <a:latin typeface="+mn-lt"/>
                        </a:rPr>
                        <a:t>-0.17%</a:t>
                      </a:r>
                    </a:p>
                  </a:txBody>
                  <a:tcPr marL="0" marR="0" marT="0" marB="0" anchor="b"/>
                </a:tc>
                <a:extLst>
                  <a:ext uri="{0D108BD9-81ED-4DB2-BD59-A6C34878D82A}">
                    <a16:rowId xmlns:a16="http://schemas.microsoft.com/office/drawing/2014/main" val="32849236"/>
                  </a:ext>
                </a:extLst>
              </a:tr>
              <a:tr h="216128">
                <a:tc>
                  <a:txBody>
                    <a:bodyPr/>
                    <a:lstStyle/>
                    <a:p>
                      <a:pPr algn="l" fontAlgn="b"/>
                      <a:r>
                        <a:rPr lang="en-US" sz="1300" b="0" i="0" u="none" strike="noStrike" dirty="0">
                          <a:effectLst/>
                          <a:latin typeface="+mn-lt"/>
                        </a:rPr>
                        <a:t>Technical Preparation</a:t>
                      </a:r>
                    </a:p>
                  </a:txBody>
                  <a:tcPr marL="0" marR="0" marT="0" marB="0" anchor="b"/>
                </a:tc>
                <a:tc>
                  <a:txBody>
                    <a:bodyPr/>
                    <a:lstStyle/>
                    <a:p>
                      <a:pPr algn="ctr" fontAlgn="b"/>
                      <a:r>
                        <a:rPr lang="en-US" sz="1300" b="0" i="0" u="none" strike="noStrike" dirty="0">
                          <a:effectLst/>
                          <a:latin typeface="+mn-lt"/>
                        </a:rPr>
                        <a:t>100.00%</a:t>
                      </a:r>
                    </a:p>
                  </a:txBody>
                  <a:tcPr marL="0" marR="0" marT="0" marB="0" anchor="b"/>
                </a:tc>
                <a:tc>
                  <a:txBody>
                    <a:bodyPr/>
                    <a:lstStyle/>
                    <a:p>
                      <a:pPr algn="ctr" fontAlgn="b"/>
                      <a:r>
                        <a:rPr lang="en-US" sz="1300" b="0" i="0" u="none" strike="noStrike" dirty="0">
                          <a:effectLst/>
                          <a:latin typeface="+mn-lt"/>
                        </a:rPr>
                        <a:t>0.00%</a:t>
                      </a:r>
                    </a:p>
                  </a:txBody>
                  <a:tcPr marL="0" marR="0" marT="0" marB="0" anchor="b"/>
                </a:tc>
                <a:extLst>
                  <a:ext uri="{0D108BD9-81ED-4DB2-BD59-A6C34878D82A}">
                    <a16:rowId xmlns:a16="http://schemas.microsoft.com/office/drawing/2014/main" val="3677925359"/>
                  </a:ext>
                </a:extLst>
              </a:tr>
              <a:tr h="216128">
                <a:tc>
                  <a:txBody>
                    <a:bodyPr/>
                    <a:lstStyle/>
                    <a:p>
                      <a:pPr algn="l" fontAlgn="b"/>
                      <a:r>
                        <a:rPr lang="en-US" sz="1300" u="none" strike="noStrike" dirty="0">
                          <a:effectLst/>
                        </a:rPr>
                        <a:t>Homeless Individuals </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1978068379"/>
                  </a:ext>
                </a:extLst>
              </a:tr>
              <a:tr h="216128">
                <a:tc>
                  <a:txBody>
                    <a:bodyPr/>
                    <a:lstStyle/>
                    <a:p>
                      <a:pPr algn="l" fontAlgn="b"/>
                      <a:r>
                        <a:rPr lang="en-US" sz="1300" u="none" strike="noStrike">
                          <a:effectLst/>
                        </a:rPr>
                        <a:t>Youth in Foster Care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97.40%</a:t>
                      </a:r>
                    </a:p>
                  </a:txBody>
                  <a:tcPr marL="0" marR="0" marT="0" marB="0" anchor="b"/>
                </a:tc>
                <a:tc>
                  <a:txBody>
                    <a:bodyPr/>
                    <a:lstStyle/>
                    <a:p>
                      <a:pPr algn="ctr" fontAlgn="b"/>
                      <a:r>
                        <a:rPr lang="en-US" sz="1300" b="0" i="0" u="none" strike="noStrike" dirty="0">
                          <a:effectLst/>
                          <a:latin typeface="+mn-lt"/>
                        </a:rPr>
                        <a:t>-2.60%</a:t>
                      </a:r>
                    </a:p>
                  </a:txBody>
                  <a:tcPr marL="0" marR="0" marT="0" marB="0" anchor="b"/>
                </a:tc>
                <a:extLst>
                  <a:ext uri="{0D108BD9-81ED-4DB2-BD59-A6C34878D82A}">
                    <a16:rowId xmlns:a16="http://schemas.microsoft.com/office/drawing/2014/main" val="2042929609"/>
                  </a:ext>
                </a:extLst>
              </a:tr>
              <a:tr h="232395">
                <a:tc>
                  <a:txBody>
                    <a:bodyPr/>
                    <a:lstStyle/>
                    <a:p>
                      <a:pPr algn="l" fontAlgn="b"/>
                      <a:r>
                        <a:rPr lang="en-US" sz="1300" u="none" strike="noStrike" dirty="0">
                          <a:effectLst/>
                        </a:rPr>
                        <a:t>Youth with Parent in Active Military</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994834113"/>
                  </a:ext>
                </a:extLst>
              </a:tr>
              <a:tr h="216128">
                <a:tc>
                  <a:txBody>
                    <a:bodyPr/>
                    <a:lstStyle/>
                    <a:p>
                      <a:pPr algn="r" fontAlgn="b"/>
                      <a:r>
                        <a:rPr lang="en-US" sz="1300" u="none" strike="noStrike" dirty="0">
                          <a:effectLst/>
                        </a:rPr>
                        <a:t>*Most recent data available</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761253321"/>
                  </a:ext>
                </a:extLst>
              </a:tr>
            </a:tbl>
          </a:graphicData>
        </a:graphic>
      </p:graphicFrame>
    </p:spTree>
    <p:extLst>
      <p:ext uri="{BB962C8B-B14F-4D97-AF65-F5344CB8AC3E}">
        <p14:creationId xmlns:p14="http://schemas.microsoft.com/office/powerpoint/2010/main" val="141493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E9ED-368F-45FE-80EC-0DDF3F9FD3A3}"/>
              </a:ext>
            </a:extLst>
          </p:cNvPr>
          <p:cNvSpPr>
            <a:spLocks noGrp="1"/>
          </p:cNvSpPr>
          <p:nvPr>
            <p:ph type="title"/>
          </p:nvPr>
        </p:nvSpPr>
        <p:spPr/>
        <p:txBody>
          <a:bodyPr/>
          <a:lstStyle/>
          <a:p>
            <a:pPr algn="ctr"/>
            <a:r>
              <a:rPr lang="en-US" dirty="0"/>
              <a:t>College (Postsecondary) Core Indicators, Cont.</a:t>
            </a:r>
          </a:p>
        </p:txBody>
      </p:sp>
      <p:sp>
        <p:nvSpPr>
          <p:cNvPr id="3" name="Content Placeholder 2">
            <a:extLst>
              <a:ext uri="{FF2B5EF4-FFF2-40B4-BE49-F238E27FC236}">
                <a16:creationId xmlns:a16="http://schemas.microsoft.com/office/drawing/2014/main" id="{AA3BE7B9-BD4E-407D-B1AA-270CF9866117}"/>
              </a:ext>
            </a:extLst>
          </p:cNvPr>
          <p:cNvSpPr>
            <a:spLocks noGrp="1"/>
          </p:cNvSpPr>
          <p:nvPr>
            <p:ph idx="1"/>
          </p:nvPr>
        </p:nvSpPr>
        <p:spPr>
          <a:xfrm>
            <a:off x="838200" y="3090496"/>
            <a:ext cx="10515600" cy="3265854"/>
          </a:xfrm>
        </p:spPr>
        <p:txBody>
          <a:bodyPr/>
          <a:lstStyle/>
          <a:p>
            <a:r>
              <a:rPr lang="en-US" dirty="0"/>
              <a:t>2P1 Earned Recognized Postsecondary Credential</a:t>
            </a:r>
          </a:p>
          <a:p>
            <a:pPr marL="0" indent="0">
              <a:buNone/>
            </a:pPr>
            <a:endParaRPr lang="en-US" dirty="0"/>
          </a:p>
          <a:p>
            <a:pPr marL="457200" lvl="1" indent="0">
              <a:buNone/>
            </a:pPr>
            <a:r>
              <a:rPr lang="en-US" sz="2000" dirty="0"/>
              <a:t>The percentage of CE concentrators who receive a recognized postsecondary credential during participation in or within one (1) year of program completion.</a:t>
            </a:r>
          </a:p>
        </p:txBody>
      </p:sp>
    </p:spTree>
    <p:extLst>
      <p:ext uri="{BB962C8B-B14F-4D97-AF65-F5344CB8AC3E}">
        <p14:creationId xmlns:p14="http://schemas.microsoft.com/office/powerpoint/2010/main" val="348684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142B84-0493-4098-82F7-A6BBBA2876D1}"/>
              </a:ext>
            </a:extLst>
          </p:cNvPr>
          <p:cNvGraphicFramePr>
            <a:graphicFrameLocks noGrp="1"/>
          </p:cNvGraphicFramePr>
          <p:nvPr>
            <p:ph idx="1"/>
            <p:extLst>
              <p:ext uri="{D42A27DB-BD31-4B8C-83A1-F6EECF244321}">
                <p14:modId xmlns:p14="http://schemas.microsoft.com/office/powerpoint/2010/main" val="140154421"/>
              </p:ext>
            </p:extLst>
          </p:nvPr>
        </p:nvGraphicFramePr>
        <p:xfrm>
          <a:off x="1677828" y="1271358"/>
          <a:ext cx="8836345" cy="4943184"/>
        </p:xfrm>
        <a:graphic>
          <a:graphicData uri="http://schemas.openxmlformats.org/drawingml/2006/table">
            <a:tbl>
              <a:tblPr>
                <a:tableStyleId>{5C22544A-7EE6-4342-B048-85BDC9FD1C3A}</a:tableStyleId>
              </a:tblPr>
              <a:tblGrid>
                <a:gridCol w="5894297">
                  <a:extLst>
                    <a:ext uri="{9D8B030D-6E8A-4147-A177-3AD203B41FA5}">
                      <a16:colId xmlns:a16="http://schemas.microsoft.com/office/drawing/2014/main" val="1378801541"/>
                    </a:ext>
                  </a:extLst>
                </a:gridCol>
                <a:gridCol w="1500319">
                  <a:extLst>
                    <a:ext uri="{9D8B030D-6E8A-4147-A177-3AD203B41FA5}">
                      <a16:colId xmlns:a16="http://schemas.microsoft.com/office/drawing/2014/main" val="1772725017"/>
                    </a:ext>
                  </a:extLst>
                </a:gridCol>
                <a:gridCol w="1441729">
                  <a:extLst>
                    <a:ext uri="{9D8B030D-6E8A-4147-A177-3AD203B41FA5}">
                      <a16:colId xmlns:a16="http://schemas.microsoft.com/office/drawing/2014/main" val="1779753320"/>
                    </a:ext>
                  </a:extLst>
                </a:gridCol>
              </a:tblGrid>
              <a:tr h="214220">
                <a:tc gridSpan="3">
                  <a:txBody>
                    <a:bodyPr/>
                    <a:lstStyle/>
                    <a:p>
                      <a:pPr algn="ctr" fontAlgn="b"/>
                      <a:r>
                        <a:rPr lang="en-US" sz="1300" b="1" u="none" strike="noStrike" dirty="0">
                          <a:effectLst/>
                        </a:rPr>
                        <a:t>Core 2P1 - Earned Postsecondary Credential</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3688231"/>
                  </a:ext>
                </a:extLst>
              </a:tr>
              <a:tr h="214220">
                <a:tc gridSpan="3">
                  <a:txBody>
                    <a:bodyPr/>
                    <a:lstStyle/>
                    <a:p>
                      <a:pPr algn="ctr" fontAlgn="b"/>
                      <a:r>
                        <a:rPr lang="en-US" sz="1300" b="1" u="none" strike="noStrike" dirty="0">
                          <a:effectLst/>
                        </a:rPr>
                        <a:t>State Required Level for 2021-2022:  89%</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9217600"/>
                  </a:ext>
                </a:extLst>
              </a:tr>
              <a:tr h="214220">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 Change</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15918081"/>
                  </a:ext>
                </a:extLst>
              </a:tr>
              <a:tr h="214220">
                <a:tc>
                  <a:txBody>
                    <a:bodyPr/>
                    <a:lstStyle/>
                    <a:p>
                      <a:pPr algn="l" fontAlgn="b"/>
                      <a:r>
                        <a:rPr lang="en-US" sz="1300" u="none" strike="noStrike">
                          <a:effectLst/>
                        </a:rPr>
                        <a:t> </a:t>
                      </a:r>
                      <a:endParaRPr lang="en-US" sz="1300" b="1" i="0" u="none" strike="noStrike">
                        <a:solidFill>
                          <a:srgbClr val="FFFF00"/>
                        </a:solidFill>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from prev yr</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92638872"/>
                  </a:ext>
                </a:extLst>
              </a:tr>
              <a:tr h="214220">
                <a:tc>
                  <a:txBody>
                    <a:bodyPr/>
                    <a:lstStyle/>
                    <a:p>
                      <a:pPr algn="l" fontAlgn="b"/>
                      <a:r>
                        <a:rPr lang="en-US" sz="1300" u="none" strike="noStrike">
                          <a:effectLst/>
                        </a:rPr>
                        <a:t>Mt. San Antonio College</a:t>
                      </a:r>
                      <a:endParaRPr lang="en-US" sz="1300" b="1"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71505715"/>
                  </a:ext>
                </a:extLst>
              </a:tr>
              <a:tr h="214220">
                <a:tc>
                  <a:txBody>
                    <a:bodyPr/>
                    <a:lstStyle/>
                    <a:p>
                      <a:pPr algn="l" fontAlgn="b"/>
                      <a:r>
                        <a:rPr lang="en-US" sz="1300" u="none" strike="noStrike">
                          <a:effectLst/>
                        </a:rPr>
                        <a:t>Cohort Year</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u="none" strike="noStrike" dirty="0">
                          <a:effectLst/>
                        </a:rPr>
                        <a:t>2018-2019*</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4100665"/>
                  </a:ext>
                </a:extLst>
              </a:tr>
              <a:tr h="214220">
                <a:tc>
                  <a:txBody>
                    <a:bodyPr/>
                    <a:lstStyle/>
                    <a:p>
                      <a:pPr algn="l" fontAlgn="b"/>
                      <a:r>
                        <a:rPr lang="en-US" sz="1300" u="none" strike="noStrike" dirty="0">
                          <a:effectLst/>
                        </a:rPr>
                        <a:t> </a:t>
                      </a:r>
                      <a:endParaRPr lang="en-US" sz="1300" b="1"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19794924"/>
                  </a:ext>
                </a:extLst>
              </a:tr>
              <a:tr h="214220">
                <a:tc>
                  <a:txBody>
                    <a:bodyPr/>
                    <a:lstStyle/>
                    <a:p>
                      <a:pPr algn="l" fontAlgn="b"/>
                      <a:r>
                        <a:rPr lang="en-US" sz="1300" u="none" strike="noStrike" dirty="0">
                          <a:effectLst/>
                        </a:rPr>
                        <a:t>Grand Total</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93.65%</a:t>
                      </a:r>
                    </a:p>
                  </a:txBody>
                  <a:tcPr marL="0" marR="0" marT="0" marB="0" anchor="b"/>
                </a:tc>
                <a:tc>
                  <a:txBody>
                    <a:bodyPr/>
                    <a:lstStyle/>
                    <a:p>
                      <a:pPr algn="ctr" fontAlgn="b"/>
                      <a:r>
                        <a:rPr lang="en-US" sz="1300" b="0" i="0" u="none" strike="noStrike" dirty="0">
                          <a:effectLst/>
                          <a:latin typeface="+mn-lt"/>
                        </a:rPr>
                        <a:t>2.02%</a:t>
                      </a:r>
                    </a:p>
                  </a:txBody>
                  <a:tcPr marL="0" marR="0" marT="0" marB="0" anchor="b"/>
                </a:tc>
                <a:extLst>
                  <a:ext uri="{0D108BD9-81ED-4DB2-BD59-A6C34878D82A}">
                    <a16:rowId xmlns:a16="http://schemas.microsoft.com/office/drawing/2014/main" val="3783105757"/>
                  </a:ext>
                </a:extLst>
              </a:tr>
              <a:tr h="214220">
                <a:tc>
                  <a:txBody>
                    <a:bodyPr/>
                    <a:lstStyle/>
                    <a:p>
                      <a:pPr algn="l" fontAlgn="b"/>
                      <a:r>
                        <a:rPr lang="en-US" sz="1300" u="none" strike="noStrike">
                          <a:effectLst/>
                        </a:rPr>
                        <a:t>Female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96.23%</a:t>
                      </a:r>
                    </a:p>
                  </a:txBody>
                  <a:tcPr marL="0" marR="0" marT="0" marB="0" anchor="b"/>
                </a:tc>
                <a:tc>
                  <a:txBody>
                    <a:bodyPr/>
                    <a:lstStyle/>
                    <a:p>
                      <a:pPr algn="ctr" fontAlgn="b"/>
                      <a:r>
                        <a:rPr lang="en-US" sz="1300" b="0" i="0" u="none" strike="noStrike" dirty="0">
                          <a:effectLst/>
                          <a:latin typeface="+mn-lt"/>
                        </a:rPr>
                        <a:t>1.61%</a:t>
                      </a:r>
                    </a:p>
                  </a:txBody>
                  <a:tcPr marL="0" marR="0" marT="0" marB="0" anchor="b"/>
                </a:tc>
                <a:extLst>
                  <a:ext uri="{0D108BD9-81ED-4DB2-BD59-A6C34878D82A}">
                    <a16:rowId xmlns:a16="http://schemas.microsoft.com/office/drawing/2014/main" val="3873089110"/>
                  </a:ext>
                </a:extLst>
              </a:tr>
              <a:tr h="214220">
                <a:tc>
                  <a:txBody>
                    <a:bodyPr/>
                    <a:lstStyle/>
                    <a:p>
                      <a:pPr algn="l" fontAlgn="b"/>
                      <a:r>
                        <a:rPr lang="en-US" sz="1300" u="none" strike="noStrike">
                          <a:effectLst/>
                        </a:rPr>
                        <a:t>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91.31%</a:t>
                      </a:r>
                    </a:p>
                  </a:txBody>
                  <a:tcPr marL="0" marR="0" marT="0" marB="0" anchor="b"/>
                </a:tc>
                <a:tc>
                  <a:txBody>
                    <a:bodyPr/>
                    <a:lstStyle/>
                    <a:p>
                      <a:pPr algn="ctr" fontAlgn="b"/>
                      <a:r>
                        <a:rPr lang="en-US" sz="1300" b="0" i="0" u="none" strike="noStrike" dirty="0">
                          <a:effectLst/>
                          <a:latin typeface="+mn-lt"/>
                        </a:rPr>
                        <a:t>2.58%</a:t>
                      </a:r>
                    </a:p>
                  </a:txBody>
                  <a:tcPr marL="0" marR="0" marT="0" marB="0" anchor="b"/>
                </a:tc>
                <a:extLst>
                  <a:ext uri="{0D108BD9-81ED-4DB2-BD59-A6C34878D82A}">
                    <a16:rowId xmlns:a16="http://schemas.microsoft.com/office/drawing/2014/main" val="572193001"/>
                  </a:ext>
                </a:extLst>
              </a:tr>
              <a:tr h="214220">
                <a:tc>
                  <a:txBody>
                    <a:bodyPr/>
                    <a:lstStyle/>
                    <a:p>
                      <a:pPr algn="l" fontAlgn="b"/>
                      <a:r>
                        <a:rPr lang="en-US" sz="1300" u="none" strike="noStrike">
                          <a:effectLst/>
                        </a:rPr>
                        <a:t>Unknown</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95.65%</a:t>
                      </a:r>
                    </a:p>
                  </a:txBody>
                  <a:tcPr marL="0" marR="0" marT="0" marB="0" anchor="b"/>
                </a:tc>
                <a:tc>
                  <a:txBody>
                    <a:bodyPr/>
                    <a:lstStyle/>
                    <a:p>
                      <a:pPr algn="ctr" fontAlgn="b"/>
                      <a:r>
                        <a:rPr lang="en-US" sz="1300" b="0" i="0" u="none" strike="noStrike" dirty="0">
                          <a:effectLst/>
                          <a:latin typeface="+mn-lt"/>
                        </a:rPr>
                        <a:t>2.55%</a:t>
                      </a:r>
                    </a:p>
                  </a:txBody>
                  <a:tcPr marL="0" marR="0" marT="0" marB="0" anchor="b"/>
                </a:tc>
                <a:extLst>
                  <a:ext uri="{0D108BD9-81ED-4DB2-BD59-A6C34878D82A}">
                    <a16:rowId xmlns:a16="http://schemas.microsoft.com/office/drawing/2014/main" val="43166838"/>
                  </a:ext>
                </a:extLst>
              </a:tr>
              <a:tr h="214220">
                <a:tc>
                  <a:txBody>
                    <a:bodyPr/>
                    <a:lstStyle/>
                    <a:p>
                      <a:pPr algn="l" fontAlgn="b"/>
                      <a:r>
                        <a:rPr lang="en-US" sz="1300" u="none" strike="noStrike" dirty="0">
                          <a:effectLst/>
                        </a:rPr>
                        <a:t> </a:t>
                      </a:r>
                      <a:endParaRPr lang="en-US" sz="1300" b="1" i="0" u="none" strike="noStrike" dirty="0">
                        <a:effectLst/>
                        <a:latin typeface="Arial" panose="020B0604020202020204" pitchFamily="34" charset="0"/>
                      </a:endParaRPr>
                    </a:p>
                  </a:txBody>
                  <a:tcPr marL="0" marR="0" marT="0" marB="0" anchor="b"/>
                </a:tc>
                <a:tc>
                  <a:txBody>
                    <a:bodyPr/>
                    <a:lstStyle/>
                    <a:p>
                      <a:pPr algn="ctr" fontAlgn="b"/>
                      <a:endParaRPr lang="en-US" sz="1300" b="0" i="0" u="none" strike="noStrike">
                        <a:effectLst/>
                        <a:latin typeface="+mn-lt"/>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extLst>
                  <a:ext uri="{0D108BD9-81ED-4DB2-BD59-A6C34878D82A}">
                    <a16:rowId xmlns:a16="http://schemas.microsoft.com/office/drawing/2014/main" val="1059267632"/>
                  </a:ext>
                </a:extLst>
              </a:tr>
              <a:tr h="214220">
                <a:tc>
                  <a:txBody>
                    <a:bodyPr/>
                    <a:lstStyle/>
                    <a:p>
                      <a:pPr algn="l" fontAlgn="b"/>
                      <a:r>
                        <a:rPr lang="en-US" sz="1300" u="none" strike="noStrike">
                          <a:effectLst/>
                        </a:rPr>
                        <a:t>Individuals Preparing for Non-Traditional Fields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92.86%</a:t>
                      </a:r>
                    </a:p>
                  </a:txBody>
                  <a:tcPr marL="0" marR="0" marT="0" marB="0" anchor="b"/>
                </a:tc>
                <a:tc>
                  <a:txBody>
                    <a:bodyPr/>
                    <a:lstStyle/>
                    <a:p>
                      <a:pPr algn="ctr" fontAlgn="b"/>
                      <a:r>
                        <a:rPr lang="en-US" sz="1300" b="0" i="0" u="none" strike="noStrike" dirty="0">
                          <a:effectLst/>
                          <a:latin typeface="+mn-lt"/>
                        </a:rPr>
                        <a:t>1.25%</a:t>
                      </a:r>
                    </a:p>
                  </a:txBody>
                  <a:tcPr marL="0" marR="0" marT="0" marB="0" anchor="b"/>
                </a:tc>
                <a:extLst>
                  <a:ext uri="{0D108BD9-81ED-4DB2-BD59-A6C34878D82A}">
                    <a16:rowId xmlns:a16="http://schemas.microsoft.com/office/drawing/2014/main" val="2908157173"/>
                  </a:ext>
                </a:extLst>
              </a:tr>
              <a:tr h="214220">
                <a:tc>
                  <a:txBody>
                    <a:bodyPr/>
                    <a:lstStyle/>
                    <a:p>
                      <a:pPr algn="l" fontAlgn="b"/>
                      <a:r>
                        <a:rPr lang="en-US" sz="1300" u="none" strike="noStrike">
                          <a:effectLst/>
                        </a:rPr>
                        <a:t>Out of Workforce Individuals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96.99%</a:t>
                      </a:r>
                    </a:p>
                  </a:txBody>
                  <a:tcPr marL="0" marR="0" marT="0" marB="0" anchor="b"/>
                </a:tc>
                <a:tc>
                  <a:txBody>
                    <a:bodyPr/>
                    <a:lstStyle/>
                    <a:p>
                      <a:pPr algn="ctr" fontAlgn="b"/>
                      <a:r>
                        <a:rPr lang="en-US" sz="1300" b="0" i="0" u="none" strike="noStrike" dirty="0">
                          <a:effectLst/>
                          <a:latin typeface="+mn-lt"/>
                        </a:rPr>
                        <a:t>1.46%</a:t>
                      </a:r>
                    </a:p>
                  </a:txBody>
                  <a:tcPr marL="0" marR="0" marT="0" marB="0" anchor="b"/>
                </a:tc>
                <a:extLst>
                  <a:ext uri="{0D108BD9-81ED-4DB2-BD59-A6C34878D82A}">
                    <a16:rowId xmlns:a16="http://schemas.microsoft.com/office/drawing/2014/main" val="3766137517"/>
                  </a:ext>
                </a:extLst>
              </a:tr>
              <a:tr h="214220">
                <a:tc>
                  <a:txBody>
                    <a:bodyPr/>
                    <a:lstStyle/>
                    <a:p>
                      <a:pPr algn="l" fontAlgn="b"/>
                      <a:r>
                        <a:rPr lang="en-US" sz="1300" u="none" strike="noStrike" dirty="0">
                          <a:effectLst/>
                        </a:rPr>
                        <a:t>Individuals with Economically Disadvantaged Families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99.79%</a:t>
                      </a:r>
                    </a:p>
                  </a:txBody>
                  <a:tcPr marL="0" marR="0" marT="0" marB="0" anchor="b"/>
                </a:tc>
                <a:tc>
                  <a:txBody>
                    <a:bodyPr/>
                    <a:lstStyle/>
                    <a:p>
                      <a:pPr algn="ctr" fontAlgn="b"/>
                      <a:r>
                        <a:rPr lang="en-US" sz="1300" b="0" i="0" u="none" strike="noStrike" dirty="0">
                          <a:effectLst/>
                          <a:latin typeface="+mn-lt"/>
                        </a:rPr>
                        <a:t>-0.04%</a:t>
                      </a:r>
                    </a:p>
                  </a:txBody>
                  <a:tcPr marL="0" marR="0" marT="0" marB="0" anchor="b"/>
                </a:tc>
                <a:extLst>
                  <a:ext uri="{0D108BD9-81ED-4DB2-BD59-A6C34878D82A}">
                    <a16:rowId xmlns:a16="http://schemas.microsoft.com/office/drawing/2014/main" val="3110713046"/>
                  </a:ext>
                </a:extLst>
              </a:tr>
              <a:tr h="214220">
                <a:tc>
                  <a:txBody>
                    <a:bodyPr/>
                    <a:lstStyle/>
                    <a:p>
                      <a:pPr algn="l" fontAlgn="b"/>
                      <a:r>
                        <a:rPr lang="en-US" sz="1300" u="none" strike="noStrike">
                          <a:effectLst/>
                        </a:rPr>
                        <a:t>English Learners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93.21%</a:t>
                      </a:r>
                    </a:p>
                  </a:txBody>
                  <a:tcPr marL="0" marR="0" marT="0" marB="0" anchor="b"/>
                </a:tc>
                <a:tc>
                  <a:txBody>
                    <a:bodyPr/>
                    <a:lstStyle/>
                    <a:p>
                      <a:pPr algn="ctr" fontAlgn="b"/>
                      <a:r>
                        <a:rPr lang="en-US" sz="1300" b="0" i="0" u="none" strike="noStrike" dirty="0">
                          <a:effectLst/>
                          <a:latin typeface="+mn-lt"/>
                        </a:rPr>
                        <a:t>1.74%</a:t>
                      </a:r>
                    </a:p>
                  </a:txBody>
                  <a:tcPr marL="0" marR="0" marT="0" marB="0" anchor="b"/>
                </a:tc>
                <a:extLst>
                  <a:ext uri="{0D108BD9-81ED-4DB2-BD59-A6C34878D82A}">
                    <a16:rowId xmlns:a16="http://schemas.microsoft.com/office/drawing/2014/main" val="2990520398"/>
                  </a:ext>
                </a:extLst>
              </a:tr>
              <a:tr h="214220">
                <a:tc>
                  <a:txBody>
                    <a:bodyPr/>
                    <a:lstStyle/>
                    <a:p>
                      <a:pPr algn="l" fontAlgn="b"/>
                      <a:r>
                        <a:rPr lang="en-US" sz="1300" u="none" strike="noStrike">
                          <a:effectLst/>
                        </a:rPr>
                        <a:t>Single Parents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99.39%</a:t>
                      </a:r>
                    </a:p>
                  </a:txBody>
                  <a:tcPr marL="0" marR="0" marT="0" marB="0" anchor="b"/>
                </a:tc>
                <a:tc>
                  <a:txBody>
                    <a:bodyPr/>
                    <a:lstStyle/>
                    <a:p>
                      <a:pPr algn="ctr" fontAlgn="b"/>
                      <a:r>
                        <a:rPr lang="en-US" sz="1300" b="0" i="0" u="none" strike="noStrike" dirty="0">
                          <a:effectLst/>
                          <a:latin typeface="+mn-lt"/>
                        </a:rPr>
                        <a:t>-0.61%</a:t>
                      </a:r>
                    </a:p>
                  </a:txBody>
                  <a:tcPr marL="0" marR="0" marT="0" marB="0" anchor="b"/>
                </a:tc>
                <a:extLst>
                  <a:ext uri="{0D108BD9-81ED-4DB2-BD59-A6C34878D82A}">
                    <a16:rowId xmlns:a16="http://schemas.microsoft.com/office/drawing/2014/main" val="1414056616"/>
                  </a:ext>
                </a:extLst>
              </a:tr>
              <a:tr h="214220">
                <a:tc>
                  <a:txBody>
                    <a:bodyPr/>
                    <a:lstStyle/>
                    <a:p>
                      <a:pPr algn="l" fontAlgn="b"/>
                      <a:r>
                        <a:rPr lang="en-US" sz="1300" u="none" strike="noStrike">
                          <a:effectLst/>
                          <a:latin typeface="+mn-lt"/>
                        </a:rPr>
                        <a:t>Individuals with Disabilities</a:t>
                      </a:r>
                      <a:endParaRPr lang="en-US" sz="1300" b="1" i="0" u="none" strike="noStrike">
                        <a:effectLst/>
                        <a:latin typeface="+mn-lt"/>
                      </a:endParaRPr>
                    </a:p>
                  </a:txBody>
                  <a:tcPr marL="0" marR="0" marT="0" marB="0" anchor="b"/>
                </a:tc>
                <a:tc>
                  <a:txBody>
                    <a:bodyPr/>
                    <a:lstStyle/>
                    <a:p>
                      <a:pPr algn="ctr" fontAlgn="b"/>
                      <a:r>
                        <a:rPr lang="en-US" sz="1300" b="0" i="0" u="none" strike="noStrike">
                          <a:effectLst/>
                          <a:latin typeface="+mn-lt"/>
                        </a:rPr>
                        <a:t>97.14%</a:t>
                      </a:r>
                    </a:p>
                  </a:txBody>
                  <a:tcPr marL="0" marR="0" marT="0" marB="0" anchor="b"/>
                </a:tc>
                <a:tc>
                  <a:txBody>
                    <a:bodyPr/>
                    <a:lstStyle/>
                    <a:p>
                      <a:pPr algn="ctr" fontAlgn="b"/>
                      <a:r>
                        <a:rPr lang="en-US" sz="1300" b="0" i="0" u="none" strike="noStrike" dirty="0">
                          <a:effectLst/>
                          <a:latin typeface="+mn-lt"/>
                        </a:rPr>
                        <a:t>-1.52%</a:t>
                      </a:r>
                    </a:p>
                  </a:txBody>
                  <a:tcPr marL="0" marR="0" marT="0" marB="0" anchor="b"/>
                </a:tc>
                <a:extLst>
                  <a:ext uri="{0D108BD9-81ED-4DB2-BD59-A6C34878D82A}">
                    <a16:rowId xmlns:a16="http://schemas.microsoft.com/office/drawing/2014/main" val="2128446697"/>
                  </a:ext>
                </a:extLst>
              </a:tr>
              <a:tr h="214220">
                <a:tc>
                  <a:txBody>
                    <a:bodyPr/>
                    <a:lstStyle/>
                    <a:p>
                      <a:pPr algn="l" fontAlgn="b"/>
                      <a:r>
                        <a:rPr lang="en-US" sz="1300" b="0" i="0" u="none" strike="noStrike" dirty="0">
                          <a:effectLst/>
                          <a:latin typeface="+mn-lt"/>
                        </a:rPr>
                        <a:t>Technical Preparation</a:t>
                      </a:r>
                    </a:p>
                  </a:txBody>
                  <a:tcPr marL="0" marR="0" marT="0" marB="0" anchor="b"/>
                </a:tc>
                <a:tc>
                  <a:txBody>
                    <a:bodyPr/>
                    <a:lstStyle/>
                    <a:p>
                      <a:pPr algn="ctr" fontAlgn="b"/>
                      <a:r>
                        <a:rPr lang="en-US" sz="1300" b="0" i="0" u="none" strike="noStrike" dirty="0">
                          <a:effectLst/>
                          <a:latin typeface="+mn-lt"/>
                        </a:rPr>
                        <a:t>93.33%</a:t>
                      </a:r>
                    </a:p>
                  </a:txBody>
                  <a:tcPr marL="0" marR="0" marT="0" marB="0" anchor="b"/>
                </a:tc>
                <a:tc>
                  <a:txBody>
                    <a:bodyPr/>
                    <a:lstStyle/>
                    <a:p>
                      <a:pPr algn="ctr" fontAlgn="b"/>
                      <a:r>
                        <a:rPr lang="en-US" sz="1300" b="0" i="0" u="none" strike="noStrike" dirty="0">
                          <a:effectLst/>
                          <a:latin typeface="+mn-lt"/>
                        </a:rPr>
                        <a:t>-6.67%</a:t>
                      </a:r>
                    </a:p>
                  </a:txBody>
                  <a:tcPr marL="0" marR="0" marT="0" marB="0" anchor="b"/>
                </a:tc>
                <a:extLst>
                  <a:ext uri="{0D108BD9-81ED-4DB2-BD59-A6C34878D82A}">
                    <a16:rowId xmlns:a16="http://schemas.microsoft.com/office/drawing/2014/main" val="2122221258"/>
                  </a:ext>
                </a:extLst>
              </a:tr>
              <a:tr h="214220">
                <a:tc>
                  <a:txBody>
                    <a:bodyPr/>
                    <a:lstStyle/>
                    <a:p>
                      <a:pPr algn="l" fontAlgn="b"/>
                      <a:r>
                        <a:rPr lang="en-US" sz="1300" u="none" strike="noStrike" dirty="0">
                          <a:effectLst/>
                        </a:rPr>
                        <a:t>Homeless Individuals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3836230763"/>
                  </a:ext>
                </a:extLst>
              </a:tr>
              <a:tr h="214220">
                <a:tc>
                  <a:txBody>
                    <a:bodyPr/>
                    <a:lstStyle/>
                    <a:p>
                      <a:pPr algn="l" fontAlgn="b"/>
                      <a:r>
                        <a:rPr lang="en-US" sz="1300" u="none" strike="noStrike">
                          <a:effectLst/>
                        </a:rPr>
                        <a:t>Youth in Foster Care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100.00%</a:t>
                      </a:r>
                    </a:p>
                  </a:txBody>
                  <a:tcPr marL="0" marR="0" marT="0" marB="0" anchor="b"/>
                </a:tc>
                <a:tc>
                  <a:txBody>
                    <a:bodyPr/>
                    <a:lstStyle/>
                    <a:p>
                      <a:pPr algn="ctr" fontAlgn="b"/>
                      <a:r>
                        <a:rPr lang="en-US" sz="1300" b="0" i="0" u="none" strike="noStrike" dirty="0">
                          <a:effectLst/>
                          <a:latin typeface="+mn-lt"/>
                        </a:rPr>
                        <a:t>0.00%</a:t>
                      </a:r>
                    </a:p>
                  </a:txBody>
                  <a:tcPr marL="0" marR="0" marT="0" marB="0" anchor="b"/>
                </a:tc>
                <a:extLst>
                  <a:ext uri="{0D108BD9-81ED-4DB2-BD59-A6C34878D82A}">
                    <a16:rowId xmlns:a16="http://schemas.microsoft.com/office/drawing/2014/main" val="36881282"/>
                  </a:ext>
                </a:extLst>
              </a:tr>
              <a:tr h="230344">
                <a:tc>
                  <a:txBody>
                    <a:bodyPr/>
                    <a:lstStyle/>
                    <a:p>
                      <a:pPr algn="l" fontAlgn="b"/>
                      <a:r>
                        <a:rPr lang="en-US" sz="1300" u="none" strike="noStrike" dirty="0">
                          <a:effectLst/>
                        </a:rPr>
                        <a:t>Youth with Parent in Active Military</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3506513143"/>
                  </a:ext>
                </a:extLst>
              </a:tr>
              <a:tr h="214220">
                <a:tc>
                  <a:txBody>
                    <a:bodyPr/>
                    <a:lstStyle/>
                    <a:p>
                      <a:pPr algn="r" fontAlgn="b"/>
                      <a:r>
                        <a:rPr lang="en-US" sz="1300" u="none" strike="noStrike" dirty="0">
                          <a:effectLst/>
                        </a:rPr>
                        <a:t>*Most recent data available</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74881588"/>
                  </a:ext>
                </a:extLst>
              </a:tr>
            </a:tbl>
          </a:graphicData>
        </a:graphic>
      </p:graphicFrame>
    </p:spTree>
    <p:extLst>
      <p:ext uri="{BB962C8B-B14F-4D97-AF65-F5344CB8AC3E}">
        <p14:creationId xmlns:p14="http://schemas.microsoft.com/office/powerpoint/2010/main" val="408700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Zoom Housekeeping	</a:t>
            </a:r>
          </a:p>
        </p:txBody>
      </p:sp>
      <p:sp>
        <p:nvSpPr>
          <p:cNvPr id="3" name="Content Placeholder 2"/>
          <p:cNvSpPr>
            <a:spLocks noGrp="1"/>
          </p:cNvSpPr>
          <p:nvPr>
            <p:ph idx="1"/>
          </p:nvPr>
        </p:nvSpPr>
        <p:spPr>
          <a:xfrm>
            <a:off x="838200" y="2442755"/>
            <a:ext cx="10515600" cy="3913596"/>
          </a:xfrm>
        </p:spPr>
        <p:txBody>
          <a:bodyPr>
            <a:normAutofit fontScale="92500" lnSpcReduction="10000"/>
          </a:bodyPr>
          <a:lstStyle/>
          <a:p>
            <a:pPr marL="0" indent="0">
              <a:buNone/>
            </a:pPr>
            <a:r>
              <a:rPr lang="en-US" b="1" i="1" dirty="0"/>
              <a:t>There will be about 40 of us on this meeting, so we ask that you please:</a:t>
            </a:r>
          </a:p>
          <a:p>
            <a:r>
              <a:rPr lang="en-US" dirty="0"/>
              <a:t>Keep yourself muted unless you are sharing or have a question</a:t>
            </a:r>
          </a:p>
          <a:p>
            <a:r>
              <a:rPr lang="en-US" dirty="0"/>
              <a:t>Introduce yourself each time you talk</a:t>
            </a:r>
          </a:p>
          <a:p>
            <a:r>
              <a:rPr lang="en-US" dirty="0"/>
              <a:t>Add your name and company/affiliation through the chat to allow us to create an attendee list after the meeting</a:t>
            </a:r>
          </a:p>
          <a:p>
            <a:r>
              <a:rPr lang="en-US" dirty="0"/>
              <a:t>We will be tracking the chat for questions, but feel free to jump in and ask your questions as we go along </a:t>
            </a:r>
          </a:p>
          <a:p>
            <a:r>
              <a:rPr lang="en-US" dirty="0"/>
              <a:t>There is a close captioning link in the Zoom toolbar</a:t>
            </a:r>
          </a:p>
          <a:p>
            <a:r>
              <a:rPr lang="en-US" dirty="0"/>
              <a:t>We will be recording this meeting</a:t>
            </a:r>
          </a:p>
        </p:txBody>
      </p:sp>
    </p:spTree>
    <p:extLst>
      <p:ext uri="{BB962C8B-B14F-4D97-AF65-F5344CB8AC3E}">
        <p14:creationId xmlns:p14="http://schemas.microsoft.com/office/powerpoint/2010/main" val="397151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E9ED-368F-45FE-80EC-0DDF3F9FD3A3}"/>
              </a:ext>
            </a:extLst>
          </p:cNvPr>
          <p:cNvSpPr>
            <a:spLocks noGrp="1"/>
          </p:cNvSpPr>
          <p:nvPr>
            <p:ph type="title"/>
          </p:nvPr>
        </p:nvSpPr>
        <p:spPr/>
        <p:txBody>
          <a:bodyPr/>
          <a:lstStyle/>
          <a:p>
            <a:pPr algn="ctr"/>
            <a:r>
              <a:rPr lang="en-US" dirty="0"/>
              <a:t>College (Postsecondary) Core Indicators, Cont.</a:t>
            </a:r>
          </a:p>
        </p:txBody>
      </p:sp>
      <p:sp>
        <p:nvSpPr>
          <p:cNvPr id="3" name="Content Placeholder 2">
            <a:extLst>
              <a:ext uri="{FF2B5EF4-FFF2-40B4-BE49-F238E27FC236}">
                <a16:creationId xmlns:a16="http://schemas.microsoft.com/office/drawing/2014/main" id="{AA3BE7B9-BD4E-407D-B1AA-270CF9866117}"/>
              </a:ext>
            </a:extLst>
          </p:cNvPr>
          <p:cNvSpPr>
            <a:spLocks noGrp="1"/>
          </p:cNvSpPr>
          <p:nvPr>
            <p:ph idx="1"/>
          </p:nvPr>
        </p:nvSpPr>
        <p:spPr>
          <a:xfrm>
            <a:off x="838200" y="3090496"/>
            <a:ext cx="10515600" cy="3265854"/>
          </a:xfrm>
        </p:spPr>
        <p:txBody>
          <a:bodyPr/>
          <a:lstStyle/>
          <a:p>
            <a:r>
              <a:rPr lang="en-US" dirty="0"/>
              <a:t>3P1 Non-Traditional Program Enrollment</a:t>
            </a:r>
          </a:p>
          <a:p>
            <a:pPr marL="0" indent="0">
              <a:buNone/>
            </a:pPr>
            <a:endParaRPr lang="en-US" sz="1000" dirty="0"/>
          </a:p>
          <a:p>
            <a:pPr marL="457200" lvl="1" indent="0">
              <a:buNone/>
            </a:pPr>
            <a:r>
              <a:rPr lang="en-US" sz="2000" dirty="0"/>
              <a:t>The percentage of CE concentrators in Career Education programs and programs of study that lead to non-traditional fields. </a:t>
            </a:r>
          </a:p>
          <a:p>
            <a:pPr marL="457200" lvl="1" indent="0">
              <a:buNone/>
            </a:pPr>
            <a:endParaRPr lang="en-US" sz="2000" dirty="0"/>
          </a:p>
          <a:p>
            <a:pPr marL="457200" lvl="1" indent="0">
              <a:buNone/>
            </a:pPr>
            <a:r>
              <a:rPr lang="en-US" sz="2000" dirty="0"/>
              <a:t>	Examples:	Men training in Nursing or as Administrative Assistants</a:t>
            </a:r>
          </a:p>
          <a:p>
            <a:pPr marL="457200" lvl="1" indent="0">
              <a:buNone/>
            </a:pPr>
            <a:r>
              <a:rPr lang="en-US" sz="2000" dirty="0"/>
              <a:t>			Women training as Welders or Computer Programmers</a:t>
            </a:r>
          </a:p>
          <a:p>
            <a:pPr marL="457200" lvl="1" indent="0">
              <a:buNone/>
            </a:pPr>
            <a:r>
              <a:rPr lang="en-US" sz="2000" dirty="0"/>
              <a:t>			</a:t>
            </a:r>
          </a:p>
        </p:txBody>
      </p:sp>
    </p:spTree>
    <p:extLst>
      <p:ext uri="{BB962C8B-B14F-4D97-AF65-F5344CB8AC3E}">
        <p14:creationId xmlns:p14="http://schemas.microsoft.com/office/powerpoint/2010/main" val="212111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D32428-5E9C-4260-8E75-77917585FCA1}"/>
              </a:ext>
            </a:extLst>
          </p:cNvPr>
          <p:cNvGraphicFramePr>
            <a:graphicFrameLocks noGrp="1"/>
          </p:cNvGraphicFramePr>
          <p:nvPr>
            <p:ph idx="1"/>
            <p:extLst>
              <p:ext uri="{D42A27DB-BD31-4B8C-83A1-F6EECF244321}">
                <p14:modId xmlns:p14="http://schemas.microsoft.com/office/powerpoint/2010/main" val="2123530902"/>
              </p:ext>
            </p:extLst>
          </p:nvPr>
        </p:nvGraphicFramePr>
        <p:xfrm>
          <a:off x="1432015" y="1271358"/>
          <a:ext cx="9327971" cy="4943184"/>
        </p:xfrm>
        <a:graphic>
          <a:graphicData uri="http://schemas.openxmlformats.org/drawingml/2006/table">
            <a:tbl>
              <a:tblPr>
                <a:tableStyleId>{5C22544A-7EE6-4342-B048-85BDC9FD1C3A}</a:tableStyleId>
              </a:tblPr>
              <a:tblGrid>
                <a:gridCol w="6229741">
                  <a:extLst>
                    <a:ext uri="{9D8B030D-6E8A-4147-A177-3AD203B41FA5}">
                      <a16:colId xmlns:a16="http://schemas.microsoft.com/office/drawing/2014/main" val="3065013794"/>
                    </a:ext>
                  </a:extLst>
                </a:gridCol>
                <a:gridCol w="1784737">
                  <a:extLst>
                    <a:ext uri="{9D8B030D-6E8A-4147-A177-3AD203B41FA5}">
                      <a16:colId xmlns:a16="http://schemas.microsoft.com/office/drawing/2014/main" val="667739617"/>
                    </a:ext>
                  </a:extLst>
                </a:gridCol>
                <a:gridCol w="1313493">
                  <a:extLst>
                    <a:ext uri="{9D8B030D-6E8A-4147-A177-3AD203B41FA5}">
                      <a16:colId xmlns:a16="http://schemas.microsoft.com/office/drawing/2014/main" val="1840419662"/>
                    </a:ext>
                  </a:extLst>
                </a:gridCol>
              </a:tblGrid>
              <a:tr h="214220">
                <a:tc gridSpan="3">
                  <a:txBody>
                    <a:bodyPr/>
                    <a:lstStyle/>
                    <a:p>
                      <a:pPr algn="ctr" fontAlgn="b"/>
                      <a:r>
                        <a:rPr lang="en-US" sz="1300" b="1" u="none" strike="noStrike" dirty="0">
                          <a:effectLst/>
                        </a:rPr>
                        <a:t>Core 3P1 – Non-Traditional Program Enrollment</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0662986"/>
                  </a:ext>
                </a:extLst>
              </a:tr>
              <a:tr h="214220">
                <a:tc gridSpan="3">
                  <a:txBody>
                    <a:bodyPr/>
                    <a:lstStyle/>
                    <a:p>
                      <a:pPr algn="ctr" fontAlgn="b"/>
                      <a:r>
                        <a:rPr lang="en-US" sz="1300" b="1" u="none" strike="noStrike" dirty="0">
                          <a:effectLst/>
                        </a:rPr>
                        <a:t>State Required Level for 2021-2022:  26%</a:t>
                      </a:r>
                      <a:endParaRPr lang="en-US" sz="13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946579"/>
                  </a:ext>
                </a:extLst>
              </a:tr>
              <a:tr h="214220">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 Change</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62262359"/>
                  </a:ext>
                </a:extLst>
              </a:tr>
              <a:tr h="214220">
                <a:tc>
                  <a:txBody>
                    <a:bodyPr/>
                    <a:lstStyle/>
                    <a:p>
                      <a:pPr algn="l" fontAlgn="b"/>
                      <a:r>
                        <a:rPr lang="en-US" sz="1300" u="none" strike="noStrike">
                          <a:effectLst/>
                        </a:rPr>
                        <a:t> </a:t>
                      </a:r>
                      <a:endParaRPr lang="en-US" sz="1300" b="1" i="0" u="none" strike="noStrike">
                        <a:solidFill>
                          <a:srgbClr val="FFFF00"/>
                        </a:solidFill>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ctr" fontAlgn="b"/>
                      <a:r>
                        <a:rPr lang="en-US" sz="1300" u="none" strike="noStrike">
                          <a:effectLst/>
                        </a:rPr>
                        <a:t>from prev yr</a:t>
                      </a:r>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19176696"/>
                  </a:ext>
                </a:extLst>
              </a:tr>
              <a:tr h="214220">
                <a:tc>
                  <a:txBody>
                    <a:bodyPr/>
                    <a:lstStyle/>
                    <a:p>
                      <a:pPr algn="l" fontAlgn="b"/>
                      <a:r>
                        <a:rPr lang="en-US" sz="1300" u="none" strike="noStrike" dirty="0">
                          <a:effectLst/>
                        </a:rPr>
                        <a:t>Mt. San Antonio College</a:t>
                      </a:r>
                      <a:endParaRPr lang="en-US" sz="1300" b="1"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91490864"/>
                  </a:ext>
                </a:extLst>
              </a:tr>
              <a:tr h="214220">
                <a:tc>
                  <a:txBody>
                    <a:bodyPr/>
                    <a:lstStyle/>
                    <a:p>
                      <a:pPr algn="l" fontAlgn="b"/>
                      <a:r>
                        <a:rPr lang="en-US" sz="1300" u="none" strike="noStrike" dirty="0">
                          <a:effectLst/>
                        </a:rPr>
                        <a:t>Cohort Year</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u="none" strike="noStrike" dirty="0">
                          <a:effectLst/>
                        </a:rPr>
                        <a:t>2018-2019*</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97339072"/>
                  </a:ext>
                </a:extLst>
              </a:tr>
              <a:tr h="214220">
                <a:tc>
                  <a:txBody>
                    <a:bodyPr/>
                    <a:lstStyle/>
                    <a:p>
                      <a:pPr algn="l" fontAlgn="b"/>
                      <a:r>
                        <a:rPr lang="en-US" sz="1300" u="none" strike="noStrike">
                          <a:effectLst/>
                        </a:rPr>
                        <a:t> </a:t>
                      </a:r>
                      <a:endParaRPr lang="en-US" sz="1300" b="1"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91097789"/>
                  </a:ext>
                </a:extLst>
              </a:tr>
              <a:tr h="214220">
                <a:tc>
                  <a:txBody>
                    <a:bodyPr/>
                    <a:lstStyle/>
                    <a:p>
                      <a:pPr algn="l" fontAlgn="b"/>
                      <a:r>
                        <a:rPr lang="en-US" sz="1300" u="none" strike="noStrike" dirty="0">
                          <a:effectLst/>
                        </a:rPr>
                        <a:t>Grand Total</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26.53%</a:t>
                      </a:r>
                    </a:p>
                  </a:txBody>
                  <a:tcPr marL="0" marR="0" marT="0" marB="0" anchor="b"/>
                </a:tc>
                <a:tc>
                  <a:txBody>
                    <a:bodyPr/>
                    <a:lstStyle/>
                    <a:p>
                      <a:pPr algn="ctr" fontAlgn="b"/>
                      <a:r>
                        <a:rPr lang="en-US" sz="1300" b="0" i="0" u="none" strike="noStrike">
                          <a:effectLst/>
                          <a:latin typeface="+mn-lt"/>
                        </a:rPr>
                        <a:t>-0.24%</a:t>
                      </a:r>
                    </a:p>
                  </a:txBody>
                  <a:tcPr marL="0" marR="0" marT="0" marB="0" anchor="b"/>
                </a:tc>
                <a:extLst>
                  <a:ext uri="{0D108BD9-81ED-4DB2-BD59-A6C34878D82A}">
                    <a16:rowId xmlns:a16="http://schemas.microsoft.com/office/drawing/2014/main" val="2705352550"/>
                  </a:ext>
                </a:extLst>
              </a:tr>
              <a:tr h="214220">
                <a:tc>
                  <a:txBody>
                    <a:bodyPr/>
                    <a:lstStyle/>
                    <a:p>
                      <a:pPr algn="l" fontAlgn="b"/>
                      <a:r>
                        <a:rPr lang="en-US" sz="1300" u="none" strike="noStrike">
                          <a:effectLst/>
                        </a:rPr>
                        <a:t>Female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37.25%</a:t>
                      </a:r>
                    </a:p>
                  </a:txBody>
                  <a:tcPr marL="0" marR="0" marT="0" marB="0" anchor="b"/>
                </a:tc>
                <a:tc>
                  <a:txBody>
                    <a:bodyPr/>
                    <a:lstStyle/>
                    <a:p>
                      <a:pPr algn="ctr" fontAlgn="b"/>
                      <a:r>
                        <a:rPr lang="en-US" sz="1300" b="0" i="0" u="none" strike="noStrike" dirty="0">
                          <a:effectLst/>
                          <a:latin typeface="+mn-lt"/>
                        </a:rPr>
                        <a:t>0.82%</a:t>
                      </a:r>
                    </a:p>
                  </a:txBody>
                  <a:tcPr marL="0" marR="0" marT="0" marB="0" anchor="b"/>
                </a:tc>
                <a:extLst>
                  <a:ext uri="{0D108BD9-81ED-4DB2-BD59-A6C34878D82A}">
                    <a16:rowId xmlns:a16="http://schemas.microsoft.com/office/drawing/2014/main" val="1335349928"/>
                  </a:ext>
                </a:extLst>
              </a:tr>
              <a:tr h="214220">
                <a:tc>
                  <a:txBody>
                    <a:bodyPr/>
                    <a:lstStyle/>
                    <a:p>
                      <a:pPr algn="l" fontAlgn="b"/>
                      <a:r>
                        <a:rPr lang="en-US" sz="1300" u="none" strike="noStrike">
                          <a:effectLst/>
                        </a:rPr>
                        <a:t>Male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1" i="0" u="none" strike="noStrike" dirty="0">
                          <a:solidFill>
                            <a:srgbClr val="FF0000"/>
                          </a:solidFill>
                          <a:effectLst/>
                          <a:latin typeface="+mn-lt"/>
                        </a:rPr>
                        <a:t>18.32%</a:t>
                      </a:r>
                    </a:p>
                  </a:txBody>
                  <a:tcPr marL="0" marR="0" marT="0" marB="0" anchor="b"/>
                </a:tc>
                <a:tc>
                  <a:txBody>
                    <a:bodyPr/>
                    <a:lstStyle/>
                    <a:p>
                      <a:pPr algn="ctr" fontAlgn="b"/>
                      <a:r>
                        <a:rPr lang="en-US" sz="1300" b="0" i="0" u="none" strike="noStrike" dirty="0">
                          <a:effectLst/>
                          <a:latin typeface="+mn-lt"/>
                        </a:rPr>
                        <a:t>-0.65%</a:t>
                      </a:r>
                    </a:p>
                  </a:txBody>
                  <a:tcPr marL="0" marR="0" marT="0" marB="0" anchor="b"/>
                </a:tc>
                <a:extLst>
                  <a:ext uri="{0D108BD9-81ED-4DB2-BD59-A6C34878D82A}">
                    <a16:rowId xmlns:a16="http://schemas.microsoft.com/office/drawing/2014/main" val="2877339262"/>
                  </a:ext>
                </a:extLst>
              </a:tr>
              <a:tr h="214220">
                <a:tc>
                  <a:txBody>
                    <a:bodyPr/>
                    <a:lstStyle/>
                    <a:p>
                      <a:pPr algn="l" fontAlgn="b"/>
                      <a:r>
                        <a:rPr lang="en-US" sz="1300" u="none" strike="noStrike">
                          <a:effectLst/>
                        </a:rPr>
                        <a:t>Unknown</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0.00%</a:t>
                      </a:r>
                    </a:p>
                  </a:txBody>
                  <a:tcPr marL="0" marR="0" marT="0" marB="0" anchor="b"/>
                </a:tc>
                <a:tc>
                  <a:txBody>
                    <a:bodyPr/>
                    <a:lstStyle/>
                    <a:p>
                      <a:pPr algn="ctr" fontAlgn="b"/>
                      <a:r>
                        <a:rPr lang="en-US" sz="1300" b="0" i="0" u="none" strike="noStrike" dirty="0">
                          <a:effectLst/>
                          <a:latin typeface="+mn-lt"/>
                        </a:rPr>
                        <a:t>0.00%</a:t>
                      </a:r>
                    </a:p>
                  </a:txBody>
                  <a:tcPr marL="0" marR="0" marT="0" marB="0" anchor="b"/>
                </a:tc>
                <a:extLst>
                  <a:ext uri="{0D108BD9-81ED-4DB2-BD59-A6C34878D82A}">
                    <a16:rowId xmlns:a16="http://schemas.microsoft.com/office/drawing/2014/main" val="4243532727"/>
                  </a:ext>
                </a:extLst>
              </a:tr>
              <a:tr h="214220">
                <a:tc>
                  <a:txBody>
                    <a:bodyPr/>
                    <a:lstStyle/>
                    <a:p>
                      <a:pPr algn="l" fontAlgn="b"/>
                      <a:r>
                        <a:rPr lang="en-US" sz="1300" u="none" strike="noStrike" dirty="0">
                          <a:effectLst/>
                        </a:rPr>
                        <a:t> </a:t>
                      </a:r>
                      <a:endParaRPr lang="en-US" sz="1300" b="1" i="0" u="none" strike="noStrike" dirty="0">
                        <a:effectLst/>
                        <a:latin typeface="Arial" panose="020B0604020202020204" pitchFamily="34" charset="0"/>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extLst>
                  <a:ext uri="{0D108BD9-81ED-4DB2-BD59-A6C34878D82A}">
                    <a16:rowId xmlns:a16="http://schemas.microsoft.com/office/drawing/2014/main" val="2315368237"/>
                  </a:ext>
                </a:extLst>
              </a:tr>
              <a:tr h="214220">
                <a:tc>
                  <a:txBody>
                    <a:bodyPr/>
                    <a:lstStyle/>
                    <a:p>
                      <a:pPr algn="l" fontAlgn="b"/>
                      <a:r>
                        <a:rPr lang="en-US" sz="1300" u="none" strike="noStrike">
                          <a:effectLst/>
                        </a:rPr>
                        <a:t>Individuals Preparing for Non-Traditional Fields</a:t>
                      </a:r>
                      <a:endParaRPr lang="en-US" sz="1300" b="1" i="0" u="none" strike="noStrike">
                        <a:effectLst/>
                        <a:latin typeface="Arial" panose="020B0604020202020204" pitchFamily="34" charset="0"/>
                      </a:endParaRPr>
                    </a:p>
                  </a:txBody>
                  <a:tcPr marL="0" marR="0" marT="0" marB="0" anchor="b"/>
                </a:tc>
                <a:tc>
                  <a:txBody>
                    <a:bodyPr/>
                    <a:lstStyle/>
                    <a:p>
                      <a:pPr algn="ctr" fontAlgn="b"/>
                      <a:endParaRPr lang="en-US" sz="1300" b="0" i="0" u="none" strike="noStrike">
                        <a:effectLst/>
                        <a:latin typeface="+mn-lt"/>
                      </a:endParaRPr>
                    </a:p>
                  </a:txBody>
                  <a:tcPr marL="0" marR="0" marT="0" marB="0" anchor="b"/>
                </a:tc>
                <a:tc>
                  <a:txBody>
                    <a:bodyPr/>
                    <a:lstStyle/>
                    <a:p>
                      <a:pPr algn="ctr" fontAlgn="b"/>
                      <a:endParaRPr lang="en-US" sz="1300" b="0" i="0" u="none" strike="noStrike" dirty="0">
                        <a:effectLst/>
                        <a:latin typeface="+mn-lt"/>
                      </a:endParaRPr>
                    </a:p>
                  </a:txBody>
                  <a:tcPr marL="0" marR="0" marT="0" marB="0" anchor="b"/>
                </a:tc>
                <a:extLst>
                  <a:ext uri="{0D108BD9-81ED-4DB2-BD59-A6C34878D82A}">
                    <a16:rowId xmlns:a16="http://schemas.microsoft.com/office/drawing/2014/main" val="608227712"/>
                  </a:ext>
                </a:extLst>
              </a:tr>
              <a:tr h="214220">
                <a:tc>
                  <a:txBody>
                    <a:bodyPr/>
                    <a:lstStyle/>
                    <a:p>
                      <a:pPr algn="l" fontAlgn="b"/>
                      <a:r>
                        <a:rPr lang="en-US" sz="1300" u="none" strike="noStrike">
                          <a:effectLst/>
                        </a:rPr>
                        <a:t>Out of Workforce Individuals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1" i="0" u="none" strike="noStrike" dirty="0">
                          <a:solidFill>
                            <a:srgbClr val="FF0000"/>
                          </a:solidFill>
                          <a:effectLst/>
                          <a:latin typeface="+mn-lt"/>
                        </a:rPr>
                        <a:t>22.72%</a:t>
                      </a:r>
                    </a:p>
                  </a:txBody>
                  <a:tcPr marL="0" marR="0" marT="0" marB="0" anchor="b"/>
                </a:tc>
                <a:tc>
                  <a:txBody>
                    <a:bodyPr/>
                    <a:lstStyle/>
                    <a:p>
                      <a:pPr algn="ctr" fontAlgn="b"/>
                      <a:r>
                        <a:rPr lang="en-US" sz="1300" b="0" i="0" u="none" strike="noStrike" dirty="0">
                          <a:effectLst/>
                          <a:latin typeface="+mn-lt"/>
                        </a:rPr>
                        <a:t>-1.96%</a:t>
                      </a:r>
                    </a:p>
                  </a:txBody>
                  <a:tcPr marL="0" marR="0" marT="0" marB="0" anchor="b"/>
                </a:tc>
                <a:extLst>
                  <a:ext uri="{0D108BD9-81ED-4DB2-BD59-A6C34878D82A}">
                    <a16:rowId xmlns:a16="http://schemas.microsoft.com/office/drawing/2014/main" val="1667903105"/>
                  </a:ext>
                </a:extLst>
              </a:tr>
              <a:tr h="214220">
                <a:tc>
                  <a:txBody>
                    <a:bodyPr/>
                    <a:lstStyle/>
                    <a:p>
                      <a:pPr algn="l" fontAlgn="b"/>
                      <a:r>
                        <a:rPr lang="en-US" sz="1300" u="none" strike="noStrike" dirty="0">
                          <a:effectLst/>
                        </a:rPr>
                        <a:t>Individuals with Economically Disadvantaged Families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27.65%</a:t>
                      </a:r>
                    </a:p>
                  </a:txBody>
                  <a:tcPr marL="0" marR="0" marT="0" marB="0" anchor="b"/>
                </a:tc>
                <a:tc>
                  <a:txBody>
                    <a:bodyPr/>
                    <a:lstStyle/>
                    <a:p>
                      <a:pPr algn="ctr" fontAlgn="b"/>
                      <a:r>
                        <a:rPr lang="en-US" sz="1300" b="0" i="0" u="none" strike="noStrike" dirty="0">
                          <a:effectLst/>
                          <a:latin typeface="+mn-lt"/>
                        </a:rPr>
                        <a:t>-0.95%</a:t>
                      </a:r>
                    </a:p>
                  </a:txBody>
                  <a:tcPr marL="0" marR="0" marT="0" marB="0" anchor="b"/>
                </a:tc>
                <a:extLst>
                  <a:ext uri="{0D108BD9-81ED-4DB2-BD59-A6C34878D82A}">
                    <a16:rowId xmlns:a16="http://schemas.microsoft.com/office/drawing/2014/main" val="1299992098"/>
                  </a:ext>
                </a:extLst>
              </a:tr>
              <a:tr h="214220">
                <a:tc>
                  <a:txBody>
                    <a:bodyPr/>
                    <a:lstStyle/>
                    <a:p>
                      <a:pPr algn="l" fontAlgn="b"/>
                      <a:r>
                        <a:rPr lang="en-US" sz="1300" u="none" strike="noStrike">
                          <a:effectLst/>
                        </a:rPr>
                        <a:t>English Learners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27.08%</a:t>
                      </a:r>
                    </a:p>
                  </a:txBody>
                  <a:tcPr marL="0" marR="0" marT="0" marB="0" anchor="b"/>
                </a:tc>
                <a:tc>
                  <a:txBody>
                    <a:bodyPr/>
                    <a:lstStyle/>
                    <a:p>
                      <a:pPr algn="ctr" fontAlgn="b"/>
                      <a:r>
                        <a:rPr lang="en-US" sz="1300" b="0" i="0" u="none" strike="noStrike" dirty="0">
                          <a:effectLst/>
                          <a:latin typeface="+mn-lt"/>
                        </a:rPr>
                        <a:t>-1.35%</a:t>
                      </a:r>
                    </a:p>
                  </a:txBody>
                  <a:tcPr marL="0" marR="0" marT="0" marB="0" anchor="b"/>
                </a:tc>
                <a:extLst>
                  <a:ext uri="{0D108BD9-81ED-4DB2-BD59-A6C34878D82A}">
                    <a16:rowId xmlns:a16="http://schemas.microsoft.com/office/drawing/2014/main" val="1466288303"/>
                  </a:ext>
                </a:extLst>
              </a:tr>
              <a:tr h="214220">
                <a:tc>
                  <a:txBody>
                    <a:bodyPr/>
                    <a:lstStyle/>
                    <a:p>
                      <a:pPr algn="l" fontAlgn="b"/>
                      <a:r>
                        <a:rPr lang="en-US" sz="1300" u="none" strike="noStrike">
                          <a:effectLst/>
                        </a:rPr>
                        <a:t>Single Parents</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a:effectLst/>
                          <a:latin typeface="+mn-lt"/>
                        </a:rPr>
                        <a:t>27.65%</a:t>
                      </a:r>
                    </a:p>
                  </a:txBody>
                  <a:tcPr marL="0" marR="0" marT="0" marB="0" anchor="b"/>
                </a:tc>
                <a:tc>
                  <a:txBody>
                    <a:bodyPr/>
                    <a:lstStyle/>
                    <a:p>
                      <a:pPr algn="ctr" fontAlgn="b"/>
                      <a:r>
                        <a:rPr lang="en-US" sz="1300" b="0" i="0" u="none" strike="noStrike" dirty="0">
                          <a:effectLst/>
                          <a:latin typeface="+mn-lt"/>
                        </a:rPr>
                        <a:t>-0.32%</a:t>
                      </a:r>
                    </a:p>
                  </a:txBody>
                  <a:tcPr marL="0" marR="0" marT="0" marB="0" anchor="b"/>
                </a:tc>
                <a:extLst>
                  <a:ext uri="{0D108BD9-81ED-4DB2-BD59-A6C34878D82A}">
                    <a16:rowId xmlns:a16="http://schemas.microsoft.com/office/drawing/2014/main" val="632543527"/>
                  </a:ext>
                </a:extLst>
              </a:tr>
              <a:tr h="214220">
                <a:tc>
                  <a:txBody>
                    <a:bodyPr/>
                    <a:lstStyle/>
                    <a:p>
                      <a:pPr algn="l" fontAlgn="b"/>
                      <a:r>
                        <a:rPr lang="en-US" sz="1300" u="none" strike="noStrike">
                          <a:effectLst/>
                          <a:latin typeface="+mn-lt"/>
                        </a:rPr>
                        <a:t>Individuals with Disabilities</a:t>
                      </a:r>
                      <a:endParaRPr lang="en-US" sz="1300" b="1" i="0" u="none" strike="noStrike">
                        <a:effectLst/>
                        <a:latin typeface="+mn-lt"/>
                      </a:endParaRPr>
                    </a:p>
                  </a:txBody>
                  <a:tcPr marL="0" marR="0" marT="0" marB="0" anchor="b"/>
                </a:tc>
                <a:tc>
                  <a:txBody>
                    <a:bodyPr/>
                    <a:lstStyle/>
                    <a:p>
                      <a:pPr algn="ctr" fontAlgn="b"/>
                      <a:r>
                        <a:rPr lang="en-US" sz="1300" b="0" i="0" u="none" strike="noStrike">
                          <a:effectLst/>
                          <a:latin typeface="+mn-lt"/>
                        </a:rPr>
                        <a:t>26.84%</a:t>
                      </a:r>
                    </a:p>
                  </a:txBody>
                  <a:tcPr marL="0" marR="0" marT="0" marB="0" anchor="b"/>
                </a:tc>
                <a:tc>
                  <a:txBody>
                    <a:bodyPr/>
                    <a:lstStyle/>
                    <a:p>
                      <a:pPr algn="ctr" fontAlgn="b"/>
                      <a:r>
                        <a:rPr lang="en-US" sz="1300" b="0" i="0" u="none" strike="noStrike" dirty="0">
                          <a:effectLst/>
                          <a:latin typeface="+mn-lt"/>
                        </a:rPr>
                        <a:t>0.44%</a:t>
                      </a:r>
                    </a:p>
                  </a:txBody>
                  <a:tcPr marL="0" marR="0" marT="0" marB="0" anchor="b"/>
                </a:tc>
                <a:extLst>
                  <a:ext uri="{0D108BD9-81ED-4DB2-BD59-A6C34878D82A}">
                    <a16:rowId xmlns:a16="http://schemas.microsoft.com/office/drawing/2014/main" val="3349020257"/>
                  </a:ext>
                </a:extLst>
              </a:tr>
              <a:tr h="214220">
                <a:tc>
                  <a:txBody>
                    <a:bodyPr/>
                    <a:lstStyle/>
                    <a:p>
                      <a:pPr algn="l" fontAlgn="b"/>
                      <a:r>
                        <a:rPr lang="en-US" sz="1300" b="0" i="0" u="none" strike="noStrike" dirty="0">
                          <a:effectLst/>
                          <a:latin typeface="+mn-lt"/>
                        </a:rPr>
                        <a:t>Technical Preparation</a:t>
                      </a:r>
                    </a:p>
                  </a:txBody>
                  <a:tcPr marL="0" marR="0" marT="0" marB="0" anchor="b"/>
                </a:tc>
                <a:tc>
                  <a:txBody>
                    <a:bodyPr/>
                    <a:lstStyle/>
                    <a:p>
                      <a:pPr algn="ctr" fontAlgn="b"/>
                      <a:r>
                        <a:rPr lang="en-US" sz="1300" b="0" i="0" u="none" strike="noStrike">
                          <a:effectLst/>
                          <a:latin typeface="+mn-lt"/>
                        </a:rPr>
                        <a:t>26.92%</a:t>
                      </a:r>
                    </a:p>
                  </a:txBody>
                  <a:tcPr marL="0" marR="0" marT="0" marB="0" anchor="b"/>
                </a:tc>
                <a:tc>
                  <a:txBody>
                    <a:bodyPr/>
                    <a:lstStyle/>
                    <a:p>
                      <a:pPr algn="ctr" fontAlgn="b"/>
                      <a:r>
                        <a:rPr lang="en-US" sz="1300" b="0" i="0" u="none" strike="noStrike" dirty="0">
                          <a:effectLst/>
                          <a:latin typeface="+mn-lt"/>
                        </a:rPr>
                        <a:t>6.92%</a:t>
                      </a:r>
                    </a:p>
                  </a:txBody>
                  <a:tcPr marL="0" marR="0" marT="0" marB="0" anchor="b"/>
                </a:tc>
                <a:extLst>
                  <a:ext uri="{0D108BD9-81ED-4DB2-BD59-A6C34878D82A}">
                    <a16:rowId xmlns:a16="http://schemas.microsoft.com/office/drawing/2014/main" val="3237149722"/>
                  </a:ext>
                </a:extLst>
              </a:tr>
              <a:tr h="214220">
                <a:tc>
                  <a:txBody>
                    <a:bodyPr/>
                    <a:lstStyle/>
                    <a:p>
                      <a:pPr algn="l" fontAlgn="b"/>
                      <a:r>
                        <a:rPr lang="en-US" sz="1300" u="none" strike="noStrike" dirty="0">
                          <a:effectLst/>
                        </a:rPr>
                        <a:t>Homeless Individuals</a:t>
                      </a:r>
                      <a:endParaRPr lang="en-US" sz="1300" b="1" i="0" u="none" strike="noStrike" dirty="0">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2756925612"/>
                  </a:ext>
                </a:extLst>
              </a:tr>
              <a:tr h="214220">
                <a:tc>
                  <a:txBody>
                    <a:bodyPr/>
                    <a:lstStyle/>
                    <a:p>
                      <a:pPr algn="l" fontAlgn="b"/>
                      <a:r>
                        <a:rPr lang="en-US" sz="1300" u="none" strike="noStrike">
                          <a:effectLst/>
                        </a:rPr>
                        <a:t>Youth in Foster Care</a:t>
                      </a:r>
                      <a:endParaRPr lang="en-US" sz="1300" b="1" i="0" u="none" strike="noStrike">
                        <a:effectLst/>
                        <a:latin typeface="Arial" panose="020B0604020202020204" pitchFamily="34" charset="0"/>
                      </a:endParaRPr>
                    </a:p>
                  </a:txBody>
                  <a:tcPr marL="0" marR="0" marT="0" marB="0" anchor="b"/>
                </a:tc>
                <a:tc>
                  <a:txBody>
                    <a:bodyPr/>
                    <a:lstStyle/>
                    <a:p>
                      <a:pPr algn="ctr" fontAlgn="b"/>
                      <a:r>
                        <a:rPr lang="en-US" sz="1300" b="0" i="0" u="none" strike="noStrike" dirty="0">
                          <a:effectLst/>
                          <a:latin typeface="+mn-lt"/>
                        </a:rPr>
                        <a:t>39.47%</a:t>
                      </a:r>
                    </a:p>
                  </a:txBody>
                  <a:tcPr marL="0" marR="0" marT="0" marB="0" anchor="b"/>
                </a:tc>
                <a:tc>
                  <a:txBody>
                    <a:bodyPr/>
                    <a:lstStyle/>
                    <a:p>
                      <a:pPr algn="ctr" fontAlgn="b"/>
                      <a:r>
                        <a:rPr lang="en-US" sz="1300" b="0" i="0" u="none" strike="noStrike" dirty="0">
                          <a:effectLst/>
                          <a:latin typeface="+mn-lt"/>
                        </a:rPr>
                        <a:t>11.78%</a:t>
                      </a:r>
                    </a:p>
                  </a:txBody>
                  <a:tcPr marL="0" marR="0" marT="0" marB="0" anchor="b"/>
                </a:tc>
                <a:extLst>
                  <a:ext uri="{0D108BD9-81ED-4DB2-BD59-A6C34878D82A}">
                    <a16:rowId xmlns:a16="http://schemas.microsoft.com/office/drawing/2014/main" val="1303150171"/>
                  </a:ext>
                </a:extLst>
              </a:tr>
              <a:tr h="230344">
                <a:tc>
                  <a:txBody>
                    <a:bodyPr/>
                    <a:lstStyle/>
                    <a:p>
                      <a:pPr algn="l" fontAlgn="b"/>
                      <a:r>
                        <a:rPr lang="en-US" sz="1300" u="none" strike="noStrike" dirty="0">
                          <a:effectLst/>
                        </a:rPr>
                        <a:t>Youth with Parent in Active Military</a:t>
                      </a:r>
                      <a:endParaRPr lang="en-US" sz="1300" b="1" i="0" u="none" strike="noStrike" dirty="0">
                        <a:effectLst/>
                        <a:latin typeface="Arial" panose="020B060402020202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a:effectLst/>
                          <a:latin typeface="+mn-lt"/>
                        </a:rPr>
                        <a:t>No Data</a:t>
                      </a:r>
                    </a:p>
                  </a:txBody>
                  <a:tcPr marL="0" marR="0" marT="0" marB="0" anchor="b"/>
                </a:tc>
                <a:tc>
                  <a:txBody>
                    <a:bodyPr/>
                    <a:lstStyle/>
                    <a:p>
                      <a:pPr algn="ctr" fontAlgn="b"/>
                      <a:r>
                        <a:rPr lang="en-US" sz="1300" b="0" i="0" u="none" strike="noStrike" dirty="0">
                          <a:effectLst/>
                          <a:latin typeface="+mn-lt"/>
                        </a:rPr>
                        <a:t>No Data</a:t>
                      </a:r>
                    </a:p>
                  </a:txBody>
                  <a:tcPr marL="0" marR="0" marT="0" marB="0" anchor="b"/>
                </a:tc>
                <a:extLst>
                  <a:ext uri="{0D108BD9-81ED-4DB2-BD59-A6C34878D82A}">
                    <a16:rowId xmlns:a16="http://schemas.microsoft.com/office/drawing/2014/main" val="1275943925"/>
                  </a:ext>
                </a:extLst>
              </a:tr>
              <a:tr h="214220">
                <a:tc>
                  <a:txBody>
                    <a:bodyPr/>
                    <a:lstStyle/>
                    <a:p>
                      <a:pPr algn="r" fontAlgn="b"/>
                      <a:r>
                        <a:rPr lang="en-US" sz="1300" u="none" strike="noStrike" dirty="0">
                          <a:effectLst/>
                        </a:rPr>
                        <a:t>*Most recent data available</a:t>
                      </a:r>
                      <a:endParaRPr lang="en-US" sz="1300" b="0" i="0" u="none" strike="noStrike" dirty="0">
                        <a:effectLst/>
                        <a:latin typeface="Arial" panose="020B0604020202020204" pitchFamily="34" charset="0"/>
                      </a:endParaRPr>
                    </a:p>
                  </a:txBody>
                  <a:tcPr marL="0" marR="0" marT="0" marB="0" anchor="b"/>
                </a:tc>
                <a:tc>
                  <a:txBody>
                    <a:bodyPr/>
                    <a:lstStyle/>
                    <a:p>
                      <a:pPr algn="l" fontAlgn="b"/>
                      <a:endParaRPr lang="en-US" sz="1300" b="0" i="0" u="none" strike="noStrike">
                        <a:effectLst/>
                        <a:latin typeface="Arial" panose="020B0604020202020204" pitchFamily="34" charset="0"/>
                      </a:endParaRPr>
                    </a:p>
                  </a:txBody>
                  <a:tcPr marL="0" marR="0" marT="0" marB="0" anchor="b"/>
                </a:tc>
                <a:tc>
                  <a:txBody>
                    <a:bodyPr/>
                    <a:lstStyle/>
                    <a:p>
                      <a:pPr algn="l" fontAlgn="b"/>
                      <a:endParaRPr lang="en-US" sz="13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694758832"/>
                  </a:ext>
                </a:extLst>
              </a:tr>
            </a:tbl>
          </a:graphicData>
        </a:graphic>
      </p:graphicFrame>
    </p:spTree>
    <p:extLst>
      <p:ext uri="{BB962C8B-B14F-4D97-AF65-F5344CB8AC3E}">
        <p14:creationId xmlns:p14="http://schemas.microsoft.com/office/powerpoint/2010/main" val="67530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CLNA Element #2</a:t>
            </a:r>
          </a:p>
        </p:txBody>
      </p:sp>
      <p:sp>
        <p:nvSpPr>
          <p:cNvPr id="3" name="Content Placeholder 2"/>
          <p:cNvSpPr>
            <a:spLocks noGrp="1"/>
          </p:cNvSpPr>
          <p:nvPr>
            <p:ph idx="1"/>
          </p:nvPr>
        </p:nvSpPr>
        <p:spPr/>
        <p:txBody>
          <a:bodyPr/>
          <a:lstStyle/>
          <a:p>
            <a:r>
              <a:rPr lang="en-US" dirty="0"/>
              <a:t>Element #2: Program, size, scope, and quality to meet the needs of all students</a:t>
            </a:r>
          </a:p>
          <a:p>
            <a:pPr marL="0" indent="0">
              <a:buNone/>
            </a:pPr>
            <a:endParaRPr lang="en-US" dirty="0"/>
          </a:p>
        </p:txBody>
      </p:sp>
      <p:graphicFrame>
        <p:nvGraphicFramePr>
          <p:cNvPr id="6" name="Table 5">
            <a:extLst>
              <a:ext uri="{FF2B5EF4-FFF2-40B4-BE49-F238E27FC236}">
                <a16:creationId xmlns:a16="http://schemas.microsoft.com/office/drawing/2014/main" id="{E7EFAE05-717B-4A32-B7B1-D34476DE5CA1}"/>
              </a:ext>
            </a:extLst>
          </p:cNvPr>
          <p:cNvGraphicFramePr>
            <a:graphicFrameLocks noGrp="1"/>
          </p:cNvGraphicFramePr>
          <p:nvPr>
            <p:extLst>
              <p:ext uri="{D42A27DB-BD31-4B8C-83A1-F6EECF244321}">
                <p14:modId xmlns:p14="http://schemas.microsoft.com/office/powerpoint/2010/main" val="3227791830"/>
              </p:ext>
            </p:extLst>
          </p:nvPr>
        </p:nvGraphicFramePr>
        <p:xfrm>
          <a:off x="1136650" y="3530600"/>
          <a:ext cx="9918700" cy="2674620"/>
        </p:xfrm>
        <a:graphic>
          <a:graphicData uri="http://schemas.openxmlformats.org/drawingml/2006/table">
            <a:tbl>
              <a:tblPr>
                <a:tableStyleId>{5C22544A-7EE6-4342-B048-85BDC9FD1C3A}</a:tableStyleId>
              </a:tblPr>
              <a:tblGrid>
                <a:gridCol w="2398764">
                  <a:extLst>
                    <a:ext uri="{9D8B030D-6E8A-4147-A177-3AD203B41FA5}">
                      <a16:colId xmlns:a16="http://schemas.microsoft.com/office/drawing/2014/main" val="85548516"/>
                    </a:ext>
                  </a:extLst>
                </a:gridCol>
                <a:gridCol w="1053426">
                  <a:extLst>
                    <a:ext uri="{9D8B030D-6E8A-4147-A177-3AD203B41FA5}">
                      <a16:colId xmlns:a16="http://schemas.microsoft.com/office/drawing/2014/main" val="3851104673"/>
                    </a:ext>
                  </a:extLst>
                </a:gridCol>
                <a:gridCol w="1510333">
                  <a:extLst>
                    <a:ext uri="{9D8B030D-6E8A-4147-A177-3AD203B41FA5}">
                      <a16:colId xmlns:a16="http://schemas.microsoft.com/office/drawing/2014/main" val="2478202350"/>
                    </a:ext>
                  </a:extLst>
                </a:gridCol>
                <a:gridCol w="218935">
                  <a:extLst>
                    <a:ext uri="{9D8B030D-6E8A-4147-A177-3AD203B41FA5}">
                      <a16:colId xmlns:a16="http://schemas.microsoft.com/office/drawing/2014/main" val="3070200096"/>
                    </a:ext>
                  </a:extLst>
                </a:gridCol>
                <a:gridCol w="2271846">
                  <a:extLst>
                    <a:ext uri="{9D8B030D-6E8A-4147-A177-3AD203B41FA5}">
                      <a16:colId xmlns:a16="http://schemas.microsoft.com/office/drawing/2014/main" val="1025916533"/>
                    </a:ext>
                  </a:extLst>
                </a:gridCol>
                <a:gridCol w="989966">
                  <a:extLst>
                    <a:ext uri="{9D8B030D-6E8A-4147-A177-3AD203B41FA5}">
                      <a16:colId xmlns:a16="http://schemas.microsoft.com/office/drawing/2014/main" val="3304388019"/>
                    </a:ext>
                  </a:extLst>
                </a:gridCol>
                <a:gridCol w="1475430">
                  <a:extLst>
                    <a:ext uri="{9D8B030D-6E8A-4147-A177-3AD203B41FA5}">
                      <a16:colId xmlns:a16="http://schemas.microsoft.com/office/drawing/2014/main" val="629997078"/>
                    </a:ext>
                  </a:extLst>
                </a:gridCol>
              </a:tblGrid>
              <a:tr h="381000">
                <a:tc gridSpan="3">
                  <a:txBody>
                    <a:bodyPr/>
                    <a:lstStyle/>
                    <a:p>
                      <a:pPr algn="ctr" rtl="0" fontAlgn="b"/>
                      <a:r>
                        <a:rPr lang="en-US" sz="1400" u="none" strike="noStrike">
                          <a:effectLst/>
                        </a:rPr>
                        <a:t>Largest Programs in 2018-2019</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9525" marR="9525" marT="9525" marB="0" anchor="b"/>
                </a:tc>
                <a:tc gridSpan="3">
                  <a:txBody>
                    <a:bodyPr/>
                    <a:lstStyle/>
                    <a:p>
                      <a:pPr algn="ctr" rtl="0" fontAlgn="b"/>
                      <a:r>
                        <a:rPr lang="en-US" sz="1400" u="none" strike="noStrike">
                          <a:effectLst/>
                        </a:rPr>
                        <a:t>Smallest Non-Impacted Programs in 2018-2019</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4718998"/>
                  </a:ext>
                </a:extLst>
              </a:tr>
              <a:tr h="133350">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5077817"/>
                  </a:ext>
                </a:extLst>
              </a:tr>
              <a:tr h="295275">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Enrollment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 Sections Offered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Enrollment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Sections Offered</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4793395"/>
                  </a:ext>
                </a:extLst>
              </a:tr>
              <a:tr h="381000">
                <a:tc>
                  <a:txBody>
                    <a:bodyPr/>
                    <a:lstStyle/>
                    <a:p>
                      <a:pPr algn="l" rtl="0" fontAlgn="b"/>
                      <a:r>
                        <a:rPr lang="en-US" sz="1400" u="none" strike="noStrike">
                          <a:effectLst/>
                        </a:rPr>
                        <a:t>Child Development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2852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400" u="none" strike="noStrike">
                          <a:effectLst/>
                        </a:rPr>
                        <a:t>Coaching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9000689"/>
                  </a:ext>
                </a:extLst>
              </a:tr>
              <a:tr h="266700">
                <a:tc>
                  <a:txBody>
                    <a:bodyPr/>
                    <a:lstStyle/>
                    <a:p>
                      <a:pPr algn="l" rtl="0" fontAlgn="b"/>
                      <a:r>
                        <a:rPr lang="en-US" sz="1400" u="none" strike="noStrike">
                          <a:effectLst/>
                        </a:rPr>
                        <a:t>Business Management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2321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Athletic Trainer Aide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1610188"/>
                  </a:ext>
                </a:extLst>
              </a:tr>
              <a:tr h="257175">
                <a:tc>
                  <a:txBody>
                    <a:bodyPr/>
                    <a:lstStyle/>
                    <a:p>
                      <a:pPr algn="l" rtl="0" fontAlgn="b"/>
                      <a:r>
                        <a:rPr lang="en-US" sz="1400" u="none" strike="noStrike">
                          <a:effectLst/>
                        </a:rPr>
                        <a:t>Accounting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1917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400" u="none" strike="noStrike">
                          <a:effectLst/>
                        </a:rPr>
                        <a:t>Technical Theater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6817184"/>
                  </a:ext>
                </a:extLst>
              </a:tr>
              <a:tr h="276225">
                <a:tc>
                  <a:txBody>
                    <a:bodyPr/>
                    <a:lstStyle/>
                    <a:p>
                      <a:pPr algn="l" rtl="0" fontAlgn="b"/>
                      <a:r>
                        <a:rPr lang="en-US" sz="1400" u="none" strike="noStrike">
                          <a:effectLst/>
                        </a:rPr>
                        <a:t>Nutrition &amp; Foods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1880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400" u="none" strike="noStrike">
                          <a:effectLst/>
                        </a:rPr>
                        <a:t>Industrial Design Engineering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5626376"/>
                  </a:ext>
                </a:extLst>
              </a:tr>
              <a:tr h="257175">
                <a:tc>
                  <a:txBody>
                    <a:bodyPr/>
                    <a:lstStyle/>
                    <a:p>
                      <a:pPr algn="l" rtl="0" fontAlgn="b"/>
                      <a:r>
                        <a:rPr lang="en-US" sz="1400" u="none" strike="noStrike">
                          <a:effectLst/>
                        </a:rPr>
                        <a:t>Sign Language Interpreting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1438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400" u="none" strike="noStrike">
                          <a:effectLst/>
                        </a:rPr>
                        <a:t>Radio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72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7100825"/>
                  </a:ext>
                </a:extLst>
              </a:tr>
              <a:tr h="276225">
                <a:tc>
                  <a:txBody>
                    <a:bodyPr/>
                    <a:lstStyle/>
                    <a:p>
                      <a:pPr algn="l" rtl="0" fontAlgn="b"/>
                      <a:r>
                        <a:rPr lang="en-US" sz="1400" u="none" strike="noStrike">
                          <a:effectLst/>
                        </a:rPr>
                        <a:t>Administration of Justice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1081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400" u="none" strike="noStrike">
                          <a:effectLst/>
                        </a:rPr>
                        <a:t>Fashion Merchandising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903298"/>
                  </a:ext>
                </a:extLst>
              </a:tr>
            </a:tbl>
          </a:graphicData>
        </a:graphic>
      </p:graphicFrame>
    </p:spTree>
    <p:extLst>
      <p:ext uri="{BB962C8B-B14F-4D97-AF65-F5344CB8AC3E}">
        <p14:creationId xmlns:p14="http://schemas.microsoft.com/office/powerpoint/2010/main" val="141599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CLNA Element #3</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a:t>Element #3: Progress towards implementation of CTE Programs of Study</a:t>
            </a:r>
          </a:p>
          <a:p>
            <a:pPr marL="0" indent="0">
              <a:buNone/>
            </a:pPr>
            <a:endParaRPr lang="en-US" sz="1000" dirty="0"/>
          </a:p>
          <a:p>
            <a:pPr marL="0" indent="0">
              <a:buNone/>
            </a:pPr>
            <a:r>
              <a:rPr lang="en-US" sz="2200" b="1" dirty="0"/>
              <a:t>Program of Study </a:t>
            </a:r>
            <a:r>
              <a:rPr lang="en-US" sz="2200" dirty="0"/>
              <a:t>- a sequence of courses and/or competencies </a:t>
            </a:r>
            <a:r>
              <a:rPr lang="en-US" sz="2200" u="sng" dirty="0"/>
              <a:t>across secondary and postsecondary</a:t>
            </a:r>
            <a:r>
              <a:rPr lang="en-US" sz="2200" dirty="0"/>
              <a:t> education that incorporates technical, academic and employability knowledge and skills</a:t>
            </a:r>
          </a:p>
          <a:p>
            <a:pPr marL="0" indent="0">
              <a:buNone/>
            </a:pPr>
            <a:endParaRPr lang="en-US" sz="1800" dirty="0"/>
          </a:p>
          <a:p>
            <a:pPr marL="0" indent="0" fontAlgn="base">
              <a:buNone/>
            </a:pPr>
            <a:r>
              <a:rPr lang="en-US" sz="2200" dirty="0"/>
              <a:t>		# of Career Education K-12 Articulation Agreements = </a:t>
            </a:r>
            <a:r>
              <a:rPr lang="en-US" sz="2200" b="1" dirty="0"/>
              <a:t>230</a:t>
            </a:r>
          </a:p>
          <a:p>
            <a:pPr marL="0" indent="0" fontAlgn="base">
              <a:buNone/>
            </a:pPr>
            <a:r>
              <a:rPr lang="en-US" sz="2200" dirty="0"/>
              <a:t>		# of Participating Districts = 23</a:t>
            </a:r>
          </a:p>
          <a:p>
            <a:pPr marL="0" indent="0" fontAlgn="base">
              <a:buNone/>
            </a:pPr>
            <a:r>
              <a:rPr lang="en-US" sz="2200" dirty="0"/>
              <a:t>		# of ROPs = 3</a:t>
            </a:r>
          </a:p>
          <a:p>
            <a:pPr marL="0" indent="0" fontAlgn="base">
              <a:buNone/>
            </a:pPr>
            <a:r>
              <a:rPr lang="en-US" sz="2200" dirty="0"/>
              <a:t>		# of Adult Ed Programs, including Mt. SAC Continuing Ed = 5</a:t>
            </a:r>
          </a:p>
          <a:p>
            <a:pPr marL="0" indent="0" fontAlgn="base">
              <a:buNone/>
            </a:pPr>
            <a:r>
              <a:rPr lang="en-US" sz="2200" dirty="0"/>
              <a:t>		# of High Schools = 48</a:t>
            </a:r>
          </a:p>
        </p:txBody>
      </p:sp>
    </p:spTree>
    <p:extLst>
      <p:ext uri="{BB962C8B-B14F-4D97-AF65-F5344CB8AC3E}">
        <p14:creationId xmlns:p14="http://schemas.microsoft.com/office/powerpoint/2010/main" val="112575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B69F-427E-4115-88C2-52A436098700}"/>
              </a:ext>
            </a:extLst>
          </p:cNvPr>
          <p:cNvSpPr>
            <a:spLocks noGrp="1"/>
          </p:cNvSpPr>
          <p:nvPr>
            <p:ph type="title"/>
          </p:nvPr>
        </p:nvSpPr>
        <p:spPr/>
        <p:txBody>
          <a:bodyPr/>
          <a:lstStyle/>
          <a:p>
            <a:pPr algn="ctr"/>
            <a:r>
              <a:rPr lang="en-US" b="1" dirty="0"/>
              <a:t>CLNA Element #3, Cont.</a:t>
            </a:r>
            <a:endParaRPr lang="en-US" dirty="0"/>
          </a:p>
        </p:txBody>
      </p:sp>
      <p:sp>
        <p:nvSpPr>
          <p:cNvPr id="3" name="Content Placeholder 2">
            <a:extLst>
              <a:ext uri="{FF2B5EF4-FFF2-40B4-BE49-F238E27FC236}">
                <a16:creationId xmlns:a16="http://schemas.microsoft.com/office/drawing/2014/main" id="{291373E5-37D2-40F5-831E-B5A898BD0ECC}"/>
              </a:ext>
            </a:extLst>
          </p:cNvPr>
          <p:cNvSpPr>
            <a:spLocks noGrp="1"/>
          </p:cNvSpPr>
          <p:nvPr>
            <p:ph idx="1"/>
          </p:nvPr>
        </p:nvSpPr>
        <p:spPr/>
        <p:txBody>
          <a:bodyPr/>
          <a:lstStyle/>
          <a:p>
            <a:r>
              <a:rPr lang="en-US" dirty="0"/>
              <a:t>Dual Enrollment</a:t>
            </a:r>
          </a:p>
          <a:p>
            <a:pPr lvl="1"/>
            <a:r>
              <a:rPr lang="en-US" dirty="0"/>
              <a:t>Administration of Justice – 6 classes</a:t>
            </a:r>
          </a:p>
          <a:p>
            <a:pPr lvl="1"/>
            <a:r>
              <a:rPr lang="en-US" dirty="0"/>
              <a:t>Child Development – 1 class</a:t>
            </a:r>
          </a:p>
          <a:p>
            <a:pPr lvl="1"/>
            <a:r>
              <a:rPr lang="en-US" dirty="0"/>
              <a:t>Family &amp; Consumer Sciences – 2 classes</a:t>
            </a:r>
          </a:p>
          <a:p>
            <a:pPr lvl="1"/>
            <a:r>
              <a:rPr lang="en-US" dirty="0"/>
              <a:t>Medical Terminology – 1 class</a:t>
            </a:r>
          </a:p>
          <a:p>
            <a:pPr lvl="1"/>
            <a:r>
              <a:rPr lang="en-US" dirty="0"/>
              <a:t>Hospitality &amp; Restaurant Management – 1 class</a:t>
            </a:r>
          </a:p>
          <a:p>
            <a:pPr lvl="1"/>
            <a:r>
              <a:rPr lang="en-US" dirty="0"/>
              <a:t>Culinary – 1 class</a:t>
            </a:r>
          </a:p>
          <a:p>
            <a:pPr lvl="1"/>
            <a:r>
              <a:rPr lang="en-US" dirty="0"/>
              <a:t>Sign Language Interpreting – 9 classes</a:t>
            </a:r>
          </a:p>
          <a:p>
            <a:pPr lvl="1"/>
            <a:r>
              <a:rPr lang="en-US" dirty="0"/>
              <a:t>Fire – 3 classes</a:t>
            </a:r>
          </a:p>
        </p:txBody>
      </p:sp>
    </p:spTree>
    <p:extLst>
      <p:ext uri="{BB962C8B-B14F-4D97-AF65-F5344CB8AC3E}">
        <p14:creationId xmlns:p14="http://schemas.microsoft.com/office/powerpoint/2010/main" val="1654249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CLNA Element #4</a:t>
            </a:r>
            <a:endParaRPr lang="en-US" dirty="0"/>
          </a:p>
        </p:txBody>
      </p:sp>
      <p:sp>
        <p:nvSpPr>
          <p:cNvPr id="3" name="Content Placeholder 2"/>
          <p:cNvSpPr>
            <a:spLocks noGrp="1"/>
          </p:cNvSpPr>
          <p:nvPr>
            <p:ph idx="1"/>
          </p:nvPr>
        </p:nvSpPr>
        <p:spPr/>
        <p:txBody>
          <a:bodyPr>
            <a:normAutofit/>
          </a:bodyPr>
          <a:lstStyle/>
          <a:p>
            <a:r>
              <a:rPr lang="en-US" dirty="0"/>
              <a:t>Element #4: Improving recruitment, retention, and training of CTE professionals, including underrepresented groups</a:t>
            </a:r>
          </a:p>
          <a:p>
            <a:pPr marL="0" indent="0">
              <a:buNone/>
            </a:pPr>
            <a:endParaRPr lang="en-US" sz="800" dirty="0"/>
          </a:p>
          <a:p>
            <a:pPr lvl="1"/>
            <a:r>
              <a:rPr lang="en-US" sz="2000" dirty="0"/>
              <a:t>Our Board Administrative Procedures for recruitment and hiring of faculty was revised to ensure: </a:t>
            </a:r>
          </a:p>
          <a:p>
            <a:pPr lvl="2"/>
            <a:r>
              <a:rPr lang="en-US" sz="1100" b="1" dirty="0"/>
              <a:t>diverse Screening Committee membership </a:t>
            </a:r>
            <a:r>
              <a:rPr lang="en-US" sz="1100" dirty="0"/>
              <a:t>“</a:t>
            </a:r>
            <a:r>
              <a:rPr lang="en-US" sz="1100" b="0" i="0" u="none" strike="noStrike" baseline="0" dirty="0">
                <a:solidFill>
                  <a:srgbClr val="000000"/>
                </a:solidFill>
              </a:rPr>
              <a:t>with regard to ethnic group identification, race, color, national origin, religion, age, gender, disability, ancestry, sexual orientation, language, accent, citizenship status, marital status, economic status, military and veteran status, medical condition, or on the basis of these perceived characteristics, or based on association with a person or group with one or more of these actual or perceived characteristics. </a:t>
            </a:r>
          </a:p>
          <a:p>
            <a:pPr lvl="2"/>
            <a:r>
              <a:rPr lang="en-US" sz="1100" b="0" i="0" u="none" strike="noStrike" baseline="0" dirty="0">
                <a:solidFill>
                  <a:srgbClr val="000000"/>
                </a:solidFill>
              </a:rPr>
              <a:t>each Committee, upon its formation, will coordinate with the Equal Employment Opportunity Officer to confirm that the procedures it will be following in screening and interviewing will conform to the College’s equal employment and non-discrimination policies. </a:t>
            </a:r>
          </a:p>
          <a:p>
            <a:pPr lvl="2"/>
            <a:r>
              <a:rPr lang="en-US" sz="1100" dirty="0">
                <a:solidFill>
                  <a:srgbClr val="000000"/>
                </a:solidFill>
              </a:rPr>
              <a:t>a</a:t>
            </a:r>
            <a:r>
              <a:rPr lang="en-US" sz="1100" b="0" i="0" u="none" strike="noStrike" baseline="0" dirty="0">
                <a:solidFill>
                  <a:srgbClr val="000000"/>
                </a:solidFill>
              </a:rPr>
              <a:t>ll members of the Screening Committee will have Equal Employment Opportunity training in accordance with Title 5 Section 53003(c)(4).”</a:t>
            </a:r>
            <a:endParaRPr lang="en-US" sz="1400" b="0" i="0" u="none" strike="noStrike" baseline="0" dirty="0">
              <a:solidFill>
                <a:srgbClr val="000000"/>
              </a:solidFill>
              <a:latin typeface="Arial" panose="020B0604020202020204" pitchFamily="34" charset="0"/>
            </a:endParaRPr>
          </a:p>
          <a:p>
            <a:pPr lvl="1"/>
            <a:endParaRPr lang="en-US" sz="800" dirty="0"/>
          </a:p>
          <a:p>
            <a:pPr lvl="1"/>
            <a:r>
              <a:rPr lang="en-US" sz="2000" dirty="0"/>
              <a:t>ACUE training for new CE faculty members</a:t>
            </a:r>
          </a:p>
          <a:p>
            <a:endParaRPr lang="en-US" dirty="0"/>
          </a:p>
        </p:txBody>
      </p:sp>
    </p:spTree>
    <p:extLst>
      <p:ext uri="{BB962C8B-B14F-4D97-AF65-F5344CB8AC3E}">
        <p14:creationId xmlns:p14="http://schemas.microsoft.com/office/powerpoint/2010/main" val="301579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CLNA Element #5</a:t>
            </a:r>
            <a:endParaRPr lang="en-US" dirty="0"/>
          </a:p>
        </p:txBody>
      </p:sp>
      <p:sp>
        <p:nvSpPr>
          <p:cNvPr id="3" name="Content Placeholder 2"/>
          <p:cNvSpPr>
            <a:spLocks noGrp="1"/>
          </p:cNvSpPr>
          <p:nvPr>
            <p:ph idx="1"/>
          </p:nvPr>
        </p:nvSpPr>
        <p:spPr/>
        <p:txBody>
          <a:bodyPr>
            <a:normAutofit lnSpcReduction="10000"/>
          </a:bodyPr>
          <a:lstStyle/>
          <a:p>
            <a:r>
              <a:rPr lang="en-US" dirty="0"/>
              <a:t>Element #5: Progress towards equal access to CTE programs for all students</a:t>
            </a:r>
          </a:p>
          <a:p>
            <a:pPr lvl="1"/>
            <a:r>
              <a:rPr lang="en-US" dirty="0"/>
              <a:t>Institutional - enrollment of males in nontraditional programs and enrollment of out-of-workforce individuals will be addressed through CE program marketing and outreach.</a:t>
            </a:r>
          </a:p>
          <a:p>
            <a:pPr lvl="1"/>
            <a:r>
              <a:rPr lang="en-US" dirty="0"/>
              <a:t>Program level core indicators will be analyzed to determine areas for improvement.</a:t>
            </a:r>
          </a:p>
          <a:p>
            <a:pPr lvl="1"/>
            <a:r>
              <a:rPr lang="en-US" dirty="0"/>
              <a:t>Faculty will be consulted to determine barriers to enrollment.</a:t>
            </a:r>
          </a:p>
          <a:p>
            <a:pPr lvl="1"/>
            <a:r>
              <a:rPr lang="en-US" dirty="0"/>
              <a:t>Accommodations, modifications, and supportive services in place will be analyzed.</a:t>
            </a:r>
          </a:p>
        </p:txBody>
      </p:sp>
    </p:spTree>
    <p:extLst>
      <p:ext uri="{BB962C8B-B14F-4D97-AF65-F5344CB8AC3E}">
        <p14:creationId xmlns:p14="http://schemas.microsoft.com/office/powerpoint/2010/main" val="317846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CLNA Element #6</a:t>
            </a:r>
            <a:endParaRPr lang="en-US" dirty="0"/>
          </a:p>
        </p:txBody>
      </p:sp>
      <p:sp>
        <p:nvSpPr>
          <p:cNvPr id="3" name="Content Placeholder 2"/>
          <p:cNvSpPr>
            <a:spLocks noGrp="1"/>
          </p:cNvSpPr>
          <p:nvPr>
            <p:ph idx="1"/>
          </p:nvPr>
        </p:nvSpPr>
        <p:spPr/>
        <p:txBody>
          <a:bodyPr/>
          <a:lstStyle/>
          <a:p>
            <a:r>
              <a:rPr lang="en-US" dirty="0"/>
              <a:t>Element #6: Alignment to Labor Market Information (LMI)</a:t>
            </a:r>
          </a:p>
          <a:p>
            <a:endParaRPr lang="en-US" dirty="0"/>
          </a:p>
          <a:p>
            <a:pPr lvl="1"/>
            <a:r>
              <a:rPr lang="en-US" dirty="0"/>
              <a:t>All CE programs at Mt. SAC align with high wage or high demand jobs in Los Angeles County. (see Labor Market Data Document)</a:t>
            </a:r>
          </a:p>
          <a:p>
            <a:pPr lvl="1"/>
            <a:endParaRPr lang="en-US" sz="800" dirty="0"/>
          </a:p>
          <a:p>
            <a:pPr lvl="1"/>
            <a:r>
              <a:rPr lang="en-US" dirty="0"/>
              <a:t>Commentary by Luke Meyer, Director of the Los Angeles Center of Excellence</a:t>
            </a:r>
          </a:p>
        </p:txBody>
      </p:sp>
    </p:spTree>
    <p:extLst>
      <p:ext uri="{BB962C8B-B14F-4D97-AF65-F5344CB8AC3E}">
        <p14:creationId xmlns:p14="http://schemas.microsoft.com/office/powerpoint/2010/main" val="236705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98BF-A676-4526-9D7D-C18101757836}"/>
              </a:ext>
            </a:extLst>
          </p:cNvPr>
          <p:cNvSpPr>
            <a:spLocks noGrp="1"/>
          </p:cNvSpPr>
          <p:nvPr>
            <p:ph type="title"/>
          </p:nvPr>
        </p:nvSpPr>
        <p:spPr>
          <a:xfrm>
            <a:off x="838200" y="1398061"/>
            <a:ext cx="10515600" cy="748240"/>
          </a:xfrm>
        </p:spPr>
        <p:txBody>
          <a:bodyPr/>
          <a:lstStyle/>
          <a:p>
            <a:pPr algn="ctr"/>
            <a:r>
              <a:rPr lang="en-US" dirty="0"/>
              <a:t>Check Ins</a:t>
            </a:r>
          </a:p>
        </p:txBody>
      </p:sp>
      <p:sp>
        <p:nvSpPr>
          <p:cNvPr id="3" name="Content Placeholder 2">
            <a:extLst>
              <a:ext uri="{FF2B5EF4-FFF2-40B4-BE49-F238E27FC236}">
                <a16:creationId xmlns:a16="http://schemas.microsoft.com/office/drawing/2014/main" id="{35BA50BF-2325-460E-9861-0805F5B32653}"/>
              </a:ext>
            </a:extLst>
          </p:cNvPr>
          <p:cNvSpPr>
            <a:spLocks noGrp="1"/>
          </p:cNvSpPr>
          <p:nvPr>
            <p:ph idx="1"/>
          </p:nvPr>
        </p:nvSpPr>
        <p:spPr>
          <a:xfrm>
            <a:off x="838200" y="2146301"/>
            <a:ext cx="10515600" cy="4210049"/>
          </a:xfrm>
        </p:spPr>
        <p:txBody>
          <a:bodyPr>
            <a:normAutofit lnSpcReduction="10000"/>
          </a:bodyPr>
          <a:lstStyle/>
          <a:p>
            <a:r>
              <a:rPr lang="en-US" dirty="0"/>
              <a:t>Industry Partners</a:t>
            </a:r>
          </a:p>
          <a:p>
            <a:pPr lvl="1"/>
            <a:r>
              <a:rPr lang="en-US" dirty="0"/>
              <a:t>Challenges within your business</a:t>
            </a:r>
          </a:p>
          <a:p>
            <a:pPr lvl="1"/>
            <a:r>
              <a:rPr lang="en-US" dirty="0"/>
              <a:t>Areas of growth</a:t>
            </a:r>
          </a:p>
          <a:p>
            <a:pPr lvl="1"/>
            <a:r>
              <a:rPr lang="en-US" dirty="0"/>
              <a:t>How can Mt. SAC work with you to address your employment needs?</a:t>
            </a:r>
          </a:p>
          <a:p>
            <a:r>
              <a:rPr lang="en-US" dirty="0"/>
              <a:t>K-12 Partners</a:t>
            </a:r>
          </a:p>
          <a:p>
            <a:pPr lvl="1"/>
            <a:r>
              <a:rPr lang="en-US" dirty="0"/>
              <a:t>Challenges in your Career Education programs</a:t>
            </a:r>
          </a:p>
          <a:p>
            <a:pPr lvl="1"/>
            <a:r>
              <a:rPr lang="en-US" dirty="0"/>
              <a:t>What new pathways would you like to pursue?</a:t>
            </a:r>
          </a:p>
          <a:p>
            <a:r>
              <a:rPr lang="en-US" dirty="0"/>
              <a:t>Mt. SAC Faculty</a:t>
            </a:r>
          </a:p>
          <a:p>
            <a:pPr lvl="1"/>
            <a:r>
              <a:rPr lang="en-US" dirty="0"/>
              <a:t>Challenges in your programs</a:t>
            </a:r>
          </a:p>
          <a:p>
            <a:pPr lvl="1"/>
            <a:r>
              <a:rPr lang="en-US" dirty="0"/>
              <a:t>What new programs would you like to pursue?</a:t>
            </a:r>
          </a:p>
          <a:p>
            <a:pPr lvl="1"/>
            <a:endParaRPr lang="en-US" dirty="0"/>
          </a:p>
        </p:txBody>
      </p:sp>
    </p:spTree>
    <p:extLst>
      <p:ext uri="{BB962C8B-B14F-4D97-AF65-F5344CB8AC3E}">
        <p14:creationId xmlns:p14="http://schemas.microsoft.com/office/powerpoint/2010/main" val="142819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lstStyle/>
          <a:p>
            <a:pPr algn="ctr"/>
            <a:r>
              <a:rPr lang="en-US" b="1" dirty="0"/>
              <a:t>Questions or Other Feedback?</a:t>
            </a:r>
          </a:p>
        </p:txBody>
      </p:sp>
    </p:spTree>
    <p:extLst>
      <p:ext uri="{BB962C8B-B14F-4D97-AF65-F5344CB8AC3E}">
        <p14:creationId xmlns:p14="http://schemas.microsoft.com/office/powerpoint/2010/main" val="17954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60"/>
            <a:ext cx="10515600" cy="901003"/>
          </a:xfrm>
        </p:spPr>
        <p:txBody>
          <a:bodyPr/>
          <a:lstStyle/>
          <a:p>
            <a:pPr algn="ctr"/>
            <a:r>
              <a:rPr lang="en-US" b="1" dirty="0"/>
              <a:t>Meeting Agenda</a:t>
            </a:r>
          </a:p>
        </p:txBody>
      </p:sp>
      <p:sp>
        <p:nvSpPr>
          <p:cNvPr id="3" name="Content Placeholder 2"/>
          <p:cNvSpPr>
            <a:spLocks noGrp="1"/>
          </p:cNvSpPr>
          <p:nvPr>
            <p:ph idx="1"/>
          </p:nvPr>
        </p:nvSpPr>
        <p:spPr>
          <a:xfrm>
            <a:off x="838200" y="2181497"/>
            <a:ext cx="10515600" cy="4174853"/>
          </a:xfrm>
        </p:spPr>
        <p:txBody>
          <a:bodyPr>
            <a:normAutofit/>
          </a:bodyPr>
          <a:lstStyle/>
          <a:p>
            <a:r>
              <a:rPr lang="en-US" dirty="0"/>
              <a:t>Welcome and Introduction of Mt. SAC Perkins Grant Team</a:t>
            </a:r>
          </a:p>
          <a:p>
            <a:r>
              <a:rPr lang="en-US" dirty="0"/>
              <a:t>State of the College Address: Jennifer Galbraith, Business Division Dean</a:t>
            </a:r>
          </a:p>
          <a:p>
            <a:r>
              <a:rPr lang="en-US" dirty="0"/>
              <a:t>Meeting Overview: Joshua Christ and Dejah Swingle</a:t>
            </a:r>
          </a:p>
          <a:p>
            <a:pPr lvl="1"/>
            <a:r>
              <a:rPr lang="en-US" dirty="0"/>
              <a:t>Stakeholder Group Purpose</a:t>
            </a:r>
          </a:p>
          <a:p>
            <a:pPr lvl="1"/>
            <a:r>
              <a:rPr lang="en-US" dirty="0"/>
              <a:t>What is Perkins V</a:t>
            </a:r>
          </a:p>
          <a:p>
            <a:pPr lvl="1"/>
            <a:r>
              <a:rPr lang="en-US" dirty="0"/>
              <a:t>Comprehensive Local Needs Assessment (CLNA)</a:t>
            </a:r>
          </a:p>
          <a:p>
            <a:pPr lvl="2"/>
            <a:r>
              <a:rPr lang="en-US" dirty="0"/>
              <a:t>Breakdown of the 6 required Elements and Mt. SAC Performance</a:t>
            </a:r>
          </a:p>
          <a:p>
            <a:r>
              <a:rPr lang="en-US" dirty="0"/>
              <a:t>Check-Ins with Industry, K12, Mt. SAC Faculty</a:t>
            </a:r>
          </a:p>
        </p:txBody>
      </p:sp>
    </p:spTree>
    <p:extLst>
      <p:ext uri="{BB962C8B-B14F-4D97-AF65-F5344CB8AC3E}">
        <p14:creationId xmlns:p14="http://schemas.microsoft.com/office/powerpoint/2010/main" val="169507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 for participating!</a:t>
            </a:r>
          </a:p>
        </p:txBody>
      </p:sp>
      <p:sp>
        <p:nvSpPr>
          <p:cNvPr id="3" name="Content Placeholder 2"/>
          <p:cNvSpPr>
            <a:spLocks noGrp="1"/>
          </p:cNvSpPr>
          <p:nvPr>
            <p:ph idx="1"/>
          </p:nvPr>
        </p:nvSpPr>
        <p:spPr/>
        <p:txBody>
          <a:bodyPr/>
          <a:lstStyle/>
          <a:p>
            <a:pPr marL="0" indent="0">
              <a:buNone/>
            </a:pPr>
            <a:r>
              <a:rPr lang="en-US" dirty="0"/>
              <a:t>Contact our team:</a:t>
            </a:r>
          </a:p>
          <a:p>
            <a:r>
              <a:rPr lang="en-US" dirty="0"/>
              <a:t>Jennifer Galbraith </a:t>
            </a:r>
            <a:r>
              <a:rPr lang="en-US" dirty="0">
                <a:hlinkClick r:id="rId2"/>
              </a:rPr>
              <a:t>jgalbraith@mtsac.edu</a:t>
            </a:r>
            <a:endParaRPr lang="en-US" dirty="0"/>
          </a:p>
          <a:p>
            <a:r>
              <a:rPr lang="en-US" dirty="0"/>
              <a:t>Joshua Christ </a:t>
            </a:r>
            <a:r>
              <a:rPr lang="en-US" dirty="0">
                <a:hlinkClick r:id="rId3"/>
              </a:rPr>
              <a:t>jchrist2@mtsac.edu</a:t>
            </a:r>
            <a:r>
              <a:rPr lang="en-US" dirty="0"/>
              <a:t> </a:t>
            </a:r>
          </a:p>
          <a:p>
            <a:r>
              <a:rPr lang="en-US" dirty="0"/>
              <a:t>Dejah Swingle </a:t>
            </a:r>
            <a:r>
              <a:rPr lang="en-US" dirty="0">
                <a:hlinkClick r:id="rId4"/>
              </a:rPr>
              <a:t>dswingle@mtsac.edu</a:t>
            </a:r>
            <a:endParaRPr lang="en-US" dirty="0"/>
          </a:p>
          <a:p>
            <a:r>
              <a:rPr lang="en-US" dirty="0"/>
              <a:t>Carole Stevens </a:t>
            </a:r>
            <a:r>
              <a:rPr lang="en-US" dirty="0">
                <a:hlinkClick r:id="rId5"/>
              </a:rPr>
              <a:t>cstevens@mtsac.edu</a:t>
            </a:r>
            <a:endParaRPr lang="en-US" dirty="0"/>
          </a:p>
          <a:p>
            <a:r>
              <a:rPr lang="en-US" dirty="0"/>
              <a:t>Laurie Maas </a:t>
            </a:r>
            <a:r>
              <a:rPr lang="en-US" dirty="0">
                <a:hlinkClick r:id="rId6"/>
              </a:rPr>
              <a:t>lmaas@mtsac.edu</a:t>
            </a:r>
            <a:r>
              <a:rPr lang="en-US" dirty="0"/>
              <a:t> </a:t>
            </a:r>
          </a:p>
          <a:p>
            <a:r>
              <a:rPr lang="en-US" dirty="0"/>
              <a:t>Marie Tyra </a:t>
            </a:r>
            <a:r>
              <a:rPr lang="en-US" dirty="0">
                <a:hlinkClick r:id="rId7"/>
              </a:rPr>
              <a:t>mtyra@mtsac.edu</a:t>
            </a:r>
            <a:r>
              <a:rPr lang="en-US" dirty="0"/>
              <a:t> </a:t>
            </a:r>
          </a:p>
        </p:txBody>
      </p:sp>
    </p:spTree>
    <p:extLst>
      <p:ext uri="{BB962C8B-B14F-4D97-AF65-F5344CB8AC3E}">
        <p14:creationId xmlns:p14="http://schemas.microsoft.com/office/powerpoint/2010/main" val="252964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Welcome and Introduction:</a:t>
            </a:r>
            <a:br>
              <a:rPr lang="en-US" b="1" dirty="0"/>
            </a:br>
            <a:r>
              <a:rPr lang="en-US" b="1" dirty="0"/>
              <a:t>Mt. SAC Perkins Grant Team</a:t>
            </a:r>
          </a:p>
        </p:txBody>
      </p:sp>
      <p:sp>
        <p:nvSpPr>
          <p:cNvPr id="3" name="Content Placeholder 2"/>
          <p:cNvSpPr>
            <a:spLocks noGrp="1"/>
          </p:cNvSpPr>
          <p:nvPr>
            <p:ph idx="1"/>
          </p:nvPr>
        </p:nvSpPr>
        <p:spPr/>
        <p:txBody>
          <a:bodyPr/>
          <a:lstStyle/>
          <a:p>
            <a:r>
              <a:rPr lang="en-US" dirty="0"/>
              <a:t>Jennifer Galbraith, Business Division Dean</a:t>
            </a:r>
          </a:p>
          <a:p>
            <a:r>
              <a:rPr lang="en-US" dirty="0"/>
              <a:t>Joshua Christ, CTE Faculty Liaison</a:t>
            </a:r>
          </a:p>
          <a:p>
            <a:r>
              <a:rPr lang="en-US" dirty="0"/>
              <a:t>Dejah Swingle, Director, Career Education</a:t>
            </a:r>
          </a:p>
          <a:p>
            <a:r>
              <a:rPr lang="en-US" dirty="0"/>
              <a:t>Carole Stevens, Perkins Grant Administrative Specialist IV </a:t>
            </a:r>
          </a:p>
          <a:p>
            <a:r>
              <a:rPr lang="en-US" dirty="0"/>
              <a:t>Laurie Maas, Perkins Grant Administrative Specialist I</a:t>
            </a:r>
          </a:p>
          <a:p>
            <a:r>
              <a:rPr lang="en-US" dirty="0"/>
              <a:t>Jacinta Jocson, Career Ed Project Specialist</a:t>
            </a:r>
          </a:p>
          <a:p>
            <a:r>
              <a:rPr lang="en-US" dirty="0"/>
              <a:t>Marie Tyra, High School Articulation Project Expert</a:t>
            </a:r>
          </a:p>
        </p:txBody>
      </p:sp>
    </p:spTree>
    <p:extLst>
      <p:ext uri="{BB962C8B-B14F-4D97-AF65-F5344CB8AC3E}">
        <p14:creationId xmlns:p14="http://schemas.microsoft.com/office/powerpoint/2010/main" val="25256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60"/>
            <a:ext cx="10515600" cy="3605014"/>
          </a:xfrm>
        </p:spPr>
        <p:txBody>
          <a:bodyPr/>
          <a:lstStyle/>
          <a:p>
            <a:pPr algn="ctr"/>
            <a:r>
              <a:rPr lang="en-US" b="1" dirty="0"/>
              <a:t>State of the College</a:t>
            </a:r>
            <a:br>
              <a:rPr lang="en-US" dirty="0"/>
            </a:br>
            <a:r>
              <a:rPr lang="en-US" sz="4000" dirty="0"/>
              <a:t>Jennifer Galbraith</a:t>
            </a:r>
            <a:br>
              <a:rPr lang="en-US" sz="4000" dirty="0"/>
            </a:br>
            <a:r>
              <a:rPr lang="en-US" sz="4000" dirty="0"/>
              <a:t>Dean, Business Division</a:t>
            </a:r>
          </a:p>
        </p:txBody>
      </p:sp>
    </p:spTree>
    <p:extLst>
      <p:ext uri="{BB962C8B-B14F-4D97-AF65-F5344CB8AC3E}">
        <p14:creationId xmlns:p14="http://schemas.microsoft.com/office/powerpoint/2010/main" val="405937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Stakeholder Group Purpose</a:t>
            </a:r>
          </a:p>
        </p:txBody>
      </p:sp>
      <p:sp>
        <p:nvSpPr>
          <p:cNvPr id="3" name="Content Placeholder 2"/>
          <p:cNvSpPr>
            <a:spLocks noGrp="1"/>
          </p:cNvSpPr>
          <p:nvPr>
            <p:ph idx="1"/>
          </p:nvPr>
        </p:nvSpPr>
        <p:spPr/>
        <p:txBody>
          <a:bodyPr/>
          <a:lstStyle/>
          <a:p>
            <a:r>
              <a:rPr lang="en-US" dirty="0"/>
              <a:t>Evidence of stakeholder involvement is a requirement of Perkins V</a:t>
            </a:r>
          </a:p>
          <a:p>
            <a:r>
              <a:rPr lang="en-US" dirty="0"/>
              <a:t>The Stakeholder Group is an institution-level advisory, required biennially</a:t>
            </a:r>
          </a:p>
          <a:p>
            <a:r>
              <a:rPr lang="en-US" dirty="0"/>
              <a:t>Provides input on elements of the Comprehensive Local Needs Assessment (CLNA) that guides the institutional Perkins plans</a:t>
            </a:r>
          </a:p>
          <a:p>
            <a:r>
              <a:rPr lang="en-US" dirty="0"/>
              <a:t>Your input is important to guide our investments with Perkins funds</a:t>
            </a:r>
          </a:p>
          <a:p>
            <a:endParaRPr lang="en-US" dirty="0"/>
          </a:p>
        </p:txBody>
      </p:sp>
    </p:spTree>
    <p:extLst>
      <p:ext uri="{BB962C8B-B14F-4D97-AF65-F5344CB8AC3E}">
        <p14:creationId xmlns:p14="http://schemas.microsoft.com/office/powerpoint/2010/main" val="77554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F226-8CE1-466A-8EB9-7D85546EC8A1}"/>
              </a:ext>
            </a:extLst>
          </p:cNvPr>
          <p:cNvSpPr>
            <a:spLocks noGrp="1"/>
          </p:cNvSpPr>
          <p:nvPr>
            <p:ph type="title"/>
          </p:nvPr>
        </p:nvSpPr>
        <p:spPr/>
        <p:txBody>
          <a:bodyPr/>
          <a:lstStyle/>
          <a:p>
            <a:pPr algn="ctr"/>
            <a:r>
              <a:rPr lang="en-US" b="1" dirty="0"/>
              <a:t>What is Perkins V?</a:t>
            </a:r>
          </a:p>
        </p:txBody>
      </p:sp>
      <p:sp>
        <p:nvSpPr>
          <p:cNvPr id="3" name="Content Placeholder 2">
            <a:extLst>
              <a:ext uri="{FF2B5EF4-FFF2-40B4-BE49-F238E27FC236}">
                <a16:creationId xmlns:a16="http://schemas.microsoft.com/office/drawing/2014/main" id="{DAFC205C-D90A-4FC3-80D0-754E0D4F6977}"/>
              </a:ext>
            </a:extLst>
          </p:cNvPr>
          <p:cNvSpPr>
            <a:spLocks noGrp="1"/>
          </p:cNvSpPr>
          <p:nvPr>
            <p:ph idx="1"/>
          </p:nvPr>
        </p:nvSpPr>
        <p:spPr/>
        <p:txBody>
          <a:bodyPr/>
          <a:lstStyle/>
          <a:p>
            <a:r>
              <a:rPr lang="en-US" b="0" i="0" dirty="0">
                <a:effectLst/>
              </a:rPr>
              <a:t>Perkins V is federal funding </a:t>
            </a:r>
            <a:r>
              <a:rPr lang="en-US" dirty="0"/>
              <a:t>provided to K12 and community colleges to ensure all students </a:t>
            </a:r>
            <a:r>
              <a:rPr lang="en-US" b="0" i="0" dirty="0">
                <a:effectLst/>
              </a:rPr>
              <a:t>can benefit from high-quality Career Education programs.</a:t>
            </a:r>
          </a:p>
          <a:p>
            <a:r>
              <a:rPr lang="en-US" b="0" i="0" dirty="0">
                <a:solidFill>
                  <a:srgbClr val="000000"/>
                </a:solidFill>
                <a:effectLst/>
              </a:rPr>
              <a:t>Perkins V requires specific supports for unique demographic groups, referred to as “</a:t>
            </a:r>
            <a:r>
              <a:rPr lang="en-US" b="1" i="0" dirty="0">
                <a:solidFill>
                  <a:srgbClr val="000000"/>
                </a:solidFill>
                <a:effectLst/>
              </a:rPr>
              <a:t>special populations</a:t>
            </a:r>
            <a:r>
              <a:rPr lang="en-US" b="0" i="0" dirty="0">
                <a:solidFill>
                  <a:srgbClr val="000000"/>
                </a:solidFill>
                <a:effectLst/>
              </a:rPr>
              <a:t>,” </a:t>
            </a:r>
            <a:r>
              <a:rPr lang="en-US" dirty="0">
                <a:solidFill>
                  <a:srgbClr val="000000"/>
                </a:solidFill>
              </a:rPr>
              <a:t>and is </a:t>
            </a:r>
            <a:r>
              <a:rPr lang="en-US" b="0" i="0" dirty="0">
                <a:solidFill>
                  <a:srgbClr val="000000"/>
                </a:solidFill>
                <a:effectLst/>
              </a:rPr>
              <a:t>intended to recruit and retain these groups in high-quality career education programs and improve their overall academic performance.</a:t>
            </a:r>
            <a:endParaRPr lang="en-US" dirty="0"/>
          </a:p>
        </p:txBody>
      </p:sp>
    </p:spTree>
    <p:extLst>
      <p:ext uri="{BB962C8B-B14F-4D97-AF65-F5344CB8AC3E}">
        <p14:creationId xmlns:p14="http://schemas.microsoft.com/office/powerpoint/2010/main" val="162799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Perkins V Special Populations</a:t>
            </a:r>
          </a:p>
        </p:txBody>
      </p:sp>
      <p:sp>
        <p:nvSpPr>
          <p:cNvPr id="3" name="Content Placeholder 2"/>
          <p:cNvSpPr>
            <a:spLocks noGrp="1"/>
          </p:cNvSpPr>
          <p:nvPr>
            <p:ph sz="half" idx="1"/>
          </p:nvPr>
        </p:nvSpPr>
        <p:spPr/>
        <p:txBody>
          <a:bodyPr>
            <a:normAutofit lnSpcReduction="10000"/>
          </a:bodyPr>
          <a:lstStyle/>
          <a:p>
            <a:r>
              <a:rPr lang="en-US" dirty="0"/>
              <a:t>individuals with disabilities,</a:t>
            </a:r>
          </a:p>
          <a:p>
            <a:r>
              <a:rPr lang="en-US" dirty="0"/>
              <a:t>individuals from economically disadvantaged families, including low-income youth and adults</a:t>
            </a:r>
          </a:p>
          <a:p>
            <a:r>
              <a:rPr lang="en-US" dirty="0"/>
              <a:t>Individuals preparing for nontraditional fields</a:t>
            </a:r>
          </a:p>
          <a:p>
            <a:r>
              <a:rPr lang="en-US" dirty="0"/>
              <a:t>Single parents, including single pregnant women</a:t>
            </a:r>
          </a:p>
          <a:p>
            <a:endParaRPr lang="en-US" dirty="0"/>
          </a:p>
        </p:txBody>
      </p:sp>
      <p:sp>
        <p:nvSpPr>
          <p:cNvPr id="4" name="Content Placeholder 3"/>
          <p:cNvSpPr>
            <a:spLocks noGrp="1"/>
          </p:cNvSpPr>
          <p:nvPr>
            <p:ph sz="half" idx="2"/>
          </p:nvPr>
        </p:nvSpPr>
        <p:spPr/>
        <p:txBody>
          <a:bodyPr>
            <a:normAutofit lnSpcReduction="10000"/>
          </a:bodyPr>
          <a:lstStyle/>
          <a:p>
            <a:r>
              <a:rPr lang="en-US" dirty="0"/>
              <a:t>Out-of-workforce individuals</a:t>
            </a:r>
          </a:p>
          <a:p>
            <a:r>
              <a:rPr lang="en-US" dirty="0"/>
              <a:t>English learners</a:t>
            </a:r>
          </a:p>
          <a:p>
            <a:r>
              <a:rPr lang="en-US" dirty="0">
                <a:solidFill>
                  <a:srgbClr val="7030A0"/>
                </a:solidFill>
              </a:rPr>
              <a:t>Homeless individuals</a:t>
            </a:r>
          </a:p>
          <a:p>
            <a:r>
              <a:rPr lang="en-US" dirty="0"/>
              <a:t>Youth who are in, or who have aged out of, the foster care system</a:t>
            </a:r>
          </a:p>
          <a:p>
            <a:r>
              <a:rPr lang="en-US" dirty="0">
                <a:solidFill>
                  <a:srgbClr val="7030A0"/>
                </a:solidFill>
              </a:rPr>
              <a:t>Youth with a parent who is on active duty in the military </a:t>
            </a:r>
          </a:p>
        </p:txBody>
      </p:sp>
    </p:spTree>
    <p:extLst>
      <p:ext uri="{BB962C8B-B14F-4D97-AF65-F5344CB8AC3E}">
        <p14:creationId xmlns:p14="http://schemas.microsoft.com/office/powerpoint/2010/main" val="147406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Non-Allowable Expenses</a:t>
            </a:r>
            <a:endParaRPr lang="en-US" dirty="0"/>
          </a:p>
        </p:txBody>
      </p:sp>
      <p:sp>
        <p:nvSpPr>
          <p:cNvPr id="4" name="Content Placeholder 3"/>
          <p:cNvSpPr>
            <a:spLocks noGrp="1"/>
          </p:cNvSpPr>
          <p:nvPr>
            <p:ph sz="half" idx="1"/>
          </p:nvPr>
        </p:nvSpPr>
        <p:spPr>
          <a:xfrm>
            <a:off x="838200" y="2299063"/>
            <a:ext cx="5181600" cy="4057287"/>
          </a:xfrm>
        </p:spPr>
        <p:txBody>
          <a:bodyPr>
            <a:noAutofit/>
          </a:bodyPr>
          <a:lstStyle/>
          <a:p>
            <a:pPr lvl="0"/>
            <a:r>
              <a:rPr lang="en-US" sz="2000" dirty="0"/>
              <a:t>Student expenses or direct expenses to students</a:t>
            </a:r>
          </a:p>
          <a:p>
            <a:pPr lvl="0"/>
            <a:r>
              <a:rPr lang="en-US" sz="2000" dirty="0"/>
              <a:t>Entertainment</a:t>
            </a:r>
          </a:p>
          <a:p>
            <a:pPr lvl="0"/>
            <a:r>
              <a:rPr lang="en-US" sz="2000" dirty="0"/>
              <a:t>Awards and memorabilia</a:t>
            </a:r>
          </a:p>
          <a:p>
            <a:pPr lvl="0"/>
            <a:r>
              <a:rPr lang="en-US" sz="2000" dirty="0"/>
              <a:t>Individual memberships</a:t>
            </a:r>
          </a:p>
          <a:p>
            <a:pPr lvl="0"/>
            <a:r>
              <a:rPr lang="en-US" sz="2000" dirty="0"/>
              <a:t>Memberships with organizations that lobby</a:t>
            </a:r>
          </a:p>
          <a:p>
            <a:pPr lvl="0"/>
            <a:r>
              <a:rPr lang="en-US" sz="2000" dirty="0"/>
              <a:t>College tuition, fees, books</a:t>
            </a:r>
          </a:p>
          <a:p>
            <a:pPr lvl="0"/>
            <a:r>
              <a:rPr lang="en-US" sz="2000" dirty="0"/>
              <a:t>Fines and penalties</a:t>
            </a:r>
          </a:p>
          <a:p>
            <a:pPr lvl="0"/>
            <a:r>
              <a:rPr lang="en-US" sz="2000" dirty="0"/>
              <a:t>Expenses normally funded by the college (supplanting)</a:t>
            </a:r>
          </a:p>
        </p:txBody>
      </p:sp>
      <p:sp>
        <p:nvSpPr>
          <p:cNvPr id="5" name="Content Placeholder 4"/>
          <p:cNvSpPr>
            <a:spLocks noGrp="1"/>
          </p:cNvSpPr>
          <p:nvPr>
            <p:ph sz="half" idx="2"/>
          </p:nvPr>
        </p:nvSpPr>
        <p:spPr>
          <a:xfrm>
            <a:off x="6172200" y="2299063"/>
            <a:ext cx="5181600" cy="4057287"/>
          </a:xfrm>
        </p:spPr>
        <p:txBody>
          <a:bodyPr>
            <a:normAutofit/>
          </a:bodyPr>
          <a:lstStyle/>
          <a:p>
            <a:r>
              <a:rPr lang="en-US" sz="2000" dirty="0"/>
              <a:t>Insurance/self-insurance</a:t>
            </a:r>
          </a:p>
          <a:p>
            <a:pPr lvl="0"/>
            <a:r>
              <a:rPr lang="en-US" sz="2000" dirty="0"/>
              <a:t>Audits, except single audit</a:t>
            </a:r>
          </a:p>
          <a:p>
            <a:pPr lvl="0"/>
            <a:r>
              <a:rPr lang="en-US" sz="2000" dirty="0"/>
              <a:t>Contributions and donations</a:t>
            </a:r>
          </a:p>
          <a:p>
            <a:pPr lvl="0"/>
            <a:r>
              <a:rPr lang="en-US" sz="2000" dirty="0"/>
              <a:t>Contingencies</a:t>
            </a:r>
          </a:p>
          <a:p>
            <a:pPr lvl="0"/>
            <a:r>
              <a:rPr lang="en-US" sz="2000" dirty="0"/>
              <a:t>Facilities and furniture</a:t>
            </a:r>
          </a:p>
          <a:p>
            <a:pPr lvl="0"/>
            <a:r>
              <a:rPr lang="en-US" sz="2000" dirty="0"/>
              <a:t>General advertising</a:t>
            </a:r>
          </a:p>
          <a:p>
            <a:pPr lvl="0"/>
            <a:r>
              <a:rPr lang="en-US" sz="2000" dirty="0"/>
              <a:t>Alcohol</a:t>
            </a:r>
          </a:p>
          <a:p>
            <a:pPr lvl="0"/>
            <a:r>
              <a:rPr lang="en-US" sz="2000" dirty="0"/>
              <a:t>Fundraising</a:t>
            </a:r>
          </a:p>
          <a:p>
            <a:pPr lvl="0"/>
            <a:r>
              <a:rPr lang="en-US" sz="2000" dirty="0"/>
              <a:t>General college administration</a:t>
            </a:r>
          </a:p>
        </p:txBody>
      </p:sp>
    </p:spTree>
    <p:extLst>
      <p:ext uri="{BB962C8B-B14F-4D97-AF65-F5344CB8AC3E}">
        <p14:creationId xmlns:p14="http://schemas.microsoft.com/office/powerpoint/2010/main" val="1788438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2120</Words>
  <Application>Microsoft Office PowerPoint</Application>
  <PresentationFormat>Widescreen</PresentationFormat>
  <Paragraphs>397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Perkins Stakeholder Meeting</vt:lpstr>
      <vt:lpstr>Zoom Housekeeping </vt:lpstr>
      <vt:lpstr>Meeting Agenda</vt:lpstr>
      <vt:lpstr>Welcome and Introduction: Mt. SAC Perkins Grant Team</vt:lpstr>
      <vt:lpstr>State of the College Jennifer Galbraith Dean, Business Division</vt:lpstr>
      <vt:lpstr>Stakeholder Group Purpose</vt:lpstr>
      <vt:lpstr>What is Perkins V?</vt:lpstr>
      <vt:lpstr>Perkins V Special Populations</vt:lpstr>
      <vt:lpstr>Non-Allowable Expenses</vt:lpstr>
      <vt:lpstr>Allowable Expenses</vt:lpstr>
      <vt:lpstr> Activities We Usually Fund</vt:lpstr>
      <vt:lpstr>Comprehensive Local Needs Assessment (CLNA): Overview of the 6 required elements</vt:lpstr>
      <vt:lpstr>CLNA Element #1</vt:lpstr>
      <vt:lpstr>Perkins Core Indicators: The metrics we are required to meet</vt:lpstr>
      <vt:lpstr>PowerPoint Presentation</vt:lpstr>
      <vt:lpstr>College (Postsecondary) Core Indicators</vt:lpstr>
      <vt:lpstr>PowerPoint Presentation</vt:lpstr>
      <vt:lpstr>College (Postsecondary) Core Indicators, Cont.</vt:lpstr>
      <vt:lpstr>PowerPoint Presentation</vt:lpstr>
      <vt:lpstr>College (Postsecondary) Core Indicators, Cont.</vt:lpstr>
      <vt:lpstr>PowerPoint Presentation</vt:lpstr>
      <vt:lpstr>CLNA Element #2</vt:lpstr>
      <vt:lpstr>CLNA Element #3</vt:lpstr>
      <vt:lpstr>CLNA Element #3, Cont.</vt:lpstr>
      <vt:lpstr>CLNA Element #4</vt:lpstr>
      <vt:lpstr>CLNA Element #5</vt:lpstr>
      <vt:lpstr>CLNA Element #6</vt:lpstr>
      <vt:lpstr>Check Ins</vt:lpstr>
      <vt:lpstr>Questions or Other Feedback?</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Stakeholder Meeting</dc:title>
  <dc:creator>Dejah Swingle</dc:creator>
  <cp:lastModifiedBy>Swingle, Dejah</cp:lastModifiedBy>
  <cp:revision>35</cp:revision>
  <cp:lastPrinted>2021-11-04T22:12:13Z</cp:lastPrinted>
  <dcterms:created xsi:type="dcterms:W3CDTF">2020-04-23T22:09:36Z</dcterms:created>
  <dcterms:modified xsi:type="dcterms:W3CDTF">2021-11-05T16:03:53Z</dcterms:modified>
</cp:coreProperties>
</file>