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70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84582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458200" cy="609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4DC1D4-E1B2-437D-9864-83ABD5FD62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18015-D3E0-4939-ACAA-E0657512B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5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0D826-8354-4C49-95BF-9777250F3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9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5D7E20-0C7C-4158-9C88-E2F9D76F23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D52E-8F5E-46D7-8BD0-FFBBABC5A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6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BAF32-BFE9-4AE4-81C5-2576300FE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4414-F4A0-406B-A5F4-39E4D1C22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8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AF13-2469-4DCF-ACE2-E5A829987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01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62A1-B1A1-462C-B521-30AC3A361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0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0D1E9-74D8-4099-8C3A-5CB8B7DC6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19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A6208-C822-4887-9A3B-9B70E6302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1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1FEC0-7BB4-4F6D-BD96-B3B27B325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5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57B37-5209-43A6-A0AF-C91625B58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42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4AB07-4201-41EE-A24B-B182CEE79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1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A8A9-2D75-4D63-A4F6-D790329D8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74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7667A-81F0-407F-B2BB-67B105677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7CEEE-7AFB-457C-BDC9-54F9E17F7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9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44665-3DB1-44DF-8815-E3A2AAD08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09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99549-BBF6-4221-86F8-2A8D1D2BD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9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BC09-D8BF-41CC-81EF-2B64B0179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BDAD7-B8E8-48B7-B15F-4D5C8C075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91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D801-E969-44B3-B9A6-12AAA333B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85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BFE342-BD40-4830-B989-75F7BFC3AF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C86BB0-C4FB-4BB0-8C77-ECDFEE4D8D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tsac.edu/paramedic/how-to-apply-paramedic-academy.html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Paramedic Academy 90</a:t>
            </a:r>
            <a:br>
              <a:rPr lang="en-US" altLang="en-US" dirty="0" smtClean="0"/>
            </a:br>
            <a:r>
              <a:rPr lang="en-US" altLang="en-US" dirty="0" smtClean="0"/>
              <a:t>February 24, 2020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Information Session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Nancy Caroline’s Emergency Care in the Streets…..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PROVIDE THE PURCHASE LINK……..</a:t>
            </a:r>
          </a:p>
          <a:p>
            <a:r>
              <a:rPr lang="en-US" dirty="0" smtClean="0"/>
              <a:t>EMS 1 Books:</a:t>
            </a:r>
          </a:p>
          <a:p>
            <a:pPr lvl="1"/>
            <a:r>
              <a:rPr lang="en-US" dirty="0" smtClean="0"/>
              <a:t>AAOS Anatomy and Physiology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7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17638"/>
            <a:ext cx="6200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APPLICATION SUBMITTAL – IN PERSON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September 16 thru October 7, 2019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Monday-Thursday Room 208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11:00am to 3:00pm </a:t>
            </a:r>
            <a:r>
              <a:rPr lang="en-US" sz="2400" b="1" dirty="0" smtClean="0"/>
              <a:t>ONLY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8106" y="3048000"/>
            <a:ext cx="576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INCOMPLETE APPLICATIONS WILL NOT BE ACCEPTED.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www.mtsac.edu/paramedic/how-to-apply-paramedic-academy.html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6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Entrance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r>
              <a:rPr lang="en-US" dirty="0" smtClean="0"/>
              <a:t>FISDAP.net software system</a:t>
            </a:r>
          </a:p>
          <a:p>
            <a:r>
              <a:rPr lang="en-US" dirty="0" smtClean="0"/>
              <a:t>Create an account with the product code that will be mailed to you.  That will associate you with the Mt. SAC program.</a:t>
            </a:r>
          </a:p>
          <a:p>
            <a:r>
              <a:rPr lang="en-US" dirty="0" smtClean="0"/>
              <a:t>If you already have a FISDAP account, you will need to create a new one with our unique product code.  </a:t>
            </a:r>
          </a:p>
          <a:p>
            <a:r>
              <a:rPr lang="en-US" dirty="0" smtClean="0"/>
              <a:t>Graduation: November 2020</a:t>
            </a:r>
          </a:p>
          <a:p>
            <a:r>
              <a:rPr lang="en-US" dirty="0" smtClean="0"/>
              <a:t>USE a DIFFERENT USER I.D. then your existing account. Create a contact in your phone with log in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5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 is very similar to the EMT National Registry Exam. </a:t>
            </a:r>
          </a:p>
          <a:p>
            <a:r>
              <a:rPr lang="en-US" dirty="0" smtClean="0"/>
              <a:t>187 Questions-3 hours</a:t>
            </a:r>
          </a:p>
          <a:p>
            <a:pPr lvl="1"/>
            <a:r>
              <a:rPr lang="en-US" dirty="0" smtClean="0"/>
              <a:t>EMT KNOWLEDGE</a:t>
            </a:r>
          </a:p>
          <a:p>
            <a:pPr lvl="1"/>
            <a:r>
              <a:rPr lang="en-US" dirty="0" smtClean="0"/>
              <a:t>Anatomy and Physiology</a:t>
            </a:r>
          </a:p>
          <a:p>
            <a:pPr lvl="1"/>
            <a:r>
              <a:rPr lang="en-US" dirty="0" smtClean="0"/>
              <a:t>Basic Math</a:t>
            </a:r>
          </a:p>
          <a:p>
            <a:pPr lvl="1"/>
            <a:r>
              <a:rPr lang="en-US" dirty="0" smtClean="0"/>
              <a:t>Reading Comprehension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3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Scores in Each of the 4 Sections</a:t>
            </a:r>
          </a:p>
          <a:p>
            <a:r>
              <a:rPr lang="en-US" dirty="0" smtClean="0"/>
              <a:t>Will be Tabulated and You will be Placed on an Eligibility List…..</a:t>
            </a:r>
          </a:p>
          <a:p>
            <a:r>
              <a:rPr lang="en-US" dirty="0" smtClean="0"/>
              <a:t>Each Paramedic Academy is Capped at</a:t>
            </a:r>
          </a:p>
          <a:p>
            <a:r>
              <a:rPr lang="en-US" dirty="0" smtClean="0"/>
              <a:t>25 Students</a:t>
            </a:r>
          </a:p>
          <a:p>
            <a:r>
              <a:rPr lang="en-US" dirty="0" smtClean="0"/>
              <a:t>The Entrance Exam Dates:</a:t>
            </a:r>
          </a:p>
          <a:p>
            <a:r>
              <a:rPr lang="en-US" b="1" dirty="0" smtClean="0"/>
              <a:t>OCTOBER 23 OR 24 at 0930- Basement Computer Lab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07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EMS-1 Paramedic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 Course</a:t>
            </a:r>
          </a:p>
          <a:p>
            <a:r>
              <a:rPr lang="en-US" dirty="0" smtClean="0"/>
              <a:t>Winter Intersession</a:t>
            </a:r>
          </a:p>
          <a:p>
            <a:r>
              <a:rPr lang="en-US" dirty="0" smtClean="0"/>
              <a:t>30 Student Capacity (5 alternates)</a:t>
            </a:r>
          </a:p>
          <a:p>
            <a:r>
              <a:rPr lang="en-US" dirty="0" smtClean="0"/>
              <a:t>Written Final Exam and Scenario Final Exam.</a:t>
            </a:r>
          </a:p>
          <a:p>
            <a:r>
              <a:rPr lang="en-US" dirty="0" smtClean="0"/>
              <a:t>Textbook Purchase Link will be sent out to the top 30 students from the Entrance Exam.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Paramedic Program Overview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Academy Structure</a:t>
            </a:r>
          </a:p>
          <a:p>
            <a:r>
              <a:rPr lang="en-US" altLang="en-US" dirty="0" smtClean="0"/>
              <a:t>Spring/Fall Start</a:t>
            </a:r>
          </a:p>
          <a:p>
            <a:r>
              <a:rPr lang="en-US" altLang="en-US" dirty="0" smtClean="0"/>
              <a:t>Prerequisite Course EMS 1- PM Prep</a:t>
            </a:r>
          </a:p>
          <a:p>
            <a:r>
              <a:rPr lang="en-US" altLang="en-US" dirty="0" smtClean="0"/>
              <a:t>Condensed- Intensive Course Schedule</a:t>
            </a:r>
          </a:p>
          <a:p>
            <a:pPr lvl="1"/>
            <a:r>
              <a:rPr lang="en-US" altLang="en-US" dirty="0" smtClean="0"/>
              <a:t>M-TH 0730-1630</a:t>
            </a:r>
          </a:p>
          <a:p>
            <a:pPr lvl="1"/>
            <a:r>
              <a:rPr lang="en-US" altLang="en-US" dirty="0" smtClean="0"/>
              <a:t>4 Months of Classroom (Didactic)</a:t>
            </a:r>
          </a:p>
          <a:p>
            <a:pPr lvl="1"/>
            <a:r>
              <a:rPr lang="en-US" altLang="en-US" dirty="0" smtClean="0"/>
              <a:t>160 Hours (12 hour shifts) of Hospital Clinical time</a:t>
            </a:r>
          </a:p>
          <a:p>
            <a:pPr lvl="1"/>
            <a:r>
              <a:rPr lang="en-US" altLang="en-US" dirty="0" smtClean="0"/>
              <a:t>480 Hours (24 hour shifts) Field</a:t>
            </a:r>
          </a:p>
          <a:p>
            <a:pPr lvl="1"/>
            <a:r>
              <a:rPr lang="en-US" altLang="en-US" dirty="0" smtClean="0"/>
              <a:t>Internship with local Fire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Academy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947055" cy="2960292"/>
          </a:xfrm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4323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85% of Paramedic Jobs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re with Fire Departments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105400"/>
            <a:ext cx="4476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Fire Service Culture is Unique and Critical for Successful Internship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89837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Rules and Regulations</a:t>
            </a:r>
          </a:p>
          <a:p>
            <a:r>
              <a:rPr lang="en-US" sz="2400" dirty="0" smtClean="0"/>
              <a:t>Company Commander</a:t>
            </a:r>
          </a:p>
          <a:p>
            <a:r>
              <a:rPr lang="en-US" sz="2400" dirty="0" smtClean="0"/>
              <a:t>Squad Captains</a:t>
            </a:r>
          </a:p>
          <a:p>
            <a:r>
              <a:rPr lang="en-US" sz="2400" dirty="0" smtClean="0"/>
              <a:t>Uniformed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Obligations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Tuition:  36 Units X $46  =  $1,656.00</a:t>
            </a:r>
          </a:p>
          <a:p>
            <a:r>
              <a:rPr lang="en-US" dirty="0" smtClean="0"/>
              <a:t>Uniforms:   $337.00</a:t>
            </a:r>
          </a:p>
          <a:p>
            <a:r>
              <a:rPr lang="en-US" dirty="0" smtClean="0"/>
              <a:t>Boots :       FF $155/  EMT Boot  $55.00</a:t>
            </a:r>
          </a:p>
          <a:p>
            <a:r>
              <a:rPr lang="en-US" dirty="0" smtClean="0"/>
              <a:t>Simulated Medication Kit:    $200.00</a:t>
            </a:r>
          </a:p>
          <a:p>
            <a:r>
              <a:rPr lang="en-US" dirty="0" smtClean="0"/>
              <a:t>Books:      $800.00</a:t>
            </a:r>
          </a:p>
          <a:p>
            <a:r>
              <a:rPr lang="en-US" dirty="0" smtClean="0"/>
              <a:t>Health/Parking Fees    $86.00</a:t>
            </a:r>
          </a:p>
          <a:p>
            <a:r>
              <a:rPr lang="en-US" dirty="0" smtClean="0"/>
              <a:t>PALS/ACLS Books/Cards     $100.00</a:t>
            </a:r>
          </a:p>
          <a:p>
            <a:r>
              <a:rPr lang="en-US" dirty="0" smtClean="0"/>
              <a:t>Total:    Approx.  $4,000</a:t>
            </a:r>
          </a:p>
          <a:p>
            <a:r>
              <a:rPr lang="en-US" dirty="0" smtClean="0"/>
              <a:t>BOG Waiver- Tuition/  Scholarships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9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DIDACTIC:</a:t>
            </a:r>
          </a:p>
          <a:p>
            <a:r>
              <a:rPr lang="en-US" dirty="0" smtClean="0"/>
              <a:t>EMS 10- A &amp; P, Pharmacology, </a:t>
            </a:r>
            <a:r>
              <a:rPr lang="en-US" dirty="0" err="1" smtClean="0"/>
              <a:t>Pathophys</a:t>
            </a:r>
            <a:endParaRPr lang="en-US" dirty="0" smtClean="0"/>
          </a:p>
          <a:p>
            <a:r>
              <a:rPr lang="en-US" dirty="0" smtClean="0"/>
              <a:t>EMS 40-Cardiology and ACLS/PALS</a:t>
            </a:r>
          </a:p>
          <a:p>
            <a:r>
              <a:rPr lang="en-US" dirty="0" smtClean="0"/>
              <a:t>EMS 50-Paramedic Skills-Scenario Training</a:t>
            </a:r>
          </a:p>
          <a:p>
            <a:r>
              <a:rPr lang="en-US" dirty="0" smtClean="0"/>
              <a:t>Morning Lecture</a:t>
            </a:r>
          </a:p>
          <a:p>
            <a:r>
              <a:rPr lang="en-US" smtClean="0"/>
              <a:t>Afternoon LAB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6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 70 -CLINICAL (Hospital Rotation)</a:t>
            </a:r>
          </a:p>
          <a:p>
            <a:pPr lvl="1"/>
            <a:r>
              <a:rPr lang="en-US" dirty="0" smtClean="0"/>
              <a:t>Assigned to local Hospital Emergency Room</a:t>
            </a:r>
          </a:p>
          <a:p>
            <a:pPr lvl="1"/>
            <a:r>
              <a:rPr lang="en-US" dirty="0" smtClean="0"/>
              <a:t>Practice Skills on Live patients</a:t>
            </a:r>
          </a:p>
          <a:p>
            <a:pPr lvl="1"/>
            <a:r>
              <a:rPr lang="en-US" dirty="0" smtClean="0"/>
              <a:t>Administer medications under supervision</a:t>
            </a:r>
          </a:p>
          <a:p>
            <a:pPr lvl="1"/>
            <a:r>
              <a:rPr lang="en-US" dirty="0" smtClean="0"/>
              <a:t>160-168 hours  (12 hour shifts)</a:t>
            </a:r>
          </a:p>
          <a:p>
            <a:pPr lvl="1"/>
            <a:r>
              <a:rPr lang="en-US" dirty="0" smtClean="0"/>
              <a:t>Labor and Delivery Unit Shift</a:t>
            </a:r>
          </a:p>
          <a:p>
            <a:pPr lvl="1"/>
            <a:r>
              <a:rPr lang="en-US" dirty="0" smtClean="0"/>
              <a:t>CHOC – Pediatric 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4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 80 – Field Internship</a:t>
            </a:r>
          </a:p>
          <a:p>
            <a:r>
              <a:rPr lang="en-US" dirty="0" smtClean="0"/>
              <a:t>480 hours (24 hour shifts)</a:t>
            </a:r>
          </a:p>
          <a:p>
            <a:r>
              <a:rPr lang="en-US" dirty="0" smtClean="0"/>
              <a:t>Affiliated Departments:</a:t>
            </a:r>
          </a:p>
          <a:p>
            <a:pPr lvl="1"/>
            <a:r>
              <a:rPr lang="en-US" dirty="0" smtClean="0"/>
              <a:t>LAFD, Pasadena, Alhambra, West Covina</a:t>
            </a:r>
          </a:p>
          <a:p>
            <a:pPr lvl="1"/>
            <a:r>
              <a:rPr lang="en-US" dirty="0" smtClean="0"/>
              <a:t>OC locations: Anaheim, Orange, OCFA, Fountain Valley</a:t>
            </a:r>
          </a:p>
          <a:p>
            <a:pPr lvl="1"/>
            <a:r>
              <a:rPr lang="en-US" dirty="0" smtClean="0"/>
              <a:t>ICEMA:  Montclair, </a:t>
            </a:r>
          </a:p>
          <a:p>
            <a:pPr lvl="1"/>
            <a:r>
              <a:rPr lang="en-US" dirty="0" smtClean="0"/>
              <a:t>AMR- Santa Barbara, Henderson 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Nationally Accredited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9091"/>
            <a:ext cx="2634494" cy="2082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47" y="1360102"/>
            <a:ext cx="2209800" cy="2200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26574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Winter-Jan. 2020-  EMS-1 Paramedic Prep (Mandatory)</a:t>
            </a:r>
          </a:p>
          <a:p>
            <a:r>
              <a:rPr lang="en-US" dirty="0" smtClean="0"/>
              <a:t>Spring 2020    EMS-10, 40, 50, </a:t>
            </a:r>
          </a:p>
          <a:p>
            <a:pPr lvl="1"/>
            <a:r>
              <a:rPr lang="en-US" dirty="0" smtClean="0"/>
              <a:t>February 24, through June 11  2020</a:t>
            </a:r>
          </a:p>
          <a:p>
            <a:pPr lvl="1"/>
            <a:r>
              <a:rPr lang="en-US" dirty="0" smtClean="0"/>
              <a:t>EMS- 70 Clinical </a:t>
            </a:r>
          </a:p>
          <a:p>
            <a:pPr lvl="1"/>
            <a:r>
              <a:rPr lang="en-US" dirty="0" smtClean="0"/>
              <a:t>EMS- 80 Field Internship begins late Summer</a:t>
            </a:r>
          </a:p>
          <a:p>
            <a:r>
              <a:rPr lang="en-US" dirty="0" smtClean="0"/>
              <a:t>Graduation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4817531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526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Default Design</vt:lpstr>
      <vt:lpstr>Custom Design</vt:lpstr>
      <vt:lpstr>Paramedic Academy 90 February 24, 2020</vt:lpstr>
      <vt:lpstr>Paramedic Program Overview</vt:lpstr>
      <vt:lpstr>Academy Structure</vt:lpstr>
      <vt:lpstr>Financial Obligations</vt:lpstr>
      <vt:lpstr>Course Structure</vt:lpstr>
      <vt:lpstr>Course Structure (cont’d)</vt:lpstr>
      <vt:lpstr>Course Structure (cont’d)</vt:lpstr>
      <vt:lpstr>Nationally Accredited</vt:lpstr>
      <vt:lpstr>CALENDAR</vt:lpstr>
      <vt:lpstr>TEXTBOOKS:</vt:lpstr>
      <vt:lpstr>Application Process</vt:lpstr>
      <vt:lpstr>Entrance Exam</vt:lpstr>
      <vt:lpstr>ENTRANCE EXAM</vt:lpstr>
      <vt:lpstr>ENTRANCE EXAM</vt:lpstr>
      <vt:lpstr>EMS-1 Paramedic Prep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Dillon</dc:creator>
  <cp:lastModifiedBy>Chen, Tracy</cp:lastModifiedBy>
  <cp:revision>46</cp:revision>
  <dcterms:created xsi:type="dcterms:W3CDTF">2006-02-03T22:11:45Z</dcterms:created>
  <dcterms:modified xsi:type="dcterms:W3CDTF">2019-07-09T21:16:36Z</dcterms:modified>
</cp:coreProperties>
</file>