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7" r:id="rId14"/>
    <p:sldId id="268" r:id="rId15"/>
    <p:sldId id="269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9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5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7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8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7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7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1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CF1-7CE5-4E02-8300-B1402289BA5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0397-53DE-474C-A5AB-111BB21C1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2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716491" cy="57698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Current Salary Schedule  </a:t>
            </a:r>
            <a:r>
              <a:rPr lang="en-US" sz="1200" dirty="0"/>
              <a:t>www.mtsac.edu/hr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55" y="1041409"/>
            <a:ext cx="11286836" cy="56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3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94482" cy="70701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Example – Range 21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Current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3%  </a:t>
            </a:r>
          </a:p>
          <a:p>
            <a:endParaRPr lang="en-US" sz="2000" dirty="0"/>
          </a:p>
          <a:p>
            <a:r>
              <a:rPr lang="en-US" sz="2000" dirty="0"/>
              <a:t>3.28% 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343497"/>
              </p:ext>
            </p:extLst>
          </p:nvPr>
        </p:nvGraphicFramePr>
        <p:xfrm>
          <a:off x="2107932" y="2440289"/>
          <a:ext cx="7527357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019696" imgH="203246" progId="Excel.Sheet.12">
                  <p:embed/>
                </p:oleObj>
              </mc:Choice>
              <mc:Fallback>
                <p:oleObj name="Worksheet" r:id="rId2" imgW="6019696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07932" y="2440289"/>
                        <a:ext cx="7527357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58624"/>
              </p:ext>
            </p:extLst>
          </p:nvPr>
        </p:nvGraphicFramePr>
        <p:xfrm>
          <a:off x="2107931" y="3156553"/>
          <a:ext cx="7527357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78524" imgH="203246" progId="Excel.Sheet.12">
                  <p:embed/>
                </p:oleObj>
              </mc:Choice>
              <mc:Fallback>
                <p:oleObj name="Worksheet" r:id="rId4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07931" y="3156553"/>
                        <a:ext cx="7527357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634439"/>
              </p:ext>
            </p:extLst>
          </p:nvPr>
        </p:nvGraphicFramePr>
        <p:xfrm>
          <a:off x="2107930" y="4011639"/>
          <a:ext cx="7527357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78524" imgH="203246" progId="Excel.Sheet.12">
                  <p:embed/>
                </p:oleObj>
              </mc:Choice>
              <mc:Fallback>
                <p:oleObj name="Worksheet" r:id="rId6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07930" y="4011639"/>
                        <a:ext cx="7527357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53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01977" cy="5781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 – Range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Current  </a:t>
            </a:r>
          </a:p>
          <a:p>
            <a:endParaRPr lang="en-US" sz="2000" dirty="0"/>
          </a:p>
          <a:p>
            <a:r>
              <a:rPr lang="en-US" sz="2000" dirty="0"/>
              <a:t>3%</a:t>
            </a:r>
          </a:p>
          <a:p>
            <a:endParaRPr lang="en-US" sz="2000" dirty="0"/>
          </a:p>
          <a:p>
            <a:r>
              <a:rPr lang="en-US" sz="2000" dirty="0"/>
              <a:t>3.28%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059132"/>
              </p:ext>
            </p:extLst>
          </p:nvPr>
        </p:nvGraphicFramePr>
        <p:xfrm>
          <a:off x="2364205" y="1959026"/>
          <a:ext cx="7424688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019696" imgH="203246" progId="Excel.Sheet.12">
                  <p:embed/>
                </p:oleObj>
              </mc:Choice>
              <mc:Fallback>
                <p:oleObj name="Worksheet" r:id="rId2" imgW="6019696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64205" y="1959026"/>
                        <a:ext cx="7424688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683539"/>
              </p:ext>
            </p:extLst>
          </p:nvPr>
        </p:nvGraphicFramePr>
        <p:xfrm>
          <a:off x="2364205" y="2645844"/>
          <a:ext cx="733806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78524" imgH="203246" progId="Excel.Sheet.12">
                  <p:embed/>
                </p:oleObj>
              </mc:Choice>
              <mc:Fallback>
                <p:oleObj name="Worksheet" r:id="rId4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4205" y="2645844"/>
                        <a:ext cx="733806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902284"/>
              </p:ext>
            </p:extLst>
          </p:nvPr>
        </p:nvGraphicFramePr>
        <p:xfrm>
          <a:off x="2364205" y="3521385"/>
          <a:ext cx="7424688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78524" imgH="203246" progId="Excel.Sheet.12">
                  <p:embed/>
                </p:oleObj>
              </mc:Choice>
              <mc:Fallback>
                <p:oleObj name="Worksheet" r:id="rId6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64205" y="3521385"/>
                        <a:ext cx="7424688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491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– Range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Current  </a:t>
            </a:r>
          </a:p>
          <a:p>
            <a:endParaRPr lang="en-US" sz="2000" dirty="0"/>
          </a:p>
          <a:p>
            <a:r>
              <a:rPr lang="en-US" sz="2000" dirty="0"/>
              <a:t>3%    </a:t>
            </a:r>
          </a:p>
          <a:p>
            <a:endParaRPr lang="en-US" sz="2000" dirty="0"/>
          </a:p>
          <a:p>
            <a:r>
              <a:rPr lang="en-US" sz="2000" dirty="0"/>
              <a:t>3.28%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559847"/>
              </p:ext>
            </p:extLst>
          </p:nvPr>
        </p:nvGraphicFramePr>
        <p:xfrm>
          <a:off x="2267952" y="1939775"/>
          <a:ext cx="7896325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019696" imgH="203246" progId="Excel.Sheet.12">
                  <p:embed/>
                </p:oleObj>
              </mc:Choice>
              <mc:Fallback>
                <p:oleObj name="Worksheet" r:id="rId2" imgW="6019696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67952" y="1939775"/>
                        <a:ext cx="7896325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407480"/>
              </p:ext>
            </p:extLst>
          </p:nvPr>
        </p:nvGraphicFramePr>
        <p:xfrm>
          <a:off x="2267951" y="2757922"/>
          <a:ext cx="7896325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78524" imgH="203246" progId="Excel.Sheet.12">
                  <p:embed/>
                </p:oleObj>
              </mc:Choice>
              <mc:Fallback>
                <p:oleObj name="Worksheet" r:id="rId4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67951" y="2757922"/>
                        <a:ext cx="7896325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655535"/>
              </p:ext>
            </p:extLst>
          </p:nvPr>
        </p:nvGraphicFramePr>
        <p:xfrm>
          <a:off x="2267950" y="3504482"/>
          <a:ext cx="7896325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78524" imgH="203246" progId="Excel.Sheet.12">
                  <p:embed/>
                </p:oleObj>
              </mc:Choice>
              <mc:Fallback>
                <p:oleObj name="Worksheet" r:id="rId6" imgW="6178524" imgH="2032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7950" y="3504482"/>
                        <a:ext cx="7896325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1417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309" y="1159452"/>
            <a:ext cx="10310091" cy="381894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Questions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Next Steps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0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00855" cy="4292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Manager’s Current Yearly Salary by Range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90035"/>
              </p:ext>
            </p:extLst>
          </p:nvPr>
        </p:nvGraphicFramePr>
        <p:xfrm>
          <a:off x="535712" y="1016007"/>
          <a:ext cx="11231416" cy="5532580"/>
        </p:xfrm>
        <a:graphic>
          <a:graphicData uri="http://schemas.openxmlformats.org/drawingml/2006/table">
            <a:tbl>
              <a:tblPr/>
              <a:tblGrid>
                <a:gridCol w="839230">
                  <a:extLst>
                    <a:ext uri="{9D8B030D-6E8A-4147-A177-3AD203B41FA5}">
                      <a16:colId xmlns:a16="http://schemas.microsoft.com/office/drawing/2014/main" val="3506072049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3701911375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2066193610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270173220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2220542577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1940328063"/>
                    </a:ext>
                  </a:extLst>
                </a:gridCol>
                <a:gridCol w="1732031">
                  <a:extLst>
                    <a:ext uri="{9D8B030D-6E8A-4147-A177-3AD203B41FA5}">
                      <a16:colId xmlns:a16="http://schemas.microsoft.com/office/drawing/2014/main" val="454286340"/>
                    </a:ext>
                  </a:extLst>
                </a:gridCol>
              </a:tblGrid>
              <a:tr h="185036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Salary Schedule 12.19.2022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254874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80948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$75,960.00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$78,924.00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$79,632.00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$82,524.00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$85,272.00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$86,988.00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486859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$81,780.00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$84,756.00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$90,540.00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$95,436.00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277608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$90,540.00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$96,408.00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$101,376.00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414838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$96,408.00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$107,280.00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115623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$108,192.00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$113,304.00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90723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$108,192.00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$113,928.00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$119,256.00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489425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$113,928.00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$119,832.00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$122,847.00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$125,184.00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163962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$119,832.00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$125,736.00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039694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$125,736.00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$131,412.00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$136,956.00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329680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$131,412.00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$137,424.00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$142,956.00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63665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$137,424.00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$143,112.00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$149,064.00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954261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$143,112.00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$148,968.00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361787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$148,968.00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$160,896.00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72304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$167,004.00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074090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$166,608.00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$172,776.00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087329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$166,608.00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$172,428.00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$178,788.00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829057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$172,428.00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$178,392.00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$184,764.00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158419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$178,392.00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$184,104.00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$190,656.00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58358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$184,104.00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$189,912.00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2943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$189,912.00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$195,708.00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$202,632.00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677651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$195,708.00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$201,624.00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$208,596.00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873038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$201,624.00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$207,516.00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$214,620.00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270493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$207,516.00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$213,240.00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$220,500.00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0497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$213,240.00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$219,144.00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$226,464.00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861703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$219,144.00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$225,024.00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$227,686.00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$232,440.00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08446"/>
                  </a:ext>
                </a:extLst>
              </a:tr>
              <a:tr h="1912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$225,024.00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$230,820.00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$233,688.00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$238,356.00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911445"/>
                  </a:ext>
                </a:extLst>
              </a:tr>
              <a:tr h="185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$232,212.00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$236,700.00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$240,996.00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$245,400.00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092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34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05655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Current Salary Schedule – Step Increase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95295"/>
              </p:ext>
            </p:extLst>
          </p:nvPr>
        </p:nvGraphicFramePr>
        <p:xfrm>
          <a:off x="563415" y="1062179"/>
          <a:ext cx="11074402" cy="5477161"/>
        </p:xfrm>
        <a:graphic>
          <a:graphicData uri="http://schemas.openxmlformats.org/drawingml/2006/table">
            <a:tbl>
              <a:tblPr/>
              <a:tblGrid>
                <a:gridCol w="827500">
                  <a:extLst>
                    <a:ext uri="{9D8B030D-6E8A-4147-A177-3AD203B41FA5}">
                      <a16:colId xmlns:a16="http://schemas.microsoft.com/office/drawing/2014/main" val="3259265871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4087891866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454267727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3712375043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3297327371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2372497035"/>
                    </a:ext>
                  </a:extLst>
                </a:gridCol>
                <a:gridCol w="1707817">
                  <a:extLst>
                    <a:ext uri="{9D8B030D-6E8A-4147-A177-3AD203B41FA5}">
                      <a16:colId xmlns:a16="http://schemas.microsoft.com/office/drawing/2014/main" val="251353207"/>
                    </a:ext>
                  </a:extLst>
                </a:gridCol>
              </a:tblGrid>
              <a:tr h="1890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Percentage Between Ranges 12.19.22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65296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91026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24102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330538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83977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39796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76737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886635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27578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33416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380825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636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666995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785352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523841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737393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88729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405345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672593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67770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063179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038949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887416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848363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701741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053710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527047"/>
                  </a:ext>
                </a:extLst>
              </a:tr>
              <a:tr h="189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97196"/>
                  </a:ext>
                </a:extLst>
              </a:tr>
              <a:tr h="1827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007" marR="5007" marT="5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5007" marR="5007" marT="50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312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5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365126"/>
            <a:ext cx="11296073" cy="863310"/>
          </a:xfrm>
        </p:spPr>
        <p:txBody>
          <a:bodyPr/>
          <a:lstStyle/>
          <a:p>
            <a:r>
              <a:rPr lang="en-US" dirty="0"/>
              <a:t>Manager’s Yearly Salary with 3% Between Steps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4980"/>
              </p:ext>
            </p:extLst>
          </p:nvPr>
        </p:nvGraphicFramePr>
        <p:xfrm>
          <a:off x="443347" y="1533229"/>
          <a:ext cx="11212943" cy="4636651"/>
        </p:xfrm>
        <a:graphic>
          <a:graphicData uri="http://schemas.openxmlformats.org/drawingml/2006/table">
            <a:tbl>
              <a:tblPr/>
              <a:tblGrid>
                <a:gridCol w="1110881">
                  <a:extLst>
                    <a:ext uri="{9D8B030D-6E8A-4147-A177-3AD203B41FA5}">
                      <a16:colId xmlns:a16="http://schemas.microsoft.com/office/drawing/2014/main" val="3362484665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3488481706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807169465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2328550946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2163846814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4052625825"/>
                    </a:ext>
                  </a:extLst>
                </a:gridCol>
                <a:gridCol w="1683677">
                  <a:extLst>
                    <a:ext uri="{9D8B030D-6E8A-4147-A177-3AD203B41FA5}">
                      <a16:colId xmlns:a16="http://schemas.microsoft.com/office/drawing/2014/main" val="1945503764"/>
                    </a:ext>
                  </a:extLst>
                </a:gridCol>
              </a:tblGrid>
              <a:tr h="15507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 Increase Each Step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091694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0280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$75,960.00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$78,238.80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$80,585.96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$83,003.54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$85,493.65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$88,058.46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076435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$81,780.00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$84,233.40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$86,760.40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$89,363.21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$92,044.11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$94,805.43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565038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$90,203.28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$92,909.38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$95,696.66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$98,567.56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$101,524.59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012542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$96,370.92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$99,262.05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$102,239.91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$105,307.11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$108,466.32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10017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$102,377.88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$105,449.22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$108,612.69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$111,871.07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$115,227.21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951553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$108,310.68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$111,560.00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$114,906.80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$118,354.00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$121,904.62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41878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$114,416.52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$117,849.02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$121,384.49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$125,026.02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$128,776.80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47253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$120,411.12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$124,023.45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$127,744.16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$131,576.48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$135,523.78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507341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$126,430.44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$130,223.35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$134,130.05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$138,153.96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$142,298.57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57992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$132,412.68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$136,385.06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$140,476.61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$144,690.91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$149,031.64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924294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$138,296.04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$142,444.92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$146,718.27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$151,119.82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$155,653.41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083362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$144,364.80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$148,695.74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$153,156.62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$157,751.31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$162,483.85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00652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$150,544.80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$155,061.14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$159,712.98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$164,504.37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$169,439.50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64029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$156,477.60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$161,171.93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$166,007.09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$170,987.30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$176,116.92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556761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$162,484.56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$167,359.10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$172,379.87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$177,551.27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$182,877.80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41788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$168,627.48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$173,686.30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$178,896.89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$184,263.80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$189,791.71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17520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$174,449.04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$179,682.51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$185,072.99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$190,625.18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$196,343.93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84695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$180,554.88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$185,971.53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$191,550.67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$197,297.19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$203,216.11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670898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$186,574.20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$192,171.43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$197,936.57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$203,874.67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$209,990.91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274642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$192,544.08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$198,320.40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$204,270.01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$210,398.11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$216,710.06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045123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$198,625.20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$204,583.96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$210,721.47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$217,043.12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$223,554.41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679101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$204,632.16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$210,771.12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$217,094.26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$223,607.09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$230,315.30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226846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$210,639.12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$216,958.29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$223,467.04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$230,171.05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$237,076.19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35162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$216,744.96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$223,247.31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$229,944.73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$236,843.07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$243,948.36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375655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$222,665.40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$229,345.36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$236,225.72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$243,312.49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$250,611.87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011597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$228,697.08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$235,557.99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$242,624.73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$249,903.47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$257,400.58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56171"/>
                  </a:ext>
                </a:extLst>
              </a:tr>
              <a:tr h="155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$234,704.04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$241,745.16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$248,997.52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$256,467.44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$264,161.46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894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66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3% increase between each step (the 3.28% COLA pays for most of this)</a:t>
            </a:r>
          </a:p>
          <a:p>
            <a:r>
              <a:rPr lang="en-US" dirty="0"/>
              <a:t>Eliminate ranges 4, 5, 6, 7</a:t>
            </a:r>
          </a:p>
          <a:p>
            <a:r>
              <a:rPr lang="en-US" dirty="0"/>
              <a:t>Those in 4, 5, 6, and 7 go to range 8 (not sure what step)</a:t>
            </a:r>
          </a:p>
          <a:p>
            <a:r>
              <a:rPr lang="en-US" dirty="0"/>
              <a:t>Retro back to July, 2022</a:t>
            </a:r>
          </a:p>
          <a:p>
            <a:r>
              <a:rPr lang="en-US" dirty="0"/>
              <a:t>Special Project Managers Not Included</a:t>
            </a:r>
          </a:p>
        </p:txBody>
      </p:sp>
    </p:spTree>
    <p:extLst>
      <p:ext uri="{BB962C8B-B14F-4D97-AF65-F5344CB8AC3E}">
        <p14:creationId xmlns:p14="http://schemas.microsoft.com/office/powerpoint/2010/main" val="334971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51836" cy="4661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Current Yearly Salary Schedule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93463"/>
              </p:ext>
            </p:extLst>
          </p:nvPr>
        </p:nvGraphicFramePr>
        <p:xfrm>
          <a:off x="350981" y="942105"/>
          <a:ext cx="11406908" cy="5347856"/>
        </p:xfrm>
        <a:graphic>
          <a:graphicData uri="http://schemas.openxmlformats.org/drawingml/2006/table">
            <a:tbl>
              <a:tblPr/>
              <a:tblGrid>
                <a:gridCol w="852344">
                  <a:extLst>
                    <a:ext uri="{9D8B030D-6E8A-4147-A177-3AD203B41FA5}">
                      <a16:colId xmlns:a16="http://schemas.microsoft.com/office/drawing/2014/main" val="2170226417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3468971452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3062488940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1357260547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3237344788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2504455529"/>
                    </a:ext>
                  </a:extLst>
                </a:gridCol>
                <a:gridCol w="1759094">
                  <a:extLst>
                    <a:ext uri="{9D8B030D-6E8A-4147-A177-3AD203B41FA5}">
                      <a16:colId xmlns:a16="http://schemas.microsoft.com/office/drawing/2014/main" val="978758659"/>
                    </a:ext>
                  </a:extLst>
                </a:gridCol>
              </a:tblGrid>
              <a:tr h="1788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Salary Schedule 12.19.2022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597822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27252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$75,960.00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$78,924.00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$79,632.00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$82,524.00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$85,272.00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$86,988.00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93203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$81,780.00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$84,756.00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$90,540.00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$95,436.00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6522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$90,540.00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$96,408.00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$101,376.00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04092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$96,408.00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$107,280.00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09263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$108,192.00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$113,304.00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5291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$108,192.00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$113,928.00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$119,256.00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056536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$113,928.00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$119,832.00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$122,847.00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$125,184.00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18171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$119,832.00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$125,736.00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199741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$125,736.00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$131,412.00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$136,956.00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245713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$131,412.00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$137,424.00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$142,956.00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22807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$137,424.00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$143,112.00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$149,064.00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022754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$143,112.00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$148,968.00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08712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$148,968.00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$160,896.00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998542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$167,004.00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514336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$166,608.00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$172,776.00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10211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$166,608.00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$172,428.00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$178,788.00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753676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$172,428.00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$178,392.00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$184,764.00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659913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$178,392.00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$184,104.00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$190,656.00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646085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$184,104.00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$189,912.00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$196,704.00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73065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$189,912.00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$195,708.00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$202,632.00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849956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$195,708.00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$201,624.00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$208,596.00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051925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$201,624.00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$207,516.00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$214,620.00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6812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$207,516.00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$213,240.00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$220,500.00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885015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$213,240.00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$219,144.00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$226,464.00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599261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$219,144.00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$225,024.00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$227,686.00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$232,440.00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424290"/>
                  </a:ext>
                </a:extLst>
              </a:tr>
              <a:tr h="18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$225,024.00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$230,820.00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$233,688.00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$238,356.00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539704"/>
                  </a:ext>
                </a:extLst>
              </a:tr>
              <a:tr h="1788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$232,212.00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$236,700.00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$240,996.00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$245,400.00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11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84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41000" cy="5769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Proposed Yearly Salary Schedule 3%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690760"/>
              </p:ext>
            </p:extLst>
          </p:nvPr>
        </p:nvGraphicFramePr>
        <p:xfrm>
          <a:off x="508000" y="1108369"/>
          <a:ext cx="11194475" cy="4876788"/>
        </p:xfrm>
        <a:graphic>
          <a:graphicData uri="http://schemas.openxmlformats.org/drawingml/2006/table">
            <a:tbl>
              <a:tblPr/>
              <a:tblGrid>
                <a:gridCol w="1109051">
                  <a:extLst>
                    <a:ext uri="{9D8B030D-6E8A-4147-A177-3AD203B41FA5}">
                      <a16:colId xmlns:a16="http://schemas.microsoft.com/office/drawing/2014/main" val="2447451144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90231536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742393337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1468717135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2545904622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1173967961"/>
                    </a:ext>
                  </a:extLst>
                </a:gridCol>
                <a:gridCol w="1680904">
                  <a:extLst>
                    <a:ext uri="{9D8B030D-6E8A-4147-A177-3AD203B41FA5}">
                      <a16:colId xmlns:a16="http://schemas.microsoft.com/office/drawing/2014/main" val="70089148"/>
                    </a:ext>
                  </a:extLst>
                </a:gridCol>
              </a:tblGrid>
              <a:tr h="16310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 Increase Each Step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272306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60498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$75,960.00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$78,238.80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$80,585.96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$83,003.54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$85,493.65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$88,058.46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3860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$81,780.00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$84,233.40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$86,760.40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$89,363.21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$92,044.11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$94,805.43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971935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$87,576.00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$90,203.28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$92,909.38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$95,696.66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$98,567.56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$101,524.59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332318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$93,564.00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$96,370.92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$99,262.05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$102,239.91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$105,307.11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$108,466.32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89834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$99,396.00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$102,377.88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$105,449.22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$108,612.69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$111,871.07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$115,227.21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300725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$105,156.00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$108,310.68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$111,560.00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$114,906.80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$118,354.00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$121,904.62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878899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$111,084.00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$114,416.52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$117,849.02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$121,384.49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$125,026.02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$128,776.80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26449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$116,904.00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$120,411.12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$124,023.45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$127,744.16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$131,576.48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$135,523.78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135839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$122,748.00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$126,430.44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$130,223.35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$134,130.05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$138,153.96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$142,298.57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981124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$128,556.00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$132,412.68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$136,385.06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$140,476.61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$144,690.91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$149,031.64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85421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$138,296.04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$142,444.92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$146,718.27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$151,119.82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$155,653.41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92155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$144,364.80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$148,695.74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$153,156.62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$157,751.31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$162,483.85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5422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$146,160.00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$150,544.80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$155,061.14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$159,712.98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$164,504.37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$169,439.50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10541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$151,920.00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$156,477.60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$161,171.93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$166,007.09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$170,987.30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$176,116.92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782822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$157,752.00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$162,484.56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$167,359.10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$172,379.87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$177,551.27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$182,877.80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38609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$163,716.00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$168,627.48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$173,686.30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$178,896.89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$184,263.80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$189,791.71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54606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$169,368.00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$174,449.04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$179,682.51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$185,072.99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$190,625.18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$196,343.93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08481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$175,296.00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$180,554.88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$185,971.53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$191,550.67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$197,297.19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$203,216.11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892235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$181,140.00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$186,574.20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$192,171.43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$197,936.57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$203,874.67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$209,990.91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79894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$186,936.00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$192,544.08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$198,320.40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$204,270.01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$210,398.11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$216,710.06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334179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$192,840.00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$198,625.20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$204,583.96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$210,721.47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$217,043.12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$223,554.41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33814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$198,672.00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$204,632.16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$210,771.12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$217,094.26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$223,607.09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$230,315.30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405692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$204,504.00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$210,639.12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$216,958.29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$223,467.04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$230,171.05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$237,076.19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1659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$210,432.00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$216,744.96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$223,247.31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$229,944.73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$236,843.07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$243,948.36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746390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$216,180.00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$222,665.40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$229,345.36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$236,225.72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$243,312.49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$250,611.87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497187"/>
                  </a:ext>
                </a:extLst>
              </a:tr>
              <a:tr h="1685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$222,036.00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$228,697.08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$235,557.99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$242,624.73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$249,903.47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$257,400.58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489838"/>
                  </a:ext>
                </a:extLst>
              </a:tr>
              <a:tr h="16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$227,868.00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$234,704.04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$241,745.16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$248,997.52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$256,467.44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$264,161.46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61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8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57873" cy="743239"/>
          </a:xfrm>
        </p:spPr>
        <p:txBody>
          <a:bodyPr/>
          <a:lstStyle/>
          <a:p>
            <a:pPr algn="ctr"/>
            <a:r>
              <a:rPr lang="en-US" dirty="0"/>
              <a:t>Yearly Salary Schedule 3.28%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04713"/>
              </p:ext>
            </p:extLst>
          </p:nvPr>
        </p:nvGraphicFramePr>
        <p:xfrm>
          <a:off x="332507" y="1016006"/>
          <a:ext cx="11517748" cy="5172363"/>
        </p:xfrm>
        <a:graphic>
          <a:graphicData uri="http://schemas.openxmlformats.org/drawingml/2006/table">
            <a:tbl>
              <a:tblPr/>
              <a:tblGrid>
                <a:gridCol w="1141078">
                  <a:extLst>
                    <a:ext uri="{9D8B030D-6E8A-4147-A177-3AD203B41FA5}">
                      <a16:colId xmlns:a16="http://schemas.microsoft.com/office/drawing/2014/main" val="1836474423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2468005612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1334665418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2561660420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4192408732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332936237"/>
                    </a:ext>
                  </a:extLst>
                </a:gridCol>
                <a:gridCol w="1729445">
                  <a:extLst>
                    <a:ext uri="{9D8B030D-6E8A-4147-A177-3AD203B41FA5}">
                      <a16:colId xmlns:a16="http://schemas.microsoft.com/office/drawing/2014/main" val="125657822"/>
                    </a:ext>
                  </a:extLst>
                </a:gridCol>
              </a:tblGrid>
              <a:tr h="17298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Salary Schedule with Potential 3.28% COLA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04751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 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417705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78,451.49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81,512.71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82,243.93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85,230.79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88,068.92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89,841.21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437762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84,462.38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87,536.00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90,448.49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93,509.71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96,632.90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98,566.30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78650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90,448.49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93,509.71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96,632.90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99,570.18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102,656.19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104,701.13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31047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96,632.90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99,570.18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102,656.19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105,667.83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108,605.12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110,798.78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000800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102,656.19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105,667.83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108,605.12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111,740.70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114,727.56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117,020.37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610504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108,605.12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111,740.70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114,727.56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117,664.84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120,738.45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123,167.60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20691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114,727.56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117,664.84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120,738.45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123,762.49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126,876.38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129,290.04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069726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120,738.45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123,762.49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126,774.13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129,860.14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132,772.64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135,412.47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651180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126,774.13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129,860.14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132,772.64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135,722.31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138,671.99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141,448.16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119553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132,772.64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135,722.31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138,671.99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141,931.51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144,757.25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147,644.96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497074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138,671.99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141,931.51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144,757.25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147,806.07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150,954.05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153,953.30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98810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144,757.25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147,806.07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150,954.05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153,854.15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156,902.98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160,026.16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51000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150,954.05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153,854.15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156,902.98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160,001.38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162,926.27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166,173.39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999068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156,902.98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160,001.38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162,926.27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165,975.09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169,085.88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172,481.73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47956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162,926.27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165,975.09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169,085.88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172,072.74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174,923.27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178,443.05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52571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169,085.88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172,072.74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174,923.27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178,083.64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181,045.71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184,652.25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765775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174,923.27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178,083.64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181,045.71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184,243.26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187,081.39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190,824.26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738005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181,045.71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184,243.26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187,081.39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190,142.61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193,067.50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196,909.52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38069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187,081.39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190,142.61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193,067.50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196,141.11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199,165.15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203,155.89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864002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193,067.50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196,141.11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199,165.15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202,127.22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205,188.44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209,278.33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07345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199,165.15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202,127.22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205,188.44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208,237.27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211,211.73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215,437.95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818358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205,188.44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208,237.27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211,211.73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214,322.52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217,334.17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221,659.54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572114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211,211.73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214,322.52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217,334.17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220,234.27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223,270.70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227,732.40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12012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217,334.17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220,234.27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223,270.70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226,331.92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229,318.78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233,892.02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164477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223,270.70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226,331.92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229,318.78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232,404.79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235,154.10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240,064.03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22555"/>
                  </a:ext>
                </a:extLst>
              </a:tr>
              <a:tr h="17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229,318.78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232,404.79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235,342.07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238,390.90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241,352.97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246,174.08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532997"/>
                  </a:ext>
                </a:extLst>
              </a:tr>
              <a:tr h="1729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51" marR="4851" marT="4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235,342.07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239,828.55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244,463.76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248,900.67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253,449.12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258,505.71</a:t>
                      </a:r>
                    </a:p>
                  </a:txBody>
                  <a:tcPr marL="4851" marR="4851" marT="485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26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699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3.28% 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3.28% to all cells</a:t>
            </a:r>
          </a:p>
          <a:p>
            <a:r>
              <a:rPr lang="en-US" dirty="0"/>
              <a:t>Do not eliminate 4, 5, 6, or 7</a:t>
            </a:r>
          </a:p>
          <a:p>
            <a:r>
              <a:rPr lang="en-US" dirty="0"/>
              <a:t>The step increase remains as is</a:t>
            </a:r>
          </a:p>
          <a:p>
            <a:r>
              <a:rPr lang="en-US" dirty="0"/>
              <a:t>No guarantee of COLA in the future</a:t>
            </a:r>
          </a:p>
        </p:txBody>
      </p:sp>
    </p:spTree>
    <p:extLst>
      <p:ext uri="{BB962C8B-B14F-4D97-AF65-F5344CB8AC3E}">
        <p14:creationId xmlns:p14="http://schemas.microsoft.com/office/powerpoint/2010/main" val="126689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7B8F1340CE15469876C1ACE8558BC9" ma:contentTypeVersion="15" ma:contentTypeDescription="Create a new document." ma:contentTypeScope="" ma:versionID="3cadff676635ab27a12c5ad2dc9db1a0">
  <xsd:schema xmlns:xsd="http://www.w3.org/2001/XMLSchema" xmlns:xs="http://www.w3.org/2001/XMLSchema" xmlns:p="http://schemas.microsoft.com/office/2006/metadata/properties" xmlns:ns1="http://schemas.microsoft.com/sharepoint/v3" xmlns:ns3="ab473ce3-bbdb-490b-bf9f-407ba23df631" xmlns:ns4="7caac9a5-e9f0-4948-ba2b-9b40c951027f" targetNamespace="http://schemas.microsoft.com/office/2006/metadata/properties" ma:root="true" ma:fieldsID="fcb5095a64a39f6b6aa3387da6ac431e" ns1:_="" ns3:_="" ns4:_="">
    <xsd:import namespace="http://schemas.microsoft.com/sharepoint/v3"/>
    <xsd:import namespace="ab473ce3-bbdb-490b-bf9f-407ba23df631"/>
    <xsd:import namespace="7caac9a5-e9f0-4948-ba2b-9b40c95102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73ce3-bbdb-490b-bf9f-407ba23df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ac9a5-e9f0-4948-ba2b-9b40c95102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41C711-F3D5-4067-B149-5E7D00EAC8CA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ab473ce3-bbdb-490b-bf9f-407ba23df631"/>
    <ds:schemaRef ds:uri="7caac9a5-e9f0-4948-ba2b-9b40c95102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9332E4-059A-45A0-BE27-44359A372A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2FD5E9-66DE-4A8A-85C1-43198EABA2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473ce3-bbdb-490b-bf9f-407ba23df631"/>
    <ds:schemaRef ds:uri="7caac9a5-e9f0-4948-ba2b-9b40c9510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2196</Words>
  <Application>Microsoft Office PowerPoint</Application>
  <PresentationFormat>Widescreen</PresentationFormat>
  <Paragraphs>1220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Worksheet</vt:lpstr>
      <vt:lpstr>Current Salary Schedule  www.mtsac.edu/hr</vt:lpstr>
      <vt:lpstr>Manager’s Current Yearly Salary by Range</vt:lpstr>
      <vt:lpstr>Current Salary Schedule – Step Increase</vt:lpstr>
      <vt:lpstr>Manager’s Yearly Salary with 3% Between Steps</vt:lpstr>
      <vt:lpstr>Proposal</vt:lpstr>
      <vt:lpstr>Current Yearly Salary Schedule</vt:lpstr>
      <vt:lpstr>Proposed Yearly Salary Schedule 3%</vt:lpstr>
      <vt:lpstr>Yearly Salary Schedule 3.28%</vt:lpstr>
      <vt:lpstr>3.28% Changes</vt:lpstr>
      <vt:lpstr>Example – Range 21</vt:lpstr>
      <vt:lpstr>Example – Range 15</vt:lpstr>
      <vt:lpstr>Example – Range 10</vt:lpstr>
      <vt:lpstr>Questions and Next Steps 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Pearson, Tami</dc:creator>
  <cp:lastModifiedBy>Jones, Lee</cp:lastModifiedBy>
  <cp:revision>36</cp:revision>
  <dcterms:created xsi:type="dcterms:W3CDTF">2023-01-09T20:38:27Z</dcterms:created>
  <dcterms:modified xsi:type="dcterms:W3CDTF">2023-01-30T18:17:27Z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0x010100137B8F1340CE15469876C1ACE8558BC9</vt:lpwstr>
  </property>
</Properties>
</file>