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7599A-1B63-61A6-5928-593FDBE4FF92}" v="3" dt="2021-11-10T03:16:56.200"/>
    <p1510:client id="{5C2A42C8-A562-4124-F80B-FD544DB5CCB5}" v="88" dt="2021-11-09T03:14:11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slideshare.net/cruzrojas315/05-signos-vitales-basales-e-historial-sample-32640394?from_action=sa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spc="-5" dirty="0">
                <a:solidFill>
                  <a:srgbClr val="FFFFFF"/>
                </a:solidFill>
                <a:latin typeface="Arial"/>
                <a:cs typeface="Arial"/>
              </a:rPr>
              <a:t>Signos</a:t>
            </a:r>
            <a:r>
              <a:rPr lang="es-419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419" spc="-15" dirty="0">
                <a:solidFill>
                  <a:srgbClr val="FFFFFF"/>
                </a:solidFill>
                <a:latin typeface="Arial"/>
                <a:cs typeface="Arial"/>
              </a:rPr>
              <a:t>Vitales</a:t>
            </a:r>
            <a:r>
              <a:rPr lang="es-419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419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es-419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419" spc="-5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r>
              <a:rPr lang="es-419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419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s-419" spc="-5" dirty="0">
                <a:solidFill>
                  <a:srgbClr val="FFFFFF"/>
                </a:solidFill>
                <a:latin typeface="Arial"/>
                <a:cs typeface="Arial"/>
              </a:rPr>
              <a:t> Historial</a:t>
            </a:r>
            <a:r>
              <a:rPr lang="en-US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Adapted from </a:t>
            </a:r>
            <a:r>
              <a:rPr lang="en-US" dirty="0">
                <a:hlinkClick r:id="rId2"/>
              </a:rPr>
              <a:t>SlideShare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OPQRST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s-ES" sz="3200" b="1" dirty="0">
                <a:latin typeface="Arial"/>
                <a:cs typeface="Arial"/>
              </a:rPr>
              <a:t>O</a:t>
            </a:r>
            <a:r>
              <a:rPr lang="es-ES" sz="3200" b="1" spc="-2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Inicio</a:t>
            </a:r>
            <a:endParaRPr lang="es-ES" sz="3200" dirty="0">
              <a:latin typeface="Arial"/>
              <a:cs typeface="Arial"/>
            </a:endParaRPr>
          </a:p>
          <a:p>
            <a:pPr marL="166370" indent="0">
              <a:lnSpc>
                <a:spcPct val="100000"/>
              </a:lnSpc>
              <a:spcBef>
                <a:spcPts val="420"/>
              </a:spcBef>
              <a:buNone/>
            </a:pPr>
            <a:r>
              <a:rPr lang="es-ES" sz="3200" spc="-5" dirty="0">
                <a:latin typeface="Arial"/>
                <a:cs typeface="Arial"/>
              </a:rPr>
              <a:t>¿Cuándo empezó el problema por primera vez?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s-ES" sz="3200" b="1" dirty="0">
                <a:latin typeface="Arial"/>
                <a:cs typeface="Arial"/>
              </a:rPr>
              <a:t>P</a:t>
            </a:r>
            <a:r>
              <a:rPr lang="es-ES" sz="3200" b="1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Factores</a:t>
            </a:r>
            <a:r>
              <a:rPr lang="es-ES" sz="3200" i="1" spc="-15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de </a:t>
            </a:r>
            <a:r>
              <a:rPr lang="es-ES" sz="3200" i="1" spc="-10" dirty="0">
                <a:latin typeface="Arial"/>
                <a:cs typeface="Arial"/>
              </a:rPr>
              <a:t>provocación</a:t>
            </a:r>
            <a:endParaRPr lang="es-ES" sz="3200" dirty="0">
              <a:latin typeface="Arial"/>
              <a:cs typeface="Arial"/>
            </a:endParaRPr>
          </a:p>
          <a:p>
            <a:pPr marL="233045" indent="0">
              <a:lnSpc>
                <a:spcPct val="100000"/>
              </a:lnSpc>
              <a:spcBef>
                <a:spcPts val="320"/>
              </a:spcBef>
              <a:buNone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¿Qué crea o empeora el problema?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s-ES" sz="3200" b="1" dirty="0">
                <a:latin typeface="Arial"/>
                <a:cs typeface="Arial"/>
              </a:rPr>
              <a:t>Q</a:t>
            </a:r>
            <a:r>
              <a:rPr lang="es-ES" sz="3200" b="1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Calidad</a:t>
            </a:r>
            <a:r>
              <a:rPr lang="es-ES" sz="3200" i="1" spc="-15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del</a:t>
            </a:r>
            <a:r>
              <a:rPr lang="es-ES" sz="3200" i="1" spc="-15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dolor</a:t>
            </a:r>
            <a:endParaRPr lang="es-ES" sz="3200" dirty="0">
              <a:latin typeface="Arial"/>
              <a:cs typeface="Arial"/>
            </a:endParaRPr>
          </a:p>
          <a:p>
            <a:pPr marL="233045" indent="0">
              <a:lnSpc>
                <a:spcPct val="100000"/>
              </a:lnSpc>
              <a:spcBef>
                <a:spcPts val="330"/>
              </a:spcBef>
              <a:buNone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Descripción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del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dolor</a:t>
            </a:r>
            <a:endParaRPr lang="es-E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13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OPQRST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s-ES" sz="3200" b="1" dirty="0">
                <a:latin typeface="Arial"/>
                <a:cs typeface="Arial"/>
              </a:rPr>
              <a:t>R</a:t>
            </a:r>
            <a:r>
              <a:rPr lang="es-ES" sz="3200" b="1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Irradiación </a:t>
            </a:r>
            <a:r>
              <a:rPr lang="es-ES" sz="3200" spc="-5" dirty="0">
                <a:latin typeface="Arial"/>
                <a:cs typeface="Arial"/>
              </a:rPr>
              <a:t>del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dolor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o</a:t>
            </a:r>
            <a:r>
              <a:rPr lang="es-ES" sz="3200" spc="-5" dirty="0">
                <a:latin typeface="Arial"/>
                <a:cs typeface="Arial"/>
              </a:rPr>
              <a:t> malestar</a:t>
            </a:r>
            <a:endParaRPr lang="es-ES" sz="3200" dirty="0">
              <a:latin typeface="Arial"/>
              <a:cs typeface="Arial"/>
            </a:endParaRPr>
          </a:p>
          <a:p>
            <a:pPr marL="233045" indent="0">
              <a:lnSpc>
                <a:spcPct val="100000"/>
              </a:lnSpc>
              <a:spcBef>
                <a:spcPts val="320"/>
              </a:spcBef>
              <a:buNone/>
              <a:tabLst>
                <a:tab pos="412750" algn="l"/>
                <a:tab pos="3056255" algn="l"/>
              </a:tabLst>
            </a:pPr>
            <a:r>
              <a:rPr lang="es-ES" sz="3200" spc="-5" dirty="0">
                <a:latin typeface="Arial"/>
                <a:cs typeface="Arial"/>
              </a:rPr>
              <a:t>¿El dolor se irradia hacia algún lugar?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s-ES" sz="3200" b="1" dirty="0">
                <a:latin typeface="Arial"/>
                <a:cs typeface="Arial"/>
              </a:rPr>
              <a:t>S</a:t>
            </a:r>
            <a:r>
              <a:rPr lang="es-ES" sz="3200" b="1" spc="-2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i="1" spc="-10" dirty="0">
                <a:latin typeface="Arial"/>
                <a:cs typeface="Arial"/>
              </a:rPr>
              <a:t>S</a:t>
            </a:r>
            <a:r>
              <a:rPr lang="es-ES" sz="3200" spc="-10" dirty="0">
                <a:latin typeface="Arial"/>
                <a:cs typeface="Arial"/>
              </a:rPr>
              <a:t>everidad</a:t>
            </a:r>
            <a:endParaRPr lang="es-ES" sz="3200" dirty="0">
              <a:latin typeface="Arial"/>
              <a:cs typeface="Arial"/>
            </a:endParaRPr>
          </a:p>
          <a:p>
            <a:pPr marL="233045" indent="0">
              <a:lnSpc>
                <a:spcPct val="100000"/>
              </a:lnSpc>
              <a:spcBef>
                <a:spcPts val="320"/>
              </a:spcBef>
              <a:buNone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Intensidad del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dolor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en </a:t>
            </a:r>
            <a:r>
              <a:rPr lang="es-ES" sz="3200" dirty="0">
                <a:latin typeface="Arial"/>
                <a:cs typeface="Arial"/>
              </a:rPr>
              <a:t>una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escala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del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1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al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10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es-ES" sz="3200" b="1" dirty="0">
                <a:latin typeface="Arial"/>
                <a:cs typeface="Arial"/>
              </a:rPr>
              <a:t>T</a:t>
            </a:r>
            <a:r>
              <a:rPr lang="es-ES" sz="3200" b="1" spc="-2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T</a:t>
            </a:r>
            <a:r>
              <a:rPr lang="es-ES" sz="3200" spc="-5" dirty="0">
                <a:latin typeface="Arial"/>
                <a:cs typeface="Arial"/>
              </a:rPr>
              <a:t>iempo</a:t>
            </a:r>
            <a:endParaRPr lang="es-ES" sz="3200" dirty="0">
              <a:latin typeface="Arial"/>
              <a:cs typeface="Arial"/>
            </a:endParaRPr>
          </a:p>
          <a:p>
            <a:pPr marL="233045" marR="109855" indent="0">
              <a:lnSpc>
                <a:spcPts val="2700"/>
              </a:lnSpc>
              <a:spcBef>
                <a:spcPts val="670"/>
              </a:spcBef>
              <a:buNone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¿Por cuánto tiempo el paciente ha tenido este  problema?</a:t>
            </a:r>
          </a:p>
        </p:txBody>
      </p:sp>
    </p:spTree>
    <p:extLst>
      <p:ext uri="{BB962C8B-B14F-4D97-AF65-F5344CB8AC3E}">
        <p14:creationId xmlns:p14="http://schemas.microsoft.com/office/powerpoint/2010/main" val="46758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Signos</a:t>
            </a:r>
            <a:r>
              <a:rPr lang="en-US" dirty="0"/>
              <a:t> </a:t>
            </a:r>
            <a:r>
              <a:rPr lang="en-US" dirty="0" err="1"/>
              <a:t>Vitales</a:t>
            </a:r>
            <a:r>
              <a:rPr lang="en-US" dirty="0"/>
              <a:t> Basales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83" r="17882"/>
          <a:stretch/>
        </p:blipFill>
        <p:spPr>
          <a:xfrm>
            <a:off x="438912" y="2372677"/>
            <a:ext cx="4892040" cy="4124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498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Signos</a:t>
            </a:r>
            <a:r>
              <a:rPr lang="en-US" sz="5400" dirty="0"/>
              <a:t> </a:t>
            </a:r>
            <a:r>
              <a:rPr lang="en-US" sz="5400" dirty="0" err="1"/>
              <a:t>Vitales</a:t>
            </a:r>
            <a:r>
              <a:rPr lang="en-US" sz="5400" dirty="0"/>
              <a:t> Basales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10466215" cy="3599316"/>
          </a:xfrm>
        </p:spPr>
        <p:txBody>
          <a:bodyPr>
            <a:normAutofit/>
          </a:bodyPr>
          <a:lstStyle/>
          <a:p>
            <a:pPr marL="12700" marR="640080">
              <a:lnSpc>
                <a:spcPct val="100000"/>
              </a:lnSpc>
              <a:spcBef>
                <a:spcPts val="100"/>
              </a:spcBef>
            </a:pPr>
            <a:r>
              <a:rPr lang="es-ES" sz="3200" spc="-5" dirty="0">
                <a:latin typeface="Arial"/>
                <a:cs typeface="Arial"/>
              </a:rPr>
              <a:t>Principales signos para evaluar la situación del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</a:t>
            </a:r>
            <a:endParaRPr lang="es-ES" sz="3200" dirty="0">
              <a:latin typeface="Arial"/>
              <a:cs typeface="Arial"/>
            </a:endParaRPr>
          </a:p>
          <a:p>
            <a:pPr marL="12700" marR="774700">
              <a:lnSpc>
                <a:spcPct val="1000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Primer conjunto </a:t>
            </a:r>
            <a:r>
              <a:rPr lang="es-ES" sz="3200" dirty="0">
                <a:latin typeface="Arial"/>
                <a:cs typeface="Arial"/>
              </a:rPr>
              <a:t>que </a:t>
            </a:r>
            <a:r>
              <a:rPr lang="es-ES" sz="3200" spc="-5" dirty="0">
                <a:latin typeface="Arial"/>
                <a:cs typeface="Arial"/>
              </a:rPr>
              <a:t>se </a:t>
            </a:r>
            <a:r>
              <a:rPr lang="es-ES" sz="3200" dirty="0">
                <a:latin typeface="Arial"/>
                <a:cs typeface="Arial"/>
              </a:rPr>
              <a:t>conoce como </a:t>
            </a:r>
            <a:r>
              <a:rPr lang="es-ES" sz="3200" spc="-5" dirty="0">
                <a:latin typeface="Arial"/>
                <a:cs typeface="Arial"/>
              </a:rPr>
              <a:t>base de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referencia.</a:t>
            </a:r>
            <a:endParaRPr lang="es-E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Repetir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los signos </a:t>
            </a:r>
            <a:r>
              <a:rPr lang="es-ES" sz="3200" spc="-10" dirty="0">
                <a:latin typeface="Arial"/>
                <a:cs typeface="Arial"/>
              </a:rPr>
              <a:t>vitales</a:t>
            </a:r>
            <a:r>
              <a:rPr lang="es-ES" sz="3200" spc="-5" dirty="0">
                <a:latin typeface="Arial"/>
                <a:cs typeface="Arial"/>
              </a:rPr>
              <a:t> en base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a</a:t>
            </a:r>
            <a:r>
              <a:rPr lang="es-ES" sz="3200" spc="-5" dirty="0">
                <a:latin typeface="Arial"/>
                <a:cs typeface="Arial"/>
              </a:rPr>
              <a:t> la comparación</a:t>
            </a:r>
            <a:endParaRPr lang="es-E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21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Signos</a:t>
            </a:r>
            <a:r>
              <a:rPr lang="en-US" sz="5400" dirty="0"/>
              <a:t> </a:t>
            </a:r>
            <a:r>
              <a:rPr lang="en-US" sz="5400" dirty="0" err="1"/>
              <a:t>Vitales</a:t>
            </a:r>
            <a:r>
              <a:rPr lang="en-US" sz="5400" dirty="0"/>
              <a:t> Basales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170618"/>
            <a:ext cx="9613861" cy="452278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lang="es-ES" sz="2800" spc="-5" dirty="0">
                <a:latin typeface="Arial"/>
                <a:cs typeface="Arial"/>
              </a:rPr>
              <a:t>Los</a:t>
            </a:r>
            <a:r>
              <a:rPr lang="es-ES" sz="2800" spc="-2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signos</a:t>
            </a:r>
            <a:r>
              <a:rPr lang="es-ES" sz="2800" spc="-20" dirty="0">
                <a:latin typeface="Arial"/>
                <a:cs typeface="Arial"/>
              </a:rPr>
              <a:t> </a:t>
            </a:r>
            <a:r>
              <a:rPr lang="es-ES" sz="2800" spc="-10" dirty="0">
                <a:latin typeface="Arial"/>
                <a:cs typeface="Arial"/>
              </a:rPr>
              <a:t>vitales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incluyen:</a:t>
            </a:r>
            <a:endParaRPr lang="es-ES" sz="2800" dirty="0">
              <a:latin typeface="Arial"/>
              <a:cs typeface="Arial"/>
            </a:endParaRPr>
          </a:p>
          <a:p>
            <a:pPr marL="681038" lvl="1">
              <a:lnSpc>
                <a:spcPct val="100000"/>
              </a:lnSpc>
              <a:spcBef>
                <a:spcPts val="1360"/>
              </a:spcBef>
            </a:pPr>
            <a:r>
              <a:rPr lang="es-ES" sz="2400" spc="-10" dirty="0">
                <a:latin typeface="Arial"/>
                <a:cs typeface="Arial"/>
              </a:rPr>
              <a:t>Respiración</a:t>
            </a:r>
            <a:endParaRPr lang="es-ES" sz="2400" dirty="0">
              <a:latin typeface="Arial"/>
              <a:cs typeface="Arial"/>
            </a:endParaRPr>
          </a:p>
          <a:p>
            <a:pPr marL="681038" lvl="1">
              <a:lnSpc>
                <a:spcPct val="100000"/>
              </a:lnSpc>
              <a:spcBef>
                <a:spcPts val="1360"/>
              </a:spcBef>
            </a:pPr>
            <a:r>
              <a:rPr lang="es-ES" sz="2400" spc="-5" dirty="0">
                <a:latin typeface="Arial"/>
                <a:cs typeface="Arial"/>
              </a:rPr>
              <a:t>Pulso</a:t>
            </a:r>
            <a:endParaRPr lang="es-ES" sz="2400" dirty="0">
              <a:latin typeface="Arial"/>
              <a:cs typeface="Arial"/>
            </a:endParaRPr>
          </a:p>
          <a:p>
            <a:pPr marL="681038" lvl="1">
              <a:lnSpc>
                <a:spcPct val="100000"/>
              </a:lnSpc>
              <a:spcBef>
                <a:spcPts val="1360"/>
              </a:spcBef>
            </a:pPr>
            <a:r>
              <a:rPr lang="es-ES" sz="2400" spc="-5" dirty="0">
                <a:latin typeface="Arial"/>
                <a:cs typeface="Arial"/>
              </a:rPr>
              <a:t>Tensión</a:t>
            </a:r>
            <a:r>
              <a:rPr lang="es-ES" sz="2400" spc="-10" dirty="0">
                <a:latin typeface="Arial"/>
                <a:cs typeface="Arial"/>
              </a:rPr>
              <a:t> Arterial</a:t>
            </a:r>
          </a:p>
          <a:p>
            <a:pPr marL="241300">
              <a:lnSpc>
                <a:spcPct val="100000"/>
              </a:lnSpc>
              <a:spcBef>
                <a:spcPts val="690"/>
              </a:spcBef>
              <a:tabLst>
                <a:tab pos="241300" algn="l"/>
              </a:tabLst>
            </a:pPr>
            <a:r>
              <a:rPr lang="es-ES" sz="2800" spc="-5" dirty="0">
                <a:latin typeface="Arial"/>
                <a:cs typeface="Arial"/>
              </a:rPr>
              <a:t>Otros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indicadores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clave</a:t>
            </a:r>
            <a:r>
              <a:rPr lang="es-ES" sz="2800" dirty="0">
                <a:latin typeface="Arial"/>
                <a:cs typeface="Arial"/>
              </a:rPr>
              <a:t> </a:t>
            </a:r>
            <a:r>
              <a:rPr lang="es-ES" sz="2800" spc="-10" dirty="0">
                <a:latin typeface="Arial"/>
                <a:cs typeface="Arial"/>
              </a:rPr>
              <a:t>incluyen:</a:t>
            </a:r>
            <a:endParaRPr lang="es-ES" sz="2800" dirty="0">
              <a:latin typeface="Arial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690"/>
              </a:spcBef>
              <a:tabLst>
                <a:tab pos="241300" algn="l"/>
              </a:tabLst>
            </a:pPr>
            <a:r>
              <a:rPr lang="es-ES" sz="2400" spc="-5" dirty="0">
                <a:latin typeface="Arial"/>
                <a:cs typeface="Arial"/>
              </a:rPr>
              <a:t>Temperatura </a:t>
            </a:r>
            <a:r>
              <a:rPr lang="es-ES" sz="2400" dirty="0">
                <a:latin typeface="Arial"/>
                <a:cs typeface="Arial"/>
              </a:rPr>
              <a:t>y </a:t>
            </a:r>
            <a:r>
              <a:rPr lang="es-ES" sz="2400" spc="-5" dirty="0">
                <a:latin typeface="Arial"/>
                <a:cs typeface="Arial"/>
              </a:rPr>
              <a:t>condiciones </a:t>
            </a:r>
            <a:r>
              <a:rPr lang="es-ES" sz="2400" dirty="0">
                <a:latin typeface="Arial"/>
                <a:cs typeface="Arial"/>
              </a:rPr>
              <a:t>de la </a:t>
            </a:r>
            <a:r>
              <a:rPr lang="es-ES" sz="2400" spc="-5" dirty="0">
                <a:latin typeface="Arial"/>
                <a:cs typeface="Arial"/>
              </a:rPr>
              <a:t>piel </a:t>
            </a:r>
            <a:r>
              <a:rPr lang="es-ES" sz="2400" spc="-680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en adulto</a:t>
            </a:r>
            <a:endParaRPr lang="es-ES" sz="2400" dirty="0">
              <a:latin typeface="Arial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690"/>
              </a:spcBef>
              <a:tabLst>
                <a:tab pos="241300" algn="l"/>
              </a:tabLst>
            </a:pPr>
            <a:r>
              <a:rPr lang="es-ES" sz="2400" spc="-5" dirty="0">
                <a:latin typeface="Arial"/>
                <a:cs typeface="Arial"/>
              </a:rPr>
              <a:t>Tiempo</a:t>
            </a:r>
            <a:r>
              <a:rPr lang="es-ES" sz="2400" spc="-10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de llenado capilar</a:t>
            </a:r>
            <a:r>
              <a:rPr lang="es-ES" sz="2400" spc="-15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en los niños</a:t>
            </a:r>
            <a:endParaRPr lang="es-ES" sz="2400" dirty="0">
              <a:latin typeface="Arial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690"/>
              </a:spcBef>
              <a:tabLst>
                <a:tab pos="241300" algn="l"/>
              </a:tabLst>
            </a:pPr>
            <a:r>
              <a:rPr lang="es-ES" sz="2400" spc="-5" dirty="0">
                <a:latin typeface="Arial"/>
                <a:cs typeface="Arial"/>
              </a:rPr>
              <a:t>Pupilas</a:t>
            </a:r>
            <a:endParaRPr lang="es-ES" sz="2400" dirty="0">
              <a:latin typeface="Arial"/>
              <a:cs typeface="Arial"/>
            </a:endParaRPr>
          </a:p>
          <a:p>
            <a:pPr marL="698500" lvl="1">
              <a:lnSpc>
                <a:spcPct val="100000"/>
              </a:lnSpc>
              <a:spcBef>
                <a:spcPts val="690"/>
              </a:spcBef>
              <a:tabLst>
                <a:tab pos="241300" algn="l"/>
              </a:tabLst>
            </a:pPr>
            <a:r>
              <a:rPr lang="es-ES" sz="2400" spc="-10" dirty="0">
                <a:latin typeface="Arial"/>
                <a:cs typeface="Arial"/>
              </a:rPr>
              <a:t>Nivel</a:t>
            </a:r>
            <a:r>
              <a:rPr lang="es-ES" sz="2400" spc="-25" dirty="0">
                <a:latin typeface="Arial"/>
                <a:cs typeface="Arial"/>
              </a:rPr>
              <a:t> </a:t>
            </a:r>
            <a:r>
              <a:rPr lang="es-ES" sz="2400" dirty="0">
                <a:latin typeface="Arial"/>
                <a:cs typeface="Arial"/>
              </a:rPr>
              <a:t>de</a:t>
            </a:r>
            <a:r>
              <a:rPr lang="es-ES" sz="2400" spc="-15" dirty="0">
                <a:latin typeface="Arial"/>
                <a:cs typeface="Arial"/>
              </a:rPr>
              <a:t> </a:t>
            </a:r>
            <a:r>
              <a:rPr lang="es-ES" sz="2400" spc="-5" dirty="0">
                <a:latin typeface="Arial"/>
                <a:cs typeface="Arial"/>
              </a:rPr>
              <a:t>consciencia</a:t>
            </a:r>
            <a:endParaRPr lang="es-ES" sz="2400" dirty="0">
              <a:latin typeface="Arial"/>
              <a:cs typeface="Arial"/>
            </a:endParaRPr>
          </a:p>
        </p:txBody>
      </p:sp>
      <p:pic>
        <p:nvPicPr>
          <p:cNvPr id="2052" name="Picture 4" descr="C:\Users\DSCHUM~1\AppData\Local\Temp\SNAGHTMLa8fec5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088862"/>
            <a:ext cx="56864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Respiración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95" y="2027756"/>
            <a:ext cx="10608363" cy="3599316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s-ES" sz="2800" spc="-5" dirty="0"/>
              <a:t>Ritmo</a:t>
            </a:r>
          </a:p>
          <a:p>
            <a:pPr marL="412750" marR="125095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lang="es-ES" sz="2800" spc="-5" dirty="0"/>
              <a:t>N</a:t>
            </a:r>
            <a:r>
              <a:rPr lang="es-ES" sz="2800" spc="-5" dirty="0">
                <a:latin typeface="Arial"/>
                <a:cs typeface="Arial"/>
              </a:rPr>
              <a:t>ú</a:t>
            </a:r>
            <a:r>
              <a:rPr lang="es-ES" sz="2800" spc="-5" dirty="0"/>
              <a:t>mero </a:t>
            </a:r>
            <a:r>
              <a:rPr lang="es-ES" sz="2800" dirty="0"/>
              <a:t>de </a:t>
            </a:r>
            <a:r>
              <a:rPr lang="es-ES" sz="2800" spc="-5" dirty="0"/>
              <a:t>respiraciones</a:t>
            </a:r>
            <a:r>
              <a:rPr lang="es-ES" sz="2800" spc="-50" dirty="0"/>
              <a:t> </a:t>
            </a:r>
            <a:r>
              <a:rPr lang="es-ES" sz="2800" spc="-5" dirty="0"/>
              <a:t>en</a:t>
            </a:r>
            <a:r>
              <a:rPr lang="es-ES" sz="2800" spc="-45" dirty="0"/>
              <a:t> </a:t>
            </a:r>
            <a:r>
              <a:rPr lang="es-ES" sz="2800" spc="-5" dirty="0"/>
              <a:t>30 segundos</a:t>
            </a:r>
            <a:r>
              <a:rPr lang="es-ES" sz="2800" spc="-15" dirty="0"/>
              <a:t> </a:t>
            </a:r>
            <a:r>
              <a:rPr lang="es-ES" sz="2800" dirty="0">
                <a:latin typeface="Symbol"/>
                <a:cs typeface="Symbol"/>
              </a:rPr>
              <a:t></a:t>
            </a:r>
            <a:r>
              <a:rPr lang="es-ES" sz="2800" spc="55" dirty="0">
                <a:latin typeface="Times New Roman"/>
                <a:cs typeface="Times New Roman"/>
              </a:rPr>
              <a:t> </a:t>
            </a:r>
            <a:r>
              <a:rPr lang="es-ES" sz="2800" dirty="0"/>
              <a:t>2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es-ES" sz="2800" spc="-10" dirty="0"/>
              <a:t>Calidad</a:t>
            </a:r>
          </a:p>
          <a:p>
            <a:pPr marL="412750" marR="508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lang="es-ES" sz="2800" spc="-5" dirty="0"/>
              <a:t>Características</a:t>
            </a:r>
            <a:r>
              <a:rPr lang="es-ES" sz="2800" spc="-50" dirty="0"/>
              <a:t> </a:t>
            </a:r>
            <a:r>
              <a:rPr lang="es-ES" sz="2800" spc="-5" dirty="0"/>
              <a:t>de</a:t>
            </a:r>
            <a:r>
              <a:rPr lang="es-ES" sz="2800" spc="-45" dirty="0"/>
              <a:t> </a:t>
            </a:r>
            <a:r>
              <a:rPr lang="es-ES" sz="2800" spc="-5" dirty="0"/>
              <a:t>la </a:t>
            </a:r>
            <a:r>
              <a:rPr lang="es-ES" sz="2800" spc="-680" dirty="0"/>
              <a:t> </a:t>
            </a:r>
            <a:r>
              <a:rPr lang="es-ES" sz="2800" spc="-10" dirty="0"/>
              <a:t>respiración</a:t>
            </a:r>
            <a:endParaRPr lang="es-ES" sz="2800" dirty="0"/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lang="es-ES" sz="2800" spc="-5" dirty="0"/>
              <a:t>Ritmo</a:t>
            </a:r>
          </a:p>
          <a:p>
            <a:pPr marL="41275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412750" algn="l"/>
              </a:tabLst>
            </a:pPr>
            <a:r>
              <a:rPr lang="es-ES" sz="2800" spc="-5" dirty="0"/>
              <a:t>Regular</a:t>
            </a:r>
            <a:r>
              <a:rPr lang="es-ES" sz="2800" spc="-30" dirty="0"/>
              <a:t> </a:t>
            </a:r>
            <a:r>
              <a:rPr lang="es-ES" sz="2800" dirty="0"/>
              <a:t>o</a:t>
            </a:r>
            <a:r>
              <a:rPr lang="es-ES" sz="2800" spc="-15" dirty="0"/>
              <a:t> </a:t>
            </a:r>
            <a:r>
              <a:rPr lang="es-ES" sz="2800" spc="-5" dirty="0"/>
              <a:t>irregular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es-ES" sz="2800" spc="-5" dirty="0"/>
              <a:t>Esfuerzo</a:t>
            </a:r>
            <a:endParaRPr lang="es-ES" sz="2800" dirty="0"/>
          </a:p>
          <a:p>
            <a:pPr marL="355600" marR="5080" lvl="1" indent="114300">
              <a:lnSpc>
                <a:spcPct val="120700"/>
              </a:lnSpc>
              <a:buChar char="–"/>
              <a:tabLst>
                <a:tab pos="755650" algn="l"/>
              </a:tabLst>
            </a:pPr>
            <a:r>
              <a:rPr lang="es-ES" sz="2800" spc="-5" dirty="0">
                <a:latin typeface="Arial"/>
                <a:cs typeface="Arial"/>
              </a:rPr>
              <a:t>Normal</a:t>
            </a:r>
            <a:r>
              <a:rPr lang="es-ES" sz="2800" spc="-55" dirty="0">
                <a:latin typeface="Arial"/>
                <a:cs typeface="Arial"/>
              </a:rPr>
              <a:t> </a:t>
            </a:r>
            <a:r>
              <a:rPr lang="es-ES" sz="2800" dirty="0">
                <a:latin typeface="Arial"/>
                <a:cs typeface="Arial"/>
              </a:rPr>
              <a:t>o</a:t>
            </a:r>
            <a:r>
              <a:rPr lang="es-ES" sz="2800" spc="-4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laboriosa </a:t>
            </a:r>
            <a:r>
              <a:rPr lang="es-ES" sz="2800" spc="-680" dirty="0">
                <a:latin typeface="Arial"/>
                <a:cs typeface="Arial"/>
              </a:rPr>
              <a:t> </a:t>
            </a:r>
            <a:r>
              <a:rPr lang="es-ES" sz="2800" spc="-10" dirty="0">
                <a:latin typeface="Arial"/>
                <a:cs typeface="Arial"/>
              </a:rPr>
              <a:t>Respiración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ruidosa</a:t>
            </a:r>
            <a:endParaRPr lang="es-ES" sz="2800" dirty="0">
              <a:latin typeface="Arial"/>
              <a:cs typeface="Arial"/>
            </a:endParaRPr>
          </a:p>
          <a:p>
            <a:pPr marL="755650" marR="40005" lvl="1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755650" algn="l"/>
              </a:tabLst>
            </a:pPr>
            <a:r>
              <a:rPr lang="es-ES" sz="2800" spc="-5" dirty="0">
                <a:latin typeface="Arial"/>
                <a:cs typeface="Arial"/>
              </a:rPr>
              <a:t>Normal, estridor, silbidos, ronquidos</a:t>
            </a:r>
            <a:r>
              <a:rPr lang="es-ES" sz="2800" spc="-100" dirty="0">
                <a:latin typeface="Arial"/>
                <a:cs typeface="Arial"/>
              </a:rPr>
              <a:t> </a:t>
            </a:r>
            <a:r>
              <a:rPr lang="es-ES" sz="2800" dirty="0">
                <a:latin typeface="Arial"/>
                <a:cs typeface="Arial"/>
              </a:rPr>
              <a:t>o </a:t>
            </a:r>
            <a:r>
              <a:rPr lang="es-ES" sz="2800" spc="-67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gorgoteo</a:t>
            </a:r>
            <a:endParaRPr lang="es-ES"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20"/>
              </a:spcBef>
            </a:pPr>
            <a:r>
              <a:rPr lang="es-ES" sz="2800" spc="-5" dirty="0"/>
              <a:t>Profundidad</a:t>
            </a:r>
          </a:p>
          <a:p>
            <a:pPr marL="755650" marR="940435" lvl="1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5650" algn="l"/>
              </a:tabLst>
            </a:pPr>
            <a:r>
              <a:rPr lang="es-ES" sz="2800" spc="-5" dirty="0">
                <a:latin typeface="Arial"/>
                <a:cs typeface="Arial"/>
              </a:rPr>
              <a:t>Superficial</a:t>
            </a:r>
            <a:r>
              <a:rPr lang="es-ES" sz="2800" spc="-95" dirty="0">
                <a:latin typeface="Arial"/>
                <a:cs typeface="Arial"/>
              </a:rPr>
              <a:t> </a:t>
            </a:r>
            <a:r>
              <a:rPr lang="es-ES" sz="2800" dirty="0">
                <a:latin typeface="Arial"/>
                <a:cs typeface="Arial"/>
              </a:rPr>
              <a:t>y </a:t>
            </a:r>
            <a:r>
              <a:rPr lang="es-ES" sz="2800" spc="-680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profunda</a:t>
            </a:r>
            <a:endParaRPr lang="es-E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56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Rangos</a:t>
            </a:r>
            <a:r>
              <a:rPr lang="en-US" sz="5400" dirty="0"/>
              <a:t> de </a:t>
            </a:r>
            <a:r>
              <a:rPr lang="en-US" sz="5400" dirty="0" err="1"/>
              <a:t>Respiración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Adultos</a:t>
            </a:r>
            <a:r>
              <a:rPr lang="en-US" sz="3600" dirty="0"/>
              <a:t> = 12 a 20 </a:t>
            </a:r>
            <a:r>
              <a:rPr lang="en-US" sz="3600" dirty="0" err="1"/>
              <a:t>respiraciones</a:t>
            </a:r>
            <a:r>
              <a:rPr lang="en-US" sz="3600" dirty="0"/>
              <a:t>/min.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Niños</a:t>
            </a:r>
            <a:r>
              <a:rPr lang="en-US" sz="3600" dirty="0"/>
              <a:t>= 15 a 30 </a:t>
            </a:r>
            <a:r>
              <a:rPr lang="en-US" sz="3600" dirty="0" err="1"/>
              <a:t>respiraciones</a:t>
            </a:r>
            <a:r>
              <a:rPr lang="en-US" sz="3600" dirty="0"/>
              <a:t>/min.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s-ES" sz="3600" dirty="0"/>
              <a:t>Beb</a:t>
            </a:r>
            <a:r>
              <a:rPr lang="es-ES" sz="3600" dirty="0">
                <a:latin typeface="Arial"/>
                <a:cs typeface="Arial"/>
              </a:rPr>
              <a:t>é</a:t>
            </a:r>
            <a:r>
              <a:rPr lang="es-ES" sz="3600" dirty="0"/>
              <a:t>s </a:t>
            </a:r>
            <a:r>
              <a:rPr lang="en-US" sz="3600" dirty="0"/>
              <a:t>= 25 a 50 </a:t>
            </a:r>
            <a:r>
              <a:rPr lang="en-US" sz="3600" dirty="0" err="1"/>
              <a:t>respiraciones</a:t>
            </a:r>
            <a:r>
              <a:rPr lang="en-US" sz="3600" dirty="0"/>
              <a:t>/min.</a:t>
            </a:r>
          </a:p>
        </p:txBody>
      </p:sp>
    </p:spTree>
    <p:extLst>
      <p:ext uri="{BB962C8B-B14F-4D97-AF65-F5344CB8AC3E}">
        <p14:creationId xmlns:p14="http://schemas.microsoft.com/office/powerpoint/2010/main" val="276438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5400" dirty="0"/>
              <a:t>Oxímetro</a:t>
            </a:r>
            <a:r>
              <a:rPr lang="en-US" sz="5400" dirty="0"/>
              <a:t> de </a:t>
            </a:r>
            <a:r>
              <a:rPr lang="en-US" sz="5400" dirty="0" err="1"/>
              <a:t>Pulso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299897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s-ES" sz="3200" spc="-5" dirty="0">
                <a:latin typeface="Arial"/>
                <a:cs typeface="Arial"/>
              </a:rPr>
              <a:t>Evalúa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la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eficiencia de la </a:t>
            </a:r>
            <a:r>
              <a:rPr lang="es-ES" sz="3200" spc="-10" dirty="0">
                <a:latin typeface="Arial"/>
                <a:cs typeface="Arial"/>
              </a:rPr>
              <a:t>oxigenación</a:t>
            </a:r>
            <a:endParaRPr lang="es-ES" sz="3200" dirty="0">
              <a:latin typeface="Arial"/>
              <a:cs typeface="Arial"/>
            </a:endParaRPr>
          </a:p>
          <a:p>
            <a:pPr marL="12700" marR="5080">
              <a:lnSpc>
                <a:spcPct val="120700"/>
              </a:lnSpc>
              <a:tabLst>
                <a:tab pos="4333875" algn="l"/>
              </a:tabLst>
            </a:pPr>
            <a:r>
              <a:rPr lang="es-ES" sz="3200" spc="-5" dirty="0">
                <a:latin typeface="Arial"/>
                <a:cs typeface="Arial"/>
              </a:rPr>
              <a:t>El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lector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se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coloca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el</a:t>
            </a:r>
            <a:r>
              <a:rPr lang="es-ES" sz="3200" spc="-5" dirty="0">
                <a:latin typeface="Arial"/>
                <a:cs typeface="Arial"/>
              </a:rPr>
              <a:t> dedo en </a:t>
            </a:r>
            <a:r>
              <a:rPr lang="es-ES" sz="3200" dirty="0">
                <a:latin typeface="Arial"/>
                <a:cs typeface="Arial"/>
              </a:rPr>
              <a:t>la </a:t>
            </a:r>
            <a:r>
              <a:rPr lang="es-ES" sz="3200" spc="-5" dirty="0">
                <a:latin typeface="Arial"/>
                <a:cs typeface="Arial"/>
              </a:rPr>
              <a:t>oreja. 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La</a:t>
            </a:r>
            <a:r>
              <a:rPr lang="es-ES" sz="3200" spc="-10" dirty="0">
                <a:latin typeface="Arial"/>
                <a:cs typeface="Arial"/>
              </a:rPr>
              <a:t> oximetría </a:t>
            </a:r>
            <a:r>
              <a:rPr lang="es-ES" sz="3200" spc="-5" dirty="0">
                <a:latin typeface="Arial"/>
                <a:cs typeface="Arial"/>
              </a:rPr>
              <a:t>de pulso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es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una herramienta.</a:t>
            </a:r>
            <a:endParaRPr lang="es-ES" sz="3200" dirty="0">
              <a:latin typeface="Arial"/>
              <a:cs typeface="Arial"/>
            </a:endParaRPr>
          </a:p>
          <a:p>
            <a:pPr marL="12700" marR="335915">
              <a:lnSpc>
                <a:spcPct val="100000"/>
              </a:lnSpc>
              <a:spcBef>
                <a:spcPts val="630"/>
              </a:spcBef>
              <a:tabLst>
                <a:tab pos="2198370" algn="l"/>
                <a:tab pos="2621915" algn="l"/>
              </a:tabLst>
            </a:pPr>
            <a:r>
              <a:rPr lang="es-ES" sz="3200" spc="-5" dirty="0">
                <a:latin typeface="Arial"/>
                <a:cs typeface="Arial"/>
              </a:rPr>
              <a:t>No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sustituye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a </a:t>
            </a:r>
            <a:r>
              <a:rPr lang="es-ES" sz="3200" spc="-5" dirty="0">
                <a:latin typeface="Arial"/>
                <a:cs typeface="Arial"/>
              </a:rPr>
              <a:t>la buena </a:t>
            </a:r>
            <a:r>
              <a:rPr lang="es-ES" sz="3200" spc="-10" dirty="0">
                <a:latin typeface="Arial"/>
                <a:cs typeface="Arial"/>
              </a:rPr>
              <a:t>evaluación </a:t>
            </a:r>
            <a:r>
              <a:rPr lang="es-ES" sz="3200" spc="-5" dirty="0">
                <a:latin typeface="Arial"/>
                <a:cs typeface="Arial"/>
              </a:rPr>
              <a:t>del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940" y="3804916"/>
            <a:ext cx="4267200" cy="2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Pulso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66" r="14199"/>
          <a:stretch/>
        </p:blipFill>
        <p:spPr>
          <a:xfrm>
            <a:off x="463849" y="2744595"/>
            <a:ext cx="3092334" cy="3090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349" t="5736" r="15031" b="13557"/>
          <a:stretch/>
        </p:blipFill>
        <p:spPr>
          <a:xfrm>
            <a:off x="3724101" y="2772567"/>
            <a:ext cx="3090672" cy="3062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876" r="11402"/>
          <a:stretch/>
        </p:blipFill>
        <p:spPr>
          <a:xfrm>
            <a:off x="7082444" y="2393134"/>
            <a:ext cx="483800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Pulso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286639" cy="3368983"/>
          </a:xfrm>
        </p:spPr>
        <p:txBody>
          <a:bodyPr>
            <a:noAutofit/>
          </a:bodyPr>
          <a:lstStyle/>
          <a:p>
            <a:pPr marL="12700">
              <a:lnSpc>
                <a:spcPct val="150000"/>
              </a:lnSpc>
              <a:spcBef>
                <a:spcPts val="869"/>
              </a:spcBef>
            </a:pPr>
            <a:r>
              <a:rPr lang="es-419" sz="3200" spc="-5" dirty="0">
                <a:latin typeface="Arial"/>
                <a:cs typeface="Arial"/>
              </a:rPr>
              <a:t>Ritmo</a:t>
            </a:r>
            <a:endParaRPr lang="es-419" sz="3200" dirty="0">
              <a:latin typeface="Arial"/>
              <a:cs typeface="Arial"/>
            </a:endParaRPr>
          </a:p>
          <a:p>
            <a:pPr marL="12700" marR="5080" indent="114300">
              <a:lnSpc>
                <a:spcPct val="150000"/>
              </a:lnSpc>
              <a:buChar char="–"/>
              <a:tabLst>
                <a:tab pos="412750" algn="l"/>
              </a:tabLst>
            </a:pPr>
            <a:r>
              <a:rPr lang="es-419" sz="3200" spc="-5" dirty="0">
                <a:latin typeface="Arial"/>
                <a:cs typeface="Arial"/>
              </a:rPr>
              <a:t>N</a:t>
            </a:r>
            <a:r>
              <a:rPr lang="es-ES" sz="3200" spc="-5" dirty="0">
                <a:latin typeface="Arial"/>
                <a:cs typeface="Arial"/>
              </a:rPr>
              <a:t>ú</a:t>
            </a:r>
            <a:r>
              <a:rPr lang="es-419" sz="3200" spc="-5" dirty="0">
                <a:latin typeface="Arial"/>
                <a:cs typeface="Arial"/>
              </a:rPr>
              <a:t>mero</a:t>
            </a:r>
            <a:r>
              <a:rPr lang="es-419" sz="3200" spc="-20" dirty="0">
                <a:latin typeface="Arial"/>
                <a:cs typeface="Arial"/>
              </a:rPr>
              <a:t> </a:t>
            </a:r>
            <a:r>
              <a:rPr lang="es-419" sz="3200" dirty="0">
                <a:latin typeface="Arial"/>
                <a:cs typeface="Arial"/>
              </a:rPr>
              <a:t>de</a:t>
            </a:r>
            <a:r>
              <a:rPr lang="es-419" sz="3200" spc="-15" dirty="0">
                <a:latin typeface="Arial"/>
                <a:cs typeface="Arial"/>
              </a:rPr>
              <a:t> </a:t>
            </a:r>
            <a:r>
              <a:rPr lang="es-419" sz="3200" spc="-5" dirty="0">
                <a:latin typeface="Arial"/>
                <a:cs typeface="Arial"/>
              </a:rPr>
              <a:t>latidos</a:t>
            </a:r>
            <a:r>
              <a:rPr lang="es-419" sz="3200" spc="-15" dirty="0">
                <a:latin typeface="Arial"/>
                <a:cs typeface="Arial"/>
              </a:rPr>
              <a:t> </a:t>
            </a:r>
            <a:r>
              <a:rPr lang="es-419" sz="3200" dirty="0">
                <a:latin typeface="Arial"/>
                <a:cs typeface="Arial"/>
              </a:rPr>
              <a:t>en</a:t>
            </a:r>
            <a:r>
              <a:rPr lang="es-419" sz="3200" spc="-5" dirty="0">
                <a:latin typeface="Arial"/>
                <a:cs typeface="Arial"/>
              </a:rPr>
              <a:t> 30</a:t>
            </a:r>
            <a:r>
              <a:rPr lang="es-419" sz="3200" spc="-20" dirty="0">
                <a:latin typeface="Arial"/>
                <a:cs typeface="Arial"/>
              </a:rPr>
              <a:t> </a:t>
            </a:r>
            <a:r>
              <a:rPr lang="es-419" sz="3200" spc="-5" dirty="0">
                <a:latin typeface="Arial"/>
                <a:cs typeface="Arial"/>
              </a:rPr>
              <a:t>segundos</a:t>
            </a:r>
            <a:r>
              <a:rPr lang="es-419" sz="3200" spc="20" dirty="0">
                <a:latin typeface="Arial"/>
                <a:cs typeface="Arial"/>
              </a:rPr>
              <a:t> </a:t>
            </a:r>
            <a:r>
              <a:rPr lang="es-419" sz="3200" dirty="0">
                <a:latin typeface="Symbol"/>
                <a:cs typeface="Symbol"/>
              </a:rPr>
              <a:t></a:t>
            </a:r>
            <a:r>
              <a:rPr lang="es-419" sz="3200" spc="65" dirty="0">
                <a:latin typeface="Times New Roman"/>
                <a:cs typeface="Times New Roman"/>
              </a:rPr>
              <a:t> </a:t>
            </a:r>
            <a:r>
              <a:rPr lang="es-419" sz="3200" dirty="0">
                <a:latin typeface="Arial"/>
                <a:cs typeface="Arial"/>
              </a:rPr>
              <a:t>2 </a:t>
            </a:r>
            <a:r>
              <a:rPr lang="es-419" sz="3200" spc="-680" dirty="0">
                <a:latin typeface="Arial"/>
                <a:cs typeface="Arial"/>
              </a:rPr>
              <a:t> </a:t>
            </a:r>
            <a:r>
              <a:rPr lang="es-419" sz="3200" spc="-5" dirty="0">
                <a:latin typeface="Arial"/>
                <a:cs typeface="Arial"/>
              </a:rPr>
              <a:t>Fuerza</a:t>
            </a:r>
            <a:endParaRPr lang="es-419" sz="3200" dirty="0">
              <a:latin typeface="Arial"/>
              <a:cs typeface="Arial"/>
            </a:endParaRPr>
          </a:p>
          <a:p>
            <a:pPr marL="12700" marR="1792605" indent="114300">
              <a:lnSpc>
                <a:spcPct val="150000"/>
              </a:lnSpc>
              <a:spcBef>
                <a:spcPts val="245"/>
              </a:spcBef>
              <a:buChar char="–"/>
              <a:tabLst>
                <a:tab pos="412750" algn="l"/>
              </a:tabLst>
            </a:pPr>
            <a:r>
              <a:rPr lang="es-419" sz="3200" spc="-10" dirty="0">
                <a:latin typeface="Arial"/>
                <a:cs typeface="Arial"/>
              </a:rPr>
              <a:t>Envolvente </a:t>
            </a:r>
            <a:r>
              <a:rPr lang="es-419" sz="3200" dirty="0">
                <a:latin typeface="Arial"/>
                <a:cs typeface="Arial"/>
              </a:rPr>
              <a:t>, </a:t>
            </a:r>
            <a:r>
              <a:rPr lang="es-419" sz="3200" spc="-5" dirty="0">
                <a:latin typeface="Arial"/>
                <a:cs typeface="Arial"/>
              </a:rPr>
              <a:t>fuerte </a:t>
            </a:r>
            <a:r>
              <a:rPr lang="es-419" sz="3200" dirty="0">
                <a:latin typeface="Arial"/>
                <a:cs typeface="Arial"/>
              </a:rPr>
              <a:t>o </a:t>
            </a:r>
            <a:r>
              <a:rPr lang="es-419" sz="3200" spc="-5" dirty="0">
                <a:latin typeface="Arial"/>
                <a:cs typeface="Arial"/>
              </a:rPr>
              <a:t>débil </a:t>
            </a:r>
            <a:r>
              <a:rPr lang="es-419" sz="3200" spc="-680" dirty="0">
                <a:latin typeface="Arial"/>
                <a:cs typeface="Arial"/>
              </a:rPr>
              <a:t> </a:t>
            </a:r>
            <a:r>
              <a:rPr lang="es-419" sz="3200" spc="-10" dirty="0">
                <a:latin typeface="Arial"/>
                <a:cs typeface="Arial"/>
              </a:rPr>
              <a:t>Regularidad</a:t>
            </a:r>
            <a:endParaRPr lang="es-419" sz="3200" dirty="0">
              <a:latin typeface="Arial"/>
              <a:cs typeface="Arial"/>
            </a:endParaRPr>
          </a:p>
          <a:p>
            <a:pPr marL="12700" marR="1792605" indent="114300">
              <a:lnSpc>
                <a:spcPct val="150000"/>
              </a:lnSpc>
              <a:spcBef>
                <a:spcPts val="245"/>
              </a:spcBef>
              <a:buChar char="–"/>
              <a:tabLst>
                <a:tab pos="412750" algn="l"/>
              </a:tabLst>
            </a:pPr>
            <a:r>
              <a:rPr lang="es-419" sz="3200" spc="-5" dirty="0">
                <a:latin typeface="Arial"/>
                <a:cs typeface="Arial"/>
              </a:rPr>
              <a:t>Regular</a:t>
            </a:r>
            <a:r>
              <a:rPr lang="es-419" sz="3200" spc="-30" dirty="0">
                <a:latin typeface="Arial"/>
                <a:cs typeface="Arial"/>
              </a:rPr>
              <a:t> </a:t>
            </a:r>
            <a:r>
              <a:rPr lang="es-419" sz="3200" dirty="0">
                <a:latin typeface="Arial"/>
                <a:cs typeface="Arial"/>
              </a:rPr>
              <a:t>o</a:t>
            </a:r>
            <a:r>
              <a:rPr lang="es-419" sz="3200" spc="-15" dirty="0">
                <a:latin typeface="Arial"/>
                <a:cs typeface="Arial"/>
              </a:rPr>
              <a:t> </a:t>
            </a:r>
            <a:r>
              <a:rPr lang="es-419" sz="3200" spc="-5" dirty="0">
                <a:latin typeface="Arial"/>
                <a:cs typeface="Arial"/>
              </a:rPr>
              <a:t>irregular</a:t>
            </a:r>
            <a:endParaRPr lang="es-419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525"/>
          <a:stretch/>
        </p:blipFill>
        <p:spPr>
          <a:xfrm>
            <a:off x="8622792" y="3786013"/>
            <a:ext cx="3092520" cy="2879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72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pc="-5" dirty="0" err="1"/>
              <a:t>Signos</a:t>
            </a:r>
            <a:r>
              <a:rPr lang="en-US" sz="4400" spc="-5" dirty="0"/>
              <a:t> </a:t>
            </a:r>
            <a:r>
              <a:rPr lang="en-US" sz="4400" spc="-5" dirty="0" err="1"/>
              <a:t>Vitales</a:t>
            </a:r>
            <a:r>
              <a:rPr lang="en-US" sz="4400" spc="-5" dirty="0"/>
              <a:t> </a:t>
            </a:r>
            <a:r>
              <a:rPr lang="en-US" sz="4400" spc="-10" dirty="0"/>
              <a:t>Basales </a:t>
            </a:r>
            <a:r>
              <a:rPr lang="en-US" sz="4400" dirty="0"/>
              <a:t>e </a:t>
            </a:r>
            <a:r>
              <a:rPr lang="en-US" sz="4400" spc="-5" dirty="0" err="1"/>
              <a:t>Historial</a:t>
            </a:r>
            <a:r>
              <a:rPr lang="en-US" sz="4400" spc="-5" dirty="0"/>
              <a:t> </a:t>
            </a:r>
            <a:r>
              <a:rPr lang="en-US" sz="4400" spc="-960" dirty="0"/>
              <a:t> </a:t>
            </a:r>
            <a:r>
              <a:rPr lang="en-US" sz="4400" spc="-5" dirty="0"/>
              <a:t>SAMPLE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latin typeface="Arial"/>
                <a:cs typeface="Arial"/>
              </a:rPr>
              <a:t>La </a:t>
            </a:r>
            <a:r>
              <a:rPr lang="es-ES" sz="3200" spc="-10" dirty="0">
                <a:latin typeface="Arial"/>
                <a:cs typeface="Arial"/>
              </a:rPr>
              <a:t>evaluación </a:t>
            </a:r>
            <a:r>
              <a:rPr lang="es-ES" sz="3200" spc="-5" dirty="0">
                <a:latin typeface="Arial"/>
                <a:cs typeface="Arial"/>
              </a:rPr>
              <a:t>es la habilidad </a:t>
            </a:r>
            <a:r>
              <a:rPr lang="es-ES" sz="3200" dirty="0">
                <a:latin typeface="Arial"/>
                <a:cs typeface="Arial"/>
              </a:rPr>
              <a:t>más </a:t>
            </a:r>
            <a:r>
              <a:rPr lang="es-ES" sz="3200" spc="-5" dirty="0">
                <a:latin typeface="Arial"/>
                <a:cs typeface="Arial"/>
              </a:rPr>
              <a:t>compleja de los/las socorristas.</a:t>
            </a:r>
            <a:endParaRPr lang="es-E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s-ES" sz="3200" spc="-5" dirty="0">
                <a:latin typeface="Arial"/>
                <a:cs typeface="Arial"/>
              </a:rPr>
              <a:t>Durante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evaluación</a:t>
            </a:r>
            <a:r>
              <a:rPr lang="es-ES" sz="3200" spc="-10" dirty="0">
                <a:latin typeface="Arial"/>
                <a:cs typeface="Arial"/>
              </a:rPr>
              <a:t> del paciente </a:t>
            </a:r>
            <a:r>
              <a:rPr lang="es-ES" sz="3200" dirty="0">
                <a:latin typeface="Arial"/>
                <a:cs typeface="Arial"/>
              </a:rPr>
              <a:t>se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debe:</a:t>
            </a:r>
          </a:p>
          <a:p>
            <a:pPr marL="641350" marR="2512695" lvl="1">
              <a:lnSpc>
                <a:spcPct val="125699"/>
              </a:lnSpc>
              <a:spcBef>
                <a:spcPts val="95"/>
              </a:spcBef>
            </a:pPr>
            <a:r>
              <a:rPr lang="es-ES" sz="2800" spc="-5" dirty="0">
                <a:latin typeface="Arial"/>
                <a:cs typeface="Arial"/>
              </a:rPr>
              <a:t>Reunir información clave. </a:t>
            </a:r>
            <a:r>
              <a:rPr lang="es-ES" sz="2800" spc="-685" dirty="0">
                <a:latin typeface="Arial"/>
                <a:cs typeface="Arial"/>
              </a:rPr>
              <a:t> </a:t>
            </a:r>
          </a:p>
          <a:p>
            <a:pPr marL="641350" marR="2512695" lvl="1">
              <a:lnSpc>
                <a:spcPct val="125699"/>
              </a:lnSpc>
              <a:spcBef>
                <a:spcPts val="95"/>
              </a:spcBef>
            </a:pPr>
            <a:r>
              <a:rPr lang="es-ES" sz="2800" spc="-5" dirty="0">
                <a:latin typeface="Arial"/>
                <a:cs typeface="Arial"/>
              </a:rPr>
              <a:t>Evaluar</a:t>
            </a:r>
            <a:r>
              <a:rPr lang="es-ES" sz="2800" spc="-10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al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paciente.</a:t>
            </a:r>
            <a:endParaRPr lang="es-ES" sz="2800" dirty="0">
              <a:latin typeface="Arial"/>
              <a:cs typeface="Arial"/>
            </a:endParaRPr>
          </a:p>
          <a:p>
            <a:pPr marL="641350" lvl="1">
              <a:lnSpc>
                <a:spcPct val="100000"/>
              </a:lnSpc>
              <a:spcBef>
                <a:spcPts val="775"/>
              </a:spcBef>
            </a:pPr>
            <a:r>
              <a:rPr lang="es-ES" sz="2800" spc="-5" dirty="0">
                <a:latin typeface="Arial"/>
                <a:cs typeface="Arial"/>
              </a:rPr>
              <a:t>Hacer</a:t>
            </a:r>
            <a:r>
              <a:rPr lang="es-ES" sz="2800" spc="-20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un</a:t>
            </a:r>
            <a:r>
              <a:rPr lang="es-ES" sz="2800" spc="-15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historial.</a:t>
            </a:r>
            <a:endParaRPr lang="es-ES" sz="2800" dirty="0">
              <a:latin typeface="Arial"/>
              <a:cs typeface="Arial"/>
            </a:endParaRPr>
          </a:p>
          <a:p>
            <a:pPr marL="469900" marR="5080" lvl="1" indent="171450">
              <a:lnSpc>
                <a:spcPct val="100000"/>
              </a:lnSpc>
              <a:spcBef>
                <a:spcPts val="780"/>
              </a:spcBef>
            </a:pPr>
            <a:r>
              <a:rPr lang="es-ES" sz="2800" spc="-5" dirty="0">
                <a:latin typeface="Arial"/>
                <a:cs typeface="Arial"/>
              </a:rPr>
              <a:t>Reunir más información del paciente </a:t>
            </a:r>
            <a:r>
              <a:rPr lang="es-ES" sz="2800" dirty="0">
                <a:latin typeface="Arial"/>
                <a:cs typeface="Arial"/>
              </a:rPr>
              <a:t>y su </a:t>
            </a:r>
            <a:r>
              <a:rPr lang="es-ES" sz="2800" spc="-5" dirty="0">
                <a:latin typeface="Arial"/>
                <a:cs typeface="Arial"/>
              </a:rPr>
              <a:t>salud en </a:t>
            </a:r>
            <a:r>
              <a:rPr lang="es-ES" sz="2800" spc="-680" dirty="0">
                <a:latin typeface="Arial"/>
                <a:cs typeface="Arial"/>
              </a:rPr>
              <a:t> </a:t>
            </a:r>
            <a:r>
              <a:rPr lang="es-ES" sz="2800" spc="-5" dirty="0">
                <a:latin typeface="Arial"/>
                <a:cs typeface="Arial"/>
              </a:rPr>
              <a:t>general.</a:t>
            </a:r>
            <a:endParaRPr lang="es-E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90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Rangos</a:t>
            </a:r>
            <a:r>
              <a:rPr lang="en-US" sz="5400" dirty="0"/>
              <a:t> </a:t>
            </a:r>
            <a:r>
              <a:rPr lang="en-US" sz="5400" dirty="0" err="1"/>
              <a:t>Normales</a:t>
            </a:r>
            <a:r>
              <a:rPr lang="en-US" sz="5400" dirty="0"/>
              <a:t> para el </a:t>
            </a:r>
            <a:r>
              <a:rPr lang="en-US" sz="5400" dirty="0" err="1"/>
              <a:t>Pulso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Adultos</a:t>
            </a:r>
            <a:r>
              <a:rPr lang="en-US" sz="3600" dirty="0"/>
              <a:t> = 60 a 100 </a:t>
            </a:r>
            <a:r>
              <a:rPr lang="en-US" sz="3600" dirty="0" err="1"/>
              <a:t>latidos</a:t>
            </a:r>
            <a:r>
              <a:rPr lang="en-US" sz="3600" dirty="0"/>
              <a:t>/min.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Niños</a:t>
            </a:r>
            <a:r>
              <a:rPr lang="en-US" sz="3600" dirty="0"/>
              <a:t>= 70 a 150 </a:t>
            </a:r>
            <a:r>
              <a:rPr lang="en-US" sz="3600" dirty="0" err="1"/>
              <a:t>latidos</a:t>
            </a:r>
            <a:r>
              <a:rPr lang="en-US" sz="3600" dirty="0"/>
              <a:t>/min.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Beb</a:t>
            </a:r>
            <a:r>
              <a:rPr lang="es-ES" sz="3600" dirty="0">
                <a:latin typeface="Arial"/>
                <a:cs typeface="Arial"/>
              </a:rPr>
              <a:t>é</a:t>
            </a:r>
            <a:r>
              <a:rPr lang="en-US" sz="3600" dirty="0"/>
              <a:t>s = 100 a 160 </a:t>
            </a:r>
            <a:r>
              <a:rPr lang="en-US" sz="3600" dirty="0" err="1"/>
              <a:t>latidos</a:t>
            </a:r>
            <a:r>
              <a:rPr lang="en-US" sz="3600" dirty="0"/>
              <a:t>/min.</a:t>
            </a:r>
          </a:p>
        </p:txBody>
      </p:sp>
    </p:spTree>
    <p:extLst>
      <p:ext uri="{BB962C8B-B14F-4D97-AF65-F5344CB8AC3E}">
        <p14:creationId xmlns:p14="http://schemas.microsoft.com/office/powerpoint/2010/main" val="225404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 </a:t>
            </a:r>
            <a:r>
              <a:rPr lang="en-US" sz="5400" dirty="0" err="1"/>
              <a:t>piel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5703854" cy="3599316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es-ES" sz="3200" spc="-10" dirty="0">
                <a:latin typeface="Arial"/>
                <a:cs typeface="Arial"/>
              </a:rPr>
              <a:t>Color</a:t>
            </a:r>
            <a:endParaRPr lang="es-ES" sz="3200" dirty="0">
              <a:latin typeface="Arial"/>
              <a:cs typeface="Arial"/>
            </a:endParaRPr>
          </a:p>
          <a:p>
            <a:pPr marL="1081088" marR="447675" indent="-285750">
              <a:lnSpc>
                <a:spcPct val="100000"/>
              </a:lnSpc>
              <a:spcBef>
                <a:spcPts val="770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Rosa,</a:t>
            </a:r>
            <a:r>
              <a:rPr lang="es-ES" sz="3200" spc="-5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pálida,</a:t>
            </a:r>
            <a:r>
              <a:rPr lang="es-ES" sz="3200" spc="-4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azul,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roja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amarilla</a:t>
            </a:r>
            <a:endParaRPr lang="es-ES"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s-ES" sz="3200" spc="-5" dirty="0">
                <a:latin typeface="Arial"/>
                <a:cs typeface="Arial"/>
              </a:rPr>
              <a:t>Temperatura</a:t>
            </a:r>
            <a:endParaRPr lang="es-ES" sz="3200" dirty="0">
              <a:latin typeface="Arial"/>
              <a:cs typeface="Arial"/>
            </a:endParaRPr>
          </a:p>
          <a:p>
            <a:pPr marL="1081088" marR="99695" indent="-349250">
              <a:lnSpc>
                <a:spcPts val="3779"/>
              </a:lnSpc>
              <a:spcBef>
                <a:spcPts val="245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Cálido,</a:t>
            </a:r>
            <a:r>
              <a:rPr lang="es-ES" sz="3200" spc="-2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caliente</a:t>
            </a:r>
            <a:r>
              <a:rPr lang="es-ES" sz="3200" spc="-2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25" dirty="0">
                <a:latin typeface="Arial"/>
                <a:cs typeface="Arial"/>
              </a:rPr>
              <a:t> </a:t>
            </a:r>
            <a:r>
              <a:rPr lang="es-ES" sz="3200" spc="-10" dirty="0">
                <a:latin typeface="Arial"/>
                <a:cs typeface="Arial"/>
              </a:rPr>
              <a:t>fría</a:t>
            </a:r>
          </a:p>
          <a:p>
            <a:pPr marL="233363" marR="99695" indent="-233363">
              <a:lnSpc>
                <a:spcPts val="3779"/>
              </a:lnSpc>
              <a:spcBef>
                <a:spcPts val="245"/>
              </a:spcBef>
            </a:pPr>
            <a:r>
              <a:rPr lang="es-ES" sz="3200" spc="-5" dirty="0">
                <a:latin typeface="Arial"/>
                <a:cs typeface="Arial"/>
              </a:rPr>
              <a:t>Humedad</a:t>
            </a:r>
            <a:endParaRPr lang="es-ES" sz="3200" dirty="0">
              <a:latin typeface="Arial"/>
              <a:cs typeface="Arial"/>
            </a:endParaRPr>
          </a:p>
          <a:p>
            <a:pPr marL="1081088" marR="99695" indent="-349250">
              <a:lnSpc>
                <a:spcPts val="3779"/>
              </a:lnSpc>
              <a:spcBef>
                <a:spcPts val="245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húmedo</a:t>
            </a:r>
            <a:r>
              <a:rPr lang="es-ES" sz="3200" spc="-2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seco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781" y="2336873"/>
            <a:ext cx="5289411" cy="3797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418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Llenado</a:t>
            </a:r>
            <a:r>
              <a:rPr lang="en-US" dirty="0"/>
              <a:t> </a:t>
            </a:r>
            <a:r>
              <a:rPr lang="en-US" dirty="0" err="1"/>
              <a:t>Capilar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205090" cy="3599316"/>
          </a:xfrm>
        </p:spPr>
        <p:txBody>
          <a:bodyPr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3200" spc="-5" dirty="0">
                <a:latin typeface="Arial"/>
                <a:cs typeface="Arial"/>
              </a:rPr>
              <a:t>Evalúa la capacidad </a:t>
            </a:r>
            <a:r>
              <a:rPr lang="es-ES" sz="3200" dirty="0">
                <a:latin typeface="Arial"/>
                <a:cs typeface="Arial"/>
              </a:rPr>
              <a:t>del 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sistema circulatorio para 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restaurar la sangre al 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sistema</a:t>
            </a:r>
            <a:r>
              <a:rPr lang="es-ES" sz="3200" spc="-3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capilar</a:t>
            </a:r>
            <a:r>
              <a:rPr lang="es-ES" sz="3200" spc="-4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(perfusión)</a:t>
            </a:r>
            <a:endParaRPr lang="es-ES" sz="3200" dirty="0">
              <a:latin typeface="Arial"/>
              <a:cs typeface="Arial"/>
            </a:endParaRPr>
          </a:p>
          <a:p>
            <a:pPr marL="12700" marR="141605">
              <a:lnSpc>
                <a:spcPct val="999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Deprimiendo la punta del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dedo </a:t>
            </a:r>
            <a:r>
              <a:rPr lang="es-ES" sz="3200" dirty="0">
                <a:latin typeface="Arial"/>
                <a:cs typeface="Arial"/>
              </a:rPr>
              <a:t>del </a:t>
            </a:r>
            <a:r>
              <a:rPr lang="es-ES" sz="3200" spc="-5" dirty="0">
                <a:latin typeface="Arial"/>
                <a:cs typeface="Arial"/>
              </a:rPr>
              <a:t>paciente </a:t>
            </a:r>
            <a:r>
              <a:rPr lang="es-ES" sz="3200" dirty="0">
                <a:latin typeface="Arial"/>
                <a:cs typeface="Arial"/>
              </a:rPr>
              <a:t>y </a:t>
            </a:r>
            <a:r>
              <a:rPr lang="es-ES" sz="3200" spc="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buscando el retorno de la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sangre.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937" y="2336873"/>
            <a:ext cx="3555077" cy="2376856"/>
          </a:xfrm>
          <a:prstGeom prst="rect">
            <a:avLst/>
          </a:prstGeom>
        </p:spPr>
      </p:pic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3469" y="4123113"/>
            <a:ext cx="3728513" cy="25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5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0" dirty="0" err="1"/>
              <a:t>Tensión</a:t>
            </a:r>
            <a:r>
              <a:rPr lang="en-US" sz="5400" spc="-75" dirty="0"/>
              <a:t> </a:t>
            </a:r>
            <a:r>
              <a:rPr lang="en-US" sz="5400" spc="-5" dirty="0"/>
              <a:t>Arterial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308231" cy="3599316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lang="es-ES" sz="3200" spc="-5" dirty="0">
                <a:latin typeface="Arial"/>
                <a:cs typeface="Arial"/>
              </a:rPr>
              <a:t>La tensión arterial es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un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signo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10" dirty="0">
                <a:latin typeface="Arial"/>
                <a:cs typeface="Arial"/>
              </a:rPr>
              <a:t>vital.</a:t>
            </a:r>
            <a:endParaRPr lang="es-ES" sz="3200" dirty="0">
              <a:latin typeface="Arial"/>
              <a:cs typeface="Arial"/>
            </a:endParaRPr>
          </a:p>
          <a:p>
            <a:pPr marL="12700" marR="519430">
              <a:lnSpc>
                <a:spcPct val="750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Una disminución </a:t>
            </a:r>
            <a:r>
              <a:rPr lang="es-ES" sz="3200" dirty="0">
                <a:latin typeface="Arial"/>
                <a:cs typeface="Arial"/>
              </a:rPr>
              <a:t>de </a:t>
            </a:r>
            <a:r>
              <a:rPr lang="es-ES" sz="3200" spc="-5" dirty="0">
                <a:latin typeface="Arial"/>
                <a:cs typeface="Arial"/>
              </a:rPr>
              <a:t>la presión arterial puede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indicar:</a:t>
            </a:r>
            <a:endParaRPr lang="es-ES" sz="32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810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Pérdida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sangre</a:t>
            </a:r>
            <a:endParaRPr lang="es-ES" sz="32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810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Pérdida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del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tono </a:t>
            </a:r>
            <a:r>
              <a:rPr lang="es-ES" sz="3200" spc="-10" dirty="0">
                <a:latin typeface="Arial"/>
                <a:cs typeface="Arial"/>
              </a:rPr>
              <a:t>vascular</a:t>
            </a:r>
            <a:endParaRPr lang="es-ES" sz="32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9"/>
              </a:spcBef>
              <a:buChar char="–"/>
              <a:tabLst>
                <a:tab pos="412750" algn="l"/>
              </a:tabLst>
            </a:pPr>
            <a:r>
              <a:rPr lang="es-ES" sz="3200" spc="-5" dirty="0">
                <a:latin typeface="Arial"/>
                <a:cs typeface="Arial"/>
              </a:rPr>
              <a:t>Problema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bombeo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cardiaco</a:t>
            </a:r>
            <a:endParaRPr lang="es-ES" sz="3200" dirty="0">
              <a:latin typeface="Arial"/>
              <a:cs typeface="Arial"/>
            </a:endParaRPr>
          </a:p>
          <a:p>
            <a:pPr marL="12700" marR="5080">
              <a:lnSpc>
                <a:spcPts val="2850"/>
              </a:lnSpc>
              <a:spcBef>
                <a:spcPts val="1630"/>
              </a:spcBef>
            </a:pPr>
            <a:r>
              <a:rPr lang="es-ES" sz="3200" spc="-5" dirty="0">
                <a:latin typeface="Arial"/>
                <a:cs typeface="Arial"/>
              </a:rPr>
              <a:t>La tensión arterial debe de tomarse </a:t>
            </a:r>
            <a:r>
              <a:rPr lang="es-ES" sz="3200" dirty="0">
                <a:latin typeface="Arial"/>
                <a:cs typeface="Arial"/>
              </a:rPr>
              <a:t>en </a:t>
            </a:r>
            <a:r>
              <a:rPr lang="es-ES" sz="3200" spc="-5" dirty="0">
                <a:latin typeface="Arial"/>
                <a:cs typeface="Arial"/>
              </a:rPr>
              <a:t>todos </a:t>
            </a:r>
            <a:r>
              <a:rPr lang="es-ES" sz="3200" spc="-10" dirty="0">
                <a:latin typeface="Arial"/>
                <a:cs typeface="Arial"/>
              </a:rPr>
              <a:t>los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pacientes mayores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de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3 </a:t>
            </a:r>
            <a:r>
              <a:rPr lang="es-ES" sz="3200" spc="-5" dirty="0">
                <a:latin typeface="Arial"/>
                <a:cs typeface="Arial"/>
              </a:rPr>
              <a:t>años.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3074" name="Picture 2" descr="high blood pressure clip art | Grace Cottage Hosp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r="28567"/>
          <a:stretch/>
        </p:blipFill>
        <p:spPr bwMode="auto">
          <a:xfrm>
            <a:off x="8437950" y="3220529"/>
            <a:ext cx="3182112" cy="2430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7542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/>
              <a:t>Rangos</a:t>
            </a:r>
            <a:r>
              <a:rPr lang="en-US" sz="5400" dirty="0"/>
              <a:t> </a:t>
            </a:r>
            <a:r>
              <a:rPr lang="en-US" sz="5400" dirty="0" err="1"/>
              <a:t>Normales</a:t>
            </a:r>
            <a:r>
              <a:rPr lang="en-US" sz="5400" dirty="0"/>
              <a:t> de la </a:t>
            </a:r>
            <a:r>
              <a:rPr lang="en-US" sz="5400" dirty="0" err="1"/>
              <a:t>Tensión</a:t>
            </a:r>
            <a:r>
              <a:rPr lang="en-US" sz="5400" dirty="0"/>
              <a:t> Arterial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658239" cy="359931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Adultos</a:t>
            </a:r>
            <a:r>
              <a:rPr lang="en-US" sz="3600" dirty="0"/>
              <a:t> = </a:t>
            </a:r>
            <a:r>
              <a:rPr lang="en-US" sz="3600" spc="-5" dirty="0">
                <a:latin typeface="Arial"/>
                <a:cs typeface="Arial"/>
              </a:rPr>
              <a:t>90</a:t>
            </a:r>
            <a:r>
              <a:rPr lang="en-US" sz="3600" spc="-3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140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lang="en-US" sz="3600" spc="5" dirty="0">
                <a:latin typeface="Arial"/>
                <a:cs typeface="Arial"/>
              </a:rPr>
              <a:t>mm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Hg </a:t>
            </a:r>
            <a:r>
              <a:rPr lang="en-US" sz="3600" spc="-765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(</a:t>
            </a:r>
            <a:r>
              <a:rPr lang="en-US" sz="3600" spc="-5" dirty="0" err="1">
                <a:latin typeface="Arial"/>
                <a:cs typeface="Arial"/>
              </a:rPr>
              <a:t>sistólica</a:t>
            </a:r>
            <a:r>
              <a:rPr lang="en-US" sz="3600" spc="-5" dirty="0">
                <a:latin typeface="Arial"/>
                <a:cs typeface="Arial"/>
              </a:rPr>
              <a:t>)</a:t>
            </a:r>
            <a:endParaRPr lang="en-US" sz="36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Niños</a:t>
            </a:r>
            <a:r>
              <a:rPr lang="en-US" sz="3600" dirty="0"/>
              <a:t> </a:t>
            </a:r>
            <a:r>
              <a:rPr lang="en-US" sz="3600" dirty="0">
                <a:latin typeface="Arial"/>
                <a:cs typeface="Arial"/>
              </a:rPr>
              <a:t>(1</a:t>
            </a:r>
            <a:r>
              <a:rPr lang="en-US" sz="3600" spc="-15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2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8</a:t>
            </a:r>
            <a:r>
              <a:rPr lang="en-US" sz="3600" spc="-1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años</a:t>
            </a:r>
            <a:r>
              <a:rPr lang="en-US" sz="3600" spc="-5" dirty="0">
                <a:latin typeface="Arial"/>
                <a:cs typeface="Arial"/>
              </a:rPr>
              <a:t>)</a:t>
            </a:r>
            <a:r>
              <a:rPr lang="en-US" sz="3600" dirty="0"/>
              <a:t>= </a:t>
            </a:r>
            <a:r>
              <a:rPr lang="en-US" sz="3600" spc="-5" dirty="0">
                <a:latin typeface="Arial"/>
                <a:cs typeface="Arial"/>
              </a:rPr>
              <a:t>80</a:t>
            </a:r>
            <a:r>
              <a:rPr lang="en-US" sz="3600" spc="-3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110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lang="en-US" sz="3600" spc="5" dirty="0">
                <a:latin typeface="Arial"/>
                <a:cs typeface="Arial"/>
              </a:rPr>
              <a:t>mm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Hg </a:t>
            </a:r>
            <a:r>
              <a:rPr lang="en-US" sz="3600" spc="-765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(</a:t>
            </a:r>
            <a:r>
              <a:rPr lang="en-US" sz="3600" spc="-5" dirty="0" err="1">
                <a:latin typeface="Arial"/>
                <a:cs typeface="Arial"/>
              </a:rPr>
              <a:t>sistólica</a:t>
            </a:r>
            <a:r>
              <a:rPr lang="en-US" sz="3600" spc="-5" dirty="0">
                <a:latin typeface="Arial"/>
                <a:cs typeface="Arial"/>
              </a:rPr>
              <a:t>)</a:t>
            </a:r>
            <a:endParaRPr lang="en-US" sz="3600" dirty="0">
              <a:latin typeface="Arial"/>
              <a:cs typeface="Arial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 err="1"/>
              <a:t>Beb</a:t>
            </a:r>
            <a:r>
              <a:rPr lang="es-ES" sz="3600" spc="-5" dirty="0">
                <a:latin typeface="Arial"/>
                <a:cs typeface="Arial"/>
              </a:rPr>
              <a:t>é</a:t>
            </a:r>
            <a:r>
              <a:rPr lang="en-US" sz="3600" dirty="0"/>
              <a:t>s </a:t>
            </a:r>
            <a:r>
              <a:rPr lang="es-ES" sz="3600" spc="-5" dirty="0">
                <a:latin typeface="Arial"/>
                <a:cs typeface="Arial"/>
              </a:rPr>
              <a:t>(recién nacido </a:t>
            </a:r>
            <a:r>
              <a:rPr lang="es-ES" sz="3600" dirty="0">
                <a:latin typeface="Arial"/>
                <a:cs typeface="Arial"/>
              </a:rPr>
              <a:t>a 1 </a:t>
            </a:r>
            <a:r>
              <a:rPr lang="es-ES" sz="3600" spc="-765" dirty="0">
                <a:latin typeface="Arial"/>
                <a:cs typeface="Arial"/>
              </a:rPr>
              <a:t> </a:t>
            </a:r>
            <a:r>
              <a:rPr lang="es-ES" sz="3600" spc="-5" dirty="0">
                <a:latin typeface="Arial"/>
                <a:cs typeface="Arial"/>
              </a:rPr>
              <a:t>año</a:t>
            </a:r>
            <a:r>
              <a:rPr lang="es-ES" sz="3600" spc="-10" dirty="0">
                <a:latin typeface="Arial"/>
                <a:cs typeface="Arial"/>
              </a:rPr>
              <a:t> </a:t>
            </a:r>
            <a:r>
              <a:rPr lang="es-ES" sz="3600" dirty="0">
                <a:latin typeface="Arial"/>
                <a:cs typeface="Arial"/>
              </a:rPr>
              <a:t>)</a:t>
            </a:r>
            <a:r>
              <a:rPr lang="en-US" sz="3600" dirty="0"/>
              <a:t> = </a:t>
            </a:r>
            <a:r>
              <a:rPr lang="en-US" sz="3600" spc="-5" dirty="0">
                <a:latin typeface="Arial"/>
                <a:cs typeface="Arial"/>
              </a:rPr>
              <a:t>50</a:t>
            </a:r>
            <a:r>
              <a:rPr lang="en-US" sz="3600" spc="-3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30" dirty="0">
                <a:latin typeface="Arial"/>
                <a:cs typeface="Arial"/>
              </a:rPr>
              <a:t> </a:t>
            </a:r>
            <a:r>
              <a:rPr lang="en-US" sz="3600" spc="-5" dirty="0">
                <a:latin typeface="Arial"/>
                <a:cs typeface="Arial"/>
              </a:rPr>
              <a:t>95 (</a:t>
            </a:r>
            <a:r>
              <a:rPr lang="en-US" sz="3600" spc="-5" dirty="0" err="1">
                <a:latin typeface="Arial"/>
                <a:cs typeface="Arial"/>
              </a:rPr>
              <a:t>sistólica</a:t>
            </a:r>
            <a:r>
              <a:rPr lang="en-US" sz="3600" spc="-5" dirty="0">
                <a:latin typeface="Arial"/>
                <a:cs typeface="Arial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993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Nivel</a:t>
            </a:r>
            <a:r>
              <a:rPr lang="en-US" sz="5400" dirty="0"/>
              <a:t> de </a:t>
            </a:r>
            <a:r>
              <a:rPr lang="en-US" sz="5400" dirty="0" err="1"/>
              <a:t>Conciencia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99129"/>
            <a:ext cx="9613861" cy="3599316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25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–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i="1" spc="-5" dirty="0" err="1">
                <a:latin typeface="Arial"/>
                <a:cs typeface="Arial"/>
              </a:rPr>
              <a:t>A</a:t>
            </a:r>
            <a:r>
              <a:rPr lang="en-US" sz="3600" spc="-5" dirty="0" err="1">
                <a:latin typeface="Arial"/>
                <a:cs typeface="Arial"/>
              </a:rPr>
              <a:t>lerta</a:t>
            </a:r>
            <a:endParaRPr lang="en-US"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3600" dirty="0">
                <a:latin typeface="Arial"/>
                <a:cs typeface="Arial"/>
              </a:rPr>
              <a:t>V</a:t>
            </a:r>
            <a:r>
              <a:rPr lang="en-US" sz="3600" spc="-15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–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Responde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spc="-20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estímulos</a:t>
            </a:r>
            <a:r>
              <a:rPr lang="en-US" sz="3600" spc="-20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verbales</a:t>
            </a:r>
            <a:endParaRPr lang="en-US" sz="3600" dirty="0">
              <a:latin typeface="Arial"/>
              <a:cs typeface="Arial"/>
            </a:endParaRPr>
          </a:p>
          <a:p>
            <a:pPr marL="12700" marR="5715">
              <a:lnSpc>
                <a:spcPct val="125699"/>
              </a:lnSpc>
              <a:spcBef>
                <a:spcPts val="5"/>
              </a:spcBef>
            </a:pPr>
            <a:r>
              <a:rPr lang="en-US" sz="3600" dirty="0">
                <a:latin typeface="Arial"/>
                <a:cs typeface="Arial"/>
              </a:rPr>
              <a:t>P – </a:t>
            </a:r>
            <a:r>
              <a:rPr lang="en-US" sz="3600" spc="-5" dirty="0" err="1">
                <a:latin typeface="Arial"/>
                <a:cs typeface="Arial"/>
              </a:rPr>
              <a:t>Responde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a </a:t>
            </a:r>
            <a:r>
              <a:rPr lang="en-US" sz="3600" spc="-5" dirty="0" err="1">
                <a:latin typeface="Arial"/>
                <a:cs typeface="Arial"/>
              </a:rPr>
              <a:t>estímulos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5" dirty="0" err="1">
                <a:latin typeface="Arial"/>
                <a:cs typeface="Arial"/>
              </a:rPr>
              <a:t>dolorosos</a:t>
            </a:r>
            <a:r>
              <a:rPr lang="en-US" sz="3600" spc="-5" dirty="0">
                <a:latin typeface="Arial"/>
                <a:cs typeface="Arial"/>
              </a:rPr>
              <a:t> </a:t>
            </a:r>
            <a:r>
              <a:rPr lang="en-US" sz="3600" spc="-680" dirty="0">
                <a:latin typeface="Arial"/>
                <a:cs typeface="Arial"/>
              </a:rPr>
              <a:t> </a:t>
            </a:r>
          </a:p>
          <a:p>
            <a:pPr marL="12700" marR="5715">
              <a:lnSpc>
                <a:spcPct val="125699"/>
              </a:lnSpc>
              <a:spcBef>
                <a:spcPts val="5"/>
              </a:spcBef>
            </a:pPr>
            <a:r>
              <a:rPr lang="en-US" sz="3600" dirty="0">
                <a:latin typeface="Arial"/>
                <a:cs typeface="Arial"/>
              </a:rPr>
              <a:t>U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–</a:t>
            </a:r>
            <a:r>
              <a:rPr lang="en-US" sz="3600" spc="-10" dirty="0">
                <a:latin typeface="Arial"/>
                <a:cs typeface="Arial"/>
              </a:rPr>
              <a:t> </a:t>
            </a:r>
            <a:r>
              <a:rPr lang="en-US" sz="3600" i="1" spc="-5" dirty="0" err="1">
                <a:latin typeface="Arial"/>
                <a:cs typeface="Arial"/>
              </a:rPr>
              <a:t>Inconsciencia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40" t="23359" r="8920" b="24321"/>
          <a:stretch/>
        </p:blipFill>
        <p:spPr>
          <a:xfrm>
            <a:off x="7704304" y="4087368"/>
            <a:ext cx="3955146" cy="2547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315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0" dirty="0" err="1"/>
              <a:t>Reacciones</a:t>
            </a:r>
            <a:r>
              <a:rPr lang="en-US" sz="4800" spc="-35" dirty="0"/>
              <a:t> </a:t>
            </a:r>
            <a:r>
              <a:rPr lang="en-US" sz="4800" spc="-5" dirty="0" err="1"/>
              <a:t>Anormales</a:t>
            </a:r>
            <a:r>
              <a:rPr lang="en-US" sz="4800" spc="-40" dirty="0"/>
              <a:t> </a:t>
            </a:r>
            <a:r>
              <a:rPr lang="en-US" sz="4800" spc="-5" dirty="0" err="1"/>
              <a:t>Pupilares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14298"/>
          </a:xfrm>
        </p:spPr>
        <p:txBody>
          <a:bodyPr>
            <a:normAutofit lnSpcReduction="10000"/>
          </a:bodyPr>
          <a:lstStyle/>
          <a:p>
            <a:pPr marL="12700">
              <a:lnSpc>
                <a:spcPct val="150000"/>
              </a:lnSpc>
              <a:spcBef>
                <a:spcPts val="570"/>
              </a:spcBef>
            </a:pPr>
            <a:r>
              <a:rPr lang="es-ES" sz="3200" spc="-5" dirty="0">
                <a:latin typeface="Arial"/>
                <a:cs typeface="Arial"/>
              </a:rPr>
              <a:t>Fija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sin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reacción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a</a:t>
            </a:r>
            <a:r>
              <a:rPr lang="es-ES" sz="3200" spc="-5" dirty="0">
                <a:latin typeface="Arial"/>
                <a:cs typeface="Arial"/>
              </a:rPr>
              <a:t> la</a:t>
            </a:r>
            <a:r>
              <a:rPr lang="es-ES" sz="3200" spc="-10" dirty="0">
                <a:latin typeface="Arial"/>
                <a:cs typeface="Arial"/>
              </a:rPr>
              <a:t> luz</a:t>
            </a:r>
            <a:endParaRPr lang="es-ES" sz="3200" dirty="0">
              <a:latin typeface="Arial"/>
              <a:cs typeface="Arial"/>
            </a:endParaRPr>
          </a:p>
          <a:p>
            <a:pPr marL="12700" marR="358775">
              <a:lnSpc>
                <a:spcPct val="150000"/>
              </a:lnSpc>
              <a:spcBef>
                <a:spcPts val="810"/>
              </a:spcBef>
            </a:pPr>
            <a:r>
              <a:rPr lang="es-ES" sz="3200" spc="-5" dirty="0">
                <a:latin typeface="Arial"/>
                <a:cs typeface="Arial"/>
              </a:rPr>
              <a:t>Se dilatan </a:t>
            </a:r>
            <a:r>
              <a:rPr lang="es-ES" sz="3200" dirty="0">
                <a:latin typeface="Arial"/>
                <a:cs typeface="Arial"/>
              </a:rPr>
              <a:t>con </a:t>
            </a:r>
            <a:r>
              <a:rPr lang="es-ES" sz="3200" spc="-5" dirty="0">
                <a:latin typeface="Arial"/>
                <a:cs typeface="Arial"/>
              </a:rPr>
              <a:t>la luz </a:t>
            </a:r>
            <a:r>
              <a:rPr lang="es-ES" sz="3200" dirty="0">
                <a:latin typeface="Arial"/>
                <a:cs typeface="Arial"/>
              </a:rPr>
              <a:t>y se </a:t>
            </a:r>
            <a:r>
              <a:rPr lang="es-ES" sz="3200" spc="-5" dirty="0">
                <a:latin typeface="Arial"/>
                <a:cs typeface="Arial"/>
              </a:rPr>
              <a:t>constriñen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sin la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10" dirty="0">
                <a:latin typeface="Arial"/>
                <a:cs typeface="Arial"/>
              </a:rPr>
              <a:t>luz</a:t>
            </a:r>
            <a:endParaRPr lang="es-ES"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430"/>
              </a:spcBef>
            </a:pPr>
            <a:r>
              <a:rPr lang="es-ES" sz="3200" spc="-10" dirty="0">
                <a:latin typeface="Arial"/>
                <a:cs typeface="Arial"/>
              </a:rPr>
              <a:t>Reacciona </a:t>
            </a:r>
            <a:r>
              <a:rPr lang="es-ES" sz="3200" spc="-5" dirty="0">
                <a:latin typeface="Arial"/>
                <a:cs typeface="Arial"/>
              </a:rPr>
              <a:t>lentamente</a:t>
            </a:r>
            <a:endParaRPr lang="es-ES" sz="32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470"/>
              </a:spcBef>
            </a:pPr>
            <a:r>
              <a:rPr lang="es-ES" sz="3200" spc="-5" dirty="0">
                <a:latin typeface="Arial"/>
                <a:cs typeface="Arial"/>
              </a:rPr>
              <a:t>La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desigualdad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del</a:t>
            </a:r>
            <a:r>
              <a:rPr lang="es-ES" sz="3200" spc="-2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tamaño</a:t>
            </a:r>
            <a:endParaRPr lang="es-ES" sz="3200" dirty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810"/>
              </a:spcBef>
            </a:pPr>
            <a:r>
              <a:rPr lang="es-ES" sz="3200" spc="-5" dirty="0">
                <a:latin typeface="Arial"/>
                <a:cs typeface="Arial"/>
              </a:rPr>
              <a:t>Desigualdad </a:t>
            </a:r>
            <a:r>
              <a:rPr lang="es-ES" sz="3200" dirty="0">
                <a:latin typeface="Arial"/>
                <a:cs typeface="Arial"/>
              </a:rPr>
              <a:t>con </a:t>
            </a:r>
            <a:r>
              <a:rPr lang="es-ES" sz="3200" spc="-5" dirty="0">
                <a:latin typeface="Arial"/>
                <a:cs typeface="Arial"/>
              </a:rPr>
              <a:t>la luz </a:t>
            </a:r>
            <a:r>
              <a:rPr lang="es-ES" sz="3200" dirty="0">
                <a:latin typeface="Arial"/>
                <a:cs typeface="Arial"/>
              </a:rPr>
              <a:t>o </a:t>
            </a:r>
            <a:r>
              <a:rPr lang="es-ES" sz="3200" spc="-5" dirty="0">
                <a:latin typeface="Arial"/>
                <a:cs typeface="Arial"/>
              </a:rPr>
              <a:t>cuando la </a:t>
            </a:r>
            <a:r>
              <a:rPr lang="es-ES" sz="3200" spc="-10" dirty="0">
                <a:latin typeface="Arial"/>
                <a:cs typeface="Arial"/>
              </a:rPr>
              <a:t>luz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se retira</a:t>
            </a:r>
            <a:endParaRPr lang="es-E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63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0" dirty="0" err="1"/>
              <a:t>Reacción</a:t>
            </a:r>
            <a:r>
              <a:rPr lang="en-US" sz="5400" spc="-65" dirty="0"/>
              <a:t> </a:t>
            </a:r>
            <a:r>
              <a:rPr lang="en-US" sz="5400" spc="-5" dirty="0" err="1"/>
              <a:t>Pupilar</a:t>
            </a:r>
            <a:endParaRPr lang="en-US" sz="5400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059" y="3351530"/>
            <a:ext cx="3642297" cy="1935365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9862" y="3351530"/>
            <a:ext cx="3657600" cy="1935365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6968" y="3351529"/>
            <a:ext cx="3391592" cy="19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0" dirty="0" err="1"/>
              <a:t>Evaluación</a:t>
            </a:r>
            <a:r>
              <a:rPr lang="en-US" sz="5400" spc="-25" dirty="0"/>
              <a:t> </a:t>
            </a:r>
            <a:r>
              <a:rPr lang="en-US" sz="5400" spc="-5" dirty="0"/>
              <a:t>de</a:t>
            </a:r>
            <a:r>
              <a:rPr lang="en-US" sz="5400" spc="-25" dirty="0"/>
              <a:t> </a:t>
            </a:r>
            <a:r>
              <a:rPr lang="en-US" sz="5400" spc="-5" dirty="0"/>
              <a:t>las</a:t>
            </a:r>
            <a:r>
              <a:rPr lang="en-US" sz="5400" spc="-25" dirty="0"/>
              <a:t> </a:t>
            </a:r>
            <a:r>
              <a:rPr lang="en-US" sz="5400" spc="-5" dirty="0" err="1"/>
              <a:t>Pupilas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27100" marR="1412875" lvl="2">
              <a:lnSpc>
                <a:spcPct val="152000"/>
              </a:lnSpc>
              <a:spcBef>
                <a:spcPts val="100"/>
              </a:spcBef>
            </a:pPr>
            <a:r>
              <a:rPr lang="pt-BR" sz="3200" dirty="0">
                <a:latin typeface="Arial"/>
                <a:cs typeface="Arial"/>
              </a:rPr>
              <a:t>P</a:t>
            </a:r>
            <a:r>
              <a:rPr lang="pt-BR" sz="3200" spc="-55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–</a:t>
            </a:r>
            <a:r>
              <a:rPr lang="pt-BR" sz="3200" spc="-40" dirty="0">
                <a:latin typeface="Arial"/>
                <a:cs typeface="Arial"/>
              </a:rPr>
              <a:t> </a:t>
            </a:r>
            <a:r>
              <a:rPr lang="pt-BR" sz="3200" i="1" spc="-5" dirty="0">
                <a:latin typeface="Arial"/>
                <a:cs typeface="Arial"/>
              </a:rPr>
              <a:t>P</a:t>
            </a:r>
            <a:r>
              <a:rPr lang="pt-BR" sz="3200" spc="-5" dirty="0">
                <a:latin typeface="Arial"/>
                <a:cs typeface="Arial"/>
              </a:rPr>
              <a:t>upilas </a:t>
            </a:r>
            <a:r>
              <a:rPr lang="pt-BR" sz="3200" spc="-680" dirty="0">
                <a:latin typeface="Arial"/>
                <a:cs typeface="Arial"/>
              </a:rPr>
              <a:t> </a:t>
            </a:r>
          </a:p>
          <a:p>
            <a:pPr marL="927100" marR="1412875" lvl="2">
              <a:lnSpc>
                <a:spcPct val="152000"/>
              </a:lnSpc>
              <a:spcBef>
                <a:spcPts val="100"/>
              </a:spcBef>
            </a:pPr>
            <a:r>
              <a:rPr lang="pt-BR" sz="3200" dirty="0">
                <a:latin typeface="Arial"/>
                <a:cs typeface="Arial"/>
              </a:rPr>
              <a:t>I</a:t>
            </a:r>
            <a:r>
              <a:rPr lang="pt-BR" sz="3200" spc="-25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–</a:t>
            </a:r>
            <a:r>
              <a:rPr lang="pt-BR" sz="3200" spc="-20" dirty="0">
                <a:latin typeface="Arial"/>
                <a:cs typeface="Arial"/>
              </a:rPr>
              <a:t> </a:t>
            </a:r>
            <a:r>
              <a:rPr lang="pt-BR" sz="3200" i="1" spc="-5" dirty="0">
                <a:latin typeface="Arial"/>
                <a:cs typeface="Arial"/>
              </a:rPr>
              <a:t>Iguales</a:t>
            </a:r>
            <a:endParaRPr lang="pt-BR" sz="3200" dirty="0">
              <a:latin typeface="Arial"/>
              <a:cs typeface="Arial"/>
            </a:endParaRPr>
          </a:p>
          <a:p>
            <a:pPr marL="927100" marR="1045844" lvl="2">
              <a:lnSpc>
                <a:spcPct val="152000"/>
              </a:lnSpc>
            </a:pPr>
            <a:r>
              <a:rPr lang="pt-BR" sz="3200" dirty="0">
                <a:latin typeface="Arial"/>
                <a:cs typeface="Arial"/>
              </a:rPr>
              <a:t>R - </a:t>
            </a:r>
            <a:r>
              <a:rPr lang="pt-BR" sz="3200" i="1" spc="-5" dirty="0">
                <a:latin typeface="Arial"/>
                <a:cs typeface="Arial"/>
              </a:rPr>
              <a:t>R</a:t>
            </a:r>
            <a:r>
              <a:rPr lang="pt-BR" sz="3200" spc="-5" dirty="0">
                <a:latin typeface="Arial"/>
                <a:cs typeface="Arial"/>
              </a:rPr>
              <a:t>edondas </a:t>
            </a:r>
          </a:p>
          <a:p>
            <a:pPr marL="927100" marR="1045844" lvl="2">
              <a:lnSpc>
                <a:spcPct val="152000"/>
              </a:lnSpc>
            </a:pPr>
            <a:r>
              <a:rPr lang="pt-BR" sz="3200" spc="-680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R</a:t>
            </a:r>
            <a:r>
              <a:rPr lang="pt-BR" sz="3200" spc="-55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-</a:t>
            </a:r>
            <a:r>
              <a:rPr lang="pt-BR" sz="3200" spc="-50" dirty="0">
                <a:latin typeface="Arial"/>
                <a:cs typeface="Arial"/>
              </a:rPr>
              <a:t> </a:t>
            </a:r>
            <a:r>
              <a:rPr lang="pt-BR" sz="3200" i="1" spc="-5" dirty="0">
                <a:latin typeface="Arial"/>
                <a:cs typeface="Arial"/>
              </a:rPr>
              <a:t>Reflexivas</a:t>
            </a:r>
            <a:endParaRPr lang="pt-BR" sz="3200" dirty="0">
              <a:latin typeface="Arial"/>
              <a:cs typeface="Arial"/>
            </a:endParaRPr>
          </a:p>
          <a:p>
            <a:pPr marL="927100" lvl="2">
              <a:lnSpc>
                <a:spcPct val="100000"/>
              </a:lnSpc>
              <a:spcBef>
                <a:spcPts val="1560"/>
              </a:spcBef>
            </a:pPr>
            <a:r>
              <a:rPr lang="pt-BR" sz="3200" dirty="0">
                <a:latin typeface="Arial"/>
                <a:cs typeface="Arial"/>
              </a:rPr>
              <a:t>L</a:t>
            </a:r>
            <a:r>
              <a:rPr lang="pt-BR" sz="3200" spc="-20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–</a:t>
            </a:r>
            <a:r>
              <a:rPr lang="pt-BR" sz="3200" spc="-25" dirty="0">
                <a:latin typeface="Arial"/>
                <a:cs typeface="Arial"/>
              </a:rPr>
              <a:t> </a:t>
            </a:r>
            <a:r>
              <a:rPr lang="pt-BR" sz="3200" spc="-5" dirty="0">
                <a:latin typeface="Arial"/>
                <a:cs typeface="Arial"/>
              </a:rPr>
              <a:t>Reactivas</a:t>
            </a:r>
            <a:r>
              <a:rPr lang="pt-BR" sz="3200" spc="-20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a</a:t>
            </a:r>
            <a:r>
              <a:rPr lang="pt-BR" sz="3200" spc="-25" dirty="0">
                <a:latin typeface="Arial"/>
                <a:cs typeface="Arial"/>
              </a:rPr>
              <a:t> </a:t>
            </a:r>
            <a:r>
              <a:rPr lang="pt-BR" sz="3200" dirty="0">
                <a:latin typeface="Arial"/>
                <a:cs typeface="Arial"/>
              </a:rPr>
              <a:t>la</a:t>
            </a:r>
            <a:r>
              <a:rPr lang="pt-BR" sz="3200" spc="-20" dirty="0">
                <a:latin typeface="Arial"/>
                <a:cs typeface="Arial"/>
              </a:rPr>
              <a:t> </a:t>
            </a:r>
            <a:r>
              <a:rPr lang="pt-BR" sz="3200" spc="-10" dirty="0">
                <a:latin typeface="Arial"/>
                <a:cs typeface="Arial"/>
              </a:rPr>
              <a:t>luz</a:t>
            </a:r>
            <a:endParaRPr lang="pt-BR" sz="3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1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spc="-10" dirty="0"/>
              <a:t>Revaluación</a:t>
            </a:r>
            <a:r>
              <a:rPr lang="es-ES" sz="4800" spc="-25" dirty="0"/>
              <a:t> </a:t>
            </a:r>
            <a:r>
              <a:rPr lang="es-ES" sz="4800" spc="-5" dirty="0"/>
              <a:t>de</a:t>
            </a:r>
            <a:r>
              <a:rPr lang="es-ES" sz="4800" spc="-25" dirty="0"/>
              <a:t> </a:t>
            </a:r>
            <a:r>
              <a:rPr lang="es-ES" sz="4800" spc="-5" dirty="0"/>
              <a:t>los</a:t>
            </a:r>
            <a:r>
              <a:rPr lang="es-ES" sz="4800" spc="-25" dirty="0"/>
              <a:t> </a:t>
            </a:r>
            <a:r>
              <a:rPr lang="es-ES" sz="4800" spc="-5" dirty="0"/>
              <a:t>Signos</a:t>
            </a:r>
            <a:r>
              <a:rPr lang="es-ES" sz="4800" spc="-20" dirty="0"/>
              <a:t> </a:t>
            </a:r>
            <a:r>
              <a:rPr lang="es-ES" sz="4800" spc="-5" dirty="0"/>
              <a:t>Vitales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176101" cy="3599316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s-ES" sz="3600" spc="-10" dirty="0">
                <a:latin typeface="Arial"/>
                <a:cs typeface="Arial"/>
              </a:rPr>
              <a:t>Revaluar </a:t>
            </a:r>
            <a:r>
              <a:rPr lang="es-ES" sz="3600" spc="-5" dirty="0">
                <a:latin typeface="Arial"/>
                <a:cs typeface="Arial"/>
              </a:rPr>
              <a:t>al paciente estable </a:t>
            </a:r>
            <a:r>
              <a:rPr lang="es-ES" sz="3600" dirty="0">
                <a:latin typeface="Arial"/>
                <a:cs typeface="Arial"/>
              </a:rPr>
              <a:t>cada 15 </a:t>
            </a:r>
            <a:r>
              <a:rPr lang="es-ES" sz="3600" spc="-5" dirty="0">
                <a:latin typeface="Arial"/>
                <a:cs typeface="Arial"/>
              </a:rPr>
              <a:t>minutos. </a:t>
            </a:r>
            <a:r>
              <a:rPr lang="es-ES" sz="3600" spc="-680" dirty="0">
                <a:latin typeface="Arial"/>
                <a:cs typeface="Arial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s-ES" sz="3600" spc="-10" dirty="0">
                <a:latin typeface="Arial"/>
                <a:cs typeface="Arial"/>
              </a:rPr>
              <a:t>Revaluar</a:t>
            </a:r>
            <a:r>
              <a:rPr lang="es-ES" sz="3600" spc="-15" dirty="0">
                <a:latin typeface="Arial"/>
                <a:cs typeface="Arial"/>
              </a:rPr>
              <a:t> </a:t>
            </a:r>
            <a:r>
              <a:rPr lang="es-ES" sz="3600" spc="-5" dirty="0">
                <a:latin typeface="Arial"/>
                <a:cs typeface="Arial"/>
              </a:rPr>
              <a:t>al</a:t>
            </a:r>
            <a:r>
              <a:rPr lang="es-ES" sz="3600" spc="-10" dirty="0">
                <a:latin typeface="Arial"/>
                <a:cs typeface="Arial"/>
              </a:rPr>
              <a:t> </a:t>
            </a:r>
            <a:r>
              <a:rPr lang="es-ES" sz="3600" spc="-5" dirty="0">
                <a:latin typeface="Arial"/>
                <a:cs typeface="Arial"/>
              </a:rPr>
              <a:t>paciente</a:t>
            </a:r>
            <a:r>
              <a:rPr lang="es-ES" sz="3600" spc="-10" dirty="0">
                <a:latin typeface="Arial"/>
                <a:cs typeface="Arial"/>
              </a:rPr>
              <a:t> </a:t>
            </a:r>
            <a:r>
              <a:rPr lang="es-ES" sz="3600" spc="-5" dirty="0">
                <a:latin typeface="Arial"/>
                <a:cs typeface="Arial"/>
              </a:rPr>
              <a:t>inestable </a:t>
            </a:r>
            <a:r>
              <a:rPr lang="es-ES" sz="3600" dirty="0">
                <a:latin typeface="Arial"/>
                <a:cs typeface="Arial"/>
              </a:rPr>
              <a:t>cada</a:t>
            </a:r>
            <a:r>
              <a:rPr lang="es-ES" sz="3600" spc="-5" dirty="0">
                <a:latin typeface="Arial"/>
                <a:cs typeface="Arial"/>
              </a:rPr>
              <a:t> </a:t>
            </a:r>
            <a:r>
              <a:rPr lang="es-ES" sz="3600" dirty="0">
                <a:latin typeface="Arial"/>
                <a:cs typeface="Arial"/>
              </a:rPr>
              <a:t>5 </a:t>
            </a:r>
            <a:r>
              <a:rPr lang="es-ES" sz="3600" spc="-5" dirty="0">
                <a:latin typeface="Arial"/>
                <a:cs typeface="Arial"/>
              </a:rPr>
              <a:t>minutos.</a:t>
            </a:r>
            <a:endParaRPr lang="es-E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99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-10" dirty="0">
                <a:latin typeface="Arial"/>
                <a:cs typeface="Arial"/>
              </a:rPr>
              <a:t>Recopilación</a:t>
            </a:r>
            <a:r>
              <a:rPr lang="es-ES" spc="15" dirty="0">
                <a:latin typeface="Arial"/>
                <a:cs typeface="Arial"/>
              </a:rPr>
              <a:t> </a:t>
            </a:r>
            <a:r>
              <a:rPr lang="es-ES" spc="-5" dirty="0">
                <a:latin typeface="Arial"/>
                <a:cs typeface="Arial"/>
              </a:rPr>
              <a:t>de la</a:t>
            </a:r>
            <a:r>
              <a:rPr lang="es-ES" spc="-80" dirty="0">
                <a:latin typeface="Arial"/>
                <a:cs typeface="Arial"/>
              </a:rPr>
              <a:t> </a:t>
            </a:r>
            <a:r>
              <a:rPr lang="es-ES" spc="-5" dirty="0">
                <a:latin typeface="Arial"/>
                <a:cs typeface="Arial"/>
              </a:rPr>
              <a:t>Información </a:t>
            </a:r>
            <a:r>
              <a:rPr lang="es-ES" spc="-1100" dirty="0">
                <a:latin typeface="Arial"/>
                <a:cs typeface="Arial"/>
              </a:rPr>
              <a:t> </a:t>
            </a:r>
            <a:r>
              <a:rPr lang="es-ES" spc="-5" dirty="0">
                <a:latin typeface="Arial"/>
                <a:cs typeface="Arial"/>
              </a:rPr>
              <a:t>Clave</a:t>
            </a:r>
            <a:r>
              <a:rPr lang="es-ES" spc="-10" dirty="0">
                <a:latin typeface="Arial"/>
                <a:cs typeface="Arial"/>
              </a:rPr>
              <a:t> </a:t>
            </a:r>
            <a:r>
              <a:rPr lang="es-ES" spc="-5" dirty="0">
                <a:latin typeface="Arial"/>
                <a:cs typeface="Arial"/>
              </a:rPr>
              <a:t>del Paciente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3779186"/>
            <a:ext cx="3758680" cy="281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3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spc="-10" dirty="0">
                <a:latin typeface="Arial"/>
                <a:cs typeface="Arial"/>
              </a:rPr>
              <a:t>Recopilación</a:t>
            </a:r>
            <a:r>
              <a:rPr lang="es-ES" sz="4400" spc="15" dirty="0">
                <a:latin typeface="Arial"/>
                <a:cs typeface="Arial"/>
              </a:rPr>
              <a:t> </a:t>
            </a:r>
            <a:r>
              <a:rPr lang="es-ES" sz="4400" spc="-5" dirty="0">
                <a:latin typeface="Arial"/>
                <a:cs typeface="Arial"/>
              </a:rPr>
              <a:t>de la</a:t>
            </a:r>
            <a:r>
              <a:rPr lang="es-ES" sz="4400" spc="-80" dirty="0">
                <a:latin typeface="Arial"/>
                <a:cs typeface="Arial"/>
              </a:rPr>
              <a:t> </a:t>
            </a:r>
            <a:r>
              <a:rPr lang="es-ES" sz="4400" spc="-5" dirty="0">
                <a:latin typeface="Arial"/>
                <a:cs typeface="Arial"/>
              </a:rPr>
              <a:t>Información </a:t>
            </a:r>
            <a:r>
              <a:rPr lang="es-ES" sz="4400" spc="-1100" dirty="0">
                <a:latin typeface="Arial"/>
                <a:cs typeface="Arial"/>
              </a:rPr>
              <a:t> </a:t>
            </a:r>
            <a:r>
              <a:rPr lang="es-ES" sz="4400" spc="-5" dirty="0">
                <a:latin typeface="Arial"/>
                <a:cs typeface="Arial"/>
              </a:rPr>
              <a:t>Clave</a:t>
            </a:r>
            <a:r>
              <a:rPr lang="es-ES" sz="4400" spc="-10" dirty="0">
                <a:latin typeface="Arial"/>
                <a:cs typeface="Arial"/>
              </a:rPr>
              <a:t> </a:t>
            </a:r>
            <a:r>
              <a:rPr lang="es-ES" sz="4400" spc="-5" dirty="0">
                <a:latin typeface="Arial"/>
                <a:cs typeface="Arial"/>
              </a:rPr>
              <a:t>del Paciente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781183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5150" indent="-560070">
              <a:lnSpc>
                <a:spcPct val="100000"/>
              </a:lnSpc>
              <a:spcBef>
                <a:spcPts val="1660"/>
              </a:spcBef>
            </a:pPr>
            <a:r>
              <a:rPr lang="es-ES" sz="3200" spc="-5" dirty="0">
                <a:latin typeface="Arial"/>
                <a:cs typeface="Arial"/>
              </a:rPr>
              <a:t>Obtener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el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nombre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del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paciente.</a:t>
            </a:r>
            <a:endParaRPr lang="es-ES" sz="3200" dirty="0">
              <a:latin typeface="Arial"/>
              <a:cs typeface="Arial"/>
            </a:endParaRPr>
          </a:p>
          <a:p>
            <a:pPr marL="565150" indent="-560070">
              <a:lnSpc>
                <a:spcPct val="1000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Tener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en </a:t>
            </a:r>
            <a:r>
              <a:rPr lang="es-ES" sz="3200" dirty="0">
                <a:latin typeface="Arial"/>
                <a:cs typeface="Arial"/>
              </a:rPr>
              <a:t>cuenta</a:t>
            </a:r>
            <a:r>
              <a:rPr lang="es-ES" sz="3200" spc="-5" dirty="0">
                <a:latin typeface="Arial"/>
                <a:cs typeface="Arial"/>
              </a:rPr>
              <a:t> la edad,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género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5" dirty="0">
                <a:latin typeface="Arial"/>
                <a:cs typeface="Arial"/>
              </a:rPr>
              <a:t> raza.</a:t>
            </a:r>
            <a:endParaRPr lang="es-ES" sz="3200" dirty="0">
              <a:latin typeface="Arial"/>
              <a:cs typeface="Arial"/>
            </a:endParaRPr>
          </a:p>
          <a:p>
            <a:pPr marL="565150" marR="5080" indent="-560070">
              <a:lnSpc>
                <a:spcPct val="100000"/>
              </a:lnSpc>
              <a:spcBef>
                <a:spcPts val="1560"/>
              </a:spcBef>
            </a:pPr>
            <a:r>
              <a:rPr lang="es-ES" sz="3200" spc="-5" dirty="0">
                <a:latin typeface="Arial"/>
                <a:cs typeface="Arial"/>
              </a:rPr>
              <a:t>Mirar </a:t>
            </a:r>
            <a:r>
              <a:rPr lang="es-ES" sz="3200" dirty="0">
                <a:latin typeface="Arial"/>
                <a:cs typeface="Arial"/>
              </a:rPr>
              <a:t>la </a:t>
            </a:r>
            <a:r>
              <a:rPr lang="es-ES" sz="3200" spc="-5" dirty="0">
                <a:latin typeface="Arial"/>
                <a:cs typeface="Arial"/>
              </a:rPr>
              <a:t>identificación del paciente </a:t>
            </a:r>
            <a:r>
              <a:rPr lang="es-ES" sz="3200" dirty="0">
                <a:latin typeface="Arial"/>
                <a:cs typeface="Arial"/>
              </a:rPr>
              <a:t>si este </a:t>
            </a:r>
            <a:r>
              <a:rPr lang="es-ES" sz="3200" spc="-5" dirty="0">
                <a:latin typeface="Arial"/>
                <a:cs typeface="Arial"/>
              </a:rPr>
              <a:t>está 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inconsciente.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1026" name="Picture 2" descr="Profile Clipart Student Id Card Transparent PNG - 800x800 - Free Download  on Nice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r="12493"/>
          <a:stretch/>
        </p:blipFill>
        <p:spPr bwMode="auto">
          <a:xfrm>
            <a:off x="7701647" y="3374135"/>
            <a:ext cx="4039249" cy="3205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5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Queja</a:t>
            </a:r>
            <a:r>
              <a:rPr lang="en-US" sz="4800" dirty="0"/>
              <a:t>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64820" marR="5080" indent="-460375">
              <a:lnSpc>
                <a:spcPct val="100000"/>
              </a:lnSpc>
              <a:spcBef>
                <a:spcPts val="100"/>
              </a:spcBef>
            </a:pPr>
            <a:r>
              <a:rPr lang="es-ES" sz="3200" spc="-5" dirty="0">
                <a:latin typeface="Arial"/>
                <a:cs typeface="Arial"/>
              </a:rPr>
              <a:t>Los principales signos </a:t>
            </a:r>
            <a:r>
              <a:rPr lang="es-ES" sz="3200" dirty="0">
                <a:latin typeface="Arial"/>
                <a:cs typeface="Arial"/>
              </a:rPr>
              <a:t>y </a:t>
            </a:r>
            <a:r>
              <a:rPr lang="es-ES" sz="3200" spc="-5" dirty="0">
                <a:latin typeface="Arial"/>
                <a:cs typeface="Arial"/>
              </a:rPr>
              <a:t>síntomas comunicados 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por el paciente.</a:t>
            </a:r>
            <a:endParaRPr lang="en-US"/>
          </a:p>
          <a:p>
            <a:pPr marL="464820" marR="5080" indent="-460375">
              <a:lnSpc>
                <a:spcPct val="100000"/>
              </a:lnSpc>
              <a:spcBef>
                <a:spcPts val="100"/>
              </a:spcBef>
            </a:pPr>
            <a:endParaRPr lang="es-ES" sz="3200" spc="-5" dirty="0">
              <a:latin typeface="Arial"/>
              <a:cs typeface="Arial"/>
            </a:endParaRPr>
          </a:p>
          <a:p>
            <a:pPr marL="464820" indent="-460375">
              <a:lnSpc>
                <a:spcPct val="100000"/>
              </a:lnSpc>
              <a:spcBef>
                <a:spcPts val="880"/>
              </a:spcBef>
            </a:pPr>
            <a:r>
              <a:rPr lang="es-ES" sz="3200" spc="-10" dirty="0">
                <a:latin typeface="Arial"/>
                <a:cs typeface="Arial"/>
              </a:rPr>
              <a:t>Síntoma:</a:t>
            </a:r>
            <a:r>
              <a:rPr lang="es-ES" sz="3200" dirty="0">
                <a:latin typeface="Arial"/>
                <a:cs typeface="Arial"/>
              </a:rPr>
              <a:t> p</a:t>
            </a:r>
            <a:r>
              <a:rPr lang="es-ES" sz="3200" spc="-5" dirty="0">
                <a:latin typeface="Arial"/>
                <a:cs typeface="Arial"/>
              </a:rPr>
              <a:t>roblemas </a:t>
            </a:r>
            <a:r>
              <a:rPr lang="es-ES" sz="3200" dirty="0">
                <a:latin typeface="Arial"/>
                <a:cs typeface="Arial"/>
              </a:rPr>
              <a:t>o</a:t>
            </a:r>
            <a:r>
              <a:rPr lang="es-ES" sz="3200" spc="-5" dirty="0">
                <a:latin typeface="Arial"/>
                <a:cs typeface="Arial"/>
              </a:rPr>
              <a:t> sentimientos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de un</a:t>
            </a:r>
            <a:r>
              <a:rPr lang="es-ES" sz="320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</a:t>
            </a:r>
          </a:p>
          <a:p>
            <a:pPr marL="464820" indent="-460375">
              <a:lnSpc>
                <a:spcPct val="100000"/>
              </a:lnSpc>
              <a:spcBef>
                <a:spcPts val="880"/>
              </a:spcBef>
            </a:pPr>
            <a:r>
              <a:rPr lang="es-ES" sz="3200" spc="-5" dirty="0">
                <a:latin typeface="Arial"/>
                <a:cs typeface="Arial"/>
              </a:rPr>
              <a:t>Signo:</a:t>
            </a:r>
            <a:r>
              <a:rPr lang="es-ES" sz="3200" dirty="0">
                <a:latin typeface="Arial"/>
                <a:cs typeface="Arial"/>
              </a:rPr>
              <a:t> c</a:t>
            </a:r>
            <a:r>
              <a:rPr lang="es-ES" sz="3200" spc="-5" dirty="0">
                <a:latin typeface="Arial"/>
                <a:cs typeface="Arial"/>
              </a:rPr>
              <a:t>ondiciones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que </a:t>
            </a:r>
            <a:r>
              <a:rPr lang="es-ES" sz="3200" dirty="0">
                <a:latin typeface="Arial"/>
                <a:cs typeface="Arial"/>
              </a:rPr>
              <a:t>se</a:t>
            </a:r>
            <a:r>
              <a:rPr lang="es-ES" sz="3200" spc="-5" dirty="0">
                <a:latin typeface="Arial"/>
                <a:cs typeface="Arial"/>
              </a:rPr>
              <a:t> pueden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ver,</a:t>
            </a:r>
            <a:r>
              <a:rPr lang="es-ES" sz="3200" spc="-10" dirty="0">
                <a:latin typeface="Arial"/>
                <a:cs typeface="Arial"/>
              </a:rPr>
              <a:t> oír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sentir</a:t>
            </a:r>
            <a:endParaRPr lang="es-E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51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Historial</a:t>
            </a:r>
            <a:r>
              <a:rPr lang="en-US" dirty="0"/>
              <a:t> SAMPLE</a:t>
            </a:r>
          </a:p>
        </p:txBody>
      </p:sp>
      <p:pic>
        <p:nvPicPr>
          <p:cNvPr id="2050" name="Picture 2" descr="How to improve open-ended questions in surveys | Davis &amp; Comp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 b="11439"/>
          <a:stretch/>
        </p:blipFill>
        <p:spPr bwMode="auto">
          <a:xfrm>
            <a:off x="173735" y="3741090"/>
            <a:ext cx="6364225" cy="251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503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es-ES" sz="3200" b="1" dirty="0">
                <a:latin typeface="Arial"/>
                <a:cs typeface="Arial"/>
              </a:rPr>
              <a:t>S</a:t>
            </a:r>
            <a:r>
              <a:rPr lang="es-ES" sz="3200" b="1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5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S</a:t>
            </a:r>
            <a:r>
              <a:rPr lang="es-ES" sz="3200" spc="-5" dirty="0">
                <a:latin typeface="Arial"/>
                <a:cs typeface="Arial"/>
              </a:rPr>
              <a:t>ignos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y</a:t>
            </a:r>
            <a:r>
              <a:rPr lang="es-ES" sz="3200" spc="-10" dirty="0">
                <a:latin typeface="Arial"/>
                <a:cs typeface="Arial"/>
              </a:rPr>
              <a:t> Síntomas</a:t>
            </a:r>
            <a:endParaRPr lang="es-ES" sz="3200" dirty="0">
              <a:latin typeface="Arial"/>
              <a:cs typeface="Arial"/>
            </a:endParaRPr>
          </a:p>
          <a:p>
            <a:pPr marL="127000" indent="0">
              <a:lnSpc>
                <a:spcPct val="100000"/>
              </a:lnSpc>
              <a:spcBef>
                <a:spcPts val="470"/>
              </a:spcBef>
              <a:buNone/>
              <a:tabLst>
                <a:tab pos="412750" algn="l"/>
              </a:tabLst>
            </a:pPr>
            <a:r>
              <a:rPr lang="es-ES" sz="3200" dirty="0">
                <a:latin typeface="Arial"/>
                <a:cs typeface="Arial"/>
              </a:rPr>
              <a:t>¿Qué signos y síntomas se produjeron al inicio?</a:t>
            </a: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lang="es-ES" sz="3200" b="1" dirty="0">
                <a:latin typeface="Arial"/>
                <a:cs typeface="Arial"/>
              </a:rPr>
              <a:t>A</a:t>
            </a:r>
            <a:r>
              <a:rPr lang="es-ES" sz="3200" b="1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i="1" spc="-10" dirty="0">
                <a:latin typeface="Arial"/>
                <a:cs typeface="Arial"/>
              </a:rPr>
              <a:t>A</a:t>
            </a:r>
            <a:r>
              <a:rPr lang="es-ES" sz="3200" spc="-10" dirty="0">
                <a:latin typeface="Arial"/>
                <a:cs typeface="Arial"/>
              </a:rPr>
              <a:t>lergias</a:t>
            </a:r>
            <a:endParaRPr lang="es-ES" sz="3200" dirty="0">
              <a:latin typeface="Arial"/>
              <a:cs typeface="Arial"/>
            </a:endParaRPr>
          </a:p>
          <a:p>
            <a:pPr marL="127000" marR="882015" indent="0">
              <a:lnSpc>
                <a:spcPts val="2690"/>
              </a:lnSpc>
              <a:spcBef>
                <a:spcPts val="825"/>
              </a:spcBef>
              <a:buNone/>
              <a:tabLst>
                <a:tab pos="412750" algn="l"/>
                <a:tab pos="1946275" algn="l"/>
              </a:tabLst>
            </a:pPr>
            <a:r>
              <a:rPr lang="es-ES" sz="3200" dirty="0">
                <a:latin typeface="Arial"/>
                <a:cs typeface="Arial"/>
              </a:rPr>
              <a:t>¿El </a:t>
            </a:r>
            <a:r>
              <a:rPr lang="es-ES" sz="3200" spc="-5" dirty="0">
                <a:latin typeface="Arial"/>
                <a:cs typeface="Arial"/>
              </a:rPr>
              <a:t>paciente es alérgico </a:t>
            </a:r>
            <a:r>
              <a:rPr lang="es-ES" sz="3200" dirty="0">
                <a:latin typeface="Arial"/>
                <a:cs typeface="Arial"/>
              </a:rPr>
              <a:t>a </a:t>
            </a:r>
            <a:r>
              <a:rPr lang="es-ES" sz="3200" spc="-5" dirty="0">
                <a:latin typeface="Arial"/>
                <a:cs typeface="Arial"/>
              </a:rPr>
              <a:t>medicamentos, </a:t>
            </a:r>
            <a:r>
              <a:rPr lang="es-ES" sz="3200" spc="-68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alimentos	</a:t>
            </a:r>
            <a:r>
              <a:rPr lang="es-ES" sz="3200" dirty="0">
                <a:latin typeface="Arial"/>
                <a:cs typeface="Arial"/>
              </a:rPr>
              <a:t>o</a:t>
            </a:r>
            <a:r>
              <a:rPr lang="es-ES" sz="3200" spc="-5" dirty="0">
                <a:latin typeface="Arial"/>
                <a:cs typeface="Arial"/>
              </a:rPr>
              <a:t> a alguna otra </a:t>
            </a:r>
            <a:r>
              <a:rPr lang="es-ES" sz="3200" dirty="0">
                <a:latin typeface="Arial"/>
                <a:cs typeface="Arial"/>
              </a:rPr>
              <a:t>cosa?</a:t>
            </a:r>
            <a:endParaRPr lang="es-ES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s-ES" sz="3200" b="1" dirty="0">
                <a:latin typeface="Arial"/>
                <a:cs typeface="Arial"/>
              </a:rPr>
              <a:t>M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5" dirty="0">
                <a:latin typeface="Arial"/>
                <a:cs typeface="Arial"/>
              </a:rPr>
              <a:t> </a:t>
            </a:r>
            <a:r>
              <a:rPr lang="es-ES" sz="3200" i="1" spc="-10" dirty="0">
                <a:latin typeface="Arial"/>
                <a:cs typeface="Arial"/>
              </a:rPr>
              <a:t>Medicamentos</a:t>
            </a:r>
            <a:endParaRPr lang="es-ES" sz="3200" dirty="0">
              <a:latin typeface="Arial"/>
              <a:cs typeface="Arial"/>
            </a:endParaRPr>
          </a:p>
          <a:p>
            <a:pPr marL="127000" indent="0">
              <a:lnSpc>
                <a:spcPct val="100000"/>
              </a:lnSpc>
              <a:spcBef>
                <a:spcPts val="470"/>
              </a:spcBef>
              <a:buNone/>
              <a:tabLst>
                <a:tab pos="412750" algn="l"/>
              </a:tabLst>
            </a:pPr>
            <a:r>
              <a:rPr lang="es-ES" sz="3200" dirty="0">
                <a:latin typeface="Arial"/>
                <a:cs typeface="Arial"/>
              </a:rPr>
              <a:t>¿Qué medicamentos está tomando el paciente?</a:t>
            </a:r>
          </a:p>
        </p:txBody>
      </p:sp>
    </p:spTree>
    <p:extLst>
      <p:ext uri="{BB962C8B-B14F-4D97-AF65-F5344CB8AC3E}">
        <p14:creationId xmlns:p14="http://schemas.microsoft.com/office/powerpoint/2010/main" val="379202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392232" cy="40971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s-ES" sz="3200" b="1" dirty="0">
                <a:latin typeface="Arial"/>
                <a:cs typeface="Arial"/>
              </a:rPr>
              <a:t>P</a:t>
            </a:r>
            <a:r>
              <a:rPr lang="es-ES" sz="3200" b="1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i="1" spc="-5" dirty="0">
                <a:latin typeface="Arial"/>
                <a:cs typeface="Arial"/>
              </a:rPr>
              <a:t>P</a:t>
            </a:r>
            <a:r>
              <a:rPr lang="es-ES" sz="3200" spc="-5" dirty="0">
                <a:latin typeface="Arial"/>
                <a:cs typeface="Arial"/>
              </a:rPr>
              <a:t>adecimientos</a:t>
            </a:r>
            <a:r>
              <a:rPr lang="es-ES" sz="3200" spc="-20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del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</a:t>
            </a:r>
            <a:endParaRPr lang="es-ES" sz="3200" dirty="0">
              <a:latin typeface="Arial"/>
              <a:cs typeface="Arial"/>
            </a:endParaRPr>
          </a:p>
          <a:p>
            <a:pPr marL="349250" indent="0">
              <a:lnSpc>
                <a:spcPct val="100000"/>
              </a:lnSpc>
              <a:spcBef>
                <a:spcPts val="869"/>
              </a:spcBef>
              <a:buNone/>
              <a:tabLst>
                <a:tab pos="1712913" algn="l"/>
              </a:tabLst>
            </a:pPr>
            <a:r>
              <a:rPr lang="es-ES" sz="3200" spc="-5" dirty="0">
                <a:latin typeface="Arial"/>
                <a:cs typeface="Arial"/>
              </a:rPr>
              <a:t>¿El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tiene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historial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médico?</a:t>
            </a:r>
            <a:endParaRPr lang="es-ES"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lang="es-ES" sz="3200" b="1" dirty="0">
                <a:latin typeface="Arial"/>
                <a:cs typeface="Arial"/>
              </a:rPr>
              <a:t>L</a:t>
            </a:r>
            <a:r>
              <a:rPr lang="es-ES" sz="3200" b="1" spc="-15" dirty="0">
                <a:latin typeface="Arial"/>
                <a:cs typeface="Arial"/>
              </a:rPr>
              <a:t> </a:t>
            </a:r>
            <a:r>
              <a:rPr lang="es-ES" sz="3200" dirty="0">
                <a:latin typeface="Arial"/>
                <a:cs typeface="Arial"/>
              </a:rPr>
              <a:t>—</a:t>
            </a:r>
            <a:r>
              <a:rPr lang="es-ES" sz="3200" spc="-15" dirty="0">
                <a:latin typeface="Arial"/>
                <a:cs typeface="Arial"/>
              </a:rPr>
              <a:t> Ú</a:t>
            </a:r>
            <a:r>
              <a:rPr lang="es-ES" sz="3200" i="1" spc="-15" dirty="0">
                <a:latin typeface="Arial"/>
                <a:cs typeface="Arial"/>
              </a:rPr>
              <a:t>ltimo</a:t>
            </a:r>
            <a:r>
              <a:rPr lang="es-ES" sz="3200" i="1" spc="-5" dirty="0">
                <a:latin typeface="Arial"/>
                <a:cs typeface="Arial"/>
              </a:rPr>
              <a:t> </a:t>
            </a:r>
            <a:r>
              <a:rPr lang="es-ES" sz="3200" i="1" spc="-10" dirty="0">
                <a:latin typeface="Arial"/>
                <a:cs typeface="Arial"/>
              </a:rPr>
              <a:t>alimento</a:t>
            </a:r>
            <a:endParaRPr lang="es-ES" sz="3200" dirty="0">
              <a:latin typeface="Arial"/>
              <a:cs typeface="Arial"/>
            </a:endParaRPr>
          </a:p>
          <a:p>
            <a:pPr marL="349250" indent="0">
              <a:lnSpc>
                <a:spcPct val="100000"/>
              </a:lnSpc>
              <a:spcBef>
                <a:spcPts val="770"/>
              </a:spcBef>
              <a:buNone/>
            </a:pPr>
            <a:r>
              <a:rPr lang="es-ES" sz="3200" spc="-5" dirty="0">
                <a:latin typeface="Arial"/>
                <a:cs typeface="Arial"/>
              </a:rPr>
              <a:t>¿Cuándo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fue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la última</a:t>
            </a:r>
            <a:r>
              <a:rPr lang="es-ES" sz="3200" spc="-10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comida del</a:t>
            </a:r>
            <a:r>
              <a:rPr lang="es-ES" sz="3200" spc="-15" dirty="0">
                <a:latin typeface="Arial"/>
                <a:cs typeface="Arial"/>
              </a:rPr>
              <a:t> </a:t>
            </a:r>
            <a:r>
              <a:rPr lang="es-ES" sz="3200" spc="-5" dirty="0">
                <a:latin typeface="Arial"/>
                <a:cs typeface="Arial"/>
              </a:rPr>
              <a:t>paciente?</a:t>
            </a:r>
            <a:endParaRPr lang="es-ES" sz="3200">
              <a:latin typeface="Arial"/>
              <a:cs typeface="Arial"/>
            </a:endParaRPr>
          </a:p>
          <a:p>
            <a:pPr marL="355600" marR="428625">
              <a:lnSpc>
                <a:spcPct val="100000"/>
              </a:lnSpc>
              <a:spcBef>
                <a:spcPts val="780"/>
              </a:spcBef>
            </a:pPr>
            <a:r>
              <a:rPr lang="es-ES" sz="3200" b="1" dirty="0">
                <a:latin typeface="Arial"/>
                <a:cs typeface="Arial"/>
              </a:rPr>
              <a:t>E </a:t>
            </a:r>
            <a:r>
              <a:rPr lang="es-ES" sz="3200" dirty="0">
                <a:latin typeface="Arial"/>
                <a:cs typeface="Arial"/>
              </a:rPr>
              <a:t>— </a:t>
            </a:r>
            <a:r>
              <a:rPr lang="es-ES" sz="3200" i="1" spc="-5" dirty="0">
                <a:latin typeface="Arial"/>
                <a:cs typeface="Arial"/>
              </a:rPr>
              <a:t>Acontecimientos </a:t>
            </a:r>
            <a:r>
              <a:rPr lang="es-ES" sz="3200" i="1" dirty="0">
                <a:latin typeface="Arial"/>
                <a:cs typeface="Arial"/>
              </a:rPr>
              <a:t>que </a:t>
            </a:r>
            <a:r>
              <a:rPr lang="es-ES" sz="3200" i="1" spc="-5" dirty="0">
                <a:latin typeface="Arial"/>
                <a:cs typeface="Arial"/>
              </a:rPr>
              <a:t>dieron lugar </a:t>
            </a:r>
            <a:r>
              <a:rPr lang="es-ES" sz="3200" i="1" dirty="0">
                <a:latin typeface="Arial"/>
                <a:cs typeface="Arial"/>
              </a:rPr>
              <a:t>a </a:t>
            </a:r>
            <a:r>
              <a:rPr lang="es-ES" sz="3200" i="1" spc="-5" dirty="0">
                <a:latin typeface="Arial"/>
                <a:cs typeface="Arial"/>
              </a:rPr>
              <a:t>la </a:t>
            </a:r>
            <a:r>
              <a:rPr lang="es-ES" sz="3200" i="1" spc="-685" dirty="0">
                <a:latin typeface="Arial"/>
                <a:cs typeface="Arial"/>
              </a:rPr>
              <a:t> </a:t>
            </a:r>
            <a:r>
              <a:rPr lang="es-ES" sz="3200" i="1" spc="-10" dirty="0">
                <a:latin typeface="Arial"/>
                <a:cs typeface="Arial"/>
              </a:rPr>
              <a:t>lesión</a:t>
            </a:r>
            <a:r>
              <a:rPr lang="es-ES" sz="3200" i="1" spc="-5" dirty="0">
                <a:latin typeface="Arial"/>
                <a:cs typeface="Arial"/>
              </a:rPr>
              <a:t> </a:t>
            </a:r>
            <a:r>
              <a:rPr lang="es-ES" sz="3200" i="1" dirty="0">
                <a:latin typeface="Arial"/>
                <a:cs typeface="Arial"/>
              </a:rPr>
              <a:t>o </a:t>
            </a:r>
            <a:r>
              <a:rPr lang="es-ES" sz="3200" i="1" spc="-10" dirty="0">
                <a:latin typeface="Arial"/>
                <a:cs typeface="Arial"/>
              </a:rPr>
              <a:t>enfermedad</a:t>
            </a:r>
            <a:endParaRPr lang="es-ES" sz="3200" dirty="0">
              <a:latin typeface="Arial"/>
              <a:cs typeface="Arial"/>
            </a:endParaRPr>
          </a:p>
          <a:p>
            <a:pPr marL="349250" marR="428625" indent="0">
              <a:lnSpc>
                <a:spcPct val="100000"/>
              </a:lnSpc>
              <a:spcBef>
                <a:spcPts val="780"/>
              </a:spcBef>
              <a:buNone/>
            </a:pPr>
            <a:r>
              <a:rPr lang="es-ES" sz="3200" spc="-5" dirty="0">
                <a:latin typeface="Arial"/>
                <a:cs typeface="Arial"/>
              </a:rPr>
              <a:t>¿Qué acontecimientos condujeron a este  incidente?</a:t>
            </a:r>
          </a:p>
        </p:txBody>
      </p:sp>
    </p:spTree>
    <p:extLst>
      <p:ext uri="{BB962C8B-B14F-4D97-AF65-F5344CB8AC3E}">
        <p14:creationId xmlns:p14="http://schemas.microsoft.com/office/powerpoint/2010/main" val="69112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Signos</a:t>
            </a:r>
            <a:r>
              <a:rPr lang="en-US" dirty="0"/>
              <a:t> y </a:t>
            </a:r>
            <a:r>
              <a:rPr lang="es-ES" spc="-10" dirty="0">
                <a:latin typeface="Arial"/>
                <a:cs typeface="Arial"/>
              </a:rPr>
              <a:t>Síntomas con OPQRST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1" y="2047887"/>
            <a:ext cx="3030632" cy="404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5436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5053063c-7268-4863-93de-a15cdd696be5">2021-06-09T20:44:24+00:00</Date>
    <_ip_UnifiedCompliancePolicyProperties xmlns="http://schemas.microsoft.com/sharepoint/v3" xsi:nil="true"/>
    <Term xmlns="5053063c-7268-4863-93de-a15cdd696b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C934A33451541A490199780B5544B" ma:contentTypeVersion="17" ma:contentTypeDescription="Create a new document." ma:contentTypeScope="" ma:versionID="fe11404b673480d7c71a580438e6769d">
  <xsd:schema xmlns:xsd="http://www.w3.org/2001/XMLSchema" xmlns:xs="http://www.w3.org/2001/XMLSchema" xmlns:p="http://schemas.microsoft.com/office/2006/metadata/properties" xmlns:ns1="http://schemas.microsoft.com/sharepoint/v3" xmlns:ns2="a00a354a-0372-4438-9bdc-f2aa151971ec" xmlns:ns3="5053063c-7268-4863-93de-a15cdd696be5" targetNamespace="http://schemas.microsoft.com/office/2006/metadata/properties" ma:root="true" ma:fieldsID="4a1120bd9aa7af4395ca5d8b5c92b630" ns1:_="" ns2:_="" ns3:_="">
    <xsd:import namespace="http://schemas.microsoft.com/sharepoint/v3"/>
    <xsd:import namespace="a00a354a-0372-4438-9bdc-f2aa151971ec"/>
    <xsd:import namespace="5053063c-7268-4863-93de-a15cdd696b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Date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Ter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a354a-0372-4438-9bdc-f2aa151971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3063c-7268-4863-93de-a15cdd696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ate" ma:index="15" ma:displayName="Date" ma:default="[today]" ma:format="DateTime" ma:internalName="Date">
      <xsd:simpleType>
        <xsd:restriction base="dms:DateTim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erm" ma:index="24" nillable="true" ma:displayName="Term" ma:description="Six-digit term code (example: 202040 for Spring 2021)" ma:format="Dropdown" ma:internalName="Term">
      <xsd:simpleType>
        <xsd:restriction base="dms:Text">
          <xsd:maxLength value="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29C6C-8ACD-4F26-B09C-0440D2B1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E280C-EE75-4E26-B15F-BCABBA66949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5053063c-7268-4863-93de-a15cdd696be5"/>
    <ds:schemaRef ds:uri="a00a354a-0372-4438-9bdc-f2aa151971ec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98BEAE-5B22-4F01-8001-5CEAC5DA3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0a354a-0372-4438-9bdc-f2aa151971ec"/>
    <ds:schemaRef ds:uri="5053063c-7268-4863-93de-a15cdd696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178</TotalTime>
  <Words>810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Symbol</vt:lpstr>
      <vt:lpstr>Times New Roman</vt:lpstr>
      <vt:lpstr>Trebuchet MS</vt:lpstr>
      <vt:lpstr>Berlin</vt:lpstr>
      <vt:lpstr>Signos Vitales de Base e Historial SAMPLE</vt:lpstr>
      <vt:lpstr>Signos Vitales Basales e Historial  SAMPLE</vt:lpstr>
      <vt:lpstr>Recopilación de la Información  Clave del Paciente</vt:lpstr>
      <vt:lpstr>Recopilación de la Información  Clave del Paciente</vt:lpstr>
      <vt:lpstr>Queja Principal</vt:lpstr>
      <vt:lpstr>Obtener el Historial SAMPLE</vt:lpstr>
      <vt:lpstr>SAMPLE</vt:lpstr>
      <vt:lpstr>SAMPLE</vt:lpstr>
      <vt:lpstr>Signos y Síntomas con OPQRST</vt:lpstr>
      <vt:lpstr>OPQRST</vt:lpstr>
      <vt:lpstr>OPQRST</vt:lpstr>
      <vt:lpstr>Signos Vitales Basales</vt:lpstr>
      <vt:lpstr>Signos Vitales Basales</vt:lpstr>
      <vt:lpstr>Signos Vitales Basales</vt:lpstr>
      <vt:lpstr>Respiración </vt:lpstr>
      <vt:lpstr>Rangos de Respiración</vt:lpstr>
      <vt:lpstr>Oxímetro de Pulso</vt:lpstr>
      <vt:lpstr>Pulso</vt:lpstr>
      <vt:lpstr>Pulso</vt:lpstr>
      <vt:lpstr>Rangos Normales para el Pulso</vt:lpstr>
      <vt:lpstr>La piel</vt:lpstr>
      <vt:lpstr>Llenado Capilar</vt:lpstr>
      <vt:lpstr>Tensión Arterial</vt:lpstr>
      <vt:lpstr>Rangos Normales de la Tensión Arterial</vt:lpstr>
      <vt:lpstr>Nivel de Conciencia</vt:lpstr>
      <vt:lpstr>Reacciones Anormales Pupilares</vt:lpstr>
      <vt:lpstr>Reacción Pupilar</vt:lpstr>
      <vt:lpstr>Evaluación de las Pupilas</vt:lpstr>
      <vt:lpstr>Revaluación de los Signos Vitales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Signos Vitales de Base e Historial SAMPLE</dc:title>
  <dc:creator>Schumaker, Denise</dc:creator>
  <cp:lastModifiedBy>Osegueda, Valerie</cp:lastModifiedBy>
  <cp:revision>76</cp:revision>
  <dcterms:created xsi:type="dcterms:W3CDTF">2021-05-11T00:55:59Z</dcterms:created>
  <dcterms:modified xsi:type="dcterms:W3CDTF">2021-11-16T19:43:42Z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0x010100DD7C934A33451541A490199780B5544B</vt:lpwstr>
  </property>
</Properties>
</file>