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70" r:id="rId2"/>
    <p:sldId id="273" r:id="rId3"/>
    <p:sldId id="274" r:id="rId4"/>
    <p:sldId id="260" r:id="rId5"/>
    <p:sldId id="262" r:id="rId6"/>
    <p:sldId id="265" r:id="rId7"/>
    <p:sldId id="263" r:id="rId8"/>
    <p:sldId id="264" r:id="rId9"/>
    <p:sldId id="266" r:id="rId10"/>
    <p:sldId id="271" r:id="rId11"/>
    <p:sldId id="272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D6681E-8045-4768-88EC-112D7E80A586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C0EB-3E1A-4552-BD53-1849164E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102108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85800" y="2477029"/>
            <a:ext cx="7772399" cy="3150554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732" y="2664579"/>
            <a:ext cx="7315201" cy="19046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8/24/2017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34880"/>
            <a:ext cx="6858000" cy="10817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4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48079"/>
            <a:ext cx="1971675" cy="502888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48079"/>
            <a:ext cx="5800725" cy="5028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3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4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53469"/>
            <a:ext cx="3886200" cy="38234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53469"/>
            <a:ext cx="3886200" cy="38234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55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5172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5475"/>
            <a:ext cx="3868340" cy="3036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415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5475"/>
            <a:ext cx="3887391" cy="3036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4328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7350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4348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488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7510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4508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79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53470"/>
            <a:ext cx="7886700" cy="3823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9"/>
            <a:ext cx="9144000" cy="236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24"/>
            <a:ext cx="9144000" cy="10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Clery Act &amp; </a:t>
            </a:r>
            <a:br>
              <a:rPr lang="en-US" sz="4000" dirty="0"/>
            </a:br>
            <a:r>
              <a:rPr lang="en-US" sz="4000" dirty="0"/>
              <a:t>Campus Security Authority (CSA) </a:t>
            </a:r>
            <a:r>
              <a:rPr lang="en-US" sz="4000" dirty="0" smtClean="0"/>
              <a:t>Overview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3000" dirty="0"/>
              <a:t>Mt. SAC Athletics</a:t>
            </a:r>
          </a:p>
          <a:p>
            <a:pPr marL="0" indent="0" algn="ctr">
              <a:buNone/>
            </a:pPr>
            <a:r>
              <a:rPr lang="en-US" sz="3000" dirty="0" smtClean="0"/>
              <a:t>2017-18 Compliance Meeting</a:t>
            </a:r>
            <a:endParaRPr lang="en-US" sz="3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15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" y="0"/>
            <a:ext cx="8976220" cy="67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dirty="0" smtClean="0">
                <a:latin typeface="Calibri" panose="020F0502020204030204" pitchFamily="34" charset="0"/>
              </a:rPr>
              <a:t>Do not report crimes, as a CSA, if: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 person tells you about a crime that occurred before he/she </a:t>
            </a:r>
            <a:r>
              <a:rPr lang="en-US" sz="2400" dirty="0" smtClean="0">
                <a:latin typeface="Calibri" panose="020F0502020204030204" pitchFamily="34" charset="0"/>
              </a:rPr>
              <a:t>enrolled in the school </a:t>
            </a:r>
            <a:r>
              <a:rPr lang="en-US" sz="2400" u="sng" dirty="0" smtClean="0">
                <a:latin typeface="Calibri" panose="020F0502020204030204" pitchFamily="34" charset="0"/>
              </a:rPr>
              <a:t>OR</a:t>
            </a:r>
            <a:endParaRPr lang="en-US" sz="2400" u="sng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While </a:t>
            </a:r>
            <a:r>
              <a:rPr lang="en-US" sz="2400" dirty="0">
                <a:latin typeface="Calibri" panose="020F0502020204030204" pitchFamily="34" charset="0"/>
              </a:rPr>
              <a:t>he/she was away from campus and not involved in a </a:t>
            </a:r>
            <a:r>
              <a:rPr lang="en-US" sz="2400" dirty="0" smtClean="0">
                <a:latin typeface="Calibri" panose="020F0502020204030204" pitchFamily="34" charset="0"/>
              </a:rPr>
              <a:t>college sponsored activity - e.g</a:t>
            </a:r>
            <a:r>
              <a:rPr lang="en-US" sz="2400" dirty="0">
                <a:latin typeface="Calibri" panose="020F0502020204030204" pitchFamily="34" charset="0"/>
              </a:rPr>
              <a:t>., at home, on spring break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4000" b="1" dirty="0" smtClean="0"/>
              <a:t>Mt. SAC POLICE DEPARTMENT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4000" b="1" dirty="0" smtClean="0"/>
              <a:t>909-274-4555</a:t>
            </a:r>
            <a:endParaRPr lang="en-US" sz="4000" b="1" dirty="0"/>
          </a:p>
          <a:p>
            <a:pPr marL="0" indent="0">
              <a:spcBef>
                <a:spcPct val="50000"/>
              </a:spcBef>
              <a:buNone/>
            </a:pPr>
            <a:r>
              <a:rPr lang="en-US" u="sng" dirty="0" smtClean="0"/>
              <a:t>CLERY </a:t>
            </a:r>
            <a:r>
              <a:rPr lang="en-US" u="sng" dirty="0"/>
              <a:t>COMPLIANCE OFFICER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Deputy Chief Bob Wren - rwren@mtsac.edu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51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8036" y="2477555"/>
            <a:ext cx="5231027" cy="325648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cs typeface="Arial" panose="020B0604020202020204" pitchFamily="34" charset="0"/>
              </a:rPr>
              <a:t>Jeanne Clery was a 19 </a:t>
            </a:r>
            <a:r>
              <a:rPr lang="en-US" sz="2400" dirty="0">
                <a:cs typeface="Arial" panose="020B0604020202020204" pitchFamily="34" charset="0"/>
              </a:rPr>
              <a:t>year old freshman </a:t>
            </a:r>
            <a:r>
              <a:rPr lang="en-US" sz="2400" dirty="0" smtClean="0">
                <a:cs typeface="Arial" panose="020B0604020202020204" pitchFamily="34" charset="0"/>
              </a:rPr>
              <a:t>at Lehigh </a:t>
            </a:r>
            <a:r>
              <a:rPr lang="en-US" sz="2400" dirty="0">
                <a:cs typeface="Arial" panose="020B0604020202020204" pitchFamily="34" charset="0"/>
              </a:rPr>
              <a:t>University in Bethlehem, Pennsylvania.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cs typeface="Arial" panose="020B0604020202020204" pitchFamily="34" charset="0"/>
              </a:rPr>
              <a:t>On </a:t>
            </a:r>
            <a:r>
              <a:rPr lang="en-US" sz="2400" dirty="0">
                <a:cs typeface="Arial" panose="020B0604020202020204" pitchFamily="34" charset="0"/>
              </a:rPr>
              <a:t>April 5, 1986, </a:t>
            </a:r>
            <a:r>
              <a:rPr lang="en-US" sz="2400" dirty="0" smtClean="0">
                <a:cs typeface="Arial" panose="020B0604020202020204" pitchFamily="34" charset="0"/>
              </a:rPr>
              <a:t>she </a:t>
            </a:r>
            <a:r>
              <a:rPr lang="en-US" sz="2400" dirty="0">
                <a:cs typeface="Arial" panose="020B0604020202020204" pitchFamily="34" charset="0"/>
              </a:rPr>
              <a:t>was murdered in her dormitory by </a:t>
            </a:r>
            <a:r>
              <a:rPr lang="en-US" sz="2400" dirty="0" smtClean="0">
                <a:cs typeface="Arial" panose="020B0604020202020204" pitchFamily="34" charset="0"/>
              </a:rPr>
              <a:t>a fellow student.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63" y="2029574"/>
            <a:ext cx="3497403" cy="3828518"/>
          </a:xfrm>
        </p:spPr>
      </p:pic>
      <p:sp>
        <p:nvSpPr>
          <p:cNvPr id="2" name="Rectangle 1"/>
          <p:cNvSpPr/>
          <p:nvPr/>
        </p:nvSpPr>
        <p:spPr>
          <a:xfrm>
            <a:off x="553602" y="1444329"/>
            <a:ext cx="5221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Clery Act? What’s That?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99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98" y="1875675"/>
            <a:ext cx="7886700" cy="382349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Her family learned that the school had concealed 38 incidents of violent crime on campus the year prior to Jeanne’s admission.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No federal or state law existed which required postsecondary institutions to disclose the status of crime on campus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In 1990, Congress enacted “The </a:t>
            </a:r>
            <a:r>
              <a:rPr lang="en-US" sz="2400" dirty="0"/>
              <a:t>Clery </a:t>
            </a:r>
            <a:r>
              <a:rPr lang="en-US" sz="2400" dirty="0" smtClean="0"/>
              <a:t>Act”, </a:t>
            </a:r>
            <a:r>
              <a:rPr lang="en-US" sz="2400" dirty="0"/>
              <a:t>that requires higher education institutions to report crime statistics to current &amp; prospective students &amp;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4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</a:rPr>
              <a:t>But what does it have to do with </a:t>
            </a:r>
            <a:r>
              <a:rPr lang="en-US" sz="2800" b="1" dirty="0" smtClean="0">
                <a:latin typeface="Times New Roman" pitchFamily="18" charset="0"/>
              </a:rPr>
              <a:t>us?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spcBef>
                <a:spcPts val="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Many crimes and </a:t>
            </a:r>
            <a:r>
              <a:rPr lang="en-US" sz="2400" dirty="0" smtClean="0">
                <a:latin typeface="Calibri" panose="020F0502020204030204" pitchFamily="34" charset="0"/>
              </a:rPr>
              <a:t>incidents </a:t>
            </a:r>
            <a:r>
              <a:rPr lang="en-US" sz="2400" dirty="0">
                <a:latin typeface="Calibri" panose="020F0502020204030204" pitchFamily="34" charset="0"/>
              </a:rPr>
              <a:t>are not reported to the police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To ensure that students know about dangers on their campuses, the Clery Act </a:t>
            </a:r>
            <a:r>
              <a:rPr lang="en-US" sz="2400" dirty="0" smtClean="0">
                <a:latin typeface="Calibri" panose="020F0502020204030204" pitchFamily="34" charset="0"/>
              </a:rPr>
              <a:t>requires </a:t>
            </a:r>
            <a:r>
              <a:rPr lang="en-US" sz="2400" dirty="0">
                <a:latin typeface="Calibri" panose="020F0502020204030204" pitchFamily="34" charset="0"/>
              </a:rPr>
              <a:t>institutions to gather and publish data </a:t>
            </a:r>
            <a:r>
              <a:rPr lang="en-US" sz="2400" dirty="0" smtClean="0">
                <a:latin typeface="Calibri" panose="020F0502020204030204" pitchFamily="34" charset="0"/>
              </a:rPr>
              <a:t>for students and the general public.</a:t>
            </a: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When required reporting group are called:</a:t>
            </a:r>
          </a:p>
          <a:p>
            <a:pPr marL="457200" lvl="1" indent="0" eaLnBrk="0" hangingPunct="0"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dirty="0" smtClean="0">
                <a:latin typeface="Calibri" panose="020F0502020204030204" pitchFamily="34" charset="0"/>
              </a:rPr>
              <a:t>	- Campus Security Authority or CSA’s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sz="2400" dirty="0"/>
              <a:t>By reporting the crimes that are reported to them, CSA’s help provide accurate crime </a:t>
            </a:r>
            <a:r>
              <a:rPr lang="en-US" sz="2400" dirty="0" smtClean="0"/>
              <a:t>statistics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</a:rPr>
              <a:t>What makes me a Campus Security Authority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u="sng" dirty="0" smtClean="0"/>
              <a:t>Law Identifies Four Categories</a:t>
            </a:r>
            <a:endParaRPr lang="en-US" u="sng" dirty="0"/>
          </a:p>
          <a:p>
            <a:pPr marL="571500" lvl="1" indent="-457200" eaLnBrk="0" hangingPunct="0">
              <a:spcBef>
                <a:spcPct val="20000"/>
              </a:spcBef>
              <a:buSzPct val="90000"/>
              <a:buFont typeface="+mj-lt"/>
              <a:buAutoNum type="arabicPeriod"/>
            </a:pPr>
            <a:r>
              <a:rPr lang="en-US" dirty="0"/>
              <a:t>Campus Police Departments</a:t>
            </a:r>
          </a:p>
          <a:p>
            <a:pPr marL="571500" lvl="1" indent="-457200" eaLnBrk="0" hangingPunct="0">
              <a:spcBef>
                <a:spcPct val="20000"/>
              </a:spcBef>
              <a:buSzPct val="90000"/>
              <a:buFont typeface="+mj-lt"/>
              <a:buAutoNum type="arabicPeriod"/>
            </a:pPr>
            <a:r>
              <a:rPr lang="en-US" dirty="0"/>
              <a:t>Individuals with Campus Security Responsibilities</a:t>
            </a:r>
          </a:p>
          <a:p>
            <a:pPr marL="571500" lvl="1" indent="-457200" eaLnBrk="0" hangingPunct="0">
              <a:spcBef>
                <a:spcPct val="20000"/>
              </a:spcBef>
              <a:buSzPct val="90000"/>
              <a:buFont typeface="+mj-lt"/>
              <a:buAutoNum type="arabicPeriod"/>
            </a:pPr>
            <a:r>
              <a:rPr lang="en-US" dirty="0"/>
              <a:t>Individuals Designated by the Campus</a:t>
            </a:r>
          </a:p>
          <a:p>
            <a:pPr marL="571500" lvl="1" indent="-457200" eaLnBrk="0" hangingPunct="0">
              <a:spcBef>
                <a:spcPct val="20000"/>
              </a:spcBef>
              <a:buSzPct val="90000"/>
              <a:buFont typeface="+mj-lt"/>
              <a:buAutoNum type="arabicPeriod"/>
            </a:pPr>
            <a:r>
              <a:rPr lang="en-US" dirty="0"/>
              <a:t>Officials with Significant Responsibility for Student and Campus </a:t>
            </a:r>
            <a:r>
              <a:rPr lang="en-US" dirty="0" smtClean="0"/>
              <a:t>Activities.</a:t>
            </a:r>
          </a:p>
          <a:p>
            <a:pPr marL="1314450" lvl="3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Deans/Provosts</a:t>
            </a:r>
          </a:p>
          <a:p>
            <a:pPr marL="1314450" lvl="3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Directors of Athletics</a:t>
            </a:r>
          </a:p>
          <a:p>
            <a:pPr marL="1314450" lvl="3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Coaches</a:t>
            </a:r>
          </a:p>
          <a:p>
            <a:pPr marL="1314450" lvl="3" indent="-285750" eaLnBrk="0" hangingPunct="0">
              <a:spcBef>
                <a:spcPct val="20000"/>
              </a:spcBef>
              <a:buClr>
                <a:srgbClr val="CC0000"/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Several other examples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Responsibilities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CSA’s are required to:</a:t>
            </a:r>
          </a:p>
          <a:p>
            <a:pPr marL="0" indent="0">
              <a:buNone/>
            </a:pPr>
            <a:r>
              <a:rPr lang="en-US" sz="2400" dirty="0" smtClean="0"/>
              <a:t>	- Have knowledge of the Clery Act</a:t>
            </a:r>
          </a:p>
          <a:p>
            <a:pPr marL="0" indent="0">
              <a:buNone/>
            </a:pPr>
            <a:r>
              <a:rPr lang="en-US" sz="2400" dirty="0" smtClean="0"/>
              <a:t>	- Report crime occurring on campus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1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Reporting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362"/>
            <a:ext cx="7886700" cy="40516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CSA’s are required, by law, to report incidences of crime brought to their attention.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5100" dirty="0" smtClean="0"/>
              <a:t>They include the 9 Clery Crimes:</a:t>
            </a:r>
          </a:p>
          <a:p>
            <a:pPr marL="0" indent="0">
              <a:buNone/>
            </a:pPr>
            <a:endParaRPr lang="en-US" dirty="0" smtClean="0"/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>
                <a:latin typeface="Calibri" panose="020F0502020204030204" pitchFamily="34" charset="0"/>
              </a:rPr>
              <a:t>Criminal homicide</a:t>
            </a: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>
                <a:latin typeface="Calibri" panose="020F0502020204030204" pitchFamily="34" charset="0"/>
              </a:rPr>
              <a:t>Sex offenses—forcible &amp; non-forcible</a:t>
            </a: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>
                <a:latin typeface="Calibri" panose="020F0502020204030204" pitchFamily="34" charset="0"/>
              </a:rPr>
              <a:t>Hate crimes</a:t>
            </a: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 smtClean="0">
                <a:latin typeface="Calibri" panose="020F0502020204030204" pitchFamily="34" charset="0"/>
              </a:rPr>
              <a:t>Aggravated </a:t>
            </a:r>
            <a:r>
              <a:rPr lang="en-US" sz="4200" dirty="0">
                <a:latin typeface="Calibri" panose="020F0502020204030204" pitchFamily="34" charset="0"/>
              </a:rPr>
              <a:t>assault</a:t>
            </a: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 smtClean="0">
                <a:latin typeface="Calibri" panose="020F0502020204030204" pitchFamily="34" charset="0"/>
              </a:rPr>
              <a:t>Robbery</a:t>
            </a:r>
            <a:endParaRPr lang="en-US" sz="4200" dirty="0">
              <a:latin typeface="Calibri" panose="020F0502020204030204" pitchFamily="34" charset="0"/>
            </a:endParaRP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 smtClean="0">
                <a:latin typeface="Calibri" panose="020F0502020204030204" pitchFamily="34" charset="0"/>
              </a:rPr>
              <a:t>Burglary</a:t>
            </a: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 smtClean="0">
                <a:latin typeface="Calibri" panose="020F0502020204030204" pitchFamily="34" charset="0"/>
              </a:rPr>
              <a:t>Motor </a:t>
            </a:r>
            <a:r>
              <a:rPr lang="en-US" sz="4200" dirty="0">
                <a:latin typeface="Calibri" panose="020F0502020204030204" pitchFamily="34" charset="0"/>
              </a:rPr>
              <a:t>vehicle theft</a:t>
            </a: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>
                <a:latin typeface="Calibri" panose="020F0502020204030204" pitchFamily="34" charset="0"/>
              </a:rPr>
              <a:t>Arson</a:t>
            </a:r>
          </a:p>
          <a:p>
            <a:pPr marL="800100" lvl="1" indent="-342900" eaLnBrk="0" hangingPunct="0">
              <a:spcBef>
                <a:spcPts val="0"/>
              </a:spcBef>
              <a:buFontTx/>
              <a:buChar char="•"/>
            </a:pPr>
            <a:r>
              <a:rPr lang="en-US" sz="4200" dirty="0" smtClean="0">
                <a:latin typeface="Calibri" panose="020F0502020204030204" pitchFamily="34" charset="0"/>
              </a:rPr>
              <a:t>Arrests </a:t>
            </a:r>
            <a:r>
              <a:rPr lang="en-US" sz="4200" dirty="0">
                <a:latin typeface="Calibri" panose="020F0502020204030204" pitchFamily="34" charset="0"/>
              </a:rPr>
              <a:t>&amp; disciplinary </a:t>
            </a:r>
            <a:r>
              <a:rPr lang="en-US" sz="4200" dirty="0" smtClean="0">
                <a:latin typeface="Calibri" panose="020F0502020204030204" pitchFamily="34" charset="0"/>
              </a:rPr>
              <a:t>referrals:</a:t>
            </a:r>
          </a:p>
          <a:p>
            <a:pPr marL="457200" lvl="1" indent="0" eaLnBrk="0" hangingPunct="0">
              <a:spcBef>
                <a:spcPts val="0"/>
              </a:spcBef>
              <a:buNone/>
            </a:pPr>
            <a:r>
              <a:rPr lang="en-US" sz="4200" dirty="0">
                <a:latin typeface="Calibri" panose="020F0502020204030204" pitchFamily="34" charset="0"/>
              </a:rPr>
              <a:t>	</a:t>
            </a:r>
            <a:r>
              <a:rPr lang="en-US" sz="4200" dirty="0" smtClean="0">
                <a:latin typeface="Calibri" panose="020F0502020204030204" pitchFamily="34" charset="0"/>
              </a:rPr>
              <a:t>- Violations </a:t>
            </a:r>
            <a:r>
              <a:rPr lang="en-US" sz="4200" dirty="0">
                <a:latin typeface="Calibri" panose="020F0502020204030204" pitchFamily="34" charset="0"/>
              </a:rPr>
              <a:t>of liquor, drug, &amp; weapons </a:t>
            </a:r>
            <a:r>
              <a:rPr lang="en-US" sz="4200" dirty="0" smtClean="0">
                <a:latin typeface="Calibri" panose="020F0502020204030204" pitchFamily="34" charset="0"/>
              </a:rPr>
              <a:t>laws</a:t>
            </a:r>
            <a:endParaRPr lang="en-US" sz="4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How do I report?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6" y="2048670"/>
            <a:ext cx="8509686" cy="382349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If you are informed of a Clery Crime by a victim witness:</a:t>
            </a:r>
          </a:p>
          <a:p>
            <a:pPr lvl="1">
              <a:spcBef>
                <a:spcPts val="0"/>
              </a:spcBef>
            </a:pP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Keep them safe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Fill out the reporting form with the facts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Contact the Campus Police with your location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Wait with the victim/witness until Campus Police arrive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Contact the Division Office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Reporting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spcBef>
                <a:spcPct val="20000"/>
              </a:spcBef>
              <a:spcAft>
                <a:spcPct val="25000"/>
              </a:spcAft>
              <a:buNone/>
            </a:pPr>
            <a:r>
              <a:rPr lang="en-US" b="1" dirty="0"/>
              <a:t>You must report if it </a:t>
            </a:r>
            <a:r>
              <a:rPr lang="en-US" b="1" dirty="0" smtClean="0"/>
              <a:t>occurred:</a:t>
            </a:r>
            <a:endParaRPr lang="en-US" b="1" dirty="0"/>
          </a:p>
          <a:p>
            <a:pPr marL="0" indent="-342900" eaLnBrk="0" hangingPunct="0">
              <a:spcBef>
                <a:spcPts val="0"/>
              </a:spcBef>
              <a:buFontTx/>
              <a:buChar char="•"/>
            </a:pPr>
            <a:r>
              <a:rPr lang="en-US" dirty="0"/>
              <a:t>On campus</a:t>
            </a:r>
          </a:p>
          <a:p>
            <a:pPr marL="0" indent="-342900" eaLnBrk="0" hangingPunct="0">
              <a:spcBef>
                <a:spcPts val="0"/>
              </a:spcBef>
              <a:buFontTx/>
              <a:buChar char="•"/>
            </a:pPr>
            <a:r>
              <a:rPr lang="en-US" dirty="0" smtClean="0"/>
              <a:t>On </a:t>
            </a:r>
            <a:r>
              <a:rPr lang="en-US" dirty="0"/>
              <a:t>public property adjacent to campus</a:t>
            </a:r>
          </a:p>
          <a:p>
            <a:pPr marL="0" indent="-342900" eaLnBrk="0" hangingPunct="0">
              <a:spcBef>
                <a:spcPts val="0"/>
              </a:spcBef>
              <a:buFontTx/>
              <a:buChar char="•"/>
            </a:pPr>
            <a:r>
              <a:rPr lang="en-US" dirty="0"/>
              <a:t>On non-campus property owned or controlled by the </a:t>
            </a:r>
            <a:r>
              <a:rPr lang="en-US" dirty="0" smtClean="0"/>
              <a:t>college </a:t>
            </a:r>
            <a:r>
              <a:rPr lang="en-US" dirty="0"/>
              <a:t>or a recognized student organization</a:t>
            </a:r>
          </a:p>
          <a:p>
            <a:pPr lvl="2"/>
            <a:r>
              <a:rPr lang="en-US" sz="2400" dirty="0" smtClean="0"/>
              <a:t>Contracted facilities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4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9115</TotalTime>
  <Words>409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But what does it have to do with us?</vt:lpstr>
      <vt:lpstr>What makes me a Campus Security Authority?</vt:lpstr>
      <vt:lpstr>Responsibilities</vt:lpstr>
      <vt:lpstr>Reporting</vt:lpstr>
      <vt:lpstr>How do I report?</vt:lpstr>
      <vt:lpstr>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Mt. San Antonio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Jennum, Joseph</cp:lastModifiedBy>
  <cp:revision>37</cp:revision>
  <cp:lastPrinted>2017-08-24T23:41:21Z</cp:lastPrinted>
  <dcterms:created xsi:type="dcterms:W3CDTF">2017-04-26T23:53:16Z</dcterms:created>
  <dcterms:modified xsi:type="dcterms:W3CDTF">2017-08-24T23:45:03Z</dcterms:modified>
</cp:coreProperties>
</file>