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8" r:id="rId3"/>
    <p:sldId id="257" r:id="rId4"/>
    <p:sldId id="258" r:id="rId5"/>
    <p:sldId id="265" r:id="rId6"/>
    <p:sldId id="259" r:id="rId7"/>
    <p:sldId id="262" r:id="rId8"/>
    <p:sldId id="266" r:id="rId9"/>
    <p:sldId id="263" r:id="rId10"/>
    <p:sldId id="264" r:id="rId11"/>
    <p:sldId id="269" r:id="rId12"/>
    <p:sldId id="270" r:id="rId13"/>
    <p:sldId id="276" r:id="rId14"/>
    <p:sldId id="267"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85" autoAdjust="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B3C31A-E8A9-46D4-BD8E-B8DA96012DCB}" type="datetimeFigureOut">
              <a:rPr lang="en-US" smtClean="0"/>
              <a:t>8/12/2016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B3BC09-29A7-4E8E-BF48-F032F2904666}" type="slidenum">
              <a:rPr lang="en-US" smtClean="0"/>
              <a:t>‹#›</a:t>
            </a:fld>
            <a:endParaRPr lang="en-US"/>
          </a:p>
        </p:txBody>
      </p:sp>
    </p:spTree>
    <p:extLst>
      <p:ext uri="{BB962C8B-B14F-4D97-AF65-F5344CB8AC3E}">
        <p14:creationId xmlns:p14="http://schemas.microsoft.com/office/powerpoint/2010/main" val="4176347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B3BC09-29A7-4E8E-BF48-F032F2904666}" type="slidenum">
              <a:rPr lang="en-US" smtClean="0"/>
              <a:t>9</a:t>
            </a:fld>
            <a:endParaRPr lang="en-US"/>
          </a:p>
        </p:txBody>
      </p:sp>
    </p:spTree>
    <p:extLst>
      <p:ext uri="{BB962C8B-B14F-4D97-AF65-F5344CB8AC3E}">
        <p14:creationId xmlns:p14="http://schemas.microsoft.com/office/powerpoint/2010/main" val="3143862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B3BC09-29A7-4E8E-BF48-F032F2904666}" type="slidenum">
              <a:rPr lang="en-US" smtClean="0"/>
              <a:t>10</a:t>
            </a:fld>
            <a:endParaRPr lang="en-US"/>
          </a:p>
        </p:txBody>
      </p:sp>
    </p:spTree>
    <p:extLst>
      <p:ext uri="{BB962C8B-B14F-4D97-AF65-F5344CB8AC3E}">
        <p14:creationId xmlns:p14="http://schemas.microsoft.com/office/powerpoint/2010/main" val="626246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1004ED-6BF8-4A8C-AA44-5489E4A0A20D}" type="datetimeFigureOut">
              <a:rPr lang="en-US" smtClean="0"/>
              <a:t>8/12/2016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17F953-0BFA-4925-959D-5327278F3C07}" type="slidenum">
              <a:rPr lang="en-US" smtClean="0"/>
              <a:t>‹#›</a:t>
            </a:fld>
            <a:endParaRPr lang="en-US"/>
          </a:p>
        </p:txBody>
      </p:sp>
    </p:spTree>
    <p:extLst>
      <p:ext uri="{BB962C8B-B14F-4D97-AF65-F5344CB8AC3E}">
        <p14:creationId xmlns:p14="http://schemas.microsoft.com/office/powerpoint/2010/main" val="1821151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1004ED-6BF8-4A8C-AA44-5489E4A0A20D}" type="datetimeFigureOut">
              <a:rPr lang="en-US" smtClean="0"/>
              <a:t>8/12/2016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17F953-0BFA-4925-959D-5327278F3C07}" type="slidenum">
              <a:rPr lang="en-US" smtClean="0"/>
              <a:t>‹#›</a:t>
            </a:fld>
            <a:endParaRPr lang="en-US"/>
          </a:p>
        </p:txBody>
      </p:sp>
    </p:spTree>
    <p:extLst>
      <p:ext uri="{BB962C8B-B14F-4D97-AF65-F5344CB8AC3E}">
        <p14:creationId xmlns:p14="http://schemas.microsoft.com/office/powerpoint/2010/main" val="893906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1004ED-6BF8-4A8C-AA44-5489E4A0A20D}" type="datetimeFigureOut">
              <a:rPr lang="en-US" smtClean="0"/>
              <a:t>8/12/2016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17F953-0BFA-4925-959D-5327278F3C07}" type="slidenum">
              <a:rPr lang="en-US" smtClean="0"/>
              <a:t>‹#›</a:t>
            </a:fld>
            <a:endParaRPr lang="en-US"/>
          </a:p>
        </p:txBody>
      </p:sp>
    </p:spTree>
    <p:extLst>
      <p:ext uri="{BB962C8B-B14F-4D97-AF65-F5344CB8AC3E}">
        <p14:creationId xmlns:p14="http://schemas.microsoft.com/office/powerpoint/2010/main" val="2170804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1004ED-6BF8-4A8C-AA44-5489E4A0A20D}" type="datetimeFigureOut">
              <a:rPr lang="en-US" smtClean="0"/>
              <a:t>8/12/2016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17F953-0BFA-4925-959D-5327278F3C07}" type="slidenum">
              <a:rPr lang="en-US" smtClean="0"/>
              <a:t>‹#›</a:t>
            </a:fld>
            <a:endParaRPr lang="en-US"/>
          </a:p>
        </p:txBody>
      </p:sp>
    </p:spTree>
    <p:extLst>
      <p:ext uri="{BB962C8B-B14F-4D97-AF65-F5344CB8AC3E}">
        <p14:creationId xmlns:p14="http://schemas.microsoft.com/office/powerpoint/2010/main" val="3742623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1004ED-6BF8-4A8C-AA44-5489E4A0A20D}" type="datetimeFigureOut">
              <a:rPr lang="en-US" smtClean="0"/>
              <a:t>8/12/2016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17F953-0BFA-4925-959D-5327278F3C07}" type="slidenum">
              <a:rPr lang="en-US" smtClean="0"/>
              <a:t>‹#›</a:t>
            </a:fld>
            <a:endParaRPr lang="en-US"/>
          </a:p>
        </p:txBody>
      </p:sp>
    </p:spTree>
    <p:extLst>
      <p:ext uri="{BB962C8B-B14F-4D97-AF65-F5344CB8AC3E}">
        <p14:creationId xmlns:p14="http://schemas.microsoft.com/office/powerpoint/2010/main" val="1553902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1004ED-6BF8-4A8C-AA44-5489E4A0A20D}" type="datetimeFigureOut">
              <a:rPr lang="en-US" smtClean="0"/>
              <a:t>8/12/2016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17F953-0BFA-4925-959D-5327278F3C07}" type="slidenum">
              <a:rPr lang="en-US" smtClean="0"/>
              <a:t>‹#›</a:t>
            </a:fld>
            <a:endParaRPr lang="en-US"/>
          </a:p>
        </p:txBody>
      </p:sp>
    </p:spTree>
    <p:extLst>
      <p:ext uri="{BB962C8B-B14F-4D97-AF65-F5344CB8AC3E}">
        <p14:creationId xmlns:p14="http://schemas.microsoft.com/office/powerpoint/2010/main" val="2297153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1004ED-6BF8-4A8C-AA44-5489E4A0A20D}" type="datetimeFigureOut">
              <a:rPr lang="en-US" smtClean="0"/>
              <a:t>8/12/2016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17F953-0BFA-4925-959D-5327278F3C07}" type="slidenum">
              <a:rPr lang="en-US" smtClean="0"/>
              <a:t>‹#›</a:t>
            </a:fld>
            <a:endParaRPr lang="en-US"/>
          </a:p>
        </p:txBody>
      </p:sp>
    </p:spTree>
    <p:extLst>
      <p:ext uri="{BB962C8B-B14F-4D97-AF65-F5344CB8AC3E}">
        <p14:creationId xmlns:p14="http://schemas.microsoft.com/office/powerpoint/2010/main" val="767563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1004ED-6BF8-4A8C-AA44-5489E4A0A20D}" type="datetimeFigureOut">
              <a:rPr lang="en-US" smtClean="0"/>
              <a:t>8/12/2016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17F953-0BFA-4925-959D-5327278F3C07}" type="slidenum">
              <a:rPr lang="en-US" smtClean="0"/>
              <a:t>‹#›</a:t>
            </a:fld>
            <a:endParaRPr lang="en-US"/>
          </a:p>
        </p:txBody>
      </p:sp>
    </p:spTree>
    <p:extLst>
      <p:ext uri="{BB962C8B-B14F-4D97-AF65-F5344CB8AC3E}">
        <p14:creationId xmlns:p14="http://schemas.microsoft.com/office/powerpoint/2010/main" val="3376180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1004ED-6BF8-4A8C-AA44-5489E4A0A20D}" type="datetimeFigureOut">
              <a:rPr lang="en-US" smtClean="0"/>
              <a:t>8/12/2016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17F953-0BFA-4925-959D-5327278F3C07}" type="slidenum">
              <a:rPr lang="en-US" smtClean="0"/>
              <a:t>‹#›</a:t>
            </a:fld>
            <a:endParaRPr lang="en-US"/>
          </a:p>
        </p:txBody>
      </p:sp>
    </p:spTree>
    <p:extLst>
      <p:ext uri="{BB962C8B-B14F-4D97-AF65-F5344CB8AC3E}">
        <p14:creationId xmlns:p14="http://schemas.microsoft.com/office/powerpoint/2010/main" val="1589969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1004ED-6BF8-4A8C-AA44-5489E4A0A20D}" type="datetimeFigureOut">
              <a:rPr lang="en-US" smtClean="0"/>
              <a:t>8/12/2016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17F953-0BFA-4925-959D-5327278F3C07}" type="slidenum">
              <a:rPr lang="en-US" smtClean="0"/>
              <a:t>‹#›</a:t>
            </a:fld>
            <a:endParaRPr lang="en-US"/>
          </a:p>
        </p:txBody>
      </p:sp>
    </p:spTree>
    <p:extLst>
      <p:ext uri="{BB962C8B-B14F-4D97-AF65-F5344CB8AC3E}">
        <p14:creationId xmlns:p14="http://schemas.microsoft.com/office/powerpoint/2010/main" val="2243183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1004ED-6BF8-4A8C-AA44-5489E4A0A20D}" type="datetimeFigureOut">
              <a:rPr lang="en-US" smtClean="0"/>
              <a:t>8/12/2016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17F953-0BFA-4925-959D-5327278F3C07}" type="slidenum">
              <a:rPr lang="en-US" smtClean="0"/>
              <a:t>‹#›</a:t>
            </a:fld>
            <a:endParaRPr lang="en-US"/>
          </a:p>
        </p:txBody>
      </p:sp>
    </p:spTree>
    <p:extLst>
      <p:ext uri="{BB962C8B-B14F-4D97-AF65-F5344CB8AC3E}">
        <p14:creationId xmlns:p14="http://schemas.microsoft.com/office/powerpoint/2010/main" val="3152559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1004ED-6BF8-4A8C-AA44-5489E4A0A20D}" type="datetimeFigureOut">
              <a:rPr lang="en-US" smtClean="0"/>
              <a:t>8/12/2016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17F953-0BFA-4925-959D-5327278F3C07}" type="slidenum">
              <a:rPr lang="en-US" smtClean="0"/>
              <a:t>‹#›</a:t>
            </a:fld>
            <a:endParaRPr lang="en-US"/>
          </a:p>
        </p:txBody>
      </p:sp>
    </p:spTree>
    <p:extLst>
      <p:ext uri="{BB962C8B-B14F-4D97-AF65-F5344CB8AC3E}">
        <p14:creationId xmlns:p14="http://schemas.microsoft.com/office/powerpoint/2010/main" val="1983720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lanecollege.edu/text/stepsindevelopingassessmentplan.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lanecollege.edu/text/stepsindevelopingassessmentplan.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www.mtsac.edu/pod"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outcomes.mtsac.edu/"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2000250"/>
          </a:xfrm>
        </p:spPr>
        <p:txBody>
          <a:bodyPr>
            <a:normAutofit fontScale="90000"/>
          </a:bodyPr>
          <a:lstStyle/>
          <a:p>
            <a:r>
              <a:rPr lang="en-US" sz="4900" b="1" dirty="0"/>
              <a:t>Outcomes Assessment for </a:t>
            </a:r>
            <a:r>
              <a:rPr lang="en-US" sz="4900" b="1" dirty="0" smtClean="0"/>
              <a:t>All  </a:t>
            </a:r>
            <a:r>
              <a:rPr lang="en-US" b="1" dirty="0" smtClean="0"/>
              <a:t/>
            </a:r>
            <a:br>
              <a:rPr lang="en-US" b="1" dirty="0" smtClean="0"/>
            </a:br>
            <a:r>
              <a:rPr lang="en-US" dirty="0" smtClean="0"/>
              <a:t>How </a:t>
            </a:r>
            <a:r>
              <a:rPr lang="en-US" dirty="0"/>
              <a:t>We Can Improve Our Services </a:t>
            </a:r>
            <a:r>
              <a:rPr lang="en-US" dirty="0" smtClean="0"/>
              <a:t>or </a:t>
            </a:r>
            <a:r>
              <a:rPr lang="en-US" dirty="0"/>
              <a:t>Confirm Our Good </a:t>
            </a:r>
            <a:r>
              <a:rPr lang="en-US" dirty="0" smtClean="0"/>
              <a:t>Practices</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43200" y="3309808"/>
            <a:ext cx="3657600" cy="1719392"/>
          </a:xfrm>
          <a:prstGeom prst="rect">
            <a:avLst/>
          </a:prstGeom>
        </p:spPr>
      </p:pic>
      <p:sp>
        <p:nvSpPr>
          <p:cNvPr id="6" name="TextBox 5"/>
          <p:cNvSpPr txBox="1"/>
          <p:nvPr/>
        </p:nvSpPr>
        <p:spPr>
          <a:xfrm>
            <a:off x="2743200" y="5219700"/>
            <a:ext cx="3657600" cy="461665"/>
          </a:xfrm>
          <a:prstGeom prst="rect">
            <a:avLst/>
          </a:prstGeom>
          <a:noFill/>
        </p:spPr>
        <p:txBody>
          <a:bodyPr wrap="square" rtlCol="0">
            <a:spAutoFit/>
          </a:bodyPr>
          <a:lstStyle/>
          <a:p>
            <a:pPr algn="ctr"/>
            <a:r>
              <a:rPr lang="en-US" sz="2400" dirty="0" smtClean="0"/>
              <a:t>Fall 2016 – August 12, 2016</a:t>
            </a:r>
            <a:endParaRPr lang="en-US" sz="2400" dirty="0"/>
          </a:p>
        </p:txBody>
      </p:sp>
    </p:spTree>
    <p:extLst>
      <p:ext uri="{BB962C8B-B14F-4D97-AF65-F5344CB8AC3E}">
        <p14:creationId xmlns:p14="http://schemas.microsoft.com/office/powerpoint/2010/main" val="1363796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Administrative Unit Objectives (AUOs)</a:t>
            </a:r>
            <a:r>
              <a:rPr lang="en-US" dirty="0"/>
              <a:t/>
            </a:r>
            <a:br>
              <a:rPr lang="en-US" dirty="0"/>
            </a:br>
            <a:r>
              <a:rPr lang="en-US" dirty="0" smtClean="0">
                <a:solidFill>
                  <a:srgbClr val="C00000"/>
                </a:solidFill>
              </a:rPr>
              <a:t>follow a general format</a:t>
            </a:r>
            <a:r>
              <a:rPr lang="en-US" dirty="0" smtClean="0"/>
              <a:t>.</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Format 1:</a:t>
            </a:r>
          </a:p>
          <a:p>
            <a:pPr marL="0" indent="0">
              <a:buNone/>
            </a:pPr>
            <a:r>
              <a:rPr lang="en-US" u="sng" dirty="0" smtClean="0"/>
              <a:t>Intended audience</a:t>
            </a:r>
            <a:r>
              <a:rPr lang="en-US" dirty="0" smtClean="0"/>
              <a:t> </a:t>
            </a:r>
            <a:r>
              <a:rPr lang="en-US" dirty="0"/>
              <a:t>who </a:t>
            </a:r>
            <a:r>
              <a:rPr lang="en-US" u="sng" dirty="0" smtClean="0"/>
              <a:t>action </a:t>
            </a:r>
            <a:r>
              <a:rPr lang="en-US" u="sng" dirty="0"/>
              <a:t>verb </a:t>
            </a:r>
            <a:r>
              <a:rPr lang="en-US" u="sng" dirty="0" smtClean="0"/>
              <a:t>1</a:t>
            </a:r>
            <a:r>
              <a:rPr lang="en-US" dirty="0" smtClean="0"/>
              <a:t> </a:t>
            </a:r>
            <a:r>
              <a:rPr lang="en-US" u="sng" dirty="0" smtClean="0"/>
              <a:t>program/service</a:t>
            </a:r>
            <a:r>
              <a:rPr lang="en-US" dirty="0" smtClean="0"/>
              <a:t> </a:t>
            </a:r>
            <a:r>
              <a:rPr lang="en-US" dirty="0"/>
              <a:t>will be able to </a:t>
            </a:r>
            <a:r>
              <a:rPr lang="en-US" u="sng" dirty="0" smtClean="0"/>
              <a:t>action </a:t>
            </a:r>
            <a:r>
              <a:rPr lang="en-US" u="sng" dirty="0"/>
              <a:t>verb </a:t>
            </a:r>
            <a:r>
              <a:rPr lang="en-US" u="sng" dirty="0" smtClean="0"/>
              <a:t>2</a:t>
            </a:r>
            <a:r>
              <a:rPr lang="en-US" dirty="0" smtClean="0"/>
              <a:t> </a:t>
            </a:r>
            <a:r>
              <a:rPr lang="en-US" u="sng" dirty="0" smtClean="0"/>
              <a:t>intended outcome</a:t>
            </a:r>
            <a:r>
              <a:rPr lang="en-US" dirty="0" smtClean="0"/>
              <a:t>. </a:t>
            </a:r>
            <a:endParaRPr lang="en-US" dirty="0"/>
          </a:p>
          <a:p>
            <a:pPr marL="400050" lvl="1" indent="0">
              <a:buNone/>
            </a:pPr>
            <a:endParaRPr lang="en-US" dirty="0" smtClean="0"/>
          </a:p>
          <a:p>
            <a:pPr marL="0" indent="0">
              <a:buNone/>
            </a:pPr>
            <a:r>
              <a:rPr lang="en-US" dirty="0" smtClean="0"/>
              <a:t>Example:</a:t>
            </a:r>
          </a:p>
          <a:p>
            <a:pPr marL="0" indent="0">
              <a:buNone/>
            </a:pPr>
            <a:r>
              <a:rPr lang="en-US" u="sng" dirty="0" smtClean="0"/>
              <a:t>Students</a:t>
            </a:r>
            <a:r>
              <a:rPr lang="en-US" dirty="0" smtClean="0"/>
              <a:t> who </a:t>
            </a:r>
            <a:r>
              <a:rPr lang="en-US" u="sng" dirty="0" smtClean="0"/>
              <a:t>attend</a:t>
            </a:r>
            <a:r>
              <a:rPr lang="en-US" dirty="0" smtClean="0"/>
              <a:t> the </a:t>
            </a:r>
            <a:r>
              <a:rPr lang="en-US" u="sng" dirty="0" smtClean="0"/>
              <a:t>Resume Workshop</a:t>
            </a:r>
            <a:r>
              <a:rPr lang="en-US" dirty="0" smtClean="0"/>
              <a:t> will be able to </a:t>
            </a:r>
            <a:r>
              <a:rPr lang="en-US" u="sng" dirty="0" smtClean="0"/>
              <a:t>create</a:t>
            </a:r>
            <a:r>
              <a:rPr lang="en-US" dirty="0"/>
              <a:t> </a:t>
            </a:r>
            <a:r>
              <a:rPr lang="en-US" u="sng" dirty="0" smtClean="0"/>
              <a:t>cover letters that concisely state their qualifications for the job</a:t>
            </a:r>
            <a:r>
              <a:rPr lang="en-US" dirty="0" smtClean="0"/>
              <a:t>.</a:t>
            </a:r>
          </a:p>
          <a:p>
            <a:pPr marL="400050" lvl="1" indent="0">
              <a:buNone/>
            </a:pPr>
            <a:endParaRPr lang="en-US" dirty="0"/>
          </a:p>
          <a:p>
            <a:pPr marL="400050" lvl="1" indent="0" algn="r">
              <a:buNone/>
            </a:pPr>
            <a:r>
              <a:rPr lang="en-US" sz="2200" dirty="0" smtClean="0"/>
              <a:t>From Lane College - </a:t>
            </a:r>
          </a:p>
          <a:p>
            <a:pPr marL="400050" lvl="1" indent="0" algn="r">
              <a:buNone/>
            </a:pPr>
            <a:r>
              <a:rPr lang="en-US" sz="2200" dirty="0" smtClean="0">
                <a:hlinkClick r:id="rId3"/>
              </a:rPr>
              <a:t>http</a:t>
            </a:r>
            <a:r>
              <a:rPr lang="en-US" sz="2200" dirty="0">
                <a:hlinkClick r:id="rId3"/>
              </a:rPr>
              <a:t>://</a:t>
            </a:r>
            <a:r>
              <a:rPr lang="en-US" sz="2200" dirty="0" smtClean="0">
                <a:hlinkClick r:id="rId3"/>
              </a:rPr>
              <a:t>www.lanecollege.edu/text/stepsindevelopingassessmentplan.pdf</a:t>
            </a:r>
            <a:r>
              <a:rPr lang="en-US" sz="2200" dirty="0" smtClean="0"/>
              <a:t> </a:t>
            </a:r>
          </a:p>
        </p:txBody>
      </p:sp>
    </p:spTree>
    <p:extLst>
      <p:ext uri="{BB962C8B-B14F-4D97-AF65-F5344CB8AC3E}">
        <p14:creationId xmlns:p14="http://schemas.microsoft.com/office/powerpoint/2010/main" val="33785641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Administrative Unit Objectives (AUOs)</a:t>
            </a:r>
            <a:r>
              <a:rPr lang="en-US" dirty="0"/>
              <a:t/>
            </a:r>
            <a:br>
              <a:rPr lang="en-US" dirty="0"/>
            </a:br>
            <a:r>
              <a:rPr lang="en-US" dirty="0" smtClean="0">
                <a:solidFill>
                  <a:srgbClr val="C00000"/>
                </a:solidFill>
              </a:rPr>
              <a:t>follow a general format</a:t>
            </a:r>
            <a:r>
              <a:rPr lang="en-US" dirty="0" smtClean="0"/>
              <a:t>.</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Format 2:</a:t>
            </a:r>
          </a:p>
          <a:p>
            <a:pPr marL="0" indent="0">
              <a:buNone/>
            </a:pPr>
            <a:r>
              <a:rPr lang="en-US" u="sng" dirty="0" smtClean="0"/>
              <a:t>Intended </a:t>
            </a:r>
            <a:r>
              <a:rPr lang="en-US" u="sng" dirty="0"/>
              <a:t>audience or the </a:t>
            </a:r>
            <a:r>
              <a:rPr lang="en-US" u="sng" dirty="0" smtClean="0"/>
              <a:t>department</a:t>
            </a:r>
            <a:r>
              <a:rPr lang="en-US" dirty="0" smtClean="0"/>
              <a:t> </a:t>
            </a:r>
            <a:r>
              <a:rPr lang="en-US" dirty="0"/>
              <a:t>will be able to </a:t>
            </a:r>
            <a:r>
              <a:rPr lang="en-US" u="sng" dirty="0" smtClean="0"/>
              <a:t>action </a:t>
            </a:r>
            <a:r>
              <a:rPr lang="en-US" u="sng" dirty="0"/>
              <a:t>verb to describe what it will do</a:t>
            </a:r>
            <a:r>
              <a:rPr lang="en-US" u="sng" dirty="0" smtClean="0"/>
              <a:t>, achieve </a:t>
            </a:r>
            <a:r>
              <a:rPr lang="en-US" u="sng" dirty="0"/>
              <a:t>or </a:t>
            </a:r>
            <a:r>
              <a:rPr lang="en-US" u="sng" dirty="0" smtClean="0"/>
              <a:t>accomplish</a:t>
            </a:r>
            <a:r>
              <a:rPr lang="en-US" dirty="0" smtClean="0"/>
              <a:t>.</a:t>
            </a:r>
          </a:p>
          <a:p>
            <a:pPr marL="0" indent="0">
              <a:buNone/>
            </a:pPr>
            <a:endParaRPr lang="en-US" dirty="0"/>
          </a:p>
          <a:p>
            <a:pPr marL="0" indent="0">
              <a:buNone/>
            </a:pPr>
            <a:r>
              <a:rPr lang="en-US" dirty="0" smtClean="0"/>
              <a:t>Example:</a:t>
            </a:r>
          </a:p>
          <a:p>
            <a:pPr marL="0" indent="0">
              <a:buNone/>
            </a:pPr>
            <a:r>
              <a:rPr lang="en-US" u="sng" dirty="0" smtClean="0"/>
              <a:t>The Career Center</a:t>
            </a:r>
            <a:r>
              <a:rPr lang="en-US" dirty="0" smtClean="0"/>
              <a:t> will </a:t>
            </a:r>
            <a:r>
              <a:rPr lang="en-US" u="sng" dirty="0" smtClean="0"/>
              <a:t>increase student attendance at the Resume Workshop</a:t>
            </a:r>
            <a:r>
              <a:rPr lang="en-US" dirty="0" smtClean="0"/>
              <a:t>.</a:t>
            </a:r>
          </a:p>
          <a:p>
            <a:pPr marL="400050" lvl="1" indent="0">
              <a:buNone/>
            </a:pPr>
            <a:endParaRPr lang="en-US" dirty="0"/>
          </a:p>
          <a:p>
            <a:pPr marL="400050" lvl="1" indent="0" algn="r">
              <a:buNone/>
            </a:pPr>
            <a:r>
              <a:rPr lang="en-US" sz="2400" dirty="0"/>
              <a:t>From Lane College - </a:t>
            </a:r>
          </a:p>
          <a:p>
            <a:pPr marL="400050" lvl="1" indent="0" algn="r">
              <a:buNone/>
            </a:pPr>
            <a:r>
              <a:rPr lang="en-US" sz="2400" dirty="0">
                <a:hlinkClick r:id="rId2"/>
              </a:rPr>
              <a:t>http://www.lanecollege.edu/text/stepsindevelopingassessmentplan.pdf</a:t>
            </a:r>
            <a:r>
              <a:rPr lang="en-US" sz="2400" dirty="0"/>
              <a:t> </a:t>
            </a:r>
          </a:p>
        </p:txBody>
      </p:sp>
    </p:spTree>
    <p:extLst>
      <p:ext uri="{BB962C8B-B14F-4D97-AF65-F5344CB8AC3E}">
        <p14:creationId xmlns:p14="http://schemas.microsoft.com/office/powerpoint/2010/main" val="15368139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Administrative Unit Objectives (AUOs)</a:t>
            </a:r>
            <a:endParaRPr lang="en-US" i="1" dirty="0">
              <a:solidFill>
                <a:srgbClr val="C00000"/>
              </a:solidFill>
            </a:endParaRPr>
          </a:p>
        </p:txBody>
      </p:sp>
      <p:sp>
        <p:nvSpPr>
          <p:cNvPr id="3" name="Content Placeholder 2"/>
          <p:cNvSpPr>
            <a:spLocks noGrp="1"/>
          </p:cNvSpPr>
          <p:nvPr>
            <p:ph idx="1"/>
          </p:nvPr>
        </p:nvSpPr>
        <p:spPr/>
        <p:txBody>
          <a:bodyPr/>
          <a:lstStyle/>
          <a:p>
            <a:pPr marL="0" indent="0">
              <a:buNone/>
            </a:pPr>
            <a:r>
              <a:rPr lang="en-US" dirty="0" smtClean="0">
                <a:solidFill>
                  <a:srgbClr val="C00000"/>
                </a:solidFill>
              </a:rPr>
              <a:t>Let’s practice writing AUOs!</a:t>
            </a:r>
          </a:p>
          <a:p>
            <a:pPr marL="0" indent="0">
              <a:buNone/>
            </a:pPr>
            <a:endParaRPr lang="en-US" dirty="0" smtClean="0"/>
          </a:p>
          <a:p>
            <a:pPr marL="400050" lvl="1" indent="0">
              <a:buNone/>
            </a:pPr>
            <a:r>
              <a:rPr lang="en-US" sz="3200" dirty="0" smtClean="0"/>
              <a:t>Using the two formats of AUO statements, write AUOs that could be used in your area.</a:t>
            </a:r>
            <a:endParaRPr lang="en-US" sz="3200" dirty="0"/>
          </a:p>
        </p:txBody>
      </p:sp>
    </p:spTree>
    <p:extLst>
      <p:ext uri="{BB962C8B-B14F-4D97-AF65-F5344CB8AC3E}">
        <p14:creationId xmlns:p14="http://schemas.microsoft.com/office/powerpoint/2010/main" val="42592767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Administrative Unit Objectives (AUOs)</a:t>
            </a:r>
            <a:endParaRPr lang="en-US" i="1" dirty="0">
              <a:solidFill>
                <a:srgbClr val="C00000"/>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sz="3500" dirty="0" smtClean="0">
                <a:solidFill>
                  <a:srgbClr val="C00000"/>
                </a:solidFill>
              </a:rPr>
              <a:t>Need some hints?</a:t>
            </a:r>
          </a:p>
          <a:p>
            <a:pPr marL="0" indent="0">
              <a:buNone/>
            </a:pPr>
            <a:endParaRPr lang="en-US" dirty="0" smtClean="0"/>
          </a:p>
          <a:p>
            <a:pPr marL="0" indent="0">
              <a:buNone/>
            </a:pPr>
            <a:r>
              <a:rPr lang="en-US" u="sng" dirty="0"/>
              <a:t>Intended </a:t>
            </a:r>
            <a:r>
              <a:rPr lang="en-US" u="sng" dirty="0" smtClean="0"/>
              <a:t>audience</a:t>
            </a:r>
            <a:r>
              <a:rPr lang="en-US" dirty="0" smtClean="0"/>
              <a:t>:  students</a:t>
            </a:r>
            <a:r>
              <a:rPr lang="en-US" dirty="0"/>
              <a:t>, faculty, staff, </a:t>
            </a:r>
            <a:r>
              <a:rPr lang="en-US" dirty="0" smtClean="0"/>
              <a:t>employees within department</a:t>
            </a:r>
            <a:r>
              <a:rPr lang="en-US" dirty="0"/>
              <a:t>, </a:t>
            </a:r>
            <a:r>
              <a:rPr lang="en-US" dirty="0" smtClean="0"/>
              <a:t>administrators</a:t>
            </a:r>
            <a:endParaRPr lang="en-US" dirty="0"/>
          </a:p>
          <a:p>
            <a:pPr marL="0" indent="0">
              <a:buNone/>
            </a:pPr>
            <a:r>
              <a:rPr lang="en-US" u="sng" dirty="0"/>
              <a:t>Action verb </a:t>
            </a:r>
            <a:r>
              <a:rPr lang="en-US" u="sng" dirty="0" smtClean="0"/>
              <a:t>1</a:t>
            </a:r>
            <a:r>
              <a:rPr lang="en-US" dirty="0" smtClean="0"/>
              <a:t>:  complete</a:t>
            </a:r>
            <a:r>
              <a:rPr lang="en-US" dirty="0"/>
              <a:t>, </a:t>
            </a:r>
            <a:r>
              <a:rPr lang="en-US" dirty="0" smtClean="0"/>
              <a:t>participate in, request</a:t>
            </a:r>
            <a:endParaRPr lang="en-US" dirty="0"/>
          </a:p>
          <a:p>
            <a:pPr marL="0" indent="0">
              <a:buNone/>
            </a:pPr>
            <a:r>
              <a:rPr lang="en-US" u="sng" dirty="0" smtClean="0"/>
              <a:t>Program/service</a:t>
            </a:r>
            <a:r>
              <a:rPr lang="en-US" dirty="0" smtClean="0"/>
              <a:t>:  respond </a:t>
            </a:r>
            <a:r>
              <a:rPr lang="en-US" dirty="0"/>
              <a:t>to maintenance requests, process </a:t>
            </a:r>
            <a:r>
              <a:rPr lang="en-US" dirty="0" smtClean="0"/>
              <a:t>payments, provide safe grounds</a:t>
            </a:r>
          </a:p>
          <a:p>
            <a:pPr marL="0" indent="0">
              <a:buNone/>
            </a:pPr>
            <a:r>
              <a:rPr lang="en-US" u="sng" dirty="0" smtClean="0"/>
              <a:t>Action </a:t>
            </a:r>
            <a:r>
              <a:rPr lang="en-US" u="sng" dirty="0"/>
              <a:t>verb </a:t>
            </a:r>
            <a:r>
              <a:rPr lang="en-US" u="sng" dirty="0" smtClean="0"/>
              <a:t>2</a:t>
            </a:r>
            <a:r>
              <a:rPr lang="en-US" dirty="0" smtClean="0"/>
              <a:t>: describe</a:t>
            </a:r>
            <a:r>
              <a:rPr lang="en-US" dirty="0"/>
              <a:t>, discuss, explain, identify, list, </a:t>
            </a:r>
            <a:r>
              <a:rPr lang="en-US" dirty="0" smtClean="0"/>
              <a:t>prepare, use</a:t>
            </a:r>
            <a:r>
              <a:rPr lang="en-US" dirty="0"/>
              <a:t>, select, </a:t>
            </a:r>
            <a:r>
              <a:rPr lang="en-US" dirty="0" smtClean="0"/>
              <a:t>plan, create</a:t>
            </a:r>
          </a:p>
        </p:txBody>
      </p:sp>
    </p:spTree>
    <p:extLst>
      <p:ext uri="{BB962C8B-B14F-4D97-AF65-F5344CB8AC3E}">
        <p14:creationId xmlns:p14="http://schemas.microsoft.com/office/powerpoint/2010/main" val="30890706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3276600"/>
            <a:ext cx="7772400" cy="1362075"/>
          </a:xfrm>
        </p:spPr>
        <p:txBody>
          <a:bodyPr/>
          <a:lstStyle/>
          <a:p>
            <a:pPr algn="r"/>
            <a:r>
              <a:rPr lang="en-US" dirty="0" smtClean="0"/>
              <a:t>Can we </a:t>
            </a:r>
            <a:r>
              <a:rPr lang="en-US" i="1" dirty="0" smtClean="0"/>
              <a:t>EASILY</a:t>
            </a:r>
            <a:r>
              <a:rPr lang="en-US" dirty="0" smtClean="0"/>
              <a:t> CREATE surveys </a:t>
            </a:r>
            <a:br>
              <a:rPr lang="en-US" dirty="0" smtClean="0"/>
            </a:br>
            <a:r>
              <a:rPr lang="en-US" dirty="0" smtClean="0"/>
              <a:t>to assess outcomes?</a:t>
            </a:r>
            <a:endParaRPr lang="en-US" dirty="0"/>
          </a:p>
        </p:txBody>
      </p:sp>
      <p:sp>
        <p:nvSpPr>
          <p:cNvPr id="5" name="Text Placeholder 4"/>
          <p:cNvSpPr>
            <a:spLocks noGrp="1"/>
          </p:cNvSpPr>
          <p:nvPr>
            <p:ph type="body" idx="1"/>
          </p:nvPr>
        </p:nvSpPr>
        <p:spPr>
          <a:xfrm>
            <a:off x="762000" y="4648201"/>
            <a:ext cx="7772400" cy="609599"/>
          </a:xfrm>
        </p:spPr>
        <p:txBody>
          <a:bodyPr>
            <a:normAutofit/>
          </a:bodyPr>
          <a:lstStyle/>
          <a:p>
            <a:pPr marL="0" lvl="1" algn="r"/>
            <a:r>
              <a:rPr lang="en-US" sz="2800" dirty="0" smtClean="0"/>
              <a:t>Step 2:  Collect </a:t>
            </a:r>
            <a:r>
              <a:rPr lang="en-US" sz="2800" dirty="0"/>
              <a:t>and analyze data or </a:t>
            </a:r>
            <a:r>
              <a:rPr lang="en-US" sz="2800" dirty="0" smtClean="0"/>
              <a:t>information.</a:t>
            </a:r>
            <a:endParaRPr lang="en-US" sz="2800" dirty="0"/>
          </a:p>
        </p:txBody>
      </p:sp>
    </p:spTree>
    <p:extLst>
      <p:ext uri="{BB962C8B-B14F-4D97-AF65-F5344CB8AC3E}">
        <p14:creationId xmlns:p14="http://schemas.microsoft.com/office/powerpoint/2010/main" val="3119769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Qualtrics</a:t>
            </a:r>
            <a:endParaRPr lang="en-US" dirty="0"/>
          </a:p>
        </p:txBody>
      </p:sp>
      <p:sp>
        <p:nvSpPr>
          <p:cNvPr id="5" name="Content Placeholder 4"/>
          <p:cNvSpPr>
            <a:spLocks noGrp="1"/>
          </p:cNvSpPr>
          <p:nvPr>
            <p:ph idx="1"/>
          </p:nvPr>
        </p:nvSpPr>
        <p:spPr/>
        <p:txBody>
          <a:bodyPr>
            <a:normAutofit fontScale="92500"/>
          </a:bodyPr>
          <a:lstStyle/>
          <a:p>
            <a:pPr marL="0" indent="0">
              <a:buNone/>
            </a:pPr>
            <a:r>
              <a:rPr lang="en-US" dirty="0" smtClean="0"/>
              <a:t>“</a:t>
            </a:r>
            <a:r>
              <a:rPr lang="en-US" dirty="0" err="1" smtClean="0"/>
              <a:t>Qualtrics</a:t>
            </a:r>
            <a:r>
              <a:rPr lang="en-US" dirty="0" smtClean="0"/>
              <a:t> </a:t>
            </a:r>
            <a:r>
              <a:rPr lang="en-US" dirty="0"/>
              <a:t>is a web-based survey software tool available for use by all faculty, staff, and students.  </a:t>
            </a:r>
            <a:r>
              <a:rPr lang="en-US" dirty="0" err="1"/>
              <a:t>Qualtrics</a:t>
            </a:r>
            <a:r>
              <a:rPr lang="en-US" dirty="0"/>
              <a:t> can be used to capture survey results from a publicly-available survey, or from users who are specifically given access to a survey</a:t>
            </a:r>
            <a:r>
              <a:rPr lang="en-US" dirty="0" smtClean="0"/>
              <a:t>.”</a:t>
            </a:r>
          </a:p>
          <a:p>
            <a:pPr marL="0" indent="0">
              <a:buNone/>
            </a:pPr>
            <a:endParaRPr lang="en-US" dirty="0"/>
          </a:p>
          <a:p>
            <a:pPr marL="0" indent="0" algn="r">
              <a:buNone/>
            </a:pPr>
            <a:r>
              <a:rPr lang="en-US" sz="3000" dirty="0" smtClean="0">
                <a:solidFill>
                  <a:srgbClr val="C00000"/>
                </a:solidFill>
              </a:rPr>
              <a:t>We find </a:t>
            </a:r>
            <a:r>
              <a:rPr lang="en-US" sz="3000" dirty="0" err="1" smtClean="0">
                <a:solidFill>
                  <a:srgbClr val="C00000"/>
                </a:solidFill>
              </a:rPr>
              <a:t>Qualtrics</a:t>
            </a:r>
            <a:r>
              <a:rPr lang="en-US" sz="3000" dirty="0" smtClean="0">
                <a:solidFill>
                  <a:srgbClr val="C00000"/>
                </a:solidFill>
              </a:rPr>
              <a:t> on the campus website of Professional &amp; Organizational Development.</a:t>
            </a:r>
          </a:p>
          <a:p>
            <a:pPr marL="0" indent="0" algn="r">
              <a:buNone/>
            </a:pPr>
            <a:r>
              <a:rPr lang="en-US" sz="3000" dirty="0" smtClean="0">
                <a:hlinkClick r:id="rId2"/>
              </a:rPr>
              <a:t>http://www.mtsac.edu/pod</a:t>
            </a:r>
            <a:endParaRPr lang="en-US" sz="3000" dirty="0"/>
          </a:p>
        </p:txBody>
      </p:sp>
    </p:spTree>
    <p:extLst>
      <p:ext uri="{BB962C8B-B14F-4D97-AF65-F5344CB8AC3E}">
        <p14:creationId xmlns:p14="http://schemas.microsoft.com/office/powerpoint/2010/main" val="1775727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Qualtrics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What does a survey look like after we create it using </a:t>
            </a:r>
            <a:r>
              <a:rPr lang="en-US" dirty="0" err="1" smtClean="0"/>
              <a:t>Qualtrics</a:t>
            </a:r>
            <a:r>
              <a:rPr lang="en-US" dirty="0" smtClean="0"/>
              <a:t>?</a:t>
            </a:r>
          </a:p>
          <a:p>
            <a:pPr marL="0" indent="0">
              <a:buNone/>
            </a:pPr>
            <a:endParaRPr lang="en-US" dirty="0" smtClean="0"/>
          </a:p>
          <a:p>
            <a:pPr marL="400050" lvl="1" indent="0">
              <a:buNone/>
            </a:pPr>
            <a:r>
              <a:rPr lang="en-US" sz="3200" dirty="0" smtClean="0"/>
              <a:t>Start at the Outcomes website:  </a:t>
            </a:r>
            <a:r>
              <a:rPr lang="en-US" sz="3200" dirty="0" smtClean="0">
                <a:hlinkClick r:id="rId2"/>
              </a:rPr>
              <a:t>http://outcomes.mtsac.edu</a:t>
            </a:r>
            <a:endParaRPr lang="en-US" sz="3200" dirty="0" smtClean="0"/>
          </a:p>
          <a:p>
            <a:pPr marL="400050" lvl="1" indent="0">
              <a:buNone/>
            </a:pPr>
            <a:r>
              <a:rPr lang="en-US" sz="3200" b="1" dirty="0" smtClean="0">
                <a:solidFill>
                  <a:schemeClr val="accent5">
                    <a:lumMod val="60000"/>
                    <a:lumOff val="40000"/>
                  </a:schemeClr>
                </a:solidFill>
              </a:rPr>
              <a:t>**</a:t>
            </a:r>
            <a:r>
              <a:rPr lang="en-US" sz="3200" dirty="0" smtClean="0">
                <a:solidFill>
                  <a:schemeClr val="accent1">
                    <a:lumMod val="75000"/>
                  </a:schemeClr>
                </a:solidFill>
              </a:rPr>
              <a:t>Workshop Survey</a:t>
            </a:r>
            <a:r>
              <a:rPr lang="en-US" sz="3200" b="1" dirty="0" smtClean="0">
                <a:solidFill>
                  <a:schemeClr val="accent5">
                    <a:lumMod val="60000"/>
                    <a:lumOff val="40000"/>
                  </a:schemeClr>
                </a:solidFill>
              </a:rPr>
              <a:t>**</a:t>
            </a:r>
            <a:r>
              <a:rPr lang="en-US" sz="3200" dirty="0" smtClean="0"/>
              <a:t> is near the top.</a:t>
            </a:r>
          </a:p>
          <a:p>
            <a:pPr marL="0" indent="0">
              <a:buNone/>
            </a:pPr>
            <a:endParaRPr lang="en-US" dirty="0"/>
          </a:p>
          <a:p>
            <a:pPr marL="0" indent="0" algn="r">
              <a:buNone/>
            </a:pPr>
            <a:r>
              <a:rPr lang="en-US" sz="2800" dirty="0" smtClean="0">
                <a:solidFill>
                  <a:srgbClr val="C00000"/>
                </a:solidFill>
              </a:rPr>
              <a:t>Let’s see our results.</a:t>
            </a:r>
          </a:p>
        </p:txBody>
      </p:sp>
    </p:spTree>
    <p:extLst>
      <p:ext uri="{BB962C8B-B14F-4D97-AF65-F5344CB8AC3E}">
        <p14:creationId xmlns:p14="http://schemas.microsoft.com/office/powerpoint/2010/main" val="4150590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Qualtrics</a:t>
            </a:r>
            <a:endParaRPr lang="en-US" dirty="0"/>
          </a:p>
        </p:txBody>
      </p:sp>
      <p:sp>
        <p:nvSpPr>
          <p:cNvPr id="3" name="Content Placeholder 2"/>
          <p:cNvSpPr>
            <a:spLocks noGrp="1"/>
          </p:cNvSpPr>
          <p:nvPr>
            <p:ph idx="1"/>
          </p:nvPr>
        </p:nvSpPr>
        <p:spPr/>
        <p:txBody>
          <a:bodyPr/>
          <a:lstStyle/>
          <a:p>
            <a:pPr marL="0" indent="0">
              <a:buNone/>
            </a:pPr>
            <a:r>
              <a:rPr lang="en-US" dirty="0" smtClean="0">
                <a:solidFill>
                  <a:srgbClr val="C00000"/>
                </a:solidFill>
              </a:rPr>
              <a:t>Let’s create surveys for your areas.</a:t>
            </a:r>
          </a:p>
          <a:p>
            <a:pPr marL="0" indent="0">
              <a:buNone/>
            </a:pPr>
            <a:endParaRPr lang="en-US" dirty="0"/>
          </a:p>
          <a:p>
            <a:pPr marL="914400" lvl="1" indent="-514350">
              <a:buFont typeface="+mj-lt"/>
              <a:buAutoNum type="arabicPeriod"/>
            </a:pPr>
            <a:r>
              <a:rPr lang="en-US" sz="3200" dirty="0" smtClean="0"/>
              <a:t>Find </a:t>
            </a:r>
            <a:r>
              <a:rPr lang="en-US" sz="3200" dirty="0" err="1" smtClean="0"/>
              <a:t>Qualtrics</a:t>
            </a:r>
            <a:r>
              <a:rPr lang="en-US" sz="3200" dirty="0" smtClean="0"/>
              <a:t> at the POD website.</a:t>
            </a:r>
          </a:p>
          <a:p>
            <a:pPr marL="914400" lvl="1" indent="-514350">
              <a:buFont typeface="+mj-lt"/>
              <a:buAutoNum type="arabicPeriod"/>
            </a:pPr>
            <a:r>
              <a:rPr lang="en-US" sz="3200" dirty="0" smtClean="0"/>
              <a:t>Login to </a:t>
            </a:r>
            <a:r>
              <a:rPr lang="en-US" sz="3200" dirty="0" err="1" smtClean="0"/>
              <a:t>Qualtrics</a:t>
            </a:r>
            <a:r>
              <a:rPr lang="en-US" sz="3200" dirty="0" smtClean="0"/>
              <a:t>.</a:t>
            </a:r>
          </a:p>
          <a:p>
            <a:pPr marL="914400" lvl="1" indent="-514350">
              <a:buFont typeface="+mj-lt"/>
              <a:buAutoNum type="arabicPeriod"/>
            </a:pPr>
            <a:r>
              <a:rPr lang="en-US" sz="3200" dirty="0" smtClean="0"/>
              <a:t>Create a survey of at least two questions.</a:t>
            </a:r>
            <a:endParaRPr lang="en-US" sz="3200" dirty="0"/>
          </a:p>
        </p:txBody>
      </p:sp>
    </p:spTree>
    <p:extLst>
      <p:ext uri="{BB962C8B-B14F-4D97-AF65-F5344CB8AC3E}">
        <p14:creationId xmlns:p14="http://schemas.microsoft.com/office/powerpoint/2010/main" val="42199324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did you learn today?</a:t>
            </a:r>
            <a:endParaRPr lang="en-US" dirty="0"/>
          </a:p>
        </p:txBody>
      </p:sp>
      <p:sp>
        <p:nvSpPr>
          <p:cNvPr id="3" name="Content Placeholder 2"/>
          <p:cNvSpPr>
            <a:spLocks noGrp="1"/>
          </p:cNvSpPr>
          <p:nvPr>
            <p:ph idx="1"/>
          </p:nvPr>
        </p:nvSpPr>
        <p:spPr/>
        <p:txBody>
          <a:bodyPr/>
          <a:lstStyle/>
          <a:p>
            <a:pPr marL="0" indent="0">
              <a:buNone/>
            </a:pPr>
            <a:r>
              <a:rPr lang="en-US" dirty="0" smtClean="0"/>
              <a:t>What did you learn today?  How can you apply outcomes assessment and surveys in your area?</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lgn="r">
              <a:buNone/>
            </a:pPr>
            <a:r>
              <a:rPr lang="en-US" sz="2800" dirty="0">
                <a:solidFill>
                  <a:srgbClr val="C00000"/>
                </a:solidFill>
              </a:rPr>
              <a:t>W</a:t>
            </a:r>
            <a:r>
              <a:rPr lang="en-US" sz="2800" dirty="0" smtClean="0">
                <a:solidFill>
                  <a:srgbClr val="C00000"/>
                </a:solidFill>
              </a:rPr>
              <a:t>rite </a:t>
            </a:r>
            <a:r>
              <a:rPr lang="en-US" sz="2800" dirty="0">
                <a:solidFill>
                  <a:srgbClr val="C00000"/>
                </a:solidFill>
              </a:rPr>
              <a:t>briefly about </a:t>
            </a:r>
            <a:r>
              <a:rPr lang="en-US" sz="2800" dirty="0" smtClean="0">
                <a:solidFill>
                  <a:srgbClr val="C00000"/>
                </a:solidFill>
              </a:rPr>
              <a:t>what you can/will use in your area.</a:t>
            </a:r>
            <a:endParaRPr lang="en-US" sz="2800" dirty="0" smtClean="0"/>
          </a:p>
          <a:p>
            <a:pPr marL="0" indent="0">
              <a:buNone/>
            </a:pPr>
            <a:endParaRPr lang="en-US" dirty="0"/>
          </a:p>
        </p:txBody>
      </p:sp>
    </p:spTree>
    <p:extLst>
      <p:ext uri="{BB962C8B-B14F-4D97-AF65-F5344CB8AC3E}">
        <p14:creationId xmlns:p14="http://schemas.microsoft.com/office/powerpoint/2010/main" val="1926662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Do you have any questions?</a:t>
            </a:r>
            <a:endParaRPr lang="en-US" dirty="0"/>
          </a:p>
        </p:txBody>
      </p:sp>
      <p:sp>
        <p:nvSpPr>
          <p:cNvPr id="5" name="Subtitle 4"/>
          <p:cNvSpPr>
            <a:spLocks noGrp="1"/>
          </p:cNvSpPr>
          <p:nvPr>
            <p:ph type="subTitle" idx="1"/>
          </p:nvPr>
        </p:nvSpPr>
        <p:spPr/>
        <p:txBody>
          <a:bodyPr/>
          <a:lstStyle/>
          <a:p>
            <a:r>
              <a:rPr lang="en-US" dirty="0" smtClean="0">
                <a:solidFill>
                  <a:srgbClr val="C00000"/>
                </a:solidFill>
              </a:rPr>
              <a:t>Thank you for joining us today!</a:t>
            </a:r>
          </a:p>
          <a:p>
            <a:r>
              <a:rPr lang="en-US" dirty="0" smtClean="0">
                <a:solidFill>
                  <a:srgbClr val="C00000"/>
                </a:solidFill>
                <a:sym typeface="Wingdings" panose="05000000000000000000" pitchFamily="2" charset="2"/>
              </a:rPr>
              <a:t>  </a:t>
            </a:r>
            <a:endParaRPr lang="en-US" dirty="0">
              <a:solidFill>
                <a:srgbClr val="C00000"/>
              </a:solidFill>
            </a:endParaRPr>
          </a:p>
        </p:txBody>
      </p:sp>
    </p:spTree>
    <p:extLst>
      <p:ext uri="{BB962C8B-B14F-4D97-AF65-F5344CB8AC3E}">
        <p14:creationId xmlns:p14="http://schemas.microsoft.com/office/powerpoint/2010/main" val="3134393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interests you today?</a:t>
            </a:r>
            <a:endParaRPr lang="en-US" dirty="0"/>
          </a:p>
        </p:txBody>
      </p:sp>
      <p:sp>
        <p:nvSpPr>
          <p:cNvPr id="3" name="Content Placeholder 2"/>
          <p:cNvSpPr>
            <a:spLocks noGrp="1"/>
          </p:cNvSpPr>
          <p:nvPr>
            <p:ph idx="1"/>
          </p:nvPr>
        </p:nvSpPr>
        <p:spPr/>
        <p:txBody>
          <a:bodyPr>
            <a:noAutofit/>
          </a:bodyPr>
          <a:lstStyle/>
          <a:p>
            <a:pPr marL="0" indent="0">
              <a:buNone/>
            </a:pPr>
            <a:r>
              <a:rPr lang="en-US" sz="2400" dirty="0" smtClean="0"/>
              <a:t>Program Description:</a:t>
            </a:r>
          </a:p>
          <a:p>
            <a:pPr marL="0" indent="0">
              <a:buNone/>
            </a:pPr>
            <a:r>
              <a:rPr lang="en-US" sz="2400" dirty="0" smtClean="0"/>
              <a:t>Including </a:t>
            </a:r>
            <a:r>
              <a:rPr lang="en-US" sz="2400" dirty="0"/>
              <a:t>classified staff in the outcomes assessment process is important for the effective delivery of instruction and services across the campus.  In this session, attendees will learn why it is useful to set and assess student learning outcomes (SLOs) and administrative unit objectives (AUOs).  In addition to reviewing why we assess, attendees will learn how to assess.  By the end of this session, attendees will have created a draft survey, which could be used to improve services or confirm good practices</a:t>
            </a:r>
            <a:r>
              <a:rPr lang="en-US" sz="2400" dirty="0" smtClean="0"/>
              <a:t>.</a:t>
            </a:r>
          </a:p>
          <a:p>
            <a:pPr marL="0" indent="0">
              <a:buNone/>
            </a:pPr>
            <a:endParaRPr lang="en-US" sz="2400" dirty="0" smtClean="0"/>
          </a:p>
          <a:p>
            <a:pPr marL="0" indent="0" algn="r">
              <a:buNone/>
            </a:pPr>
            <a:r>
              <a:rPr lang="en-US" sz="2400" dirty="0" smtClean="0">
                <a:solidFill>
                  <a:srgbClr val="C00000"/>
                </a:solidFill>
              </a:rPr>
              <a:t>Please write briefly about your interest in our session.</a:t>
            </a:r>
            <a:endParaRPr lang="en-US" sz="2400" dirty="0">
              <a:solidFill>
                <a:srgbClr val="C00000"/>
              </a:solidFill>
            </a:endParaRPr>
          </a:p>
        </p:txBody>
      </p:sp>
    </p:spTree>
    <p:extLst>
      <p:ext uri="{BB962C8B-B14F-4D97-AF65-F5344CB8AC3E}">
        <p14:creationId xmlns:p14="http://schemas.microsoft.com/office/powerpoint/2010/main" val="11906312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err="1" smtClean="0"/>
              <a:t>Annel</a:t>
            </a:r>
            <a:r>
              <a:rPr lang="en-US" dirty="0" smtClean="0"/>
              <a:t> Medina </a:t>
            </a:r>
            <a:r>
              <a:rPr lang="en-US" dirty="0" err="1" smtClean="0"/>
              <a:t>Tagarao</a:t>
            </a:r>
            <a:endParaRPr lang="en-US" dirty="0" smtClean="0"/>
          </a:p>
          <a:p>
            <a:pPr marL="400050" lvl="1" indent="0">
              <a:buNone/>
            </a:pPr>
            <a:r>
              <a:rPr lang="en-US" i="1" dirty="0" smtClean="0"/>
              <a:t>Educational Research Assessment Analyst</a:t>
            </a:r>
          </a:p>
          <a:p>
            <a:pPr marL="0" indent="0">
              <a:buNone/>
            </a:pPr>
            <a:r>
              <a:rPr lang="en-US" dirty="0" smtClean="0"/>
              <a:t>Emily Woolery</a:t>
            </a:r>
          </a:p>
          <a:p>
            <a:pPr marL="400050" lvl="1" indent="0">
              <a:buNone/>
            </a:pPr>
            <a:r>
              <a:rPr lang="en-US" i="1" dirty="0" smtClean="0"/>
              <a:t>Librarian (Faculty Outcomes Coordinator)</a:t>
            </a:r>
          </a:p>
          <a:p>
            <a:pPr marL="0" indent="0">
              <a:buNone/>
            </a:pPr>
            <a:r>
              <a:rPr lang="en-US" dirty="0" smtClean="0"/>
              <a:t>Mark </a:t>
            </a:r>
            <a:r>
              <a:rPr lang="en-US" dirty="0" err="1" smtClean="0"/>
              <a:t>Lowentrout</a:t>
            </a:r>
            <a:endParaRPr lang="en-US" dirty="0" smtClean="0"/>
          </a:p>
          <a:p>
            <a:pPr marL="400050" lvl="1" indent="0">
              <a:buNone/>
            </a:pPr>
            <a:r>
              <a:rPr lang="en-US" i="1" dirty="0" smtClean="0"/>
              <a:t>Associate Dean, Arts Division </a:t>
            </a:r>
          </a:p>
          <a:p>
            <a:pPr marL="400050" lvl="1" indent="0">
              <a:buNone/>
            </a:pPr>
            <a:r>
              <a:rPr lang="en-US" i="1" dirty="0" smtClean="0"/>
              <a:t>(Management Outcomes Coordinator)</a:t>
            </a:r>
          </a:p>
          <a:p>
            <a:pPr marL="400050" lvl="1" indent="0">
              <a:buNone/>
            </a:pPr>
            <a:endParaRPr lang="en-US" sz="2400" i="1" dirty="0" smtClean="0"/>
          </a:p>
          <a:p>
            <a:pPr marL="0" indent="0" algn="r">
              <a:buNone/>
            </a:pPr>
            <a:r>
              <a:rPr lang="en-US" sz="2800" dirty="0" smtClean="0">
                <a:solidFill>
                  <a:srgbClr val="C00000"/>
                </a:solidFill>
              </a:rPr>
              <a:t>Please introduce yourself … </a:t>
            </a:r>
            <a:r>
              <a:rPr lang="en-US" sz="2800" dirty="0" smtClean="0">
                <a:solidFill>
                  <a:srgbClr val="C00000"/>
                </a:solidFill>
                <a:sym typeface="Wingdings" panose="05000000000000000000" pitchFamily="2" charset="2"/>
              </a:rPr>
              <a:t></a:t>
            </a:r>
            <a:endParaRPr lang="en-US" sz="2800" dirty="0">
              <a:solidFill>
                <a:srgbClr val="C00000"/>
              </a:solidFill>
            </a:endParaRPr>
          </a:p>
        </p:txBody>
      </p:sp>
    </p:spTree>
    <p:extLst>
      <p:ext uri="{BB962C8B-B14F-4D97-AF65-F5344CB8AC3E}">
        <p14:creationId xmlns:p14="http://schemas.microsoft.com/office/powerpoint/2010/main" val="4080635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Outcomes</a:t>
            </a:r>
            <a:endParaRPr lang="en-US" dirty="0"/>
          </a:p>
        </p:txBody>
      </p:sp>
      <p:sp>
        <p:nvSpPr>
          <p:cNvPr id="3" name="Content Placeholder 2"/>
          <p:cNvSpPr>
            <a:spLocks noGrp="1"/>
          </p:cNvSpPr>
          <p:nvPr>
            <p:ph idx="1"/>
          </p:nvPr>
        </p:nvSpPr>
        <p:spPr/>
        <p:txBody>
          <a:bodyPr/>
          <a:lstStyle/>
          <a:p>
            <a:pPr marL="0" indent="0">
              <a:buNone/>
            </a:pPr>
            <a:r>
              <a:rPr lang="en-US" dirty="0" smtClean="0"/>
              <a:t>After attending the presentation, “Outcomes Assessment for All,” attendees will be able to:</a:t>
            </a:r>
          </a:p>
          <a:p>
            <a:pPr lvl="1"/>
            <a:r>
              <a:rPr lang="en-US" dirty="0" smtClean="0"/>
              <a:t>Identify reasons for creating and assessing student learning outcomes (SLOs) and administrative unit objectives (AUOs).</a:t>
            </a:r>
          </a:p>
          <a:p>
            <a:pPr lvl="1"/>
            <a:r>
              <a:rPr lang="en-US" dirty="0" smtClean="0"/>
              <a:t>Identify methods for assessing SLOs and AUOs.</a:t>
            </a:r>
          </a:p>
          <a:p>
            <a:pPr lvl="1"/>
            <a:r>
              <a:rPr lang="en-US" dirty="0" smtClean="0"/>
              <a:t>Create surveys that assess outcomes.</a:t>
            </a:r>
          </a:p>
          <a:p>
            <a:endParaRPr lang="en-US" dirty="0"/>
          </a:p>
        </p:txBody>
      </p:sp>
    </p:spTree>
    <p:extLst>
      <p:ext uri="{BB962C8B-B14F-4D97-AF65-F5344CB8AC3E}">
        <p14:creationId xmlns:p14="http://schemas.microsoft.com/office/powerpoint/2010/main" val="9349460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r"/>
            <a:r>
              <a:rPr lang="en-US" dirty="0" smtClean="0"/>
              <a:t>Why do we assess outcomes?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921618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a:t>
            </a:r>
            <a:r>
              <a:rPr lang="en-US" dirty="0" smtClean="0"/>
              <a:t>utcomes Assessment</a:t>
            </a:r>
            <a:br>
              <a:rPr lang="en-US" dirty="0" smtClean="0"/>
            </a:br>
            <a:r>
              <a:rPr lang="en-US" dirty="0" smtClean="0">
                <a:solidFill>
                  <a:srgbClr val="C00000"/>
                </a:solidFill>
              </a:rPr>
              <a:t>improves our services</a:t>
            </a:r>
            <a:r>
              <a:rPr lang="en-US" dirty="0" smtClean="0"/>
              <a: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We can improve our services when we set goals and assess desired outcomes:</a:t>
            </a:r>
          </a:p>
          <a:p>
            <a:pPr marL="914400" lvl="1" indent="-514350">
              <a:buFont typeface="+mj-lt"/>
              <a:buAutoNum type="arabicPeriod"/>
            </a:pPr>
            <a:r>
              <a:rPr lang="en-US" dirty="0" smtClean="0"/>
              <a:t>Identify desired results of our service</a:t>
            </a:r>
          </a:p>
          <a:p>
            <a:pPr marL="914400" lvl="1" indent="-514350">
              <a:buFont typeface="+mj-lt"/>
              <a:buAutoNum type="arabicPeriod"/>
            </a:pPr>
            <a:r>
              <a:rPr lang="en-US" dirty="0" smtClean="0"/>
              <a:t>Collect and analyze data or information</a:t>
            </a:r>
          </a:p>
          <a:p>
            <a:pPr marL="914400" lvl="1" indent="-514350">
              <a:buFont typeface="+mj-lt"/>
              <a:buAutoNum type="arabicPeriod"/>
            </a:pPr>
            <a:r>
              <a:rPr lang="en-US" dirty="0" smtClean="0"/>
              <a:t>Discuss findings with department or area</a:t>
            </a:r>
          </a:p>
          <a:p>
            <a:pPr marL="914400" lvl="1" indent="-514350">
              <a:buFont typeface="+mj-lt"/>
              <a:buAutoNum type="arabicPeriod"/>
            </a:pPr>
            <a:r>
              <a:rPr lang="en-US" dirty="0" smtClean="0"/>
              <a:t>Improve our service</a:t>
            </a:r>
          </a:p>
          <a:p>
            <a:pPr marL="914400" lvl="1" indent="-514350">
              <a:buClr>
                <a:srgbClr val="C00000"/>
              </a:buClr>
              <a:buFont typeface="+mj-lt"/>
              <a:buAutoNum type="arabicPeriod"/>
            </a:pPr>
            <a:endParaRPr lang="en-US" dirty="0"/>
          </a:p>
          <a:p>
            <a:pPr marL="400050" lvl="1" indent="0" algn="r">
              <a:buClr>
                <a:srgbClr val="C00000"/>
              </a:buClr>
              <a:buNone/>
            </a:pPr>
            <a:endParaRPr lang="en-US" dirty="0" smtClean="0"/>
          </a:p>
        </p:txBody>
      </p:sp>
      <p:pic>
        <p:nvPicPr>
          <p:cNvPr id="2050" name="Picture 2" descr="C:\Users\ewoolery\AppData\Local\Microsoft\Windows\Temporary Internet Files\Content.IE5\WMBVBCU4\assessmentcycl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4419600"/>
            <a:ext cx="2286000" cy="21564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5016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Outcomes Assessment</a:t>
            </a:r>
            <a:br>
              <a:rPr lang="en-US" dirty="0" smtClean="0"/>
            </a:br>
            <a:r>
              <a:rPr lang="en-US" dirty="0" smtClean="0">
                <a:solidFill>
                  <a:srgbClr val="C00000"/>
                </a:solidFill>
              </a:rPr>
              <a:t>is a requirement</a:t>
            </a:r>
            <a:r>
              <a:rPr lang="en-US" dirty="0" smtClean="0"/>
              <a:t>.</a:t>
            </a:r>
            <a:endParaRPr lang="en-US" dirty="0"/>
          </a:p>
        </p:txBody>
      </p:sp>
      <p:sp>
        <p:nvSpPr>
          <p:cNvPr id="3" name="Content Placeholder 2"/>
          <p:cNvSpPr>
            <a:spLocks noGrp="1"/>
          </p:cNvSpPr>
          <p:nvPr>
            <p:ph idx="1"/>
          </p:nvPr>
        </p:nvSpPr>
        <p:spPr/>
        <p:txBody>
          <a:bodyPr/>
          <a:lstStyle/>
          <a:p>
            <a:pPr marL="0" indent="0">
              <a:buNone/>
            </a:pPr>
            <a:r>
              <a:rPr lang="en-US" b="1" dirty="0" smtClean="0">
                <a:solidFill>
                  <a:schemeClr val="accent1">
                    <a:lumMod val="75000"/>
                  </a:schemeClr>
                </a:solidFill>
              </a:rPr>
              <a:t>ACCJC</a:t>
            </a:r>
            <a:r>
              <a:rPr lang="en-US" dirty="0" smtClean="0">
                <a:solidFill>
                  <a:schemeClr val="accent1">
                    <a:lumMod val="75000"/>
                  </a:schemeClr>
                </a:solidFill>
              </a:rPr>
              <a:t>:</a:t>
            </a:r>
            <a:r>
              <a:rPr lang="en-US" dirty="0" smtClean="0"/>
              <a:t>  Outcomes </a:t>
            </a:r>
            <a:r>
              <a:rPr lang="en-US" dirty="0"/>
              <a:t>assessment is required in all instructional programs and student and learning support </a:t>
            </a:r>
            <a:r>
              <a:rPr lang="en-US" dirty="0" smtClean="0"/>
              <a:t>services.</a:t>
            </a:r>
          </a:p>
          <a:p>
            <a:pPr marL="400050" lvl="1" indent="0">
              <a:buNone/>
            </a:pPr>
            <a:r>
              <a:rPr lang="en-US" sz="2400" i="1" dirty="0" smtClean="0">
                <a:solidFill>
                  <a:schemeClr val="accent1">
                    <a:lumMod val="75000"/>
                  </a:schemeClr>
                </a:solidFill>
              </a:rPr>
              <a:t>*</a:t>
            </a:r>
            <a:r>
              <a:rPr lang="en-US" sz="2400" i="1" dirty="0" smtClean="0"/>
              <a:t>Accrediting Commission for Community and Junior Colleges</a:t>
            </a:r>
            <a:endParaRPr lang="en-US" sz="2400" i="1" dirty="0"/>
          </a:p>
          <a:p>
            <a:pPr marL="0" indent="0">
              <a:buNone/>
            </a:pPr>
            <a:r>
              <a:rPr lang="en-US" b="1" dirty="0" smtClean="0">
                <a:solidFill>
                  <a:schemeClr val="accent3">
                    <a:lumMod val="75000"/>
                  </a:schemeClr>
                </a:solidFill>
              </a:rPr>
              <a:t>PIE</a:t>
            </a:r>
            <a:r>
              <a:rPr lang="en-US" dirty="0" smtClean="0">
                <a:solidFill>
                  <a:schemeClr val="accent3">
                    <a:lumMod val="75000"/>
                  </a:schemeClr>
                </a:solidFill>
              </a:rPr>
              <a:t>:</a:t>
            </a:r>
            <a:r>
              <a:rPr lang="en-US" dirty="0" smtClean="0"/>
              <a:t>  Units</a:t>
            </a:r>
            <a:r>
              <a:rPr lang="en-US" dirty="0"/>
              <a:t>, managers, and vice presidents </a:t>
            </a:r>
            <a:r>
              <a:rPr lang="en-US" dirty="0" smtClean="0"/>
              <a:t>must report </a:t>
            </a:r>
            <a:r>
              <a:rPr lang="en-US" dirty="0"/>
              <a:t>progress on outcomes assessment</a:t>
            </a:r>
            <a:r>
              <a:rPr lang="en-US" dirty="0" smtClean="0"/>
              <a:t>.</a:t>
            </a:r>
          </a:p>
          <a:p>
            <a:pPr marL="400050" lvl="1" indent="0">
              <a:buNone/>
            </a:pPr>
            <a:r>
              <a:rPr lang="en-US" sz="2400" i="1" dirty="0" smtClean="0">
                <a:solidFill>
                  <a:schemeClr val="accent3">
                    <a:lumMod val="75000"/>
                  </a:schemeClr>
                </a:solidFill>
              </a:rPr>
              <a:t>*</a:t>
            </a:r>
            <a:r>
              <a:rPr lang="en-US" sz="2400" i="1" dirty="0" smtClean="0"/>
              <a:t>Planning for Institutional Effectiveness</a:t>
            </a:r>
            <a:endParaRPr lang="en-US" sz="2400" i="1" dirty="0"/>
          </a:p>
          <a:p>
            <a:endParaRPr lang="en-US" dirty="0"/>
          </a:p>
        </p:txBody>
      </p:sp>
    </p:spTree>
    <p:extLst>
      <p:ext uri="{BB962C8B-B14F-4D97-AF65-F5344CB8AC3E}">
        <p14:creationId xmlns:p14="http://schemas.microsoft.com/office/powerpoint/2010/main" val="1598614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3962400"/>
            <a:ext cx="7772400" cy="850900"/>
          </a:xfrm>
        </p:spPr>
        <p:txBody>
          <a:bodyPr/>
          <a:lstStyle/>
          <a:p>
            <a:pPr algn="r"/>
            <a:r>
              <a:rPr lang="en-US" dirty="0" smtClean="0"/>
              <a:t>How can we assess outcomes?</a:t>
            </a:r>
            <a:endParaRPr lang="en-US" dirty="0"/>
          </a:p>
        </p:txBody>
      </p:sp>
      <p:sp>
        <p:nvSpPr>
          <p:cNvPr id="5" name="Text Placeholder 4"/>
          <p:cNvSpPr>
            <a:spLocks noGrp="1"/>
          </p:cNvSpPr>
          <p:nvPr>
            <p:ph type="body" idx="1"/>
          </p:nvPr>
        </p:nvSpPr>
        <p:spPr>
          <a:xfrm>
            <a:off x="685800" y="4648200"/>
            <a:ext cx="7772400" cy="609600"/>
          </a:xfrm>
        </p:spPr>
        <p:txBody>
          <a:bodyPr>
            <a:normAutofit/>
          </a:bodyPr>
          <a:lstStyle/>
          <a:p>
            <a:pPr marL="0" lvl="1" algn="r"/>
            <a:r>
              <a:rPr lang="en-US" sz="2800" dirty="0" smtClean="0">
                <a:solidFill>
                  <a:schemeClr val="bg1">
                    <a:lumMod val="50000"/>
                  </a:schemeClr>
                </a:solidFill>
              </a:rPr>
              <a:t>Step 1: </a:t>
            </a:r>
            <a:r>
              <a:rPr lang="en-US" sz="2800" dirty="0">
                <a:solidFill>
                  <a:schemeClr val="bg1">
                    <a:lumMod val="50000"/>
                  </a:schemeClr>
                </a:solidFill>
              </a:rPr>
              <a:t>Identify desired results of our </a:t>
            </a:r>
            <a:r>
              <a:rPr lang="en-US" sz="2800" dirty="0" smtClean="0">
                <a:solidFill>
                  <a:schemeClr val="bg1">
                    <a:lumMod val="50000"/>
                  </a:schemeClr>
                </a:solidFill>
              </a:rPr>
              <a:t>service. </a:t>
            </a:r>
            <a:endParaRPr lang="en-US" sz="2800" dirty="0">
              <a:solidFill>
                <a:schemeClr val="bg1">
                  <a:lumMod val="50000"/>
                </a:schemeClr>
              </a:solidFill>
            </a:endParaRPr>
          </a:p>
        </p:txBody>
      </p:sp>
    </p:spTree>
    <p:extLst>
      <p:ext uri="{BB962C8B-B14F-4D97-AF65-F5344CB8AC3E}">
        <p14:creationId xmlns:p14="http://schemas.microsoft.com/office/powerpoint/2010/main" val="1470085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Outcomes Statements</a:t>
            </a:r>
            <a:br>
              <a:rPr lang="en-US" sz="3600" dirty="0" smtClean="0"/>
            </a:br>
            <a:r>
              <a:rPr lang="en-US" sz="3600" dirty="0" smtClean="0">
                <a:solidFill>
                  <a:srgbClr val="C00000"/>
                </a:solidFill>
              </a:rPr>
              <a:t>identify our desired results</a:t>
            </a:r>
            <a:r>
              <a:rPr lang="en-US" sz="3600" dirty="0" smtClean="0"/>
              <a:t>.</a:t>
            </a:r>
            <a:endParaRPr lang="en-US" sz="3600" dirty="0"/>
          </a:p>
        </p:txBody>
      </p:sp>
      <p:sp>
        <p:nvSpPr>
          <p:cNvPr id="3" name="Content Placeholder 2"/>
          <p:cNvSpPr>
            <a:spLocks noGrp="1"/>
          </p:cNvSpPr>
          <p:nvPr>
            <p:ph idx="1"/>
          </p:nvPr>
        </p:nvSpPr>
        <p:spPr>
          <a:xfrm>
            <a:off x="457200" y="1600200"/>
            <a:ext cx="8229600" cy="4525963"/>
          </a:xfrm>
        </p:spPr>
        <p:txBody>
          <a:bodyPr>
            <a:normAutofit fontScale="85000" lnSpcReduction="20000"/>
          </a:bodyPr>
          <a:lstStyle/>
          <a:p>
            <a:r>
              <a:rPr lang="en-US" u="sng" dirty="0"/>
              <a:t>Administrative Unit Objective (AUO</a:t>
            </a:r>
            <a:r>
              <a:rPr lang="en-US" u="sng" dirty="0" smtClean="0"/>
              <a:t>)</a:t>
            </a:r>
            <a:r>
              <a:rPr lang="en-US" dirty="0" smtClean="0"/>
              <a:t>:  What will clients experience</a:t>
            </a:r>
            <a:r>
              <a:rPr lang="en-US" dirty="0"/>
              <a:t>, receive, </a:t>
            </a:r>
            <a:r>
              <a:rPr lang="en-US" dirty="0" smtClean="0"/>
              <a:t>or understand </a:t>
            </a:r>
            <a:r>
              <a:rPr lang="en-US" dirty="0"/>
              <a:t>as a result of </a:t>
            </a:r>
            <a:r>
              <a:rPr lang="en-US" dirty="0" smtClean="0"/>
              <a:t>a given service?</a:t>
            </a:r>
          </a:p>
          <a:p>
            <a:r>
              <a:rPr lang="en-US" u="sng" dirty="0" smtClean="0"/>
              <a:t>Student </a:t>
            </a:r>
            <a:r>
              <a:rPr lang="en-US" u="sng" dirty="0"/>
              <a:t>Learning Outcome (</a:t>
            </a:r>
            <a:r>
              <a:rPr lang="en-US" u="sng" dirty="0" smtClean="0"/>
              <a:t>SLO), Course Measurable Objectives (CMO) and Program </a:t>
            </a:r>
            <a:r>
              <a:rPr lang="en-US" u="sng" dirty="0"/>
              <a:t>Learning Outcome (PLO</a:t>
            </a:r>
            <a:r>
              <a:rPr lang="en-US" u="sng" dirty="0" smtClean="0"/>
              <a:t>)</a:t>
            </a:r>
            <a:r>
              <a:rPr lang="en-US" dirty="0" smtClean="0"/>
              <a:t>:  What </a:t>
            </a:r>
            <a:r>
              <a:rPr lang="en-US" dirty="0"/>
              <a:t>will students or clients know, think, or do as a result of a </a:t>
            </a:r>
            <a:r>
              <a:rPr lang="en-US" dirty="0" smtClean="0"/>
              <a:t>course (SLO) or degree/certificate (PLO)?</a:t>
            </a:r>
          </a:p>
          <a:p>
            <a:r>
              <a:rPr lang="en-US" u="sng" dirty="0" smtClean="0"/>
              <a:t>Institutional </a:t>
            </a:r>
            <a:r>
              <a:rPr lang="en-US" u="sng" dirty="0"/>
              <a:t>Level Outcome (ILO</a:t>
            </a:r>
            <a:r>
              <a:rPr lang="en-US" u="sng" dirty="0" smtClean="0"/>
              <a:t>)</a:t>
            </a:r>
            <a:r>
              <a:rPr lang="en-US" dirty="0" smtClean="0"/>
              <a:t>:  What knowledge</a:t>
            </a:r>
            <a:r>
              <a:rPr lang="en-US" dirty="0"/>
              <a:t>, skills, abilities, and attitudes </a:t>
            </a:r>
            <a:r>
              <a:rPr lang="en-US" dirty="0" smtClean="0"/>
              <a:t>will  </a:t>
            </a:r>
            <a:r>
              <a:rPr lang="en-US" dirty="0"/>
              <a:t>students </a:t>
            </a:r>
            <a:r>
              <a:rPr lang="en-US" dirty="0" smtClean="0"/>
              <a:t>develop </a:t>
            </a:r>
            <a:r>
              <a:rPr lang="en-US" dirty="0"/>
              <a:t>as a result of their overall experiences with any aspect of the </a:t>
            </a:r>
            <a:r>
              <a:rPr lang="en-US" dirty="0" smtClean="0"/>
              <a:t>college?</a:t>
            </a:r>
          </a:p>
        </p:txBody>
      </p:sp>
    </p:spTree>
    <p:extLst>
      <p:ext uri="{BB962C8B-B14F-4D97-AF65-F5344CB8AC3E}">
        <p14:creationId xmlns:p14="http://schemas.microsoft.com/office/powerpoint/2010/main" val="17851886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TotalTime>
  <Words>776</Words>
  <Application>Microsoft Office PowerPoint</Application>
  <PresentationFormat>On-screen Show (4:3)</PresentationFormat>
  <Paragraphs>101</Paragraphs>
  <Slides>19</Slides>
  <Notes>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Outcomes Assessment for All   How We Can Improve Our Services or Confirm Our Good Practices</vt:lpstr>
      <vt:lpstr>What interests you today?</vt:lpstr>
      <vt:lpstr>Introductions</vt:lpstr>
      <vt:lpstr>Session Outcomes</vt:lpstr>
      <vt:lpstr>Why do we assess outcomes?</vt:lpstr>
      <vt:lpstr>Outcomes Assessment improves our services.</vt:lpstr>
      <vt:lpstr>Outcomes Assessment is a requirement.</vt:lpstr>
      <vt:lpstr>How can we assess outcomes?</vt:lpstr>
      <vt:lpstr>Outcomes Statements identify our desired results.</vt:lpstr>
      <vt:lpstr>Administrative Unit Objectives (AUOs) follow a general format.</vt:lpstr>
      <vt:lpstr>Administrative Unit Objectives (AUOs) follow a general format.</vt:lpstr>
      <vt:lpstr>Administrative Unit Objectives (AUOs)</vt:lpstr>
      <vt:lpstr>Administrative Unit Objectives (AUOs)</vt:lpstr>
      <vt:lpstr>Can we EASILY CREATE surveys  to assess outcomes?</vt:lpstr>
      <vt:lpstr>Qualtrics</vt:lpstr>
      <vt:lpstr>Qualtrics</vt:lpstr>
      <vt:lpstr>Qualtrics</vt:lpstr>
      <vt:lpstr>What did you learn today?</vt:lpstr>
      <vt:lpstr>Do you have any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Outcomes Assessment for All   How We Can Improve Our Services or Confirm Our Good Practices</dc:title>
  <dc:creator>ewoolery</dc:creator>
  <cp:lastModifiedBy>ewoolery</cp:lastModifiedBy>
  <cp:revision>50</cp:revision>
  <dcterms:created xsi:type="dcterms:W3CDTF">2016-08-11T23:34:19Z</dcterms:created>
  <dcterms:modified xsi:type="dcterms:W3CDTF">2016-08-12T22:26:05Z</dcterms:modified>
</cp:coreProperties>
</file>