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290" r:id="rId4"/>
    <p:sldId id="279" r:id="rId5"/>
    <p:sldId id="288" r:id="rId6"/>
    <p:sldId id="274" r:id="rId7"/>
    <p:sldId id="280" r:id="rId8"/>
    <p:sldId id="281" r:id="rId9"/>
    <p:sldId id="282" r:id="rId10"/>
    <p:sldId id="263" r:id="rId11"/>
    <p:sldId id="264" r:id="rId12"/>
    <p:sldId id="289" r:id="rId13"/>
    <p:sldId id="292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83" autoAdjust="0"/>
  </p:normalViewPr>
  <p:slideViewPr>
    <p:cSldViewPr snapToGrid="0" snapToObjects="1">
      <p:cViewPr varScale="1">
        <p:scale>
          <a:sx n="84" d="100"/>
          <a:sy n="84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8FA0-230B-A141-A98A-B9E87E1AB8B0}" type="datetimeFigureOut">
              <a:rPr lang="en-US" smtClean="0"/>
              <a:t>3/14/13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06ABB-8A14-8E4F-B8AD-11FC24BCC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19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C5A50-8FA2-EA46-A996-BA45F1453219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109A-7C4F-4E42-97E3-E1EA59562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some key ideas that permeate the literature on SLO</a:t>
            </a:r>
            <a:r>
              <a:rPr lang="en-US" baseline="0" dirty="0" smtClean="0"/>
              <a:t> assessment. There are a few issues that are unique to our College and we will provide some tips to help our faculty in the process…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Assessment can range from very simple, such as why do my students always fall asleep in Ch. 10, to much more rigorous disciplinary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E3288A30-CA81-AC4A-BEE1-577DCD52B3A3}" type="datetimeFigureOut">
              <a:rPr lang="en-US" smtClean="0"/>
              <a:pPr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tsac.edu/instruction/outcomes/slo/Reports.html" TargetMode="External"/><Relationship Id="rId3" Type="http://schemas.openxmlformats.org/officeDocument/2006/relationships/hyperlink" Target="http://www.mtsac.edu/instruction/outcom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mtsac.edu/instruction/outcomes/slo/assessment_tool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 Training Workshop</a:t>
            </a:r>
            <a:br>
              <a:rPr lang="en-US" dirty="0" smtClean="0"/>
            </a:br>
            <a:r>
              <a:rPr lang="en-US" sz="3800" i="1" dirty="0" smtClean="0"/>
              <a:t>Welcome!</a:t>
            </a:r>
            <a:endParaRPr lang="en-US" sz="3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800" dirty="0" smtClean="0"/>
              <a:t>Winter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6201706070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3587" y="4769424"/>
            <a:ext cx="2130413" cy="22617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373741" cy="1417638"/>
          </a:xfrm>
        </p:spPr>
        <p:txBody>
          <a:bodyPr anchor="ctr">
            <a:noAutofit/>
          </a:bodyPr>
          <a:lstStyle/>
          <a:p>
            <a:r>
              <a:rPr lang="en-US" dirty="0" smtClean="0"/>
              <a:t>“Closing the Loop”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009"/>
            <a:ext cx="8229600" cy="4298154"/>
          </a:xfrm>
        </p:spPr>
        <p:txBody>
          <a:bodyPr/>
          <a:lstStyle/>
          <a:p>
            <a:pPr lvl="1"/>
            <a:r>
              <a:rPr lang="en-US" sz="2600" dirty="0" smtClean="0"/>
              <a:t>SLO assessment should be an ongoing activity rather than a periodic exercise</a:t>
            </a:r>
          </a:p>
          <a:p>
            <a:pPr lvl="1"/>
            <a:r>
              <a:rPr lang="en-US" sz="2600" dirty="0" smtClean="0"/>
              <a:t>Assessment cycle needs to include “closing the loop”</a:t>
            </a:r>
          </a:p>
          <a:p>
            <a:pPr lvl="2"/>
            <a:r>
              <a:rPr lang="en-US" sz="2200" dirty="0" smtClean="0"/>
              <a:t>Faculty question </a:t>
            </a:r>
            <a:r>
              <a:rPr lang="en-US" sz="22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200" dirty="0" smtClean="0"/>
              <a:t> Assessment </a:t>
            </a:r>
            <a:r>
              <a:rPr lang="en-US" sz="22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200" dirty="0" smtClean="0"/>
              <a:t> Analyze data </a:t>
            </a:r>
            <a:r>
              <a:rPr lang="en-US" sz="22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200" dirty="0" smtClean="0"/>
              <a:t> Discuss what was learned and what can be improved </a:t>
            </a:r>
            <a:r>
              <a:rPr lang="en-US" sz="22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200" dirty="0" smtClean="0"/>
              <a:t> Repeat</a:t>
            </a:r>
          </a:p>
          <a:p>
            <a:pPr lvl="2"/>
            <a:r>
              <a:rPr lang="en-US" sz="2200" dirty="0" smtClean="0"/>
              <a:t>The results collected are not used by the College and are to remain anonymous for both faculty and students</a:t>
            </a:r>
          </a:p>
          <a:p>
            <a:pPr lvl="1"/>
            <a:r>
              <a:rPr lang="en-US" sz="2600" dirty="0" smtClean="0"/>
              <a:t>Faculty must reflect upon the data collected; determine if further actions are required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32122" cy="1408176"/>
          </a:xfrm>
        </p:spPr>
        <p:txBody>
          <a:bodyPr anchor="ctr">
            <a:noAutofit/>
          </a:bodyPr>
          <a:lstStyle/>
          <a:p>
            <a:pPr algn="l"/>
            <a:r>
              <a:rPr lang="en-US" dirty="0" smtClean="0"/>
              <a:t>Assessment tips!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9845"/>
            <a:ext cx="8229600" cy="3809082"/>
          </a:xfrm>
        </p:spPr>
        <p:txBody>
          <a:bodyPr anchor="t">
            <a:normAutofit/>
          </a:bodyPr>
          <a:lstStyle/>
          <a:p>
            <a:pPr lvl="1"/>
            <a:r>
              <a:rPr lang="en-US" sz="2600" dirty="0" smtClean="0"/>
              <a:t>Faculty should ask pointed questions as it relates to the content they expect students to master!</a:t>
            </a:r>
            <a:endParaRPr lang="en-US" sz="2200" dirty="0" smtClean="0"/>
          </a:p>
          <a:p>
            <a:pPr lvl="1"/>
            <a:r>
              <a:rPr lang="en-US" sz="2600" dirty="0" smtClean="0"/>
              <a:t>Courses may have 1 - ∞ SLOs per course</a:t>
            </a:r>
          </a:p>
          <a:p>
            <a:pPr lvl="1"/>
            <a:r>
              <a:rPr lang="en-US" sz="2600" dirty="0" smtClean="0"/>
              <a:t>Measureable objectives may be used as SLOs</a:t>
            </a:r>
          </a:p>
          <a:p>
            <a:pPr lvl="1"/>
            <a:r>
              <a:rPr lang="en-US" sz="2600" dirty="0" smtClean="0"/>
              <a:t>From course-level to program-level to GEOs, SLOs should be in alignment </a:t>
            </a:r>
          </a:p>
          <a:p>
            <a:pPr lvl="2"/>
            <a:r>
              <a:rPr lang="en-US" sz="2200" dirty="0" smtClean="0"/>
              <a:t>Capstone courses may be utilized as program-level SLOs</a:t>
            </a:r>
          </a:p>
          <a:p>
            <a:pPr lvl="1"/>
            <a:r>
              <a:rPr lang="en-US" sz="2600" dirty="0" smtClean="0"/>
              <a:t>If the SLO process lacks value, areas should ask new questions and get additional support from OC</a:t>
            </a:r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2013 Expectations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08177"/>
            <a:ext cx="8519037" cy="4992624"/>
          </a:xfrm>
        </p:spPr>
        <p:txBody>
          <a:bodyPr>
            <a:normAutofit/>
          </a:bodyPr>
          <a:lstStyle/>
          <a:p>
            <a:r>
              <a:rPr lang="en-US" sz="2800" b="1" dirty="0"/>
              <a:t>Every course needs to be assessed</a:t>
            </a:r>
            <a:r>
              <a:rPr lang="en-US" sz="2800" dirty="0"/>
              <a:t> at least once by </a:t>
            </a:r>
            <a:r>
              <a:rPr lang="en-US" sz="2800" dirty="0" smtClean="0"/>
              <a:t>June 30</a:t>
            </a:r>
          </a:p>
          <a:p>
            <a:pPr lvl="1"/>
            <a:r>
              <a:rPr lang="en-US" sz="2400" dirty="0" smtClean="0"/>
              <a:t>The OC is </a:t>
            </a:r>
            <a:r>
              <a:rPr lang="en-US" sz="2400" dirty="0"/>
              <a:t>recommending that every course-level SLO be assessed at least once every 3 </a:t>
            </a:r>
            <a:r>
              <a:rPr lang="en-US" sz="2400" dirty="0" smtClean="0"/>
              <a:t>years</a:t>
            </a:r>
          </a:p>
          <a:p>
            <a:r>
              <a:rPr lang="en-US" sz="2800" b="1" dirty="0" smtClean="0"/>
              <a:t>Every </a:t>
            </a:r>
            <a:r>
              <a:rPr lang="en-US" sz="2800" b="1" dirty="0"/>
              <a:t>program (degrees </a:t>
            </a:r>
            <a:r>
              <a:rPr lang="en-US" sz="2800" b="1" dirty="0" smtClean="0"/>
              <a:t>&amp; certificates</a:t>
            </a:r>
            <a:r>
              <a:rPr lang="en-US" sz="2800" b="1" dirty="0"/>
              <a:t>) needs to be assessed</a:t>
            </a:r>
            <a:r>
              <a:rPr lang="en-US" sz="2800" dirty="0"/>
              <a:t> at least once by </a:t>
            </a:r>
            <a:r>
              <a:rPr lang="en-US" sz="2800" dirty="0" smtClean="0"/>
              <a:t>June 30</a:t>
            </a:r>
          </a:p>
          <a:p>
            <a:r>
              <a:rPr lang="en-US" sz="2800" dirty="0" smtClean="0"/>
              <a:t>The OC will meet with </a:t>
            </a:r>
            <a:r>
              <a:rPr lang="en-US" sz="2800" b="1" dirty="0" smtClean="0"/>
              <a:t>GE </a:t>
            </a:r>
            <a:r>
              <a:rPr lang="en-US" sz="2800" b="1" dirty="0" smtClean="0">
                <a:hlinkClick r:id="rId2"/>
              </a:rPr>
              <a:t>areas</a:t>
            </a:r>
            <a:r>
              <a:rPr lang="en-US" sz="2800" b="1" dirty="0" smtClean="0"/>
              <a:t> D1 and E </a:t>
            </a:r>
            <a:r>
              <a:rPr lang="en-US" sz="2800" dirty="0" smtClean="0"/>
              <a:t>this semester to discuss their assessments &amp; use </a:t>
            </a:r>
            <a:r>
              <a:rPr lang="en-US" sz="2800" dirty="0"/>
              <a:t>of </a:t>
            </a:r>
            <a:r>
              <a:rPr lang="en-US" sz="2800" dirty="0" smtClean="0"/>
              <a:t>results</a:t>
            </a:r>
          </a:p>
          <a:p>
            <a:r>
              <a:rPr lang="en-US" sz="2800" dirty="0" smtClean="0"/>
              <a:t>Go to </a:t>
            </a:r>
            <a:r>
              <a:rPr lang="en-US" sz="2800" dirty="0" err="1" smtClean="0">
                <a:hlinkClick r:id="rId3"/>
              </a:rPr>
              <a:t>outcomes.mtsac.edu</a:t>
            </a:r>
            <a:r>
              <a:rPr lang="en-US" sz="2800" dirty="0" smtClean="0"/>
              <a:t> to check your status</a:t>
            </a:r>
          </a:p>
        </p:txBody>
      </p:sp>
    </p:spTree>
    <p:extLst>
      <p:ext uri="{BB962C8B-B14F-4D97-AF65-F5344CB8AC3E}">
        <p14:creationId xmlns:p14="http://schemas.microsoft.com/office/powerpoint/2010/main" val="190267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Plan Highlights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OC recommends a 3-year course rotation</a:t>
            </a:r>
          </a:p>
          <a:p>
            <a:pPr lvl="1"/>
            <a:r>
              <a:rPr lang="en-US" sz="2400" dirty="0" smtClean="0"/>
              <a:t>Courses and programs not assessed in a period of 5 years could be flagged for discontinuance, per the Academic Senate</a:t>
            </a:r>
          </a:p>
          <a:p>
            <a:r>
              <a:rPr lang="en-US" sz="2800" dirty="0" smtClean="0"/>
              <a:t>Assessment </a:t>
            </a:r>
            <a:r>
              <a:rPr lang="en-US" sz="2800" smtClean="0"/>
              <a:t>data and </a:t>
            </a:r>
            <a:r>
              <a:rPr lang="en-US" sz="2800" dirty="0" smtClean="0"/>
              <a:t>use of results information should be discussed at a department meeting</a:t>
            </a:r>
          </a:p>
          <a:p>
            <a:r>
              <a:rPr lang="en-US" sz="2800" dirty="0" smtClean="0"/>
              <a:t>The OC will be conducting a qualitative review of assessment work in alignment with the 4-year curriculum process, providing feedback to departments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283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answering questions, we will:</a:t>
            </a:r>
          </a:p>
          <a:p>
            <a:pPr lvl="1"/>
            <a:r>
              <a:rPr lang="en-US" dirty="0" smtClean="0"/>
              <a:t>Look at </a:t>
            </a:r>
            <a:r>
              <a:rPr lang="en-US" dirty="0" err="1" smtClean="0"/>
              <a:t>TracDat</a:t>
            </a:r>
            <a:r>
              <a:rPr lang="en-US" dirty="0" smtClean="0"/>
              <a:t> and provide training with this tool</a:t>
            </a:r>
          </a:p>
          <a:p>
            <a:pPr lvl="1"/>
            <a:r>
              <a:rPr lang="en-US" dirty="0" smtClean="0"/>
              <a:t>Show how to utilize capstone courses create program-level outcomes (PLOs)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Provide information and examples of the SLO process to help faculty use assessment to      </a:t>
            </a:r>
            <a:r>
              <a:rPr lang="en-US" sz="2800" u="sng" dirty="0" smtClean="0"/>
              <a:t>improve teaching and learning</a:t>
            </a:r>
          </a:p>
          <a:p>
            <a:r>
              <a:rPr lang="en-US" sz="2800" dirty="0" smtClean="0"/>
              <a:t>Provide tools and training to department chairs to make the process understandable and user</a:t>
            </a:r>
            <a:r>
              <a:rPr lang="en-US" sz="2800" dirty="0"/>
              <a:t> </a:t>
            </a:r>
            <a:r>
              <a:rPr lang="en-US" sz="2800" dirty="0" smtClean="0"/>
              <a:t>friendly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Assessment Primer </a:t>
            </a:r>
          </a:p>
          <a:p>
            <a:r>
              <a:rPr lang="en-US" dirty="0"/>
              <a:t>Review SLO/PLO/GEO expectations for this semester</a:t>
            </a:r>
          </a:p>
          <a:p>
            <a:r>
              <a:rPr lang="en-US" dirty="0"/>
              <a:t>Answer </a:t>
            </a:r>
            <a:r>
              <a:rPr lang="en-US" dirty="0" smtClean="0"/>
              <a:t>questions throughout the session</a:t>
            </a:r>
            <a:endParaRPr lang="en-US" dirty="0"/>
          </a:p>
          <a:p>
            <a:r>
              <a:rPr lang="en-US" dirty="0" smtClean="0"/>
              <a:t>Assist </a:t>
            </a:r>
            <a:r>
              <a:rPr lang="en-US" dirty="0"/>
              <a:t>faculty with </a:t>
            </a:r>
            <a:r>
              <a:rPr lang="en-US" dirty="0" err="1"/>
              <a:t>TracDat</a:t>
            </a:r>
            <a:r>
              <a:rPr lang="en-US" dirty="0"/>
              <a:t>, the system we use to record our assessment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8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Define student learning outcomes</a:t>
            </a:r>
          </a:p>
          <a:p>
            <a:r>
              <a:rPr lang="en-US" sz="2800" dirty="0" smtClean="0"/>
              <a:t>Review “Guiding Principles for SLO Assessment” (2010)</a:t>
            </a:r>
          </a:p>
          <a:p>
            <a:pPr lvl="1"/>
            <a:r>
              <a:rPr lang="en-US" sz="2400" dirty="0" smtClean="0"/>
              <a:t>Created as a result of Resolution 2.03 by the ASCCC</a:t>
            </a:r>
          </a:p>
          <a:p>
            <a:r>
              <a:rPr lang="en-US" sz="2800" dirty="0" smtClean="0"/>
              <a:t>Authentic assessment</a:t>
            </a:r>
          </a:p>
          <a:p>
            <a:r>
              <a:rPr lang="en-US" sz="2800" dirty="0" smtClean="0"/>
              <a:t>“Closing the loop”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an SLO?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600" u="sng" dirty="0" smtClean="0"/>
              <a:t>Measurable goals </a:t>
            </a:r>
            <a:r>
              <a:rPr lang="en-US" sz="2600" dirty="0" smtClean="0"/>
              <a:t>and results that are expected subsequent to a learning experience</a:t>
            </a:r>
          </a:p>
          <a:p>
            <a:pPr lvl="1"/>
            <a:r>
              <a:rPr lang="en-US" sz="2600" dirty="0" smtClean="0"/>
              <a:t>Types include knowledge (cognitive), skills (behavioral), or attitudes (affective behavior) </a:t>
            </a:r>
          </a:p>
          <a:p>
            <a:pPr lvl="1"/>
            <a:r>
              <a:rPr lang="en-US" sz="2600" dirty="0" smtClean="0"/>
              <a:t>Clear and assessable statements that define what a student is able to DO following a course or program</a:t>
            </a:r>
          </a:p>
          <a:p>
            <a:pPr lvl="2"/>
            <a:r>
              <a:rPr lang="en-US" sz="2200" dirty="0" smtClean="0"/>
              <a:t>Display </a:t>
            </a:r>
            <a:r>
              <a:rPr lang="en-US" sz="2200" dirty="0"/>
              <a:t>evidence that learning has occurred at a specified level of competency</a:t>
            </a:r>
          </a:p>
          <a:p>
            <a:pPr lvl="1"/>
            <a:endParaRPr lang="en-US" sz="2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Highlight of </a:t>
            </a:r>
            <a:r>
              <a:rPr lang="en-US" sz="3600" dirty="0" err="1" smtClean="0"/>
              <a:t>ASCCC’s</a:t>
            </a:r>
            <a:r>
              <a:rPr lang="en-US" sz="3600" dirty="0" smtClean="0"/>
              <a:t> “Guiding Principles for SLO Assessment”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2475"/>
            <a:ext cx="8229600" cy="4625609"/>
          </a:xfrm>
        </p:spPr>
        <p:txBody>
          <a:bodyPr>
            <a:noAutofit/>
          </a:bodyPr>
          <a:lstStyle/>
          <a:p>
            <a:pPr lvl="1"/>
            <a:r>
              <a:rPr lang="en-US" sz="2600" dirty="0" smtClean="0"/>
              <a:t>“The Academic Senate views outcomes assessment as a productive activity that can improve teaching practices and thus enhance student learning” (</a:t>
            </a:r>
            <a:r>
              <a:rPr lang="en-US" sz="2600" dirty="0" err="1" smtClean="0"/>
              <a:t>p</a:t>
            </a:r>
            <a:r>
              <a:rPr lang="en-US" sz="2600" dirty="0" smtClean="0"/>
              <a:t>. 7)</a:t>
            </a:r>
          </a:p>
          <a:p>
            <a:pPr lvl="1"/>
            <a:r>
              <a:rPr lang="en-US" sz="2600" dirty="0" smtClean="0"/>
              <a:t>Faculty have primary responsibility and should fulfill that role positively and collaboratively </a:t>
            </a:r>
          </a:p>
          <a:p>
            <a:pPr lvl="2"/>
            <a:r>
              <a:rPr lang="en-US" sz="2200" dirty="0" smtClean="0"/>
              <a:t>Part-time faculty should be included wherever possible</a:t>
            </a:r>
          </a:p>
          <a:p>
            <a:pPr lvl="1"/>
            <a:r>
              <a:rPr lang="en-US" sz="2600" dirty="0" smtClean="0"/>
              <a:t>Faculty should use SLO results to improve curriculum, foster student success, or strengthen pedagogy </a:t>
            </a:r>
          </a:p>
          <a:p>
            <a:pPr lvl="2"/>
            <a:r>
              <a:rPr lang="en-US" sz="2200" dirty="0" smtClean="0"/>
              <a:t>Assessments should be “authentic” and ongoing </a:t>
            </a:r>
          </a:p>
          <a:p>
            <a:pPr lvl="2"/>
            <a:endParaRPr lang="en-US" sz="2200" dirty="0" smtClean="0"/>
          </a:p>
          <a:p>
            <a:pPr lvl="1"/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Highlight of </a:t>
            </a:r>
            <a:r>
              <a:rPr lang="en-US" sz="3600" dirty="0" err="1" smtClean="0"/>
              <a:t>ASCCC’s</a:t>
            </a:r>
            <a:r>
              <a:rPr lang="en-US" sz="3600" dirty="0" smtClean="0"/>
              <a:t> “Guiding Principles for SLO Assessment” (2010)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2475"/>
            <a:ext cx="8229600" cy="4798325"/>
          </a:xfrm>
        </p:spPr>
        <p:txBody>
          <a:bodyPr/>
          <a:lstStyle/>
          <a:p>
            <a:pPr lvl="1"/>
            <a:r>
              <a:rPr lang="en-US" sz="2600" dirty="0" smtClean="0"/>
              <a:t>College must supply the resources and personnel</a:t>
            </a:r>
          </a:p>
          <a:p>
            <a:pPr lvl="1"/>
            <a:r>
              <a:rPr lang="en-US" sz="2600" dirty="0" smtClean="0"/>
              <a:t>Faculty need the freedom to develop and employ a variety of assessments based on their situation</a:t>
            </a:r>
          </a:p>
          <a:p>
            <a:pPr lvl="1"/>
            <a:r>
              <a:rPr lang="en-US" sz="2600" dirty="0" smtClean="0"/>
              <a:t>Assessment data is not designed for and should not be used in the evaluation of faculty members</a:t>
            </a:r>
          </a:p>
          <a:p>
            <a:pPr lvl="1"/>
            <a:r>
              <a:rPr lang="en-US" sz="2600" dirty="0" smtClean="0"/>
              <a:t>Done well, SLO assessment will benefit the college and our students’ learning experience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br>
              <a:rPr lang="en-US" dirty="0" smtClean="0"/>
            </a:br>
            <a:r>
              <a:rPr lang="en-US" dirty="0" smtClean="0"/>
              <a:t>Authentic Assessment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600" i="1" dirty="0" smtClean="0"/>
              <a:t>Students are asked to perform real-world tasks that demonstrate meaningful application of essential knowledge and skills</a:t>
            </a:r>
          </a:p>
          <a:p>
            <a:pPr lvl="1"/>
            <a:r>
              <a:rPr lang="en-US" sz="2600" u="sng" dirty="0" smtClean="0"/>
              <a:t>Ongoing and formative </a:t>
            </a:r>
          </a:p>
          <a:p>
            <a:pPr lvl="2"/>
            <a:r>
              <a:rPr lang="en-US" dirty="0" smtClean="0"/>
              <a:t>Evaluating student performance </a:t>
            </a:r>
            <a:r>
              <a:rPr lang="en-US" u="sng" dirty="0" smtClean="0"/>
              <a:t>to provide feedback </a:t>
            </a:r>
            <a:r>
              <a:rPr lang="en-US" dirty="0" smtClean="0"/>
              <a:t>to enhance student learning through improved curriculum, pedagogy, or interventions </a:t>
            </a:r>
          </a:p>
          <a:p>
            <a:pPr lvl="2"/>
            <a:r>
              <a:rPr lang="en-US" dirty="0" smtClean="0"/>
              <a:t>Both the student and the instructor discover what has been learned and what still needs to be learned</a:t>
            </a:r>
          </a:p>
          <a:p>
            <a:pPr lvl="3"/>
            <a:endParaRPr lang="en-US" sz="2200" dirty="0" smtClean="0"/>
          </a:p>
          <a:p>
            <a:pPr lvl="1"/>
            <a:endParaRPr lang="en-US" sz="2600" dirty="0" smtClean="0"/>
          </a:p>
          <a:p>
            <a:pPr lvl="1"/>
            <a:endParaRPr lang="en-US" dirty="0" smtClean="0"/>
          </a:p>
          <a:p>
            <a:pPr lvl="2"/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dirty="0" smtClean="0"/>
              <a:t>Creating Authentic Assessments</a:t>
            </a:r>
            <a:endParaRPr lang="en-US" sz="4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83389" y="3774719"/>
          <a:ext cx="6773328" cy="289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86664"/>
                <a:gridCol w="3386664"/>
              </a:tblGrid>
              <a:tr h="61693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TRADITIONAL ASSESSMENT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AUTHENTIC ASSESSMENT</a:t>
                      </a:r>
                      <a:endParaRPr lang="en-US" sz="2200" dirty="0"/>
                    </a:p>
                  </a:txBody>
                  <a:tcPr/>
                </a:tc>
              </a:tr>
              <a:tr h="34037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Select</a:t>
                      </a:r>
                      <a:r>
                        <a:rPr lang="en-US" sz="2200" baseline="0" dirty="0" smtClean="0"/>
                        <a:t> a response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Perform</a:t>
                      </a:r>
                      <a:r>
                        <a:rPr lang="en-US" sz="2200" baseline="0" dirty="0" smtClean="0"/>
                        <a:t> a Task</a:t>
                      </a:r>
                      <a:endParaRPr lang="en-US" sz="2200" dirty="0"/>
                    </a:p>
                  </a:txBody>
                  <a:tcPr/>
                </a:tc>
              </a:tr>
              <a:tr h="34037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Contrived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Real-Life</a:t>
                      </a:r>
                      <a:endParaRPr lang="en-US" sz="2200" dirty="0"/>
                    </a:p>
                  </a:txBody>
                  <a:tcPr/>
                </a:tc>
              </a:tr>
              <a:tr h="34037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Recall/Recognition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Construction/Application</a:t>
                      </a:r>
                      <a:endParaRPr lang="en-US" sz="2200" dirty="0"/>
                    </a:p>
                  </a:txBody>
                  <a:tcPr/>
                </a:tc>
              </a:tr>
              <a:tr h="34037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Teacher-Structured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Student-Structured</a:t>
                      </a:r>
                      <a:endParaRPr lang="en-US" sz="2200" dirty="0"/>
                    </a:p>
                  </a:txBody>
                  <a:tcPr/>
                </a:tc>
              </a:tr>
              <a:tr h="34037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Indirect Evidence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Direct Evidence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3389" y="1626215"/>
            <a:ext cx="771520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sz="2500" dirty="0" smtClean="0"/>
              <a:t>What should students know and be able to do?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500" dirty="0" smtClean="0"/>
              <a:t>What indicates students have met these standards?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500" dirty="0" smtClean="0"/>
              <a:t>What does good performance on this task look like?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500" dirty="0" smtClean="0"/>
              <a:t>How well did the students perform?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500" dirty="0" smtClean="0"/>
              <a:t>Craft a rubric for evaluation. (other </a:t>
            </a:r>
            <a:r>
              <a:rPr lang="en-US" sz="2500" dirty="0" smtClean="0">
                <a:hlinkClick r:id="rId3"/>
              </a:rPr>
              <a:t>tools</a:t>
            </a:r>
            <a:r>
              <a:rPr lang="en-US" sz="2500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1711</TotalTime>
  <Words>876</Words>
  <Application>Microsoft Macintosh PowerPoint</Application>
  <PresentationFormat>On-screen Show (4:3)</PresentationFormat>
  <Paragraphs>98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SLO Training Workshop Welcome!</vt:lpstr>
      <vt:lpstr>Goals for today</vt:lpstr>
      <vt:lpstr>Agenda  </vt:lpstr>
      <vt:lpstr>Assessment Primer</vt:lpstr>
      <vt:lpstr>What’s an SLO?</vt:lpstr>
      <vt:lpstr>Highlight of ASCCC’s “Guiding Principles for SLO Assessment” (2010)</vt:lpstr>
      <vt:lpstr>Highlight of ASCCC’s “Guiding Principles for SLO Assessment” (2010)</vt:lpstr>
      <vt:lpstr>Characteristics of  Authentic Assessment </vt:lpstr>
      <vt:lpstr>Creating Authentic Assessments</vt:lpstr>
      <vt:lpstr>“Closing the Loop”</vt:lpstr>
      <vt:lpstr>Assessment tips!</vt:lpstr>
      <vt:lpstr>Spring 2013 Expectations  </vt:lpstr>
      <vt:lpstr>New Plan Highlights </vt:lpstr>
      <vt:lpstr>Questions?  </vt:lpstr>
    </vt:vector>
  </TitlesOfParts>
  <Company>MtSAC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 Planning Workshop</dc:title>
  <dc:creator>Jason Chevalier</dc:creator>
  <cp:lastModifiedBy>Jason Chevalier</cp:lastModifiedBy>
  <cp:revision>71</cp:revision>
  <cp:lastPrinted>2013-01-24T20:47:39Z</cp:lastPrinted>
  <dcterms:created xsi:type="dcterms:W3CDTF">2011-10-04T20:55:01Z</dcterms:created>
  <dcterms:modified xsi:type="dcterms:W3CDTF">2013-03-14T20:59:30Z</dcterms:modified>
</cp:coreProperties>
</file>