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9" r:id="rId3"/>
    <p:sldId id="288" r:id="rId4"/>
    <p:sldId id="293" r:id="rId5"/>
    <p:sldId id="294" r:id="rId6"/>
    <p:sldId id="291" r:id="rId7"/>
    <p:sldId id="274" r:id="rId8"/>
    <p:sldId id="292" r:id="rId9"/>
    <p:sldId id="281" r:id="rId10"/>
    <p:sldId id="263" r:id="rId11"/>
    <p:sldId id="264" r:id="rId12"/>
    <p:sldId id="295" r:id="rId13"/>
    <p:sldId id="290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gray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583" autoAdjust="0"/>
  </p:normalViewPr>
  <p:slideViewPr>
    <p:cSldViewPr snapToGrid="0" snapToObjects="1">
      <p:cViewPr varScale="1">
        <p:scale>
          <a:sx n="100" d="100"/>
          <a:sy n="100" d="100"/>
        </p:scale>
        <p:origin x="191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68FA0-230B-A141-A98A-B9E87E1AB8B0}" type="datetimeFigureOut">
              <a:rPr lang="en-US" smtClean="0"/>
              <a:t>6/2/2016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06ABB-8A14-8E4F-B8AD-11FC24BCC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199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1C5A50-8FA2-EA46-A996-BA45F1453219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10109A-7C4F-4E42-97E3-E1EA595622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5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10109A-7C4F-4E42-97E3-E1EA5956220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618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10109A-7C4F-4E42-97E3-E1EA5956220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547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Learning experiences occur in the classroom, in</a:t>
            </a:r>
            <a:r>
              <a:rPr lang="en-US" baseline="0" dirty="0" smtClean="0"/>
              <a:t> the field, in learning support areas, etc.</a:t>
            </a:r>
          </a:p>
          <a:p>
            <a:r>
              <a:rPr lang="en-US" baseline="0" dirty="0" smtClean="0"/>
              <a:t>Level of competency – is the student developing, proficient, expert?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10109A-7C4F-4E42-97E3-E1EA5956220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18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Alignment with department goals. Ensures you have evidence for annual planning process.</a:t>
            </a:r>
          </a:p>
          <a:p>
            <a:r>
              <a:rPr lang="en-US" dirty="0" smtClean="0"/>
              <a:t>Central to the course, program or unit. Ensures good buy-in</a:t>
            </a:r>
            <a:r>
              <a:rPr lang="en-US" baseline="0" dirty="0" smtClean="0"/>
              <a:t> and widespread impact.</a:t>
            </a:r>
          </a:p>
          <a:p>
            <a:r>
              <a:rPr lang="en-US" dirty="0" smtClean="0"/>
              <a:t>Feasible given your resources: human, time, technology, etc.</a:t>
            </a:r>
          </a:p>
          <a:p>
            <a:r>
              <a:rPr lang="en-US" dirty="0" smtClean="0"/>
              <a:t>Meaningful</a:t>
            </a:r>
            <a:r>
              <a:rPr lang="en-US" baseline="0" dirty="0" smtClean="0"/>
              <a:t> to your faculty. Ensures you will complete it.</a:t>
            </a:r>
          </a:p>
          <a:p>
            <a:r>
              <a:rPr lang="en-US" baseline="0" dirty="0" smtClean="0"/>
              <a:t>Measurable – use action verbs – so you can yield actionable data.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10109A-7C4F-4E42-97E3-E1EA5956220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265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10109A-7C4F-4E42-97E3-E1EA5956220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150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10109A-7C4F-4E42-97E3-E1EA5956220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7443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10109A-7C4F-4E42-97E3-E1EA5956220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505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10109A-7C4F-4E42-97E3-E1EA5956220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3161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10109A-7C4F-4E42-97E3-E1EA5956220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326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8A30-CA81-AC4A-BEE1-577DCD52B3A3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B449-ADA2-5545-9794-C3C63FB5AC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056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8A30-CA81-AC4A-BEE1-577DCD52B3A3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B449-ADA2-5545-9794-C3C63FB5AC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408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8A30-CA81-AC4A-BEE1-577DCD52B3A3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B449-ADA2-5545-9794-C3C63FB5AC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442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8A30-CA81-AC4A-BEE1-577DCD52B3A3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B449-ADA2-5545-9794-C3C63FB5AC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33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8A30-CA81-AC4A-BEE1-577DCD52B3A3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338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8A30-CA81-AC4A-BEE1-577DCD52B3A3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B449-ADA2-5545-9794-C3C63FB5AC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33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8A30-CA81-AC4A-BEE1-577DCD52B3A3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B449-ADA2-5545-9794-C3C63FB5AC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899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8A30-CA81-AC4A-BEE1-577DCD52B3A3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B449-ADA2-5545-9794-C3C63FB5AC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907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8A30-CA81-AC4A-BEE1-577DCD52B3A3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B449-ADA2-5545-9794-C3C63FB5AC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308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8A30-CA81-AC4A-BEE1-577DCD52B3A3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B449-ADA2-5545-9794-C3C63FB5AC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795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8A30-CA81-AC4A-BEE1-577DCD52B3A3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B449-ADA2-5545-9794-C3C63FB5AC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86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88A30-CA81-AC4A-BEE1-577DCD52B3A3}" type="datetimeFigureOut">
              <a:rPr lang="en-US" smtClean="0"/>
              <a:pPr/>
              <a:t>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6B449-ADA2-5545-9794-C3C63FB5AC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736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zeus.mtsac.edu/governance/trustees/apbp/AP%204020%20-%20Program%20and%20Curriculum%20Development.docx" TargetMode="External"/><Relationship Id="rId2" Type="http://schemas.openxmlformats.org/officeDocument/2006/relationships/hyperlink" Target="http://www.asccc.org/sites/default/files/publications/SLO-paper-Fall2010_0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ccjc.org/wp-content/uploads/2014/07/Accreditation_Standards_Adopted_June_2014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84555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u="sng" dirty="0" err="1" smtClean="0"/>
              <a:t>TracDat</a:t>
            </a:r>
            <a:r>
              <a:rPr lang="en-US" sz="4800" u="sng" dirty="0" smtClean="0"/>
              <a:t> 5 for New Users</a:t>
            </a:r>
            <a:endParaRPr lang="en-US" sz="40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02180"/>
            <a:ext cx="6400800" cy="1752600"/>
          </a:xfrm>
        </p:spPr>
        <p:txBody>
          <a:bodyPr/>
          <a:lstStyle/>
          <a:p>
            <a:r>
              <a:rPr lang="en-US" sz="3800" dirty="0" smtClean="0"/>
              <a:t>Assessment Primer</a:t>
            </a:r>
          </a:p>
          <a:p>
            <a:r>
              <a:rPr lang="en-US" sz="3800" dirty="0" smtClean="0"/>
              <a:t>April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6726"/>
            <a:ext cx="8373741" cy="1140912"/>
          </a:xfrm>
        </p:spPr>
        <p:txBody>
          <a:bodyPr anchor="ctr">
            <a:noAutofit/>
          </a:bodyPr>
          <a:lstStyle/>
          <a:p>
            <a:r>
              <a:rPr lang="en-US" sz="4000" dirty="0" smtClean="0"/>
              <a:t>Remember to </a:t>
            </a:r>
            <a:r>
              <a:rPr lang="en-US" sz="4000" b="1" dirty="0" smtClean="0"/>
              <a:t>close the loop</a:t>
            </a:r>
            <a:r>
              <a:rPr lang="en-US" sz="4000" dirty="0" smtClean="0"/>
              <a:t>!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5897"/>
            <a:ext cx="8229600" cy="4298154"/>
          </a:xfrm>
        </p:spPr>
        <p:txBody>
          <a:bodyPr>
            <a:normAutofit/>
          </a:bodyPr>
          <a:lstStyle/>
          <a:p>
            <a:pPr marL="57150" indent="0">
              <a:buNone/>
            </a:pPr>
            <a:r>
              <a:rPr lang="en-US" sz="2800" dirty="0" smtClean="0"/>
              <a:t>Assessment cycle must include “closing the loop.”</a:t>
            </a:r>
          </a:p>
          <a:p>
            <a:pPr marL="514350" indent="-457200"/>
            <a:r>
              <a:rPr lang="en-US" sz="2800" dirty="0" smtClean="0"/>
              <a:t>Reflect upon the data collected </a:t>
            </a:r>
          </a:p>
          <a:p>
            <a:pPr marL="514350" indent="-457200"/>
            <a:r>
              <a:rPr lang="en-US" sz="2800" dirty="0" smtClean="0"/>
              <a:t>Discuss what was learned</a:t>
            </a:r>
          </a:p>
          <a:p>
            <a:pPr marL="514350" indent="-457200"/>
            <a:r>
              <a:rPr lang="en-US" sz="2800" dirty="0" smtClean="0"/>
              <a:t>Decide how to improve or sustain the results</a:t>
            </a:r>
          </a:p>
          <a:p>
            <a:pPr marL="514350" indent="-457200"/>
            <a:r>
              <a:rPr lang="en-US" sz="2800" dirty="0" smtClean="0"/>
              <a:t>Document this discussion in </a:t>
            </a:r>
            <a:r>
              <a:rPr lang="en-US" sz="2800" dirty="0" err="1" smtClean="0"/>
              <a:t>TracDat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0632"/>
            <a:ext cx="8432122" cy="1167544"/>
          </a:xfrm>
        </p:spPr>
        <p:txBody>
          <a:bodyPr anchor="ctr">
            <a:noAutofit/>
          </a:bodyPr>
          <a:lstStyle/>
          <a:p>
            <a:r>
              <a:rPr lang="en-US" sz="4000" dirty="0" smtClean="0"/>
              <a:t>Want additional tips?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9721"/>
            <a:ext cx="8229600" cy="3809082"/>
          </a:xfrm>
        </p:spPr>
        <p:txBody>
          <a:bodyPr anchor="t">
            <a:normAutofit/>
          </a:bodyPr>
          <a:lstStyle/>
          <a:p>
            <a:r>
              <a:rPr lang="en-US" sz="2800" dirty="0" smtClean="0"/>
              <a:t>Courses may have 1 - ∞ SLOs per course</a:t>
            </a:r>
          </a:p>
          <a:p>
            <a:r>
              <a:rPr lang="en-US" sz="2800" dirty="0" smtClean="0"/>
              <a:t>Course measureable objectives may be used as SLOs</a:t>
            </a:r>
          </a:p>
          <a:p>
            <a:r>
              <a:rPr lang="en-US" sz="2800" dirty="0" smtClean="0"/>
              <a:t>Assessment can be varied:</a:t>
            </a:r>
          </a:p>
          <a:p>
            <a:pPr lvl="1"/>
            <a:r>
              <a:rPr lang="en-US" dirty="0" smtClean="0"/>
              <a:t>Formative (mid-semester) </a:t>
            </a:r>
            <a:endParaRPr lang="en-US" dirty="0"/>
          </a:p>
          <a:p>
            <a:pPr lvl="1"/>
            <a:r>
              <a:rPr lang="en-US" dirty="0" smtClean="0"/>
              <a:t>Summative (end of semester)</a:t>
            </a:r>
          </a:p>
          <a:p>
            <a:r>
              <a:rPr lang="en-US" sz="2800" dirty="0" smtClean="0"/>
              <a:t>Assessment should be an ongoing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Is help available?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Outcomes Coordinator</a:t>
            </a:r>
          </a:p>
          <a:p>
            <a:r>
              <a:rPr lang="en-US" sz="2800" dirty="0" smtClean="0"/>
              <a:t>Outcomes Committee</a:t>
            </a:r>
          </a:p>
          <a:p>
            <a:r>
              <a:rPr lang="en-US" sz="2800" dirty="0" smtClean="0"/>
              <a:t>Research and Institutional Effectiveness</a:t>
            </a:r>
          </a:p>
          <a:p>
            <a:r>
              <a:rPr lang="en-US" sz="2800" dirty="0" smtClean="0"/>
              <a:t>Information Technology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1084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Where do I find these resources?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sz="2600" dirty="0" smtClean="0">
                <a:hlinkClick r:id="rId2"/>
              </a:rPr>
              <a:t>Guiding Principles for SLO Assessment</a:t>
            </a:r>
            <a:endParaRPr lang="en-US" dirty="0"/>
          </a:p>
          <a:p>
            <a:pPr marL="457200" lvl="1" indent="-457200"/>
            <a:r>
              <a:rPr lang="en-US" sz="2600" dirty="0" smtClean="0"/>
              <a:t>Academic Senate for California Community Colleges, Adopted Fall 2010</a:t>
            </a:r>
          </a:p>
          <a:p>
            <a:pPr marL="0" lvl="1" indent="0">
              <a:buNone/>
            </a:pPr>
            <a:r>
              <a:rPr lang="en-US" sz="2600" dirty="0" smtClean="0">
                <a:hlinkClick r:id="rId3"/>
              </a:rPr>
              <a:t>AP 4020 Program and Curriculum Development</a:t>
            </a:r>
            <a:endParaRPr lang="en-US" sz="2600" dirty="0" smtClean="0"/>
          </a:p>
          <a:p>
            <a:pPr marL="457200" lvl="1" indent="-457200"/>
            <a:r>
              <a:rPr lang="en-US" sz="2600" dirty="0" smtClean="0"/>
              <a:t>Mt. San Antonio College, Revised August 2013</a:t>
            </a:r>
          </a:p>
          <a:p>
            <a:pPr marL="0" lvl="1" indent="0">
              <a:buNone/>
            </a:pPr>
            <a:r>
              <a:rPr lang="en-US" sz="2600" dirty="0">
                <a:hlinkClick r:id="rId4"/>
              </a:rPr>
              <a:t>Accreditation Standards</a:t>
            </a:r>
            <a:r>
              <a:rPr lang="en-US" sz="2600" dirty="0"/>
              <a:t> </a:t>
            </a:r>
          </a:p>
          <a:p>
            <a:pPr marL="457200" lvl="1" indent="-457200"/>
            <a:r>
              <a:rPr lang="en-US" sz="2600" dirty="0"/>
              <a:t>Accrediting Commission for Community and Junior Colleges, Adopted June </a:t>
            </a:r>
            <a:r>
              <a:rPr lang="en-US" sz="2600" dirty="0" smtClean="0"/>
              <a:t>2014 </a:t>
            </a:r>
          </a:p>
        </p:txBody>
      </p:sp>
    </p:spTree>
    <p:extLst>
      <p:ext uri="{BB962C8B-B14F-4D97-AF65-F5344CB8AC3E}">
        <p14:creationId xmlns:p14="http://schemas.microsoft.com/office/powerpoint/2010/main" val="282457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Outcomes Assessment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What are student learning outcomes?</a:t>
            </a:r>
          </a:p>
          <a:p>
            <a:r>
              <a:rPr lang="en-US" sz="2800" dirty="0" smtClean="0"/>
              <a:t>Why do we assess outcomes?</a:t>
            </a:r>
          </a:p>
          <a:p>
            <a:r>
              <a:rPr lang="en-US" sz="2800" dirty="0" smtClean="0"/>
              <a:t>How do we assess them?</a:t>
            </a:r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"/>
            <a:r>
              <a:rPr lang="en-US" dirty="0"/>
              <a:t>Student Learning Outcomes (SLOs):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are </a:t>
            </a:r>
            <a:r>
              <a:rPr lang="en-US" sz="2800" u="sng" dirty="0"/>
              <a:t>m</a:t>
            </a:r>
            <a:r>
              <a:rPr lang="en-US" sz="2800" u="sng" dirty="0" smtClean="0"/>
              <a:t>easurable statements</a:t>
            </a:r>
            <a:r>
              <a:rPr lang="en-US" sz="2800" dirty="0" smtClean="0"/>
              <a:t> about what a student will think, know, or do as a result of a learning experience or service</a:t>
            </a:r>
          </a:p>
          <a:p>
            <a:r>
              <a:rPr lang="en-US" sz="2800" dirty="0" smtClean="0"/>
              <a:t>display </a:t>
            </a:r>
            <a:r>
              <a:rPr lang="en-US" sz="2800" dirty="0"/>
              <a:t>evidence that learning has occurred at a specified level of competency</a:t>
            </a:r>
          </a:p>
          <a:p>
            <a:pPr lvl="1"/>
            <a:endParaRPr 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"/>
            <a:r>
              <a:rPr lang="en-US" sz="4000" dirty="0"/>
              <a:t>SLOs have five essential attributes: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Aligned</a:t>
            </a:r>
          </a:p>
          <a:p>
            <a:r>
              <a:rPr lang="en-US" sz="2800" dirty="0" smtClean="0"/>
              <a:t>Central</a:t>
            </a:r>
          </a:p>
          <a:p>
            <a:r>
              <a:rPr lang="en-US" sz="2800" dirty="0" smtClean="0"/>
              <a:t>Feasible</a:t>
            </a:r>
          </a:p>
          <a:p>
            <a:r>
              <a:rPr lang="en-US" sz="2800" dirty="0" smtClean="0"/>
              <a:t>Meaningful</a:t>
            </a:r>
          </a:p>
          <a:p>
            <a:r>
              <a:rPr lang="en-US" sz="2800" dirty="0" smtClean="0"/>
              <a:t>Measurable</a:t>
            </a:r>
          </a:p>
          <a:p>
            <a:pPr lvl="1"/>
            <a:endParaRPr lang="en-US" sz="2600" dirty="0"/>
          </a:p>
          <a:p>
            <a:pPr lvl="1"/>
            <a:endParaRPr lang="en-US" sz="2600" dirty="0" smtClean="0"/>
          </a:p>
          <a:p>
            <a:pPr lvl="1"/>
            <a:endParaRPr lang="en-US" sz="2600" dirty="0"/>
          </a:p>
          <a:p>
            <a:pPr lvl="1"/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183572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 addition to SLOs, Mt. SAC assesses: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Administrative Unit Objectives (AUOs)</a:t>
            </a:r>
          </a:p>
          <a:p>
            <a:r>
              <a:rPr lang="en-US" sz="2800" dirty="0" smtClean="0"/>
              <a:t>Program Level Outcomes (PLOs)</a:t>
            </a:r>
          </a:p>
          <a:p>
            <a:r>
              <a:rPr lang="en-US" sz="2800" dirty="0" smtClean="0"/>
              <a:t>Institutional Level Outcomes (ILOs)</a:t>
            </a: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Outcomes should be aligned:</a:t>
            </a: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AUO/SLO/CMO </a:t>
            </a:r>
            <a:r>
              <a:rPr lang="en-US" sz="2800" dirty="0" smtClean="0">
                <a:solidFill>
                  <a:srgbClr val="0070C0"/>
                </a:solidFill>
                <a:sym typeface="Symbol" panose="05050102010706020507" pitchFamily="18" charset="2"/>
              </a:rPr>
              <a:t> PLO  ILO</a:t>
            </a:r>
            <a:endParaRPr lang="en-US" sz="2800" dirty="0" smtClean="0">
              <a:solidFill>
                <a:srgbClr val="0070C0"/>
              </a:solidFill>
            </a:endParaRPr>
          </a:p>
          <a:p>
            <a:pPr lvl="1"/>
            <a:endParaRPr lang="en-US" sz="2600" dirty="0"/>
          </a:p>
          <a:p>
            <a:pPr lvl="1"/>
            <a:endParaRPr lang="en-US" sz="2600" dirty="0" smtClean="0"/>
          </a:p>
          <a:p>
            <a:pPr lvl="1"/>
            <a:endParaRPr lang="en-US" sz="2600" dirty="0"/>
          </a:p>
          <a:p>
            <a:pPr lvl="1"/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214015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Accreditation Standards</a:t>
            </a:r>
            <a:r>
              <a:rPr lang="en-US" dirty="0" smtClean="0"/>
              <a:t> (2002, 2014)</a:t>
            </a:r>
            <a:br>
              <a:rPr lang="en-US" dirty="0" smtClean="0"/>
            </a:br>
            <a:r>
              <a:rPr lang="en-US" sz="2700" dirty="0" smtClean="0"/>
              <a:t>Accrediting Commission for Community and Junior Colleges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I.B.2. The institution defines and assesses student learning outcomes for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all instructional programs and student and learning support services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II.A.3. The </a:t>
            </a:r>
            <a:r>
              <a:rPr lang="en-US" sz="2400" dirty="0"/>
              <a:t>institution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identifies and regularly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assesses learning outcomes for courses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, programs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, certificates and degrees</a:t>
            </a:r>
            <a:r>
              <a:rPr lang="en-US" sz="2400" b="1" dirty="0"/>
              <a:t> </a:t>
            </a:r>
            <a:r>
              <a:rPr lang="en-US" sz="2400" dirty="0"/>
              <a:t>using established institutional procedures. </a:t>
            </a:r>
            <a:r>
              <a:rPr lang="en-US" sz="2400" dirty="0" smtClean="0"/>
              <a:t>In </a:t>
            </a:r>
            <a:r>
              <a:rPr lang="en-US" sz="2400" dirty="0"/>
              <a:t>every class section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students receive a course syllabus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that includes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learning outcomes</a:t>
            </a:r>
            <a:r>
              <a:rPr lang="en-US" sz="2400" dirty="0"/>
              <a:t> from the institution’s officially approved </a:t>
            </a:r>
            <a:r>
              <a:rPr lang="en-US" sz="2400" dirty="0" smtClean="0"/>
              <a:t>course outline</a:t>
            </a:r>
            <a:r>
              <a:rPr lang="en-US" sz="2400" dirty="0"/>
              <a:t>.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46795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475" y="274638"/>
            <a:ext cx="8660286" cy="1143000"/>
          </a:xfrm>
        </p:spPr>
        <p:txBody>
          <a:bodyPr>
            <a:normAutofit fontScale="90000"/>
          </a:bodyPr>
          <a:lstStyle/>
          <a:p>
            <a:r>
              <a:rPr lang="en-US" sz="4000" i="1" dirty="0" smtClean="0"/>
              <a:t>Guiding Principles for SLO Assessment</a:t>
            </a:r>
            <a:r>
              <a:rPr lang="en-US" sz="4000" dirty="0" smtClean="0"/>
              <a:t> (2010)</a:t>
            </a:r>
            <a:br>
              <a:rPr lang="en-US" sz="4000" dirty="0" smtClean="0"/>
            </a:br>
            <a:r>
              <a:rPr lang="en-US" sz="2700" dirty="0" smtClean="0"/>
              <a:t>Academic Senate for California Community Colleges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2475"/>
            <a:ext cx="8383560" cy="4625609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US" sz="2800" dirty="0" smtClean="0"/>
              <a:t>“The Academic Senate views outcomes assessment as a productive activity that can improve teaching…” (p. 7)</a:t>
            </a:r>
          </a:p>
          <a:p>
            <a:r>
              <a:rPr lang="en-US" sz="2800" dirty="0"/>
              <a:t>U</a:t>
            </a:r>
            <a:r>
              <a:rPr lang="en-US" sz="2800" dirty="0" smtClean="0"/>
              <a:t>se authentic, ongoing SLO results to improve curriculum, foster student success, or strengthen pedagogy</a:t>
            </a:r>
          </a:p>
          <a:p>
            <a:r>
              <a:rPr lang="en-US" sz="2800" dirty="0" smtClean="0"/>
              <a:t>Take primary responsibility and fulfill role positively and collaboratively</a:t>
            </a:r>
          </a:p>
          <a:p>
            <a:r>
              <a:rPr lang="en-US" sz="2800" dirty="0" smtClean="0"/>
              <a:t>Do not use assessment </a:t>
            </a:r>
            <a:r>
              <a:rPr lang="en-US" sz="2800" dirty="0"/>
              <a:t>data </a:t>
            </a:r>
            <a:r>
              <a:rPr lang="en-US" sz="2800" dirty="0" smtClean="0"/>
              <a:t>to evaluate faculty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317" y="274637"/>
            <a:ext cx="8927430" cy="1518067"/>
          </a:xfrm>
        </p:spPr>
        <p:txBody>
          <a:bodyPr>
            <a:noAutofit/>
          </a:bodyPr>
          <a:lstStyle/>
          <a:p>
            <a:r>
              <a:rPr lang="en-US" sz="3600" i="1" dirty="0"/>
              <a:t>AP </a:t>
            </a:r>
            <a:r>
              <a:rPr lang="en-US" sz="3600" i="1" dirty="0" smtClean="0"/>
              <a:t>4020 Program </a:t>
            </a:r>
            <a:r>
              <a:rPr lang="en-US" sz="3600" i="1" dirty="0"/>
              <a:t>and </a:t>
            </a:r>
            <a:r>
              <a:rPr lang="en-US" sz="3600" i="1" dirty="0" smtClean="0"/>
              <a:t>Curriculum Development </a:t>
            </a:r>
            <a:r>
              <a:rPr lang="en-US" sz="3600" dirty="0" smtClean="0"/>
              <a:t>(2013) </a:t>
            </a:r>
            <a:br>
              <a:rPr lang="en-US" sz="3600" dirty="0" smtClean="0"/>
            </a:br>
            <a:r>
              <a:rPr lang="en-US" sz="2800" dirty="0" smtClean="0"/>
              <a:t>Mt. San Antonio College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45368"/>
            <a:ext cx="8229600" cy="40807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The Educational Design Committee or Curriculum and Instruction Council may propose inactivation of a course … [if]:</a:t>
            </a:r>
          </a:p>
          <a:p>
            <a:r>
              <a:rPr lang="en-US" sz="2800" dirty="0" smtClean="0"/>
              <a:t>The course has not completed an outcomes cycle within the past five years.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29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347" y="274638"/>
            <a:ext cx="8795085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How do you create </a:t>
            </a:r>
            <a:r>
              <a:rPr lang="en-US" sz="3600" i="1" dirty="0" smtClean="0"/>
              <a:t>authentic</a:t>
            </a:r>
            <a:r>
              <a:rPr lang="en-US" sz="3600" dirty="0" smtClean="0"/>
              <a:t> assessment?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" indent="0">
              <a:buNone/>
            </a:pPr>
            <a:endParaRPr lang="en-US" sz="2800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234" y="1417638"/>
            <a:ext cx="7772400" cy="3334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09807" y="3084970"/>
            <a:ext cx="5811253" cy="13849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Students </a:t>
            </a:r>
            <a:r>
              <a:rPr lang="en-US" sz="2800" dirty="0" smtClean="0"/>
              <a:t>perform </a:t>
            </a:r>
            <a:r>
              <a:rPr lang="en-US" sz="2800" dirty="0"/>
              <a:t>real-world tasks that demonstrate meaningful application of essential knowledge and skills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2236</TotalTime>
  <Words>566</Words>
  <Application>Microsoft Office PowerPoint</Application>
  <PresentationFormat>On-screen Show (4:3)</PresentationFormat>
  <Paragraphs>80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Symbol</vt:lpstr>
      <vt:lpstr>Office Theme</vt:lpstr>
      <vt:lpstr>TracDat 5 for New Users</vt:lpstr>
      <vt:lpstr>Outcomes Assessment</vt:lpstr>
      <vt:lpstr>Student Learning Outcomes (SLOs):</vt:lpstr>
      <vt:lpstr>SLOs have five essential attributes:</vt:lpstr>
      <vt:lpstr>In addition to SLOs, Mt. SAC assesses:</vt:lpstr>
      <vt:lpstr>Accreditation Standards (2002, 2014) Accrediting Commission for Community and Junior Colleges</vt:lpstr>
      <vt:lpstr>Guiding Principles for SLO Assessment (2010) Academic Senate for California Community Colleges</vt:lpstr>
      <vt:lpstr>AP 4020 Program and Curriculum Development (2013)  Mt. San Antonio College</vt:lpstr>
      <vt:lpstr>How do you create authentic assessment?</vt:lpstr>
      <vt:lpstr>Remember to close the loop!</vt:lpstr>
      <vt:lpstr>Want additional tips?</vt:lpstr>
      <vt:lpstr>Is help available?</vt:lpstr>
      <vt:lpstr>Where do I find these resources?</vt:lpstr>
    </vt:vector>
  </TitlesOfParts>
  <Company>MtSAC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 Planning Workshop</dc:title>
  <dc:creator>Jason Chevalier</dc:creator>
  <cp:lastModifiedBy>Medina, Annel D.</cp:lastModifiedBy>
  <cp:revision>110</cp:revision>
  <cp:lastPrinted>2013-01-24T20:47:39Z</cp:lastPrinted>
  <dcterms:created xsi:type="dcterms:W3CDTF">2011-10-04T20:55:01Z</dcterms:created>
  <dcterms:modified xsi:type="dcterms:W3CDTF">2016-06-02T15:56:51Z</dcterms:modified>
</cp:coreProperties>
</file>