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72" r:id="rId6"/>
    <p:sldId id="262" r:id="rId7"/>
    <p:sldId id="263" r:id="rId8"/>
    <p:sldId id="274" r:id="rId9"/>
    <p:sldId id="275" r:id="rId10"/>
    <p:sldId id="273" r:id="rId11"/>
    <p:sldId id="271" r:id="rId12"/>
    <p:sldId id="276" r:id="rId13"/>
    <p:sldId id="277" r:id="rId14"/>
    <p:sldId id="266" r:id="rId15"/>
    <p:sldId id="278" r:id="rId16"/>
    <p:sldId id="267" r:id="rId17"/>
    <p:sldId id="270" r:id="rId18"/>
    <p:sldId id="268" r:id="rId19"/>
    <p:sldId id="265" r:id="rId20"/>
    <p:sldId id="279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9C9C9C"/>
    <a:srgbClr val="9999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7" autoAdjust="0"/>
    <p:restoredTop sz="94694"/>
  </p:normalViewPr>
  <p:slideViewPr>
    <p:cSldViewPr snapToGrid="0">
      <p:cViewPr varScale="1">
        <p:scale>
          <a:sx n="83" d="100"/>
          <a:sy n="83" d="100"/>
        </p:scale>
        <p:origin x="53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F6CE-0878-479B-ADEF-29F63E25899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836A-E352-4857-BC48-701BDF3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8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3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transfer.com/" TargetMode="External"/><Relationship Id="rId2" Type="http://schemas.openxmlformats.org/officeDocument/2006/relationships/hyperlink" Target="mailto:mward@mtsac.edu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nagata@mtsac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977" y="3269367"/>
            <a:ext cx="9292046" cy="14639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2020 - 2021</a:t>
            </a:r>
            <a:r>
              <a:rPr lang="en-US" b="1" dirty="0">
                <a:latin typeface="+mn-lt"/>
              </a:rPr>
              <a:t>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E-sign In-Service</a:t>
            </a:r>
            <a:endParaRPr lang="en-US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023" y="4733322"/>
            <a:ext cx="9144000" cy="857957"/>
          </a:xfrm>
        </p:spPr>
        <p:txBody>
          <a:bodyPr>
            <a:normAutofit fontScale="92500"/>
          </a:bodyPr>
          <a:lstStyle/>
          <a:p>
            <a:r>
              <a:rPr lang="en-US" sz="5400" b="0" dirty="0"/>
              <a:t>Student Articulation Request Form</a:t>
            </a:r>
          </a:p>
        </p:txBody>
      </p:sp>
    </p:spTree>
    <p:extLst>
      <p:ext uri="{BB962C8B-B14F-4D97-AF65-F5344CB8AC3E}">
        <p14:creationId xmlns:p14="http://schemas.microsoft.com/office/powerpoint/2010/main" val="12880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2" y="1186983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Adobe Sign Student Success Screen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97" y="1977708"/>
            <a:ext cx="9004455" cy="4389437"/>
          </a:xfr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4040777" y="3048000"/>
            <a:ext cx="862149" cy="10450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7797" y="2512546"/>
            <a:ext cx="209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Tells the student the form is being routed to their instructor for signature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9017" y="3048000"/>
            <a:ext cx="740229" cy="10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30" y="849053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Instructor 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99" y="2089059"/>
            <a:ext cx="8952020" cy="4389438"/>
          </a:xfr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210697" y="4180114"/>
            <a:ext cx="966652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27794" y="5512526"/>
            <a:ext cx="1355886" cy="5660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4699" y="2702786"/>
            <a:ext cx="2352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Only TWO fields to fill/sign: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Final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Signature</a:t>
            </a:r>
          </a:p>
          <a:p>
            <a:endParaRPr lang="en-US" dirty="0"/>
          </a:p>
          <a:p>
            <a:r>
              <a:rPr lang="en-US" sz="1200" dirty="0"/>
              <a:t>Instructors with EXAMS – please enter the grade the student is currently receiving in your class at the time of receipt.</a:t>
            </a:r>
          </a:p>
          <a:p>
            <a:endParaRPr lang="en-US" sz="1200" dirty="0"/>
          </a:p>
          <a:p>
            <a:r>
              <a:rPr lang="en-US" sz="1200" dirty="0"/>
              <a:t>Instructors without exams – you will hold onto the forms until you know your students’ final grades. *The final grade on the form must match the student transcript grade.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1726" y="5888207"/>
            <a:ext cx="696686" cy="106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89098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Instructor Click to Sign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10" y="2019390"/>
            <a:ext cx="8927670" cy="4389438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601097" y="5170714"/>
            <a:ext cx="722812" cy="7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873569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Adobe Sign Instructor Success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93" y="2028099"/>
            <a:ext cx="9028222" cy="43894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773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2" y="898748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E-mail Inbox – Fully Executed 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84" y="2063772"/>
            <a:ext cx="9004455" cy="4389437"/>
          </a:xfrm>
          <a:ln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3518263" y="3056709"/>
            <a:ext cx="156754" cy="12017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3760" y="4258491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the e-mail containing the fully executed form comes from Mt. SAC; my name will not appear</a:t>
            </a:r>
          </a:p>
        </p:txBody>
      </p:sp>
    </p:spTree>
    <p:extLst>
      <p:ext uri="{BB962C8B-B14F-4D97-AF65-F5344CB8AC3E}">
        <p14:creationId xmlns:p14="http://schemas.microsoft.com/office/powerpoint/2010/main" val="123087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8" y="90840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All Parties Open E-mail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54" y="2045517"/>
            <a:ext cx="8961964" cy="4389438"/>
          </a:xfr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972594" y="5529943"/>
            <a:ext cx="757646" cy="1132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9" y="5124883"/>
            <a:ext cx="1924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Shows the three parties: Mt. SAC, student, instructor</a:t>
            </a:r>
          </a:p>
        </p:txBody>
      </p:sp>
    </p:spTree>
    <p:extLst>
      <p:ext uri="{BB962C8B-B14F-4D97-AF65-F5344CB8AC3E}">
        <p14:creationId xmlns:p14="http://schemas.microsoft.com/office/powerpoint/2010/main" val="227154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1" y="86893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All Parties - Fully Executed Form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9" y="2055156"/>
            <a:ext cx="7623021" cy="4389438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82789" y="5721531"/>
            <a:ext cx="679269" cy="6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6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91862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Adobe Sign Status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72" y="1152616"/>
            <a:ext cx="2475167" cy="5471065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325139" y="5784574"/>
            <a:ext cx="1391478" cy="2782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25139" y="5247861"/>
            <a:ext cx="1431235" cy="11926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40148" y="5118652"/>
            <a:ext cx="377687" cy="1292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5139" y="4721087"/>
            <a:ext cx="1431235" cy="993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5139" y="3888149"/>
            <a:ext cx="1431235" cy="24652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25139" y="3170582"/>
            <a:ext cx="1391478" cy="29018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25139" y="2600012"/>
            <a:ext cx="1391478" cy="17295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25139" y="1789043"/>
            <a:ext cx="1431235" cy="2782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40148" y="4562061"/>
            <a:ext cx="377687" cy="11731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853" y="2438511"/>
            <a:ext cx="5730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any given document I can see the date and time it was sent, viewed and signed.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reports will be sent to instructors often to keep you updated on the status of your students’ forms.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forms aren’t being viewed/signed in a timely manner a “reminder” will be sent through Adobe Sign which sends the form back up to the top of the signers e-mail inbox. </a:t>
            </a:r>
          </a:p>
        </p:txBody>
      </p:sp>
    </p:spTree>
    <p:extLst>
      <p:ext uri="{BB962C8B-B14F-4D97-AF65-F5344CB8AC3E}">
        <p14:creationId xmlns:p14="http://schemas.microsoft.com/office/powerpoint/2010/main" val="238085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4" y="121680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Student Transcripts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9597" y="2096286"/>
            <a:ext cx="10076688" cy="43891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When Student Articulation Request Forms have been completed, the next step will be to submit your students’ unofficial transcripts.</a:t>
            </a:r>
          </a:p>
          <a:p>
            <a:endParaRPr lang="en-US" dirty="0"/>
          </a:p>
          <a:p>
            <a:r>
              <a:rPr lang="en-US" dirty="0"/>
              <a:t>Please send transcripts as </a:t>
            </a:r>
            <a:r>
              <a:rPr lang="en-US" b="1" u="sng" dirty="0"/>
              <a:t>PDF files</a:t>
            </a:r>
            <a:r>
              <a:rPr lang="en-US" dirty="0"/>
              <a:t> to Marlene Ward </a:t>
            </a:r>
            <a:r>
              <a:rPr lang="en-US" dirty="0">
                <a:hlinkClick r:id="rId2"/>
              </a:rPr>
              <a:t>mward@mtsac.edu</a:t>
            </a:r>
            <a:r>
              <a:rPr lang="en-US" dirty="0"/>
              <a:t> using WeTransfer </a:t>
            </a:r>
            <a:r>
              <a:rPr lang="en-US" dirty="0">
                <a:hlinkClick r:id="rId3"/>
              </a:rPr>
              <a:t>https://wetransfer.com/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62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106771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74520" y="1967267"/>
            <a:ext cx="10076688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Instructors with EXAMS – Student forms and transcripts are due </a:t>
            </a:r>
            <a:r>
              <a:rPr lang="en-US" u="sng" dirty="0"/>
              <a:t>NO LATER</a:t>
            </a:r>
            <a:r>
              <a:rPr lang="en-US" dirty="0"/>
              <a:t> than </a:t>
            </a:r>
            <a:r>
              <a:rPr lang="en-US" b="1" dirty="0">
                <a:solidFill>
                  <a:srgbClr val="FF0000"/>
                </a:solidFill>
              </a:rPr>
              <a:t>ONE WEEK </a:t>
            </a:r>
            <a:r>
              <a:rPr lang="en-US" dirty="0"/>
              <a:t>prior to the scheduled exam.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Instructors with agreements that honor the high school grade – Student forms and transcripts are due as soon as the information is available. **A week before the end of your semester I will send a reminder via Adobe Sign so that the forms pop back up at the top of your e-mail inbox.</a:t>
            </a:r>
          </a:p>
        </p:txBody>
      </p:sp>
    </p:spTree>
    <p:extLst>
      <p:ext uri="{BB962C8B-B14F-4D97-AF65-F5344CB8AC3E}">
        <p14:creationId xmlns:p14="http://schemas.microsoft.com/office/powerpoint/2010/main" val="225057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736" y="1294726"/>
            <a:ext cx="10067544" cy="64008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Topics of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823712" y="2039982"/>
            <a:ext cx="8717757" cy="3507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3600" dirty="0"/>
              <a:t>Student Articulation Request Form</a:t>
            </a:r>
          </a:p>
          <a:p>
            <a:r>
              <a:rPr lang="en-US" sz="3600" dirty="0"/>
              <a:t>Student E-Sign Process</a:t>
            </a:r>
          </a:p>
          <a:p>
            <a:r>
              <a:rPr lang="en-US" sz="3600" dirty="0"/>
              <a:t>Instructor E-Sign Process</a:t>
            </a:r>
          </a:p>
          <a:p>
            <a:r>
              <a:rPr lang="en-US" sz="3600" dirty="0"/>
              <a:t>Student transcripts</a:t>
            </a:r>
          </a:p>
          <a:p>
            <a:r>
              <a:rPr lang="en-US" sz="3600" dirty="0"/>
              <a:t>Due Dates </a:t>
            </a:r>
          </a:p>
        </p:txBody>
      </p:sp>
    </p:spTree>
    <p:extLst>
      <p:ext uri="{BB962C8B-B14F-4D97-AF65-F5344CB8AC3E}">
        <p14:creationId xmlns:p14="http://schemas.microsoft.com/office/powerpoint/2010/main" val="17838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934529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TL;DR – 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2268" y="1941141"/>
            <a:ext cx="10076688" cy="43891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Students only have to sign (type) their FIRST and LAST name on the form and they only have TWO chances to sign correctly</a:t>
            </a:r>
          </a:p>
          <a:p>
            <a:endParaRPr lang="en-US" dirty="0"/>
          </a:p>
          <a:p>
            <a:r>
              <a:rPr lang="en-US" dirty="0"/>
              <a:t>Instructors only have to fill in FINAL GRADE, sign the form and send in student transcripts</a:t>
            </a:r>
          </a:p>
          <a:p>
            <a:pPr lvl="1"/>
            <a:r>
              <a:rPr lang="en-US" dirty="0"/>
              <a:t>Those with EXAMS return forms and send transcripts no later than ONE WEEK before the exam.</a:t>
            </a:r>
          </a:p>
          <a:p>
            <a:pPr lvl="1"/>
            <a:r>
              <a:rPr lang="en-US" dirty="0"/>
              <a:t>Those without exams return forms and send transcripts at the end of the semester.</a:t>
            </a:r>
          </a:p>
        </p:txBody>
      </p:sp>
    </p:spTree>
    <p:extLst>
      <p:ext uri="{BB962C8B-B14F-4D97-AF65-F5344CB8AC3E}">
        <p14:creationId xmlns:p14="http://schemas.microsoft.com/office/powerpoint/2010/main" val="121857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65" y="108759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STUDENT FORM PROCESS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84965" y="2106604"/>
            <a:ext cx="5597435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 or Problems?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Contact:	Christine Nagata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cnagata@mtsac.edu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909-274-5893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Schedule:	Tue	9 – 4:30</a:t>
            </a:r>
          </a:p>
          <a:p>
            <a:pPr marL="0" indent="0">
              <a:buNone/>
            </a:pPr>
            <a:r>
              <a:rPr lang="en-US" dirty="0"/>
              <a:t>		Wed	9 – 3:30</a:t>
            </a:r>
          </a:p>
          <a:p>
            <a:pPr marL="0" indent="0">
              <a:buNone/>
            </a:pPr>
            <a:r>
              <a:rPr lang="en-US" dirty="0"/>
              <a:t>		Thurs	9 – 4:30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59" y="2598156"/>
            <a:ext cx="2388382" cy="19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134542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Student Articulation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Request 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84724"/>
              </p:ext>
            </p:extLst>
          </p:nvPr>
        </p:nvGraphicFramePr>
        <p:xfrm>
          <a:off x="5974977" y="727874"/>
          <a:ext cx="4664075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crobat Document" r:id="rId4" imgW="4663440" imgH="6034757" progId="Acrobat.Document.DC">
                  <p:embed/>
                </p:oleObj>
              </mc:Choice>
              <mc:Fallback>
                <p:oleObj name="Acrobat Document" r:id="rId4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4977" y="727874"/>
                        <a:ext cx="4664075" cy="60340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709" y="2670987"/>
            <a:ext cx="4598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 forms ONLY, no more paper forms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Forms are generated by the Articulation Office and routed electronically using Adobe 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Forms will only be sent to the approved and confirmed students listed on your Pre-Approval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Streamlined forms are pre-populated making it easy for the student and instructor to fill out/sign</a:t>
            </a:r>
          </a:p>
        </p:txBody>
      </p:sp>
    </p:spTree>
    <p:extLst>
      <p:ext uri="{BB962C8B-B14F-4D97-AF65-F5344CB8AC3E}">
        <p14:creationId xmlns:p14="http://schemas.microsoft.com/office/powerpoint/2010/main" val="18244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3426"/>
            <a:ext cx="3120887" cy="142626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>
                <a:latin typeface="+mn-lt"/>
              </a:rPr>
              <a:t>Student</a:t>
            </a: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E-mail Inbox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79" y="2809400"/>
            <a:ext cx="10077450" cy="24436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95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71" y="1205899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Instructions in Adobe Sign E-mail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82" y="1990600"/>
            <a:ext cx="8941792" cy="4389438"/>
          </a:xfrm>
          <a:ln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7500397" y="3518262"/>
            <a:ext cx="1524000" cy="20900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24397" y="2984990"/>
            <a:ext cx="151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open, review, and sign the form.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5059680" y="4185319"/>
            <a:ext cx="357051" cy="1727801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61508" y="4310555"/>
            <a:ext cx="1698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 to fill out/sign form for both student and instructor</a:t>
            </a:r>
          </a:p>
        </p:txBody>
      </p:sp>
    </p:spTree>
    <p:extLst>
      <p:ext uri="{BB962C8B-B14F-4D97-AF65-F5344CB8AC3E}">
        <p14:creationId xmlns:p14="http://schemas.microsoft.com/office/powerpoint/2010/main" val="65234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54" y="1088945"/>
            <a:ext cx="10515600" cy="81051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Student 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" y="2363156"/>
            <a:ext cx="8952892" cy="4387850"/>
          </a:xfrm>
          <a:ln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7960077" y="1995841"/>
            <a:ext cx="158930" cy="6627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6367" y="1403902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bubble icon to see instructions again</a:t>
            </a:r>
          </a:p>
        </p:txBody>
      </p:sp>
      <p:sp>
        <p:nvSpPr>
          <p:cNvPr id="7" name="Oval 6"/>
          <p:cNvSpPr/>
          <p:nvPr/>
        </p:nvSpPr>
        <p:spPr>
          <a:xfrm>
            <a:off x="3468551" y="4609010"/>
            <a:ext cx="1558833" cy="766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740" y="4317274"/>
            <a:ext cx="1793965" cy="147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section is pre-populated, they ONLY need to SIGN the form.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78" y="1700374"/>
            <a:ext cx="3752850" cy="335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8512092" y="2006128"/>
            <a:ext cx="2791276" cy="143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51452" y="5166192"/>
            <a:ext cx="20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Student gets TWO chances to sign the form correctly.</a:t>
            </a:r>
          </a:p>
        </p:txBody>
      </p:sp>
    </p:spTree>
    <p:extLst>
      <p:ext uri="{BB962C8B-B14F-4D97-AF65-F5344CB8AC3E}">
        <p14:creationId xmlns:p14="http://schemas.microsoft.com/office/powerpoint/2010/main" val="35674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3" y="7603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Student “Type Name” Option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2157" y="4015409"/>
            <a:ext cx="824947" cy="45719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2157" y="4061128"/>
            <a:ext cx="626165" cy="12324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45" y="1928032"/>
            <a:ext cx="8956510" cy="43894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5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80390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Student “Type Name”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6143" y="2063060"/>
            <a:ext cx="10076688" cy="43891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6" y="1811668"/>
            <a:ext cx="9506712" cy="4720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8323327" y="3535680"/>
            <a:ext cx="1097280" cy="18288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0607" y="3442454"/>
            <a:ext cx="15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“Apply”</a:t>
            </a:r>
          </a:p>
        </p:txBody>
      </p:sp>
    </p:spTree>
    <p:extLst>
      <p:ext uri="{BB962C8B-B14F-4D97-AF65-F5344CB8AC3E}">
        <p14:creationId xmlns:p14="http://schemas.microsoft.com/office/powerpoint/2010/main" val="348034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4" y="833292"/>
            <a:ext cx="1048294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Student Click to Sign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36" y="1984556"/>
            <a:ext cx="8876522" cy="4389438"/>
          </a:xfrm>
          <a:ln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7924801" y="5747657"/>
            <a:ext cx="881454" cy="18288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37531" y="3852091"/>
            <a:ext cx="2125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all required fields are filled/signed, a red “Sign” arrow will briefly appear telling the signer to click the blue “Click to Sign” button</a:t>
            </a:r>
          </a:p>
        </p:txBody>
      </p:sp>
    </p:spTree>
    <p:extLst>
      <p:ext uri="{BB962C8B-B14F-4D97-AF65-F5344CB8AC3E}">
        <p14:creationId xmlns:p14="http://schemas.microsoft.com/office/powerpoint/2010/main" val="191219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619</Words>
  <Application>Microsoft Office PowerPoint</Application>
  <PresentationFormat>Widescreen</PresentationFormat>
  <Paragraphs>101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Acrobat Document</vt:lpstr>
      <vt:lpstr>2020 - 2021  E-sign In-Service</vt:lpstr>
      <vt:lpstr>Topics of Discussion</vt:lpstr>
      <vt:lpstr>Student Articulation Request Form</vt:lpstr>
      <vt:lpstr> Student E-mail Inbox </vt:lpstr>
      <vt:lpstr>Instructions in Adobe Sign E-mail </vt:lpstr>
      <vt:lpstr>Student Section</vt:lpstr>
      <vt:lpstr>Student “Type Name” Option</vt:lpstr>
      <vt:lpstr>Student “Type Name” Complete</vt:lpstr>
      <vt:lpstr>Student Click to Sign</vt:lpstr>
      <vt:lpstr>Adobe Sign Student Success Screen </vt:lpstr>
      <vt:lpstr>Instructor Section</vt:lpstr>
      <vt:lpstr>Instructor Click to Sign</vt:lpstr>
      <vt:lpstr>Adobe Sign Instructor Success Screen</vt:lpstr>
      <vt:lpstr>E-mail Inbox – Fully Executed Form</vt:lpstr>
      <vt:lpstr>All Parties Open E-mail</vt:lpstr>
      <vt:lpstr>All Parties - Fully Executed Form</vt:lpstr>
      <vt:lpstr>Adobe Sign Status</vt:lpstr>
      <vt:lpstr>Student Transcripts </vt:lpstr>
      <vt:lpstr>DUE DATES</vt:lpstr>
      <vt:lpstr>TL;DR – In Summary</vt:lpstr>
      <vt:lpstr>STUDENT FORM PROCESS COMPLETE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Davidson, Veronica</cp:lastModifiedBy>
  <cp:revision>114</cp:revision>
  <dcterms:created xsi:type="dcterms:W3CDTF">2017-04-26T23:53:16Z</dcterms:created>
  <dcterms:modified xsi:type="dcterms:W3CDTF">2021-03-17T18:47:00Z</dcterms:modified>
</cp:coreProperties>
</file>