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04" r:id="rId40"/>
    <p:sldId id="305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D0D4DD"/>
          </a:solidFill>
        </a:fill>
      </a:tcStyle>
    </a:wholeTbl>
    <a:band2H>
      <a:tcTxStyle/>
      <a:tcStyle>
        <a:tcBdr/>
        <a:fill>
          <a:solidFill>
            <a:srgbClr val="E9EBEF"/>
          </a:solidFill>
        </a:fill>
      </a:tcStyle>
    </a:band2H>
    <a:firstCol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381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381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E6DBCB"/>
          </a:solidFill>
        </a:fill>
      </a:tcStyle>
    </a:wholeTbl>
    <a:band2H>
      <a:tcTxStyle/>
      <a:tcStyle>
        <a:tcBdr/>
        <a:fill>
          <a:solidFill>
            <a:srgbClr val="F3EEE7"/>
          </a:solidFill>
        </a:fill>
      </a:tcStyle>
    </a:band2H>
    <a:firstCol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381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381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D0CDD4"/>
          </a:solidFill>
        </a:fill>
      </a:tcStyle>
    </a:wholeTbl>
    <a:band2H>
      <a:tcTxStyle/>
      <a:tcStyle>
        <a:tcBdr/>
        <a:fill>
          <a:solidFill>
            <a:srgbClr val="E9E8EB"/>
          </a:solidFill>
        </a:fill>
      </a:tcStyle>
    </a:band2H>
    <a:firstCol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381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381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EBE9"/>
          </a:solidFill>
        </a:fill>
      </a:tcStyle>
    </a:wholeTbl>
    <a:band2H>
      <a:tcTxStyle/>
      <a:tcStyle>
        <a:tcBdr/>
        <a:fill>
          <a:solidFill>
            <a:srgbClr val="558AAB"/>
          </a:solidFill>
        </a:fill>
      </a:tcStyle>
    </a:band2H>
    <a:firstCol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AB7655"/>
        </a:fontRef>
        <a:srgbClr val="AB765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AB7655"/>
              </a:solidFill>
              <a:prstDash val="solid"/>
              <a:round/>
            </a:ln>
          </a:top>
          <a:bottom>
            <a:ln w="25400" cap="flat">
              <a:solidFill>
                <a:srgbClr val="AB765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58AAB"/>
          </a:solidFill>
        </a:fill>
      </a:tcStyle>
    </a:lastRow>
    <a:fir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B7655"/>
              </a:solidFill>
              <a:prstDash val="solid"/>
              <a:round/>
            </a:ln>
          </a:top>
          <a:bottom>
            <a:ln w="25400" cap="flat">
              <a:solidFill>
                <a:srgbClr val="AB765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E2D5D0"/>
          </a:solidFill>
        </a:fill>
      </a:tcStyle>
    </a:wholeTbl>
    <a:band2H>
      <a:tcTxStyle/>
      <a:tcStyle>
        <a:tcBdr/>
        <a:fill>
          <a:solidFill>
            <a:srgbClr val="F1EBE9"/>
          </a:solidFill>
        </a:fill>
      </a:tcStyle>
    </a:band2H>
    <a:firstCol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AB7655"/>
          </a:solidFill>
        </a:fill>
      </a:tcStyle>
    </a:firstCol>
    <a:la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381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AB7655"/>
          </a:solidFill>
        </a:fill>
      </a:tcStyle>
    </a:lastRow>
    <a:fir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381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AB765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558AA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558AAB">
              <a:alpha val="20000"/>
            </a:srgbClr>
          </a:solidFill>
        </a:fill>
      </a:tcStyle>
    </a:firstCol>
    <a:la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508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254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53" d="100"/>
          <a:sy n="53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Welcome &amp; thank for participating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Introduce Team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Not being recorded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OpenCCC Account: Not the mtsac “my portal”</a:t>
            </a:r>
          </a:p>
          <a:p>
            <a:endParaRPr/>
          </a:p>
          <a:p>
            <a:r>
              <a:t>*CCC account was created but NOT an application.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Very Important: SPRING 2023</a:t>
            </a:r>
          </a:p>
          <a:p>
            <a:r>
              <a:t>Do not leave empty.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Please check any boxes that may apply to you 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If your mailing address is the same as the address you used earlier when creating your ccc apply account, 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CLICK box- populate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Does not affect the application or the  admissions process. These are standard questions for the application.  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you do NOT see this option, it’s</a:t>
            </a:r>
          </a:p>
          <a:p>
            <a:endParaRPr/>
          </a:p>
          <a:p>
            <a:r>
              <a:t>ENROLLING IN HIGH SCHOOL(OR LOWER GRADE) AND COLLEGE AT 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Please note students must have been a resident in the state of California for at least 1 year to participate. 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MT - International students are not eligible to participate. Sometimes undocumented students will identify themselves as international students. This will keep them from participating.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57047" indent="-257047">
              <a:buClr>
                <a:srgbClr val="777775"/>
              </a:buClr>
              <a:buSzPct val="115000"/>
              <a:buChar char="•"/>
            </a:lvl1pPr>
          </a:lstStyle>
          <a:p>
            <a:r>
              <a:t>Choose all that apply or leave blank.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Yes or No questions w/non applicable choice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Answer all questions to move forward. Do NOT leave any blank.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57047" indent="-257047">
              <a:buClr>
                <a:srgbClr val="777775"/>
              </a:buClr>
              <a:buSzPct val="115000"/>
              <a:buChar char="•"/>
            </a:lvl1pPr>
          </a:lstStyle>
          <a:p>
            <a:r>
              <a:t>Yes or no up to students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 by step process on how to complete a Mt. SAC application</a:t>
            </a:r>
          </a:p>
          <a:p>
            <a:endParaRPr/>
          </a:p>
          <a:p>
            <a:r>
              <a:t>This video will provide you with the step by step process on how to complete a Mt. SAC application.  If you are participating in the HS articulation program and it’s your first time applying, The application is your first step.</a:t>
            </a:r>
          </a:p>
          <a:p>
            <a:endParaRPr/>
          </a:p>
          <a:p>
            <a:r>
              <a:t>You can start your application by visiting www.mtsac.edu.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MT - Start here and answer the remaining questions.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You can click on 2+2 articulation, but it’s not a must.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57047" indent="-257047">
              <a:buClr>
                <a:srgbClr val="777775"/>
              </a:buClr>
              <a:buSzPct val="115000"/>
              <a:buChar char="•"/>
            </a:lvl1pPr>
          </a:lstStyle>
          <a:p>
            <a:r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57047" indent="-257047">
              <a:buClr>
                <a:srgbClr val="777775"/>
              </a:buClr>
              <a:buSzPct val="115000"/>
              <a:buChar char="•"/>
            </a:lvl1pPr>
          </a:lstStyle>
          <a:p>
            <a:r>
              <a:t>SAVE as a PDF just in case you can’t remember what you wrote or submitted.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Check -ackknowledging that all the information you provided is correct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endParaRPr/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Check that you acknowledge that financial aid programs are available  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endParaRPr/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 Submit my application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Confirmation Page:</a:t>
            </a:r>
          </a:p>
          <a:p>
            <a:endParaRPr/>
          </a:p>
          <a:p>
            <a:r>
              <a:t>PRINT OUT / MAKE A COPY</a:t>
            </a:r>
          </a:p>
          <a:p>
            <a:r>
              <a:t>**  (Do not lose)</a:t>
            </a:r>
          </a:p>
          <a:p>
            <a:r>
              <a:t>NO printer - screen shot</a:t>
            </a:r>
          </a:p>
          <a:p>
            <a:endParaRPr/>
          </a:p>
          <a:p>
            <a:r>
              <a:t>Confirmation Page</a:t>
            </a:r>
          </a:p>
          <a:p>
            <a:endParaRPr/>
          </a:p>
          <a:p>
            <a:r>
              <a:t>CHECK TERM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0" name="Shape 3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Instant confirmation sent to you by Admissions and records confirming your application has been complete.</a:t>
            </a:r>
          </a:p>
          <a:p>
            <a:r>
              <a:t>If student doesn’t receive this message there is likely a problem with the email they used in the application.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May take up to 2-weeks to receive your USER NAME &amp; ID.</a:t>
            </a:r>
          </a:p>
          <a:p>
            <a:endParaRPr/>
          </a:p>
          <a:p>
            <a:r>
              <a:t>Access your mt. Sac portal, transcripts, and access canvas for articulation exams. </a:t>
            </a:r>
          </a:p>
          <a:p>
            <a:endParaRPr/>
          </a:p>
          <a:p>
            <a:r>
              <a:t>Most importantly, they can access SARF!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Check list for application on web page</a:t>
            </a:r>
          </a:p>
          <a:p>
            <a:r>
              <a:t>Agreements are posted here</a:t>
            </a:r>
          </a:p>
          <a:p>
            <a:r>
              <a:t>Videos and step-by-step instructions</a:t>
            </a:r>
          </a:p>
          <a:p>
            <a:r>
              <a:t>Contact Information</a:t>
            </a:r>
          </a:p>
          <a:p>
            <a:r>
              <a:t>Please reach out with any questions</a:t>
            </a:r>
          </a:p>
          <a:p>
            <a:r>
              <a:t>Pre-Approval form is no longer needed</a:t>
            </a:r>
          </a:p>
          <a:p>
            <a:r>
              <a:t>PLEASE attend the Student Forms In-Service on Feb 1 &amp; 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you will need to provide a personal email address that you check often, such as as (gmail, yahoo…etc) email.</a:t>
            </a:r>
          </a:p>
          <a:p>
            <a:endParaRPr/>
          </a:p>
          <a:p>
            <a:r>
              <a:t>Please Do Not use an assigned school district email.</a:t>
            </a:r>
          </a:p>
          <a:p>
            <a: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Both options will make send you a verification code to input.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DOB: error (Do not use current year) Use BIRTH YEAR</a:t>
            </a:r>
          </a:p>
          <a:p>
            <a:endParaRPr/>
          </a:p>
          <a:p>
            <a:r>
              <a:t> </a:t>
            </a:r>
          </a:p>
          <a:p>
            <a:r>
              <a:t>Social Security Number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you do not have a social or can not provide one at this time… It’s ok.  You can still complete the application.</a:t>
            </a:r>
          </a:p>
          <a:p>
            <a:r>
              <a:t> </a:t>
            </a:r>
          </a:p>
          <a:p>
            <a:r>
              <a:t>Do NOT check box</a:t>
            </a:r>
          </a:p>
          <a:p>
            <a:endParaRPr/>
          </a:p>
          <a:p>
            <a:r>
              <a:t>Students will get an email informing them tax documents won’t be issued unless they bring their social security card to Admissions and Records.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Again, please make sure it’s a personal email address and NOT a school email address.</a:t>
            </a:r>
          </a:p>
          <a:p>
            <a:r>
              <a:t> </a:t>
            </a:r>
          </a:p>
          <a:p>
            <a:r>
              <a:t>Please check for  Errors/typos</a:t>
            </a:r>
          </a:p>
          <a:p>
            <a:endParaRPr/>
          </a:p>
          <a:p>
            <a: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CCC Apply ONLY : User Name/Password</a:t>
            </a:r>
          </a:p>
          <a:p>
            <a:endParaRPr/>
          </a:p>
          <a:p>
            <a:r>
              <a:t>User name/password will be used to access your OpenCCC account to create new applications and make edits to existing application.</a:t>
            </a:r>
          </a:p>
          <a:p>
            <a:endParaRPr/>
          </a:p>
          <a:p>
            <a:r>
              <a:t>At this point you can write down your user name, password and PIN so you do not forget your log in information. </a:t>
            </a:r>
            <a:r>
              <a:rPr b="1"/>
              <a:t>Make sure students</a:t>
            </a:r>
            <a:r>
              <a:t> write this information down or take a screen shot.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Must answer all (3) security questions to move forward.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1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>
            <a:off x="522128" y="11747500"/>
            <a:ext cx="23341174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131" name="Image"/>
          <p:cNvSpPr>
            <a:spLocks noGrp="1"/>
          </p:cNvSpPr>
          <p:nvPr>
            <p:ph type="pic" idx="21"/>
          </p:nvPr>
        </p:nvSpPr>
        <p:spPr>
          <a:xfrm>
            <a:off x="609600" y="-2044700"/>
            <a:ext cx="23202900" cy="154712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6057900"/>
            <a:ext cx="19621500" cy="850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400"/>
              </a:spcBef>
              <a:buSzTx/>
              <a:buNone/>
            </a:lvl1pPr>
            <a:lvl2pPr algn="ctr">
              <a:spcBef>
                <a:spcPts val="3400"/>
              </a:spcBef>
              <a:buBlip>
                <a:blip r:embed="rId2"/>
              </a:buBlip>
            </a:lvl2pPr>
            <a:lvl3pPr algn="ctr">
              <a:spcBef>
                <a:spcPts val="3400"/>
              </a:spcBef>
              <a:buBlip>
                <a:blip r:embed="rId2"/>
              </a:buBlip>
            </a:lvl3pPr>
            <a:lvl4pPr algn="ctr">
              <a:spcBef>
                <a:spcPts val="3400"/>
              </a:spcBef>
              <a:buBlip>
                <a:blip r:embed="rId2"/>
              </a:buBlip>
            </a:lvl4pPr>
            <a:lvl5pPr algn="ctr">
              <a:spcBef>
                <a:spcPts val="34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604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3400"/>
              </a:spcBef>
              <a:buSzTx/>
              <a:buNone/>
              <a:defRPr sz="3800" i="1"/>
            </a:pPr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mage"/>
          <p:cNvSpPr>
            <a:spLocks noGrp="1"/>
          </p:cNvSpPr>
          <p:nvPr>
            <p:ph type="pic" idx="21"/>
          </p:nvPr>
        </p:nvSpPr>
        <p:spPr>
          <a:xfrm>
            <a:off x="0" y="-1041400"/>
            <a:ext cx="24422100" cy="162842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522127" y="12534900"/>
            <a:ext cx="23338000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22" name="Line"/>
          <p:cNvSpPr/>
          <p:nvPr/>
        </p:nvSpPr>
        <p:spPr>
          <a:xfrm>
            <a:off x="9856866" y="12522199"/>
            <a:ext cx="2" cy="832803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23" name="Line"/>
          <p:cNvSpPr/>
          <p:nvPr/>
        </p:nvSpPr>
        <p:spPr>
          <a:xfrm>
            <a:off x="522127" y="10109200"/>
            <a:ext cx="23338000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16451" y="12515850"/>
            <a:ext cx="1607187" cy="850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PROJECT"/>
          <p:cNvSpPr txBox="1">
            <a:spLocks noGrp="1"/>
          </p:cNvSpPr>
          <p:nvPr>
            <p:ph type="body" sz="quarter" idx="21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7" name="DATE"/>
          <p:cNvSpPr txBox="1">
            <a:spLocks noGrp="1"/>
          </p:cNvSpPr>
          <p:nvPr>
            <p:ph type="body" sz="quarter" idx="22"/>
          </p:nvPr>
        </p:nvSpPr>
        <p:spPr>
          <a:xfrm>
            <a:off x="637323" y="12564567"/>
            <a:ext cx="734875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8" name="Client"/>
          <p:cNvSpPr txBox="1">
            <a:spLocks noGrp="1"/>
          </p:cNvSpPr>
          <p:nvPr>
            <p:ph type="body" sz="quarter" idx="23"/>
          </p:nvPr>
        </p:nvSpPr>
        <p:spPr>
          <a:xfrm>
            <a:off x="9971820" y="12564567"/>
            <a:ext cx="965609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9" name="DATE"/>
          <p:cNvSpPr txBox="1">
            <a:spLocks noGrp="1"/>
          </p:cNvSpPr>
          <p:nvPr>
            <p:ph type="body" sz="quarter" idx="24"/>
          </p:nvPr>
        </p:nvSpPr>
        <p:spPr>
          <a:xfrm>
            <a:off x="2153390" y="12515850"/>
            <a:ext cx="1407162" cy="8509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30" name="Image"/>
          <p:cNvSpPr>
            <a:spLocks noGrp="1"/>
          </p:cNvSpPr>
          <p:nvPr>
            <p:ph type="pic" idx="25"/>
          </p:nvPr>
        </p:nvSpPr>
        <p:spPr>
          <a:xfrm>
            <a:off x="617080" y="-3295650"/>
            <a:ext cx="23139411" cy="154289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26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522127" y="12534900"/>
            <a:ext cx="23338000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41" name="Line"/>
          <p:cNvSpPr/>
          <p:nvPr/>
        </p:nvSpPr>
        <p:spPr>
          <a:xfrm>
            <a:off x="9856866" y="12522199"/>
            <a:ext cx="2" cy="832803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42" name="Line"/>
          <p:cNvSpPr/>
          <p:nvPr/>
        </p:nvSpPr>
        <p:spPr>
          <a:xfrm>
            <a:off x="522127" y="10109200"/>
            <a:ext cx="23338000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16451" y="12515850"/>
            <a:ext cx="1607187" cy="850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PROJECT"/>
          <p:cNvSpPr txBox="1">
            <a:spLocks noGrp="1"/>
          </p:cNvSpPr>
          <p:nvPr>
            <p:ph type="body" sz="quarter" idx="21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6" name="DATE"/>
          <p:cNvSpPr txBox="1">
            <a:spLocks noGrp="1"/>
          </p:cNvSpPr>
          <p:nvPr>
            <p:ph type="body" sz="quarter" idx="22"/>
          </p:nvPr>
        </p:nvSpPr>
        <p:spPr>
          <a:xfrm>
            <a:off x="637323" y="12564567"/>
            <a:ext cx="734875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7" name="Client"/>
          <p:cNvSpPr txBox="1">
            <a:spLocks noGrp="1"/>
          </p:cNvSpPr>
          <p:nvPr>
            <p:ph type="body" sz="quarter" idx="23"/>
          </p:nvPr>
        </p:nvSpPr>
        <p:spPr>
          <a:xfrm>
            <a:off x="9971820" y="12564567"/>
            <a:ext cx="965609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8" name="DATE"/>
          <p:cNvSpPr txBox="1">
            <a:spLocks noGrp="1"/>
          </p:cNvSpPr>
          <p:nvPr>
            <p:ph type="body" sz="quarter" idx="24"/>
          </p:nvPr>
        </p:nvSpPr>
        <p:spPr>
          <a:xfrm>
            <a:off x="2153390" y="12515850"/>
            <a:ext cx="1407162" cy="8509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9" name="Image"/>
          <p:cNvSpPr>
            <a:spLocks noGrp="1"/>
          </p:cNvSpPr>
          <p:nvPr>
            <p:ph type="pic" sz="half" idx="25"/>
          </p:nvPr>
        </p:nvSpPr>
        <p:spPr>
          <a:xfrm>
            <a:off x="635000" y="-835079"/>
            <a:ext cx="9211734" cy="13817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Image"/>
          <p:cNvSpPr>
            <a:spLocks noGrp="1"/>
          </p:cNvSpPr>
          <p:nvPr>
            <p:ph type="pic" sz="quarter" idx="26"/>
          </p:nvPr>
        </p:nvSpPr>
        <p:spPr>
          <a:xfrm>
            <a:off x="9893300" y="279400"/>
            <a:ext cx="4572000" cy="609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Image"/>
          <p:cNvSpPr>
            <a:spLocks noGrp="1"/>
          </p:cNvSpPr>
          <p:nvPr>
            <p:ph type="pic" sz="quarter" idx="27"/>
          </p:nvPr>
        </p:nvSpPr>
        <p:spPr>
          <a:xfrm>
            <a:off x="9906000" y="3708400"/>
            <a:ext cx="457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Image"/>
          <p:cNvSpPr>
            <a:spLocks noGrp="1"/>
          </p:cNvSpPr>
          <p:nvPr>
            <p:ph type="pic" sz="half" idx="28"/>
          </p:nvPr>
        </p:nvSpPr>
        <p:spPr>
          <a:xfrm>
            <a:off x="14559244" y="-835079"/>
            <a:ext cx="9245602" cy="138684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29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943100" y="5016500"/>
            <a:ext cx="20510500" cy="36830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>
            <a:spLocks noGrp="1"/>
          </p:cNvSpPr>
          <p:nvPr>
            <p:ph type="pic" idx="21"/>
          </p:nvPr>
        </p:nvSpPr>
        <p:spPr>
          <a:xfrm>
            <a:off x="12823656" y="1271001"/>
            <a:ext cx="9611167" cy="144167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968500" y="1968500"/>
            <a:ext cx="9525000" cy="5334000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68500" y="7302500"/>
            <a:ext cx="9525000" cy="4508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21"/>
          </p:nvPr>
        </p:nvSpPr>
        <p:spPr>
          <a:xfrm>
            <a:off x="13284200" y="1447800"/>
            <a:ext cx="914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3100" y="3937000"/>
            <a:ext cx="10033000" cy="80645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39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39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39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39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522128" y="11747500"/>
            <a:ext cx="23341174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116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117" name="Image"/>
          <p:cNvSpPr>
            <a:spLocks noGrp="1"/>
          </p:cNvSpPr>
          <p:nvPr>
            <p:ph type="pic" sz="half" idx="21"/>
          </p:nvPr>
        </p:nvSpPr>
        <p:spPr>
          <a:xfrm>
            <a:off x="16006232" y="3619500"/>
            <a:ext cx="7747002" cy="11620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Image"/>
          <p:cNvSpPr>
            <a:spLocks noGrp="1"/>
          </p:cNvSpPr>
          <p:nvPr>
            <p:ph type="pic" idx="22"/>
          </p:nvPr>
        </p:nvSpPr>
        <p:spPr>
          <a:xfrm>
            <a:off x="-518765" y="520700"/>
            <a:ext cx="16668749" cy="111144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Image"/>
          <p:cNvSpPr>
            <a:spLocks noGrp="1"/>
          </p:cNvSpPr>
          <p:nvPr>
            <p:ph type="pic" sz="half" idx="23"/>
          </p:nvPr>
        </p:nvSpPr>
        <p:spPr>
          <a:xfrm>
            <a:off x="15862300" y="-1854200"/>
            <a:ext cx="8051801" cy="1207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C88A5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1pPr>
      <a:lvl2pPr marL="1168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2pPr>
      <a:lvl3pPr marL="1752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3pPr>
      <a:lvl4pPr marL="2336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4pPr>
      <a:lvl5pPr marL="29210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5pPr>
      <a:lvl6pPr marL="3505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6pPr>
      <a:lvl7pPr marL="4089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7pPr>
      <a:lvl8pPr marL="4673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8pPr>
      <a:lvl9pPr marL="5257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://www.mtsac.edu/hsarticula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mtsac.edu/hsarticulatio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hyperlink" Target="http://www.mtsac.edu/hsarticulatio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tsac.edu/hsarticulatio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mtsac.edu/hsarticulation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tsac.edu/hsarticulation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Mt. SAC Application"/>
          <p:cNvSpPr txBox="1">
            <a:spLocks noGrp="1"/>
          </p:cNvSpPr>
          <p:nvPr>
            <p:ph type="ctrTitle"/>
          </p:nvPr>
        </p:nvSpPr>
        <p:spPr>
          <a:xfrm>
            <a:off x="1304918" y="8718915"/>
            <a:ext cx="20510502" cy="369570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t>Mt. SAC Application</a:t>
            </a:r>
          </a:p>
        </p:txBody>
      </p:sp>
      <p:pic>
        <p:nvPicPr>
          <p:cNvPr id="168" name="CareerPathways-mtSAC_logo-600px.jpg" descr="CareerPathways-mtSAC_logo-600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475" y="1180048"/>
            <a:ext cx="13133244" cy="855849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7.png" descr="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44" y="1014000"/>
            <a:ext cx="21625313" cy="1085802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Dingbat Check"/>
          <p:cNvSpPr/>
          <p:nvPr/>
        </p:nvSpPr>
        <p:spPr>
          <a:xfrm>
            <a:off x="4063079" y="11225088"/>
            <a:ext cx="387416" cy="368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13" name="Arrow"/>
          <p:cNvSpPr/>
          <p:nvPr/>
        </p:nvSpPr>
        <p:spPr>
          <a:xfrm>
            <a:off x="1867573" y="5034796"/>
            <a:ext cx="1604620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278 0.135058" pathEditMode="relative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8 0.135058 L -0.000632 0.262522" pathEditMode="relative">
                                      <p:cBhvr>
                                        <p:cTn id="1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32 0.262522 L -0.000460 0.436953" pathEditMode="relative">
                                      <p:cBhvr>
                                        <p:cTn id="2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5" animBg="1" advAuto="0"/>
      <p:bldP spid="213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 Shot 2022-01-16 at 7.40.28 PM.png" descr="Screen Shot 2022-01-16 at 7.40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76" y="783959"/>
            <a:ext cx="21268048" cy="1214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Dingbat Check"/>
          <p:cNvSpPr/>
          <p:nvPr/>
        </p:nvSpPr>
        <p:spPr>
          <a:xfrm>
            <a:off x="4652703" y="6658645"/>
            <a:ext cx="387417" cy="36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19" name="Arrow"/>
          <p:cNvSpPr/>
          <p:nvPr/>
        </p:nvSpPr>
        <p:spPr>
          <a:xfrm>
            <a:off x="2539149" y="6516130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20" name="Oval Oval" descr="Oval Ov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637" y="12075741"/>
            <a:ext cx="1775806" cy="1135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2" animBg="1" advAuto="0"/>
      <p:bldP spid="219" grpId="1" animBg="1" advAuto="0"/>
      <p:bldP spid="220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8.png" descr="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27" y="381906"/>
            <a:ext cx="20611221" cy="1285825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Arrow"/>
          <p:cNvSpPr/>
          <p:nvPr/>
        </p:nvSpPr>
        <p:spPr>
          <a:xfrm>
            <a:off x="2882244" y="5380711"/>
            <a:ext cx="1604618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113 0.074140" pathEditMode="relative">
                                      <p:cBhvr>
                                        <p:cTn id="1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13 0.074140 L 0.002008 0.300419" pathEditMode="relative">
                                      <p:cBhvr>
                                        <p:cTn id="16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21" y="416377"/>
            <a:ext cx="21170557" cy="1266866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Arrow"/>
          <p:cNvSpPr/>
          <p:nvPr/>
        </p:nvSpPr>
        <p:spPr>
          <a:xfrm>
            <a:off x="2882244" y="3992784"/>
            <a:ext cx="1604618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31" name="Oval Oval" descr="Oval Ov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848" y="11643527"/>
            <a:ext cx="1775806" cy="1135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650 0.489303" pathEditMode="relative">
                                      <p:cBhvr>
                                        <p:cTn id="1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animBg="1" advAuto="0"/>
      <p:bldP spid="231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10.png" descr="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133" y="469248"/>
            <a:ext cx="19521141" cy="128156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Screenshot 2023-10-12 at 10.37.25 AM.png"/>
          <p:cNvGrpSpPr/>
          <p:nvPr/>
        </p:nvGrpSpPr>
        <p:grpSpPr>
          <a:xfrm>
            <a:off x="15212958" y="3749690"/>
            <a:ext cx="6819902" cy="2819402"/>
            <a:chOff x="0" y="0"/>
            <a:chExt cx="6819900" cy="2819401"/>
          </a:xfrm>
        </p:grpSpPr>
        <p:pic>
          <p:nvPicPr>
            <p:cNvPr id="234" name="Screenshot 2023-10-12 at 10.37.25 AM.png" descr="Screenshot 2023-10-12 at 10.37.25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350" y="133350"/>
              <a:ext cx="6553201" cy="255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Screenshot 2023-10-12 at 10.37.25 AM.png" descr="Screenshot 2023-10-12 at 10.37.25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6819901" cy="2819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Line"/>
          <p:cNvSpPr/>
          <p:nvPr/>
        </p:nvSpPr>
        <p:spPr>
          <a:xfrm>
            <a:off x="3769678" y="5159390"/>
            <a:ext cx="1743407" cy="2"/>
          </a:xfrm>
          <a:prstGeom prst="line">
            <a:avLst/>
          </a:prstGeom>
          <a:ln w="114300">
            <a:solidFill>
              <a:srgbClr val="6E945B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238" name="Line"/>
          <p:cNvSpPr/>
          <p:nvPr/>
        </p:nvSpPr>
        <p:spPr>
          <a:xfrm>
            <a:off x="3769678" y="6371219"/>
            <a:ext cx="1743407" cy="2"/>
          </a:xfrm>
          <a:prstGeom prst="line">
            <a:avLst/>
          </a:prstGeom>
          <a:ln w="114300">
            <a:solidFill>
              <a:srgbClr val="6E945B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11.png" descr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419100"/>
            <a:ext cx="19151600" cy="128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Arrow"/>
          <p:cNvSpPr/>
          <p:nvPr/>
        </p:nvSpPr>
        <p:spPr>
          <a:xfrm>
            <a:off x="3468513" y="4525404"/>
            <a:ext cx="1604618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44" name="Dingbat Check"/>
          <p:cNvSpPr/>
          <p:nvPr/>
        </p:nvSpPr>
        <p:spPr>
          <a:xfrm>
            <a:off x="5717001" y="11215144"/>
            <a:ext cx="609562" cy="57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45" name="Oval Oval" descr="Oval Ov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189" y="12157081"/>
            <a:ext cx="2632966" cy="1237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4066 0.376354" pathEditMode="relative">
                                      <p:cBhvr>
                                        <p:cTn id="1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1" animBg="1" advAuto="0"/>
      <p:bldP spid="244" grpId="3" animBg="1" advAuto="0"/>
      <p:bldP spid="245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lick on CONTINUE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3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algn="ctr" defTabSz="718184">
              <a:lnSpc>
                <a:spcPct val="150000"/>
              </a:lnSpc>
              <a:defRPr sz="5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Click on CONTINUE</a:t>
            </a:r>
          </a:p>
        </p:txBody>
      </p:sp>
      <p:pic>
        <p:nvPicPr>
          <p:cNvPr id="250" name="12.png" descr="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532" y="549758"/>
            <a:ext cx="18645755" cy="1075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Oval"/>
          <p:cNvSpPr/>
          <p:nvPr/>
        </p:nvSpPr>
        <p:spPr>
          <a:xfrm>
            <a:off x="9112246" y="6265507"/>
            <a:ext cx="3692498" cy="779295"/>
          </a:xfrm>
          <a:prstGeom prst="ellipse">
            <a:avLst/>
          </a:prstGeom>
          <a:ln w="63500">
            <a:solidFill>
              <a:srgbClr val="008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52" name="Arrow"/>
          <p:cNvSpPr/>
          <p:nvPr/>
        </p:nvSpPr>
        <p:spPr>
          <a:xfrm>
            <a:off x="7218326" y="6319134"/>
            <a:ext cx="1604619" cy="672040"/>
          </a:xfrm>
          <a:prstGeom prst="rightArrow">
            <a:avLst>
              <a:gd name="adj1" fmla="val 32000"/>
              <a:gd name="adj2" fmla="val 120945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53" name="Screenshot 2023-10-12 at 12.52.05 PM.png" descr="Screenshot 2023-10-12 at 12.52.0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150" y="3760892"/>
            <a:ext cx="8283804" cy="1871965"/>
          </a:xfrm>
          <a:prstGeom prst="rect">
            <a:avLst/>
          </a:prstGeom>
          <a:ln w="114300">
            <a:solidFill>
              <a:srgbClr val="008F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  <p:bldP spid="252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"/>
          <p:cNvSpPr txBox="1"/>
          <p:nvPr/>
        </p:nvSpPr>
        <p:spPr>
          <a:xfrm>
            <a:off x="12223294" y="1091823"/>
            <a:ext cx="3336461" cy="48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</a:t>
            </a:r>
          </a:p>
        </p:txBody>
      </p:sp>
      <p:pic>
        <p:nvPicPr>
          <p:cNvPr id="258" name="Screenshot 2023-10-03 at 12.44.57 PM.png" descr="Screenshot 2023-10-03 at 12.44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4" y="991193"/>
            <a:ext cx="22396348" cy="1078140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Oval"/>
          <p:cNvSpPr/>
          <p:nvPr/>
        </p:nvSpPr>
        <p:spPr>
          <a:xfrm>
            <a:off x="9551968" y="5866183"/>
            <a:ext cx="4953267" cy="1452057"/>
          </a:xfrm>
          <a:prstGeom prst="ellipse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60" name="Screenshot 2023-10-03 at 12.45.49 PM.png" descr="Screenshot 2023-10-03 at 12.45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5250" y="4913248"/>
            <a:ext cx="6324602" cy="194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14.png" descr="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0" y="513163"/>
            <a:ext cx="19342100" cy="1262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Arrow"/>
          <p:cNvSpPr/>
          <p:nvPr/>
        </p:nvSpPr>
        <p:spPr>
          <a:xfrm>
            <a:off x="7763749" y="4517270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66" name="Shape"/>
          <p:cNvSpPr/>
          <p:nvPr/>
        </p:nvSpPr>
        <p:spPr>
          <a:xfrm>
            <a:off x="9636364" y="8287718"/>
            <a:ext cx="509399" cy="482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0454" extrusionOk="0">
                <a:moveTo>
                  <a:pt x="19342" y="6"/>
                </a:moveTo>
                <a:cubicBezTo>
                  <a:pt x="18912" y="-310"/>
                  <a:pt x="8318" y="11688"/>
                  <a:pt x="6423" y="14066"/>
                </a:cubicBezTo>
                <a:cubicBezTo>
                  <a:pt x="6323" y="14191"/>
                  <a:pt x="6216" y="14309"/>
                  <a:pt x="6090" y="14454"/>
                </a:cubicBezTo>
                <a:cubicBezTo>
                  <a:pt x="5961" y="14299"/>
                  <a:pt x="5854" y="14178"/>
                  <a:pt x="5755" y="14052"/>
                </a:cubicBezTo>
                <a:cubicBezTo>
                  <a:pt x="4964" y="13042"/>
                  <a:pt x="4458" y="12238"/>
                  <a:pt x="3657" y="11236"/>
                </a:cubicBezTo>
                <a:cubicBezTo>
                  <a:pt x="3337" y="10836"/>
                  <a:pt x="2972" y="10471"/>
                  <a:pt x="2633" y="10085"/>
                </a:cubicBezTo>
                <a:cubicBezTo>
                  <a:pt x="2472" y="9901"/>
                  <a:pt x="2283" y="9906"/>
                  <a:pt x="2070" y="9972"/>
                </a:cubicBezTo>
                <a:cubicBezTo>
                  <a:pt x="1856" y="10039"/>
                  <a:pt x="1574" y="10040"/>
                  <a:pt x="1303" y="10211"/>
                </a:cubicBezTo>
                <a:cubicBezTo>
                  <a:pt x="1208" y="10322"/>
                  <a:pt x="1332" y="10499"/>
                  <a:pt x="1348" y="10671"/>
                </a:cubicBezTo>
                <a:cubicBezTo>
                  <a:pt x="1369" y="10884"/>
                  <a:pt x="603" y="10854"/>
                  <a:pt x="202" y="11126"/>
                </a:cubicBezTo>
                <a:cubicBezTo>
                  <a:pt x="110" y="11188"/>
                  <a:pt x="286" y="11441"/>
                  <a:pt x="227" y="11507"/>
                </a:cubicBezTo>
                <a:cubicBezTo>
                  <a:pt x="50" y="11702"/>
                  <a:pt x="-59" y="11655"/>
                  <a:pt x="35" y="11895"/>
                </a:cubicBezTo>
                <a:cubicBezTo>
                  <a:pt x="867" y="14017"/>
                  <a:pt x="2214" y="15822"/>
                  <a:pt x="3218" y="17983"/>
                </a:cubicBezTo>
                <a:cubicBezTo>
                  <a:pt x="4754" y="21290"/>
                  <a:pt x="5143" y="19295"/>
                  <a:pt x="5654" y="19689"/>
                </a:cubicBezTo>
                <a:cubicBezTo>
                  <a:pt x="6346" y="20224"/>
                  <a:pt x="6535" y="20570"/>
                  <a:pt x="7044" y="20417"/>
                </a:cubicBezTo>
                <a:cubicBezTo>
                  <a:pt x="7239" y="20359"/>
                  <a:pt x="7470" y="20277"/>
                  <a:pt x="7641" y="20098"/>
                </a:cubicBezTo>
                <a:lnTo>
                  <a:pt x="8006" y="19358"/>
                </a:lnTo>
                <a:lnTo>
                  <a:pt x="9921" y="16868"/>
                </a:lnTo>
                <a:cubicBezTo>
                  <a:pt x="11378" y="14807"/>
                  <a:pt x="19014" y="5236"/>
                  <a:pt x="20712" y="3354"/>
                </a:cubicBezTo>
                <a:cubicBezTo>
                  <a:pt x="20920" y="3124"/>
                  <a:pt x="21120" y="2896"/>
                  <a:pt x="21260" y="2609"/>
                </a:cubicBezTo>
                <a:cubicBezTo>
                  <a:pt x="21528" y="2062"/>
                  <a:pt x="21541" y="2078"/>
                  <a:pt x="21152" y="1633"/>
                </a:cubicBezTo>
                <a:cubicBezTo>
                  <a:pt x="21008" y="1469"/>
                  <a:pt x="20858" y="1435"/>
                  <a:pt x="20648" y="1445"/>
                </a:cubicBezTo>
                <a:cubicBezTo>
                  <a:pt x="20246" y="1465"/>
                  <a:pt x="20045" y="1234"/>
                  <a:pt x="20088" y="864"/>
                </a:cubicBezTo>
                <a:cubicBezTo>
                  <a:pt x="20097" y="782"/>
                  <a:pt x="20077" y="676"/>
                  <a:pt x="20025" y="615"/>
                </a:cubicBezTo>
                <a:cubicBezTo>
                  <a:pt x="19904" y="471"/>
                  <a:pt x="19494" y="118"/>
                  <a:pt x="19342" y="6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0266 0.012305 -0.001067 0.503810 -0.001118 0.516124 C -0.001170 0.528441 -0.001380 0.540755 -0.001748 0.553056" pathEditMode="relative">
                                      <p:cBhvr>
                                        <p:cTn id="14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  <p:bldP spid="266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15.png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957" y="422416"/>
            <a:ext cx="18436086" cy="12871168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Arrow"/>
          <p:cNvSpPr/>
          <p:nvPr/>
        </p:nvSpPr>
        <p:spPr>
          <a:xfrm>
            <a:off x="7966949" y="5736470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72" name="Oval Oval" descr="Oval Ov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807" y="12316277"/>
            <a:ext cx="3173228" cy="130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Dingbat Check"/>
          <p:cNvSpPr/>
          <p:nvPr/>
        </p:nvSpPr>
        <p:spPr>
          <a:xfrm>
            <a:off x="9901858" y="6322492"/>
            <a:ext cx="387416" cy="36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030 0.407431" pathEditMode="relative">
                                      <p:cBhvr>
                                        <p:cTn id="14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1" animBg="1" advAuto="0"/>
      <p:bldP spid="272" grpId="4" animBg="1" advAuto="0"/>
      <p:bldP spid="273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ww.mtsac.edu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3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algn="ctr" defTabSz="718184">
              <a:lnSpc>
                <a:spcPct val="150000"/>
              </a:lnSpc>
              <a:defRPr sz="5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www.mtsac.edu</a:t>
            </a:r>
          </a:p>
        </p:txBody>
      </p:sp>
      <p:pic>
        <p:nvPicPr>
          <p:cNvPr id="177" name="Screenshot 2023-10-03 at 12.31.19 PM.png" descr="Screenshot 2023-10-03 at 12.31.1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635" y="621300"/>
            <a:ext cx="18604936" cy="109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Oval Oval" descr="Oval Ova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318" y="9365392"/>
            <a:ext cx="3865596" cy="2412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16D.png" descr="16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66" y="442441"/>
            <a:ext cx="15268132" cy="963406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Arrow"/>
          <p:cNvSpPr/>
          <p:nvPr/>
        </p:nvSpPr>
        <p:spPr>
          <a:xfrm>
            <a:off x="7368109" y="3335805"/>
            <a:ext cx="1604618" cy="612633"/>
          </a:xfrm>
          <a:prstGeom prst="rightArrow">
            <a:avLst>
              <a:gd name="adj1" fmla="val 32000"/>
              <a:gd name="adj2" fmla="val 132674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79" name="Oval Oval" descr="Oval Ov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5607" y="11655149"/>
            <a:ext cx="3814126" cy="143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Screen Shot 2022-01-11 at 4.40.17 PM.png" descr="Screen Shot 2022-01-11 at 4.40.1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601" y="9845578"/>
            <a:ext cx="15268132" cy="3501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Oval Oval" descr="Oval Ova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9455" y="11719014"/>
            <a:ext cx="3173229" cy="130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Arrow"/>
          <p:cNvSpPr/>
          <p:nvPr/>
        </p:nvSpPr>
        <p:spPr>
          <a:xfrm>
            <a:off x="7158446" y="11831279"/>
            <a:ext cx="1604618" cy="612633"/>
          </a:xfrm>
          <a:prstGeom prst="rightArrow">
            <a:avLst>
              <a:gd name="adj1" fmla="val 32000"/>
              <a:gd name="adj2" fmla="val 132674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81" grpId="3" animBg="1" advAuto="0"/>
      <p:bldP spid="282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Enrolling in high school (or lower grade) and college at the same time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3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algn="ctr" defTabSz="676909">
              <a:lnSpc>
                <a:spcPct val="150000"/>
              </a:lnSpc>
              <a:defRPr sz="55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Enrolling in high school (or lower grade) and college at the same time</a:t>
            </a: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251" y="455066"/>
            <a:ext cx="20011498" cy="112564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17.png" descr="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01" y="493634"/>
            <a:ext cx="21203797" cy="1276683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Arrow"/>
          <p:cNvSpPr/>
          <p:nvPr/>
        </p:nvSpPr>
        <p:spPr>
          <a:xfrm>
            <a:off x="7420099" y="5725572"/>
            <a:ext cx="1604618" cy="754789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93" name="Oval Oval" descr="Oval Ov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1313" y="11089568"/>
            <a:ext cx="3173229" cy="130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575 0.269766" pathEditMode="relative">
                                      <p:cBhvr>
                                        <p:cTn id="10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1" animBg="1" advAuto="0"/>
      <p:bldP spid="292" grpId="3" animBg="1" advAuto="0"/>
      <p:bldP spid="293" grpId="4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19.png" descr="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641" y="507700"/>
            <a:ext cx="18464718" cy="1270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Arrow"/>
          <p:cNvSpPr/>
          <p:nvPr/>
        </p:nvSpPr>
        <p:spPr>
          <a:xfrm>
            <a:off x="7741635" y="2707245"/>
            <a:ext cx="1604618" cy="754789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658 0.167306" pathEditMode="relative">
                                      <p:cBhvr>
                                        <p:cTn id="10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58 0.167306 L 0.002755 0.441897" pathEditMode="relative">
                                      <p:cBhvr>
                                        <p:cTn id="1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55 0.441897 L 0.003167 0.650372" pathEditMode="relative">
                                      <p:cBhvr>
                                        <p:cTn id="21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1" animBg="1" advAuto="0"/>
      <p:bldP spid="296" grpId="3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20.png" descr="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670" y="479850"/>
            <a:ext cx="18577663" cy="127944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Arrow"/>
          <p:cNvSpPr/>
          <p:nvPr/>
        </p:nvSpPr>
        <p:spPr>
          <a:xfrm>
            <a:off x="7591425" y="4609900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658 0.166471" pathEditMode="relative">
                                      <p:cBhvr>
                                        <p:cTn id="10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01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58 0.166471 L 0.002658 0.432771" pathEditMode="relative">
                                      <p:cBhvr>
                                        <p:cTn id="1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  <p:bldP spid="301" grpId="3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20a.png" descr="20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033" y="719686"/>
            <a:ext cx="20273820" cy="1227662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Arrow"/>
          <p:cNvSpPr/>
          <p:nvPr/>
        </p:nvSpPr>
        <p:spPr>
          <a:xfrm>
            <a:off x="6915483" y="3958992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05" name="Oval Oval" descr="Oval Ov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3544" y="11553180"/>
            <a:ext cx="3173229" cy="130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  <p:bldP spid="305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21.png" descr="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43" y="700365"/>
            <a:ext cx="19633552" cy="11950297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Arrow"/>
          <p:cNvSpPr/>
          <p:nvPr/>
        </p:nvSpPr>
        <p:spPr>
          <a:xfrm>
            <a:off x="7566390" y="6687797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3285 0.297021" pathEditMode="relative">
                                      <p:cBhvr>
                                        <p:cTn id="10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21a.png" descr="2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3" y="639798"/>
            <a:ext cx="20921229" cy="12352575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Arrow"/>
          <p:cNvSpPr/>
          <p:nvPr/>
        </p:nvSpPr>
        <p:spPr>
          <a:xfrm>
            <a:off x="7666529" y="5686399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14" name="Oval Oval" descr="Oval Ov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13" y="11089568"/>
            <a:ext cx="3173229" cy="130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1" animBg="1" advAuto="0"/>
      <p:bldP spid="314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22.png" descr="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66" y="695005"/>
            <a:ext cx="17170402" cy="11544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Arrow"/>
          <p:cNvSpPr/>
          <p:nvPr/>
        </p:nvSpPr>
        <p:spPr>
          <a:xfrm>
            <a:off x="9734415" y="8704898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579 0.145109" pathEditMode="relative">
                                      <p:cBhvr>
                                        <p:cTn id="10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17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1" animBg="1" advAuto="0"/>
      <p:bldP spid="317" grpId="3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22a.png" descr="22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442" y="570930"/>
            <a:ext cx="18497116" cy="1242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Arrow"/>
          <p:cNvSpPr/>
          <p:nvPr/>
        </p:nvSpPr>
        <p:spPr>
          <a:xfrm>
            <a:off x="7431203" y="2496241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110 0.685379" pathEditMode="relative">
                                      <p:cBhvr>
                                        <p:cTn id="10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11" y="1243105"/>
            <a:ext cx="20305570" cy="1023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Oval Oval" descr="Oval Ov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598" y="7287077"/>
            <a:ext cx="4758291" cy="1829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22b.png" descr="22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331" y="713442"/>
            <a:ext cx="18292343" cy="1228911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Arrow"/>
          <p:cNvSpPr/>
          <p:nvPr/>
        </p:nvSpPr>
        <p:spPr>
          <a:xfrm>
            <a:off x="7406168" y="2871764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804 0.600616" pathEditMode="relative">
                                      <p:cBhvr>
                                        <p:cTn id="10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25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1" animBg="1" advAuto="0"/>
      <p:bldP spid="325" grpId="3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22c.png" descr="22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804" y="766109"/>
            <a:ext cx="19168391" cy="12183782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Arrow"/>
          <p:cNvSpPr/>
          <p:nvPr/>
        </p:nvSpPr>
        <p:spPr>
          <a:xfrm>
            <a:off x="7130784" y="3272323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493 0.526232" pathEditMode="relative">
                                      <p:cBhvr>
                                        <p:cTn id="10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30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animBg="1" advAuto="0"/>
      <p:bldP spid="330" grpId="3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22d.png" descr="22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85" y="646249"/>
            <a:ext cx="19602176" cy="12423503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Arrow"/>
          <p:cNvSpPr/>
          <p:nvPr/>
        </p:nvSpPr>
        <p:spPr>
          <a:xfrm>
            <a:off x="7481274" y="2996938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34" name="Dingbat Check"/>
          <p:cNvSpPr/>
          <p:nvPr/>
        </p:nvSpPr>
        <p:spPr>
          <a:xfrm>
            <a:off x="9601548" y="4733863"/>
            <a:ext cx="387416" cy="36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35" name="Oval"/>
          <p:cNvSpPr/>
          <p:nvPr/>
        </p:nvSpPr>
        <p:spPr>
          <a:xfrm>
            <a:off x="9183748" y="4498854"/>
            <a:ext cx="4380401" cy="933983"/>
          </a:xfrm>
          <a:prstGeom prst="ellipse">
            <a:avLst/>
          </a:prstGeom>
          <a:ln w="889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3605 0.481179" pathEditMode="relative">
                                      <p:cBhvr>
                                        <p:cTn id="13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33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1" animBg="1" advAuto="0"/>
      <p:bldP spid="333" grpId="4" animBg="1" advAuto="0"/>
      <p:bldP spid="334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22e.png" descr="22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841" y="526906"/>
            <a:ext cx="12667712" cy="8507468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Arrow"/>
          <p:cNvSpPr/>
          <p:nvPr/>
        </p:nvSpPr>
        <p:spPr>
          <a:xfrm>
            <a:off x="6980576" y="2421135"/>
            <a:ext cx="1604618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41" name="22f.png" descr="22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836" y="9093383"/>
            <a:ext cx="12595720" cy="3619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Oval Oval" descr="Oval Ova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7630" y="10939357"/>
            <a:ext cx="3173229" cy="130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295966" pathEditMode="relative">
                                      <p:cBhvr>
                                        <p:cTn id="1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40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1" animBg="1" advAuto="0"/>
      <p:bldP spid="340" grpId="3" animBg="1" advAuto="0"/>
      <p:bldP spid="342" grpId="4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23.png" descr="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769" y="429811"/>
            <a:ext cx="16570168" cy="12856377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Arrow"/>
          <p:cNvSpPr/>
          <p:nvPr/>
        </p:nvSpPr>
        <p:spPr>
          <a:xfrm>
            <a:off x="7931901" y="4749381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48" name="Dingbat Check"/>
          <p:cNvSpPr/>
          <p:nvPr/>
        </p:nvSpPr>
        <p:spPr>
          <a:xfrm>
            <a:off x="10015259" y="11997154"/>
            <a:ext cx="387418" cy="36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526810" pathEditMode="relative">
                                      <p:cBhvr>
                                        <p:cTn id="10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47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  <p:bldP spid="347" grpId="3" animBg="1" advAuto="0"/>
      <p:bldP spid="348" grpId="4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23a.png" descr="23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125" y="586394"/>
            <a:ext cx="16215381" cy="12581312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Arrow"/>
          <p:cNvSpPr/>
          <p:nvPr/>
        </p:nvSpPr>
        <p:spPr>
          <a:xfrm>
            <a:off x="7706587" y="4649242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54" name="Oval Oval" descr="Oval Ov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2385" y="12191103"/>
            <a:ext cx="3173228" cy="130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580 0.210839" pathEditMode="relative">
                                      <p:cBhvr>
                                        <p:cTn id="10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53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1" animBg="1" advAuto="0"/>
      <p:bldP spid="353" grpId="3" animBg="1" advAuto="0"/>
      <p:bldP spid="354" grpId="4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onfirmation page - PRI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3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algn="ctr" defTabSz="718184">
              <a:lnSpc>
                <a:spcPct val="150000"/>
              </a:lnSpc>
              <a:defRPr sz="5900">
                <a:solidFill>
                  <a:srgbClr val="DEDEDE"/>
                </a:solidFill>
              </a:defRPr>
            </a:lvl1pPr>
          </a:lstStyle>
          <a:p>
            <a:r>
              <a:t>Confirmation page - PRINT</a:t>
            </a:r>
          </a:p>
        </p:txBody>
      </p:sp>
      <p:pic>
        <p:nvPicPr>
          <p:cNvPr id="359" name="Screenshot 2023-10-03 at 1.20.04 PM.png" descr="Screenshot 2023-10-03 at 1.20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845" y="472448"/>
            <a:ext cx="17407941" cy="11060935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Oval"/>
          <p:cNvSpPr/>
          <p:nvPr/>
        </p:nvSpPr>
        <p:spPr>
          <a:xfrm>
            <a:off x="4121644" y="5093761"/>
            <a:ext cx="3282513" cy="302439"/>
          </a:xfrm>
          <a:prstGeom prst="ellipse">
            <a:avLst/>
          </a:prstGeom>
          <a:ln w="12700">
            <a:solidFill>
              <a:srgbClr val="4F8F00"/>
            </a:solidFill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61" name="Arrow"/>
          <p:cNvSpPr/>
          <p:nvPr/>
        </p:nvSpPr>
        <p:spPr>
          <a:xfrm>
            <a:off x="2636652" y="4867585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62" name="Arrow"/>
          <p:cNvSpPr/>
          <p:nvPr/>
        </p:nvSpPr>
        <p:spPr>
          <a:xfrm>
            <a:off x="2636652" y="3866326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3" animBg="1" advAuto="0"/>
      <p:bldP spid="361" grpId="2" animBg="1" advAuto="0"/>
      <p:bldP spid="362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EMAIL: Confirmation of Application- pri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3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algn="ctr" defTabSz="718184">
              <a:lnSpc>
                <a:spcPct val="150000"/>
              </a:lnSpc>
              <a:defRPr sz="5900">
                <a:solidFill>
                  <a:srgbClr val="DEDEDE"/>
                </a:solidFill>
              </a:defRPr>
            </a:lvl1pPr>
          </a:lstStyle>
          <a:p>
            <a:r>
              <a:t>EMAIL: Confirmation of Application- print</a:t>
            </a:r>
          </a:p>
        </p:txBody>
      </p:sp>
      <p:pic>
        <p:nvPicPr>
          <p:cNvPr id="367" name="Screenshot 2023-10-03 at 1.40.24 PM.png" descr="Screenshot 2023-10-03 at 1.40.2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035" y="785695"/>
            <a:ext cx="18028799" cy="1038829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Oval"/>
          <p:cNvSpPr/>
          <p:nvPr/>
        </p:nvSpPr>
        <p:spPr>
          <a:xfrm>
            <a:off x="2744674" y="4683847"/>
            <a:ext cx="4346451" cy="2435179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EMAIL: User Name &amp; MT. Sac ID - pri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3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algn="ctr" defTabSz="718184">
              <a:lnSpc>
                <a:spcPct val="150000"/>
              </a:lnSpc>
              <a:defRPr sz="5900">
                <a:solidFill>
                  <a:srgbClr val="DEDEDE"/>
                </a:solidFill>
              </a:defRPr>
            </a:lvl1pPr>
          </a:lstStyle>
          <a:p>
            <a:r>
              <a:t>EMAIL: User Name &amp; MT. Sac ID - print</a:t>
            </a:r>
          </a:p>
        </p:txBody>
      </p:sp>
      <p:pic>
        <p:nvPicPr>
          <p:cNvPr id="373" name="26_email with ID_User Name.png" descr="26_email with ID_User N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785" y="448247"/>
            <a:ext cx="12124998" cy="1127010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Oval"/>
          <p:cNvSpPr/>
          <p:nvPr/>
        </p:nvSpPr>
        <p:spPr>
          <a:xfrm>
            <a:off x="8992558" y="6132826"/>
            <a:ext cx="3352433" cy="1241395"/>
          </a:xfrm>
          <a:prstGeom prst="ellipse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75" name="Arrow"/>
          <p:cNvSpPr/>
          <p:nvPr/>
        </p:nvSpPr>
        <p:spPr>
          <a:xfrm>
            <a:off x="7381133" y="6453382"/>
            <a:ext cx="1375722" cy="600283"/>
          </a:xfrm>
          <a:prstGeom prst="rightArrow">
            <a:avLst>
              <a:gd name="adj1" fmla="val 32000"/>
              <a:gd name="adj2" fmla="val 135403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1" animBg="1" advAuto="0"/>
      <p:bldP spid="375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hank you!"/>
          <p:cNvSpPr txBox="1">
            <a:spLocks noGrp="1"/>
          </p:cNvSpPr>
          <p:nvPr>
            <p:ph type="title"/>
          </p:nvPr>
        </p:nvSpPr>
        <p:spPr>
          <a:xfrm>
            <a:off x="1936750" y="5016500"/>
            <a:ext cx="20510500" cy="3683000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Thank you!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shot 2024-01-17 at 9.05.20 AM.png" descr="Screenshot 2024-01-17 at 9.05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699603"/>
            <a:ext cx="21704300" cy="1197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Application Re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Application Resources</a:t>
            </a:r>
          </a:p>
        </p:txBody>
      </p:sp>
      <p:sp>
        <p:nvSpPr>
          <p:cNvPr id="415" name="www.mtsac.edu/hsarticul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www.mtsac.edu/hsarticulation</a:t>
            </a:r>
          </a:p>
          <a:p>
            <a:pPr>
              <a:buBlip>
                <a:blip r:embed="rId3"/>
              </a:buBlip>
            </a:pPr>
            <a:r>
              <a:t>Scroll down on home page or use the video tab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shot 2024-01-17 at 9.08.03 AM.png" descr="Screenshot 2024-01-17 at 9.08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36" y="713794"/>
            <a:ext cx="21580528" cy="11604977"/>
          </a:xfrm>
          <a:prstGeom prst="rect">
            <a:avLst/>
          </a:prstGeom>
          <a:ln w="114300">
            <a:solidFill>
              <a:srgbClr val="008F00"/>
            </a:solidFill>
            <a:miter lim="400000"/>
          </a:ln>
        </p:spPr>
      </p:pic>
      <p:sp>
        <p:nvSpPr>
          <p:cNvPr id="188" name="Line"/>
          <p:cNvSpPr/>
          <p:nvPr/>
        </p:nvSpPr>
        <p:spPr>
          <a:xfrm>
            <a:off x="1586598" y="7857993"/>
            <a:ext cx="1890104" cy="1"/>
          </a:xfrm>
          <a:prstGeom prst="line">
            <a:avLst/>
          </a:prstGeom>
          <a:ln w="165100">
            <a:solidFill>
              <a:srgbClr val="4F8F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shot 2024-01-17 at 9.11.44 AM.png" descr="Screenshot 2024-01-17 at 9.11.4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67" y="935149"/>
            <a:ext cx="22865466" cy="9368759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91" name="Oval Oval" descr="Oval Ov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787" y="6299711"/>
            <a:ext cx="2904760" cy="1116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shot 2023-10-11 at 12.39.02 PM.png" descr="Screenshot 2023-10-11 at 12.39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792" y="476292"/>
            <a:ext cx="19281656" cy="1095395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val"/>
          <p:cNvSpPr/>
          <p:nvPr/>
        </p:nvSpPr>
        <p:spPr>
          <a:xfrm>
            <a:off x="11328751" y="8587075"/>
            <a:ext cx="3229387" cy="762929"/>
          </a:xfrm>
          <a:prstGeom prst="ellipse">
            <a:avLst/>
          </a:prstGeom>
          <a:ln w="88900">
            <a:solidFill>
              <a:srgbClr val="008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195" name="Line"/>
          <p:cNvSpPr/>
          <p:nvPr/>
        </p:nvSpPr>
        <p:spPr>
          <a:xfrm>
            <a:off x="8346089" y="7605810"/>
            <a:ext cx="1576892" cy="2"/>
          </a:xfrm>
          <a:prstGeom prst="line">
            <a:avLst/>
          </a:prstGeom>
          <a:ln w="127000">
            <a:solidFill>
              <a:srgbClr val="4F8F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196" name="Option #1: Email"/>
          <p:cNvSpPr txBox="1">
            <a:spLocks noGrp="1"/>
          </p:cNvSpPr>
          <p:nvPr>
            <p:ph type="body" sz="quarter" idx="4294967295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4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anchor="t"/>
          <a:lstStyle>
            <a:lvl1pPr marL="0" indent="0" algn="ctr" defTabSz="718184">
              <a:lnSpc>
                <a:spcPct val="150000"/>
              </a:lnSpc>
              <a:spcBef>
                <a:spcPts val="0"/>
              </a:spcBef>
              <a:buSzTx/>
              <a:buNone/>
              <a:defRPr sz="5900" u="sng" cap="all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  <a:hlinkClick r:id="rId5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Option #1: Email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shot 2023-10-11 at 12.39.02 PM.png" descr="Screenshot 2023-10-11 at 12.39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55" y="1758363"/>
            <a:ext cx="15483557" cy="879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Line"/>
          <p:cNvSpPr/>
          <p:nvPr/>
        </p:nvSpPr>
        <p:spPr>
          <a:xfrm>
            <a:off x="4859947" y="7908966"/>
            <a:ext cx="1576892" cy="2"/>
          </a:xfrm>
          <a:prstGeom prst="line">
            <a:avLst/>
          </a:prstGeom>
          <a:ln w="127000">
            <a:solidFill>
              <a:srgbClr val="4F8F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pic>
        <p:nvPicPr>
          <p:cNvPr id="202" name="Screenshot 2023-10-11 at 12.48.51 PM.png" descr="Screenshot 2023-10-11 at 12.48.5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6214" y="4146741"/>
            <a:ext cx="11464219" cy="4753191"/>
          </a:xfrm>
          <a:prstGeom prst="rect">
            <a:avLst/>
          </a:prstGeom>
          <a:ln w="88900">
            <a:solidFill>
              <a:srgbClr val="008F00"/>
            </a:solidFill>
            <a:miter lim="400000"/>
          </a:ln>
        </p:spPr>
      </p:pic>
      <p:sp>
        <p:nvSpPr>
          <p:cNvPr id="203" name="Oval"/>
          <p:cNvSpPr/>
          <p:nvPr/>
        </p:nvSpPr>
        <p:spPr>
          <a:xfrm>
            <a:off x="16333759" y="6917562"/>
            <a:ext cx="3229387" cy="838179"/>
          </a:xfrm>
          <a:prstGeom prst="ellipse">
            <a:avLst/>
          </a:prstGeom>
          <a:ln w="88900">
            <a:solidFill>
              <a:srgbClr val="008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04" name="Option #2: Mobile Phone"/>
          <p:cNvSpPr txBox="1">
            <a:spLocks noGrp="1"/>
          </p:cNvSpPr>
          <p:nvPr>
            <p:ph type="body" sz="quarter" idx="4294967295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5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anchor="t"/>
          <a:lstStyle>
            <a:lvl1pPr marL="0" indent="0" algn="ctr" defTabSz="718184">
              <a:lnSpc>
                <a:spcPct val="150000"/>
              </a:lnSpc>
              <a:spcBef>
                <a:spcPts val="0"/>
              </a:spcBef>
              <a:buSzTx/>
              <a:buNone/>
              <a:defRPr sz="5900" u="sng" cap="all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  <a:hlinkClick r:id="rId6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Option #2: Mobile Phone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66" y="431745"/>
            <a:ext cx="21552667" cy="1285250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Arrow"/>
          <p:cNvSpPr/>
          <p:nvPr/>
        </p:nvSpPr>
        <p:spPr>
          <a:xfrm>
            <a:off x="2913345" y="5411032"/>
            <a:ext cx="1604618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976 0.461885" pathEditMode="relative">
                                      <p:cBhvr>
                                        <p:cTn id="1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</p:bldLst>
  </p:timing>
</p:sld>
</file>

<file path=ppt/theme/theme1.xml><?xml version="1.0" encoding="utf-8"?>
<a:theme xmlns:a="http://schemas.openxmlformats.org/drawingml/2006/main" name="Blueprint">
  <a:themeElements>
    <a:clrScheme name="Blueprint">
      <a:dk1>
        <a:srgbClr val="568AAB"/>
      </a:dk1>
      <a:lt1>
        <a:srgbClr val="AB7655"/>
      </a:lt1>
      <a:dk2>
        <a:srgbClr val="A7A7A7"/>
      </a:dk2>
      <a:lt2>
        <a:srgbClr val="535353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58AA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58AA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Macintosh PowerPoint</Application>
  <PresentationFormat>Custom</PresentationFormat>
  <Paragraphs>99</Paragraphs>
  <Slides>40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Helvetica Neue</vt:lpstr>
      <vt:lpstr>Helvetica Neue Bold Condensed</vt:lpstr>
      <vt:lpstr>Helvetica Neue Light</vt:lpstr>
      <vt:lpstr>Blueprint</vt:lpstr>
      <vt:lpstr>Mt. SAC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Application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Mt. SAC Application</dc:title>
  <cp:lastModifiedBy>Ward, Marlene</cp:lastModifiedBy>
  <cp:revision>2</cp:revision>
  <dcterms:modified xsi:type="dcterms:W3CDTF">2024-01-18T23:25:22Z</dcterms:modified>
</cp:coreProperties>
</file>