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9" r:id="rId3"/>
    <p:sldId id="294" r:id="rId4"/>
    <p:sldId id="295" r:id="rId5"/>
    <p:sldId id="296" r:id="rId6"/>
    <p:sldId id="297" r:id="rId7"/>
    <p:sldId id="298" r:id="rId8"/>
    <p:sldId id="299" r:id="rId9"/>
    <p:sldId id="300" r:id="rId10"/>
    <p:sldId id="301" r:id="rId11"/>
    <p:sldId id="310" r:id="rId12"/>
    <p:sldId id="311" r:id="rId13"/>
    <p:sldId id="308" r:id="rId14"/>
    <p:sldId id="292" r:id="rId15"/>
    <p:sldId id="312" r:id="rId16"/>
    <p:sldId id="260" r:id="rId17"/>
    <p:sldId id="288" r:id="rId18"/>
    <p:sldId id="289" r:id="rId19"/>
    <p:sldId id="290" r:id="rId20"/>
    <p:sldId id="262" r:id="rId21"/>
    <p:sldId id="293" r:id="rId22"/>
    <p:sldId id="302" r:id="rId23"/>
    <p:sldId id="283" r:id="rId24"/>
    <p:sldId id="309" r:id="rId25"/>
    <p:sldId id="273" r:id="rId26"/>
    <p:sldId id="291" r:id="rId27"/>
    <p:sldId id="303" r:id="rId28"/>
    <p:sldId id="304" r:id="rId29"/>
    <p:sldId id="271" r:id="rId30"/>
    <p:sldId id="305" r:id="rId31"/>
    <p:sldId id="276" r:id="rId32"/>
    <p:sldId id="277" r:id="rId33"/>
    <p:sldId id="306" r:id="rId34"/>
    <p:sldId id="307" r:id="rId35"/>
    <p:sldId id="268" r:id="rId36"/>
    <p:sldId id="316" r:id="rId37"/>
    <p:sldId id="313" r:id="rId38"/>
    <p:sldId id="314" r:id="rId39"/>
    <p:sldId id="317" r:id="rId40"/>
    <p:sldId id="315" r:id="rId41"/>
    <p:sldId id="265" r:id="rId42"/>
    <p:sldId id="26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9C9C9C"/>
    <a:srgbClr val="9999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68152" autoAdjust="0"/>
  </p:normalViewPr>
  <p:slideViewPr>
    <p:cSldViewPr snapToGrid="0">
      <p:cViewPr varScale="1">
        <p:scale>
          <a:sx n="98" d="100"/>
          <a:sy n="98" d="100"/>
        </p:scale>
        <p:origin x="1262" y="8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1F6CE-0878-479B-ADEF-29F63E258996}"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836A-E352-4857-BC48-701BDF335C3C}" type="slidenum">
              <a:rPr lang="en-US" smtClean="0"/>
              <a:t>‹#›</a:t>
            </a:fld>
            <a:endParaRPr lang="en-US"/>
          </a:p>
        </p:txBody>
      </p:sp>
    </p:spTree>
    <p:extLst>
      <p:ext uri="{BB962C8B-B14F-4D97-AF65-F5344CB8AC3E}">
        <p14:creationId xmlns:p14="http://schemas.microsoft.com/office/powerpoint/2010/main" val="97728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a:t>
            </a:fld>
            <a:endParaRPr lang="en-US"/>
          </a:p>
        </p:txBody>
      </p:sp>
    </p:spTree>
    <p:extLst>
      <p:ext uri="{BB962C8B-B14F-4D97-AF65-F5344CB8AC3E}">
        <p14:creationId xmlns:p14="http://schemas.microsoft.com/office/powerpoint/2010/main" val="295308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will sign</a:t>
            </a:r>
            <a:r>
              <a:rPr lang="en-US" baseline="0" dirty="0" smtClean="0"/>
              <a:t> in with the user name from the Mt. SAC welcome email and paste in the claim code they just received.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10</a:t>
            </a:fld>
            <a:endParaRPr lang="en-US"/>
          </a:p>
        </p:txBody>
      </p:sp>
    </p:spTree>
    <p:extLst>
      <p:ext uri="{BB962C8B-B14F-4D97-AF65-F5344CB8AC3E}">
        <p14:creationId xmlns:p14="http://schemas.microsoft.com/office/powerpoint/2010/main" val="126963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the student will be immediately directed to </a:t>
            </a:r>
            <a:r>
              <a:rPr lang="en-US" dirty="0" smtClean="0"/>
              <a:t>create a new password. Th</a:t>
            </a:r>
            <a:r>
              <a:rPr lang="en-US" baseline="0" dirty="0" smtClean="0"/>
              <a:t>ey must write down their new password and keep it handy because they will need it to access the student form when they’re ready.</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11</a:t>
            </a:fld>
            <a:endParaRPr lang="en-US"/>
          </a:p>
        </p:txBody>
      </p:sp>
    </p:spTree>
    <p:extLst>
      <p:ext uri="{BB962C8B-B14F-4D97-AF65-F5344CB8AC3E}">
        <p14:creationId xmlns:p14="http://schemas.microsoft.com/office/powerpoint/2010/main" val="29415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student was successful</a:t>
            </a:r>
            <a:r>
              <a:rPr lang="en-US" baseline="0" dirty="0" smtClean="0"/>
              <a:t> they will now be logged into their student portal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12</a:t>
            </a:fld>
            <a:endParaRPr lang="en-US"/>
          </a:p>
        </p:txBody>
      </p:sp>
    </p:spTree>
    <p:extLst>
      <p:ext uri="{BB962C8B-B14F-4D97-AF65-F5344CB8AC3E}">
        <p14:creationId xmlns:p14="http://schemas.microsoft.com/office/powerpoint/2010/main" val="130206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students have issues getting into their account, please have them reach out to the IT Help</a:t>
            </a:r>
            <a:r>
              <a:rPr lang="en-US" baseline="0" dirty="0" smtClean="0"/>
              <a:t> Desk for assistance.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13</a:t>
            </a:fld>
            <a:endParaRPr lang="en-US"/>
          </a:p>
        </p:txBody>
      </p:sp>
    </p:spTree>
    <p:extLst>
      <p:ext uri="{BB962C8B-B14F-4D97-AF65-F5344CB8AC3E}">
        <p14:creationId xmlns:p14="http://schemas.microsoft.com/office/powerpoint/2010/main" val="223392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14</a:t>
            </a:fld>
            <a:endParaRPr lang="en-US"/>
          </a:p>
        </p:txBody>
      </p:sp>
    </p:spTree>
    <p:extLst>
      <p:ext uri="{BB962C8B-B14F-4D97-AF65-F5344CB8AC3E}">
        <p14:creationId xmlns:p14="http://schemas.microsoft.com/office/powerpoint/2010/main" val="65107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get into the student articulation request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15</a:t>
            </a:fld>
            <a:endParaRPr lang="en-US"/>
          </a:p>
        </p:txBody>
      </p:sp>
    </p:spTree>
    <p:extLst>
      <p:ext uri="{BB962C8B-B14F-4D97-AF65-F5344CB8AC3E}">
        <p14:creationId xmlns:p14="http://schemas.microsoft.com/office/powerpoint/2010/main" val="4265149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those that are new to articulation, this is the form that every student needs to complete</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order to request articulation credit.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a:t>
            </a:r>
            <a:r>
              <a:rPr lang="en-US" sz="1200" kern="1200" baseline="0" dirty="0" smtClean="0">
                <a:solidFill>
                  <a:schemeClr val="tx1"/>
                </a:solidFill>
                <a:effectLst/>
                <a:latin typeface="+mn-lt"/>
                <a:ea typeface="+mn-ea"/>
                <a:cs typeface="+mn-cs"/>
              </a:rPr>
              <a:t> couple big changes with the form this year. First, and the most important change, it is now the STUDENT’S responsibility to initiate the form, nothing comes from the articulation office anymore. We’ll remind you to get your forms done, but ultimately the student must take the initiative to get the process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big change is that student signatures are no longer necessary! The form is initiated within their student portal so in essence, their identification has been verified. So no more emails from me saying the student signed wrong and has to re-sign – this alone will save so much time and </a:t>
            </a:r>
            <a:r>
              <a:rPr lang="en-US" sz="1200" kern="1200" baseline="0" dirty="0" smtClean="0">
                <a:solidFill>
                  <a:schemeClr val="tx1"/>
                </a:solidFill>
                <a:effectLst/>
                <a:latin typeface="+mn-lt"/>
                <a:ea typeface="+mn-ea"/>
                <a:cs typeface="+mn-cs"/>
              </a:rPr>
              <a:t>headache.</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Please make sure everything is accurate before submitting the form.</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16</a:t>
            </a:fld>
            <a:endParaRPr lang="en-US"/>
          </a:p>
        </p:txBody>
      </p:sp>
    </p:spTree>
    <p:extLst>
      <p:ext uri="{BB962C8B-B14F-4D97-AF65-F5344CB8AC3E}">
        <p14:creationId xmlns:p14="http://schemas.microsoft.com/office/powerpoint/2010/main" val="362283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your</a:t>
            </a:r>
            <a:r>
              <a:rPr lang="en-US" baseline="0" dirty="0" smtClean="0"/>
              <a:t> students are ready, t</a:t>
            </a:r>
            <a:r>
              <a:rPr lang="en-US" dirty="0" smtClean="0"/>
              <a:t>he link to the form can</a:t>
            </a:r>
            <a:r>
              <a:rPr lang="en-US" baseline="0" dirty="0" smtClean="0"/>
              <a:t> be found on the </a:t>
            </a:r>
            <a:r>
              <a:rPr lang="en-US" dirty="0" smtClean="0"/>
              <a:t>Articulation</a:t>
            </a:r>
            <a:r>
              <a:rPr lang="en-US" baseline="0" dirty="0" smtClean="0"/>
              <a:t> website under Links &amp; Forms – the student will click on Articulation Student Request to be taken to the </a:t>
            </a:r>
            <a:r>
              <a:rPr lang="en-US" baseline="0" dirty="0" err="1" smtClean="0"/>
              <a:t>Etrieve</a:t>
            </a:r>
            <a:r>
              <a:rPr lang="en-US" baseline="0" dirty="0" smtClean="0"/>
              <a:t> home page.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17</a:t>
            </a:fld>
            <a:endParaRPr lang="en-US"/>
          </a:p>
        </p:txBody>
      </p:sp>
    </p:spTree>
    <p:extLst>
      <p:ext uri="{BB962C8B-B14F-4D97-AF65-F5344CB8AC3E}">
        <p14:creationId xmlns:p14="http://schemas.microsoft.com/office/powerpoint/2010/main" val="1317154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a:t>
            </a:r>
            <a:r>
              <a:rPr lang="en-US" dirty="0" err="1" smtClean="0"/>
              <a:t>Etrieve</a:t>
            </a:r>
            <a:r>
              <a:rPr lang="en-US" dirty="0" smtClean="0"/>
              <a:t> home page, the student will click on the Mt. SAC logo to sign-in</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18</a:t>
            </a:fld>
            <a:endParaRPr lang="en-US"/>
          </a:p>
        </p:txBody>
      </p:sp>
    </p:spTree>
    <p:extLst>
      <p:ext uri="{BB962C8B-B14F-4D97-AF65-F5344CB8AC3E}">
        <p14:creationId xmlns:p14="http://schemas.microsoft.com/office/powerpoint/2010/main" val="490211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dirty="0" smtClean="0"/>
              <a:t>the single</a:t>
            </a:r>
            <a:r>
              <a:rPr lang="en-US" baseline="0" dirty="0" smtClean="0"/>
              <a:t> sign-on page </a:t>
            </a:r>
            <a:r>
              <a:rPr lang="en-US" dirty="0" smtClean="0"/>
              <a:t>where </a:t>
            </a:r>
            <a:r>
              <a:rPr lang="en-US" dirty="0" smtClean="0"/>
              <a:t>the student will enter their user name and the password they created when they claimed their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19</a:t>
            </a:fld>
            <a:endParaRPr lang="en-US"/>
          </a:p>
        </p:txBody>
      </p:sp>
    </p:spTree>
    <p:extLst>
      <p:ext uri="{BB962C8B-B14F-4D97-AF65-F5344CB8AC3E}">
        <p14:creationId xmlns:p14="http://schemas.microsoft.com/office/powerpoint/2010/main" val="425937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Hopefully</a:t>
            </a:r>
            <a:r>
              <a:rPr lang="en-US" sz="1200" kern="1200" baseline="0" dirty="0" smtClean="0">
                <a:solidFill>
                  <a:schemeClr val="tx1"/>
                </a:solidFill>
                <a:effectLst/>
                <a:latin typeface="+mn-lt"/>
                <a:ea typeface="+mn-ea"/>
                <a:cs typeface="+mn-cs"/>
              </a:rPr>
              <a:t> you’re getting your students through the Mt. SAC application and your students are receiving their Mt. SAC IDs and claiming their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we launch</a:t>
            </a:r>
            <a:r>
              <a:rPr lang="en-US" sz="1200" kern="1200" baseline="0" dirty="0" smtClean="0">
                <a:solidFill>
                  <a:schemeClr val="tx1"/>
                </a:solidFill>
                <a:effectLst/>
                <a:latin typeface="+mn-lt"/>
                <a:ea typeface="+mn-ea"/>
                <a:cs typeface="+mn-cs"/>
              </a:rPr>
              <a:t> into the student form and using </a:t>
            </a:r>
            <a:r>
              <a:rPr lang="en-US" sz="1200" kern="1200" baseline="0" dirty="0" err="1" smtClean="0">
                <a:solidFill>
                  <a:schemeClr val="tx1"/>
                </a:solidFill>
                <a:effectLst/>
                <a:latin typeface="+mn-lt"/>
                <a:ea typeface="+mn-ea"/>
                <a:cs typeface="+mn-cs"/>
              </a:rPr>
              <a:t>Etrieve</a:t>
            </a:r>
            <a:r>
              <a:rPr lang="en-US" sz="1200" kern="1200" baseline="0" dirty="0" smtClean="0">
                <a:solidFill>
                  <a:schemeClr val="tx1"/>
                </a:solidFill>
                <a:effectLst/>
                <a:latin typeface="+mn-lt"/>
                <a:ea typeface="+mn-ea"/>
                <a:cs typeface="+mn-cs"/>
              </a:rPr>
              <a:t>, we are going to quickly review claiming the account because this is an absolute MUST for every student participating in articulation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after reviewing claiming the account we’ll also go over…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dirty="0"/>
          </a:p>
        </p:txBody>
      </p:sp>
    </p:spTree>
    <p:extLst>
      <p:ext uri="{BB962C8B-B14F-4D97-AF65-F5344CB8AC3E}">
        <p14:creationId xmlns:p14="http://schemas.microsoft.com/office/powerpoint/2010/main" val="25149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Etrieve</a:t>
            </a:r>
            <a:r>
              <a:rPr lang="en-US" baseline="0" dirty="0" smtClean="0"/>
              <a:t> automatically opens to the student </a:t>
            </a:r>
            <a:r>
              <a:rPr lang="en-US" baseline="0" dirty="0" smtClean="0"/>
              <a:t>form: computer view, cell phone view</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20</a:t>
            </a:fld>
            <a:endParaRPr lang="en-US"/>
          </a:p>
        </p:txBody>
      </p:sp>
    </p:spTree>
    <p:extLst>
      <p:ext uri="{BB962C8B-B14F-4D97-AF65-F5344CB8AC3E}">
        <p14:creationId xmlns:p14="http://schemas.microsoft.com/office/powerpoint/2010/main" val="2724204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email address will default to the student’s Mt. SAC student email address,</a:t>
            </a:r>
            <a:r>
              <a:rPr lang="en-US" baseline="0" dirty="0" smtClean="0"/>
              <a:t> not their personal email. So any correspondence from </a:t>
            </a:r>
            <a:r>
              <a:rPr lang="en-US" baseline="0" dirty="0" err="1" smtClean="0"/>
              <a:t>Etrieve</a:t>
            </a:r>
            <a:r>
              <a:rPr lang="en-US" baseline="0" dirty="0" smtClean="0"/>
              <a:t> will go to their Mt. SAC student </a:t>
            </a:r>
            <a:r>
              <a:rPr lang="en-US" baseline="0" dirty="0" smtClean="0"/>
              <a:t>email. However, students can go into their Mt. SAC email, and in the settings they can set it up to FORWARD emails from Mt. SAC to a personal email address so any communication from the college is sent to their personal email.</a:t>
            </a:r>
            <a:endParaRPr lang="en-US" baseline="0" dirty="0" smtClean="0"/>
          </a:p>
          <a:p>
            <a:pPr marL="0" indent="0">
              <a:buNone/>
            </a:pPr>
            <a:endParaRPr lang="en-US" baseline="0" dirty="0" smtClean="0"/>
          </a:p>
          <a:p>
            <a:pPr marL="0" indent="0">
              <a:buNone/>
            </a:pPr>
            <a:r>
              <a:rPr lang="en-US" baseline="0" dirty="0" smtClean="0"/>
              <a:t>The term is tied to the articulation agreement – some of you have agreements that are valid for more than one term, but most of you have agreements that are valid only for spring.</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21</a:t>
            </a:fld>
            <a:endParaRPr lang="en-US"/>
          </a:p>
        </p:txBody>
      </p:sp>
    </p:spTree>
    <p:extLst>
      <p:ext uri="{BB962C8B-B14F-4D97-AF65-F5344CB8AC3E}">
        <p14:creationId xmlns:p14="http://schemas.microsoft.com/office/powerpoint/2010/main" val="49299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stude</a:t>
            </a:r>
            <a:r>
              <a:rPr lang="en-US" dirty="0" smtClean="0"/>
              <a:t>nts</a:t>
            </a:r>
            <a:r>
              <a:rPr lang="en-US" baseline="0" dirty="0" smtClean="0"/>
              <a:t> need to READ and understand what they are agreeing to – by submitting the form they are stating that IF they have met all the articulation requirements, Mt. SAC will post grades and units to their OFFICIAL Mt. SAC transcript. That means passing grades of C or better WILL BE posted and they can’t be changed or removed.</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23</a:t>
            </a:fld>
            <a:endParaRPr lang="en-US"/>
          </a:p>
        </p:txBody>
      </p:sp>
    </p:spTree>
    <p:extLst>
      <p:ext uri="{BB962C8B-B14F-4D97-AF65-F5344CB8AC3E}">
        <p14:creationId xmlns:p14="http://schemas.microsoft.com/office/powerpoint/2010/main" val="152001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form is now automatically</a:t>
            </a:r>
            <a:r>
              <a:rPr lang="en-US" baseline="0" dirty="0" smtClean="0"/>
              <a:t> routed to the instructor.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25</a:t>
            </a:fld>
            <a:endParaRPr lang="en-US"/>
          </a:p>
        </p:txBody>
      </p:sp>
    </p:spTree>
    <p:extLst>
      <p:ext uri="{BB962C8B-B14F-4D97-AF65-F5344CB8AC3E}">
        <p14:creationId xmlns:p14="http://schemas.microsoft.com/office/powerpoint/2010/main" val="53781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Etrieve</a:t>
            </a:r>
            <a:r>
              <a:rPr lang="en-US" sz="1200" dirty="0" smtClean="0"/>
              <a:t> is a new platform for us and there might be some issues that prevent the student from completing the form. </a:t>
            </a:r>
            <a:r>
              <a:rPr lang="en-US" sz="1200" dirty="0" err="1" smtClean="0"/>
              <a:t>Etrieve</a:t>
            </a:r>
            <a:r>
              <a:rPr lang="en-US" sz="1200" dirty="0" smtClean="0"/>
              <a:t> is set up to check the application status of each student so when they enter the term on the form, if the student doesn’t have a valid Spring 23 application, the system will not let the student proceed</a:t>
            </a:r>
            <a:r>
              <a:rPr lang="en-US" sz="1200" baseline="0" dirty="0" smtClean="0"/>
              <a:t> and they’ll see this red box appear saying “this agreement is not valid for the term selected”</a:t>
            </a:r>
            <a:endParaRPr lang="en-US" sz="1200" dirty="0" smtClean="0"/>
          </a:p>
          <a:p>
            <a:endParaRPr lang="en-US" sz="1200" dirty="0" smtClean="0"/>
          </a:p>
          <a:p>
            <a:r>
              <a:rPr lang="en-US" sz="1200" dirty="0" smtClean="0"/>
              <a:t>Another</a:t>
            </a:r>
            <a:r>
              <a:rPr lang="en-US" sz="1200" baseline="0" dirty="0" smtClean="0"/>
              <a:t> scenario could be that one or some of the required fields have been missed, the system will not let the student submit until all required fields are complete.</a:t>
            </a:r>
            <a:endParaRPr lang="en-US" sz="1200" dirty="0" smtClean="0"/>
          </a:p>
          <a:p>
            <a:endParaRPr lang="en-US" sz="1200" dirty="0" smtClean="0"/>
          </a:p>
          <a:p>
            <a:r>
              <a:rPr lang="en-US" sz="1200" dirty="0" smtClean="0"/>
              <a:t>Like</a:t>
            </a:r>
            <a:r>
              <a:rPr lang="en-US" sz="1200" baseline="0" dirty="0" smtClean="0"/>
              <a:t> we keep saying,</a:t>
            </a:r>
            <a:r>
              <a:rPr lang="en-US" sz="1200" dirty="0" smtClean="0"/>
              <a:t> the system</a:t>
            </a:r>
            <a:r>
              <a:rPr lang="en-US" sz="1200" baseline="0" dirty="0" smtClean="0"/>
              <a:t> is new and it </a:t>
            </a:r>
            <a:r>
              <a:rPr lang="en-US" sz="1200" dirty="0" smtClean="0"/>
              <a:t>isn’t perfect,</a:t>
            </a:r>
            <a:r>
              <a:rPr lang="en-US" sz="1200" baseline="0" dirty="0" smtClean="0"/>
              <a:t> so </a:t>
            </a:r>
            <a:r>
              <a:rPr lang="en-US" sz="1200" dirty="0" smtClean="0"/>
              <a:t>there may</a:t>
            </a:r>
            <a:r>
              <a:rPr lang="en-US" sz="1200" baseline="0" dirty="0" smtClean="0"/>
              <a:t> be</a:t>
            </a:r>
            <a:r>
              <a:rPr lang="en-US" sz="1200" dirty="0" smtClean="0"/>
              <a:t> circumstances in which a student with a valid Spring 23 application will still be blocked – like Dual Enrollment, Special Admit or Continuing Ed students.</a:t>
            </a:r>
            <a:endParaRPr lang="en-US" dirty="0" smtClean="0"/>
          </a:p>
          <a:p>
            <a:endParaRPr lang="en-US" dirty="0" smtClean="0"/>
          </a:p>
          <a:p>
            <a:r>
              <a:rPr lang="en-US" dirty="0" smtClean="0"/>
              <a:t>If you know your student has applied for the correct term and the system</a:t>
            </a:r>
            <a:r>
              <a:rPr lang="en-US" baseline="0" dirty="0" smtClean="0"/>
              <a:t> won’t let them proceed, please let me know so I can verify their information and get a workaround in place for them.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26</a:t>
            </a:fld>
            <a:endParaRPr lang="en-US"/>
          </a:p>
        </p:txBody>
      </p:sp>
    </p:spTree>
    <p:extLst>
      <p:ext uri="{BB962C8B-B14F-4D97-AF65-F5344CB8AC3E}">
        <p14:creationId xmlns:p14="http://schemas.microsoft.com/office/powerpoint/2010/main" val="4167577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everything works as it should</a:t>
            </a:r>
            <a:r>
              <a:rPr lang="en-US" dirty="0" smtClean="0"/>
              <a:t>, instructors, </a:t>
            </a:r>
            <a:r>
              <a:rPr lang="en-US" dirty="0" smtClean="0"/>
              <a:t>emails will arrive</a:t>
            </a:r>
            <a:r>
              <a:rPr lang="en-US" baseline="0" dirty="0" smtClean="0"/>
              <a:t> in your inbox</a:t>
            </a:r>
            <a:r>
              <a:rPr lang="en-US" dirty="0" smtClean="0"/>
              <a:t> from </a:t>
            </a:r>
            <a:r>
              <a:rPr lang="en-US" dirty="0" err="1" smtClean="0"/>
              <a:t>EtrieveSoftdocsForms</a:t>
            </a:r>
            <a:r>
              <a:rPr lang="en-US" dirty="0" smtClean="0"/>
              <a:t> as the sender, </a:t>
            </a:r>
            <a:r>
              <a:rPr lang="en-US" baseline="0" dirty="0" smtClean="0"/>
              <a:t>the subject will include the agreement number, your student’s name, and their Mt. SAC ID#. If you can’t find the email in your inbox, please check your SPAM folder.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27</a:t>
            </a:fld>
            <a:endParaRPr lang="en-US"/>
          </a:p>
        </p:txBody>
      </p:sp>
    </p:spTree>
    <p:extLst>
      <p:ext uri="{BB962C8B-B14F-4D97-AF65-F5344CB8AC3E}">
        <p14:creationId xmlns:p14="http://schemas.microsoft.com/office/powerpoint/2010/main" val="2955061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open the email you will see instructions and the “click</a:t>
            </a:r>
            <a:r>
              <a:rPr lang="en-US" baseline="0" dirty="0" smtClean="0"/>
              <a:t> here” link to access the form. There’s also a graphic that shows where the “submit” button is at the bottom of your screen.</a:t>
            </a:r>
          </a:p>
          <a:p>
            <a:endParaRPr lang="en-US" baseline="0" dirty="0" smtClean="0"/>
          </a:p>
          <a:p>
            <a:r>
              <a:rPr lang="en-US" baseline="0" dirty="0" smtClean="0"/>
              <a:t>We apologize to the teachers that have 40, 50, maybe 70+ students seeking credit, unfortunately you will have to open each individual email to click the unique link and fill out/sign each of your students’ forms – it’s an inbox killer, but unfortunately that’s the way </a:t>
            </a:r>
            <a:r>
              <a:rPr lang="en-US" baseline="0" dirty="0" err="1" smtClean="0"/>
              <a:t>Etrieve</a:t>
            </a:r>
            <a:r>
              <a:rPr lang="en-US" baseline="0" dirty="0" smtClean="0"/>
              <a:t> is set up for outside users for now.</a:t>
            </a:r>
          </a:p>
          <a:p>
            <a:endParaRPr lang="en-US" baseline="0" dirty="0" smtClean="0"/>
          </a:p>
          <a:p>
            <a:r>
              <a:rPr lang="en-US" baseline="0" dirty="0" smtClean="0"/>
              <a:t>Also, the links will “time out” after a while, but in the fine print of the email there are instructions on how to get a new link sent to you.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28</a:t>
            </a:fld>
            <a:endParaRPr lang="en-US"/>
          </a:p>
        </p:txBody>
      </p:sp>
    </p:spTree>
    <p:extLst>
      <p:ext uri="{BB962C8B-B14F-4D97-AF65-F5344CB8AC3E}">
        <p14:creationId xmlns:p14="http://schemas.microsoft.com/office/powerpoint/2010/main" val="2664879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you’re in </a:t>
            </a:r>
            <a:r>
              <a:rPr lang="en-US" baseline="0" dirty="0" err="1" smtClean="0"/>
              <a:t>Etrieve</a:t>
            </a:r>
            <a:r>
              <a:rPr lang="en-US" baseline="0" dirty="0" smtClean="0"/>
              <a:t>, you will see that t</a:t>
            </a:r>
            <a:r>
              <a:rPr lang="en-US" dirty="0" smtClean="0"/>
              <a:t>he top</a:t>
            </a:r>
            <a:r>
              <a:rPr lang="en-US" baseline="0" dirty="0" smtClean="0"/>
              <a:t> portion of the </a:t>
            </a:r>
            <a:r>
              <a:rPr lang="en-US" dirty="0" smtClean="0"/>
              <a:t>form has</a:t>
            </a:r>
            <a:r>
              <a:rPr lang="en-US" baseline="0" dirty="0" smtClean="0"/>
              <a:t> been filled out by your student, you will need to scroll down to the High School Instructor Information section at the bottom.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29</a:t>
            </a:fld>
            <a:endParaRPr lang="en-US"/>
          </a:p>
        </p:txBody>
      </p:sp>
    </p:spTree>
    <p:extLst>
      <p:ext uri="{BB962C8B-B14F-4D97-AF65-F5344CB8AC3E}">
        <p14:creationId xmlns:p14="http://schemas.microsoft.com/office/powerpoint/2010/main" val="3174342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Entering the final grade always causes some confusion – if your students are taking any type of exam,</a:t>
            </a:r>
            <a:r>
              <a:rPr lang="en-US" baseline="0" dirty="0" smtClean="0"/>
              <a:t> you’re going to enter the grade the student is CURRENTLY receiving in your class. Please make sure it is an eligible grade – usually C or better but some courses require a B or better. If I see a D or </a:t>
            </a:r>
            <a:r>
              <a:rPr lang="en-US" baseline="0" dirty="0" smtClean="0"/>
              <a:t>lower in this box, </a:t>
            </a:r>
            <a:r>
              <a:rPr lang="en-US" baseline="0" dirty="0" smtClean="0"/>
              <a:t>I will ask you to confirm. This is why we don’t want the forms too early, we want the most current grade on the form before the student takes any exam.</a:t>
            </a:r>
          </a:p>
          <a:p>
            <a:endParaRPr lang="en-US" baseline="0" dirty="0" smtClean="0"/>
          </a:p>
          <a:p>
            <a:r>
              <a:rPr lang="en-US" baseline="0" dirty="0" smtClean="0"/>
              <a:t>If your student is not taking an exam and we honor the high school grade then you will have to hold on to your students’ forms until their final grades have been determined at the end of the school year. The grade you enter on the form MUST match the grade on their transcript.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30</a:t>
            </a:fld>
            <a:endParaRPr lang="en-US"/>
          </a:p>
        </p:txBody>
      </p:sp>
    </p:spTree>
    <p:extLst>
      <p:ext uri="{BB962C8B-B14F-4D97-AF65-F5344CB8AC3E}">
        <p14:creationId xmlns:p14="http://schemas.microsoft.com/office/powerpoint/2010/main" val="253661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you’ll get this</a:t>
            </a:r>
            <a:r>
              <a:rPr lang="en-US" baseline="0" dirty="0" smtClean="0"/>
              <a:t> signature submission box which is letting you know that this is a legal signature before you click Accept to submit the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31</a:t>
            </a:fld>
            <a:endParaRPr lang="en-US"/>
          </a:p>
        </p:txBody>
      </p:sp>
    </p:spTree>
    <p:extLst>
      <p:ext uri="{BB962C8B-B14F-4D97-AF65-F5344CB8AC3E}">
        <p14:creationId xmlns:p14="http://schemas.microsoft.com/office/powerpoint/2010/main" val="308987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Marlene already went over claiming</a:t>
            </a:r>
            <a:r>
              <a:rPr lang="en-US" baseline="0" dirty="0" smtClean="0"/>
              <a:t> the Mt. SAC account</a:t>
            </a:r>
            <a:r>
              <a:rPr lang="en-US" dirty="0" smtClean="0"/>
              <a:t> when discussing the application process, but we’ll do another quick run through because again,</a:t>
            </a:r>
            <a:r>
              <a:rPr lang="en-US" baseline="0" dirty="0" smtClean="0"/>
              <a:t> the students HAVE to do this or they will not have access to the student form.</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a:t>
            </a:fld>
            <a:endParaRPr lang="en-US"/>
          </a:p>
        </p:txBody>
      </p:sp>
    </p:spTree>
    <p:extLst>
      <p:ext uri="{BB962C8B-B14F-4D97-AF65-F5344CB8AC3E}">
        <p14:creationId xmlns:p14="http://schemas.microsoft.com/office/powerpoint/2010/main" val="9813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instructor submits the form, it</a:t>
            </a:r>
            <a:r>
              <a:rPr lang="en-US" baseline="0" dirty="0" smtClean="0"/>
              <a:t> will be routed to the Articulation Office. After we approve the form, all parties will receive an email from </a:t>
            </a:r>
            <a:r>
              <a:rPr lang="en-US" baseline="0" dirty="0" err="1" smtClean="0"/>
              <a:t>Etrieve</a:t>
            </a:r>
            <a:r>
              <a:rPr lang="en-US" baseline="0" dirty="0" smtClean="0"/>
              <a:t> with a link to the fully executed form where you can download or print a copy for your records.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32</a:t>
            </a:fld>
            <a:endParaRPr lang="en-US"/>
          </a:p>
        </p:txBody>
      </p:sp>
    </p:spTree>
    <p:extLst>
      <p:ext uri="{BB962C8B-B14F-4D97-AF65-F5344CB8AC3E}">
        <p14:creationId xmlns:p14="http://schemas.microsoft.com/office/powerpoint/2010/main" val="173382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less than three weeks – we need that time to load your students into Canvas, set up exams and check your students’ transcripts for eligibility.</a:t>
            </a:r>
            <a:endParaRPr lang="en-US" dirty="0" smtClean="0"/>
          </a:p>
          <a:p>
            <a:endParaRPr lang="en-US" dirty="0" smtClean="0"/>
          </a:p>
          <a:p>
            <a:r>
              <a:rPr lang="en-US" dirty="0" smtClean="0"/>
              <a:t>These are the program</a:t>
            </a:r>
            <a:r>
              <a:rPr lang="en-US" baseline="0" dirty="0" smtClean="0"/>
              <a:t> areas</a:t>
            </a:r>
            <a:r>
              <a:rPr lang="en-US" dirty="0" smtClean="0"/>
              <a:t> that take exams.</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33</a:t>
            </a:fld>
            <a:endParaRPr lang="en-US"/>
          </a:p>
        </p:txBody>
      </p:sp>
    </p:spTree>
    <p:extLst>
      <p:ext uri="{BB962C8B-B14F-4D97-AF65-F5344CB8AC3E}">
        <p14:creationId xmlns:p14="http://schemas.microsoft.com/office/powerpoint/2010/main" val="262982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program areas that have agreements that honor the high school grade.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34</a:t>
            </a:fld>
            <a:endParaRPr lang="en-US"/>
          </a:p>
        </p:txBody>
      </p:sp>
    </p:spTree>
    <p:extLst>
      <p:ext uri="{BB962C8B-B14F-4D97-AF65-F5344CB8AC3E}">
        <p14:creationId xmlns:p14="http://schemas.microsoft.com/office/powerpoint/2010/main" val="3397239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those teachers that turn</a:t>
            </a:r>
            <a:r>
              <a:rPr lang="en-US" baseline="0" dirty="0" smtClean="0"/>
              <a:t> in forms/transcripts at the end of the school year, I’d like to add that e</a:t>
            </a:r>
            <a:r>
              <a:rPr lang="en-US" dirty="0" smtClean="0"/>
              <a:t>ven though it’s summer, please submit your unofficial transcripts as</a:t>
            </a:r>
            <a:r>
              <a:rPr lang="en-US" baseline="0" dirty="0" smtClean="0"/>
              <a:t> soon as possible</a:t>
            </a:r>
            <a:r>
              <a:rPr lang="en-US" dirty="0" smtClean="0"/>
              <a:t> so your students receive their credit</a:t>
            </a:r>
            <a:r>
              <a:rPr lang="en-US" baseline="0" dirty="0" smtClean="0"/>
              <a:t> in a timely manner</a:t>
            </a:r>
            <a:r>
              <a:rPr lang="en-US" dirty="0" smtClean="0"/>
              <a:t>. </a:t>
            </a:r>
            <a:r>
              <a:rPr lang="en-US" dirty="0" smtClean="0"/>
              <a:t>When</a:t>
            </a:r>
            <a:r>
              <a:rPr lang="en-US" baseline="0" dirty="0" smtClean="0"/>
              <a:t> your students don’t get their credit posted during the summer, they are </a:t>
            </a:r>
            <a:r>
              <a:rPr lang="en-US" dirty="0" smtClean="0"/>
              <a:t>negatively impacted when registering </a:t>
            </a:r>
            <a:r>
              <a:rPr lang="en-US" dirty="0" smtClean="0"/>
              <a:t>for classes in the Fall or trying to transfer units to another </a:t>
            </a:r>
            <a:r>
              <a:rPr lang="en-US" dirty="0" smtClean="0"/>
              <a:t>college</a:t>
            </a:r>
            <a:r>
              <a:rPr lang="en-US" baseline="0" dirty="0" smtClean="0"/>
              <a:t> because their transcripts will not show their articulation credit. </a:t>
            </a:r>
            <a:r>
              <a:rPr lang="en-US" dirty="0" smtClean="0"/>
              <a: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Depending on the system you have, it </a:t>
            </a:r>
            <a:r>
              <a:rPr lang="en-US" baseline="0" dirty="0" smtClean="0"/>
              <a:t>may be worth finding out if you have the capability of sending us the transcripts </a:t>
            </a:r>
            <a:r>
              <a:rPr lang="en-US" baseline="0" dirty="0" smtClean="0"/>
              <a:t>yourself </a:t>
            </a:r>
            <a:r>
              <a:rPr lang="en-US" baseline="0" dirty="0" smtClean="0"/>
              <a:t>so you don’t have to wait for the registrar’s </a:t>
            </a:r>
            <a:r>
              <a:rPr lang="en-US" baseline="0" dirty="0" smtClean="0"/>
              <a:t>office – I know some of you do that already. </a:t>
            </a:r>
            <a:r>
              <a:rPr lang="en-US" baseline="0" dirty="0" smtClean="0"/>
              <a:t>But if you can’t get them to us before you leave for the summer break</a:t>
            </a:r>
            <a:r>
              <a:rPr lang="en-US" dirty="0" smtClean="0"/>
              <a:t>, please arrange for someone in your registrar’s office to send transcripts to Marlene in your </a:t>
            </a:r>
            <a:r>
              <a:rPr lang="en-US" dirty="0" smtClean="0"/>
              <a:t>absence</a:t>
            </a:r>
            <a:r>
              <a:rPr lang="en-US" baseline="0" dirty="0" smtClean="0"/>
              <a:t> </a:t>
            </a:r>
            <a:r>
              <a:rPr lang="en-US" baseline="0" dirty="0" smtClean="0"/>
              <a:t>by giving them your list of students and Marlene’s email address. This just helps keep the process moving during the summer months and benefits your students in the long run.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35</a:t>
            </a:fld>
            <a:endParaRPr lang="en-US"/>
          </a:p>
        </p:txBody>
      </p:sp>
    </p:spTree>
    <p:extLst>
      <p:ext uri="{BB962C8B-B14F-4D97-AF65-F5344CB8AC3E}">
        <p14:creationId xmlns:p14="http://schemas.microsoft.com/office/powerpoint/2010/main" val="1190049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just mentioned</a:t>
            </a:r>
            <a:r>
              <a:rPr lang="en-US" baseline="0" dirty="0" smtClean="0"/>
              <a:t> sending your transcripts using WeTransfer. </a:t>
            </a:r>
            <a:r>
              <a:rPr lang="en-US" dirty="0" smtClean="0"/>
              <a:t>Marlene is the keeper of all the transcripts and for</a:t>
            </a:r>
            <a:r>
              <a:rPr lang="en-US" baseline="0" dirty="0" smtClean="0"/>
              <a:t> </a:t>
            </a:r>
            <a:r>
              <a:rPr lang="en-US" baseline="0" dirty="0" smtClean="0"/>
              <a:t>confidentiality and security </a:t>
            </a:r>
            <a:r>
              <a:rPr lang="en-US" baseline="0" dirty="0" smtClean="0"/>
              <a:t>we use WeTransfer to receive transcripts from you. It’s free, you don’t need to have an account and it’s simple to use. So let’s go over it quickly.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36</a:t>
            </a:fld>
            <a:endParaRPr lang="en-US"/>
          </a:p>
        </p:txBody>
      </p:sp>
    </p:spTree>
    <p:extLst>
      <p:ext uri="{BB962C8B-B14F-4D97-AF65-F5344CB8AC3E}">
        <p14:creationId xmlns:p14="http://schemas.microsoft.com/office/powerpoint/2010/main" val="644227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you’re going to go to wetransfer.com to start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37</a:t>
            </a:fld>
            <a:endParaRPr lang="en-US"/>
          </a:p>
        </p:txBody>
      </p:sp>
    </p:spTree>
    <p:extLst>
      <p:ext uri="{BB962C8B-B14F-4D97-AF65-F5344CB8AC3E}">
        <p14:creationId xmlns:p14="http://schemas.microsoft.com/office/powerpoint/2010/main" val="204355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 this in any order</a:t>
            </a:r>
            <a:endParaRPr lang="en-US" baseline="0" dirty="0" smtClean="0"/>
          </a:p>
          <a:p>
            <a:r>
              <a:rPr lang="en-US" baseline="0" dirty="0" smtClean="0"/>
              <a:t>Address the files to Marlene – mward@mtsac.edu</a:t>
            </a:r>
          </a:p>
          <a:p>
            <a:r>
              <a:rPr lang="en-US" baseline="0" dirty="0" smtClean="0"/>
              <a:t>Then enter your email</a:t>
            </a:r>
          </a:p>
          <a:p>
            <a:r>
              <a:rPr lang="en-US" baseline="0" dirty="0" smtClean="0"/>
              <a:t>In the title section tell her what files you’re sending. Keep in mind that Marlene gets transcripts from every teacher we work with so please let her know where the transcripts are coming </a:t>
            </a:r>
            <a:r>
              <a:rPr lang="en-US" baseline="0" dirty="0" smtClean="0"/>
              <a:t>from, it would be helpful to include your agreement number, especially for those that have more than one agreement.</a:t>
            </a:r>
            <a:endParaRPr lang="en-US" baseline="0" dirty="0" smtClean="0"/>
          </a:p>
          <a:p>
            <a:r>
              <a:rPr lang="en-US" baseline="0" dirty="0" smtClean="0"/>
              <a:t>Then include a message like how many transcripts are attached and then you’re ready to upload your PDF files.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38</a:t>
            </a:fld>
            <a:endParaRPr lang="en-US"/>
          </a:p>
        </p:txBody>
      </p:sp>
    </p:spTree>
    <p:extLst>
      <p:ext uri="{BB962C8B-B14F-4D97-AF65-F5344CB8AC3E}">
        <p14:creationId xmlns:p14="http://schemas.microsoft.com/office/powerpoint/2010/main" val="3445490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easily drag and drop your files or select a folder on your computer to add them manually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39</a:t>
            </a:fld>
            <a:endParaRPr lang="en-US"/>
          </a:p>
        </p:txBody>
      </p:sp>
    </p:spTree>
    <p:extLst>
      <p:ext uri="{BB962C8B-B14F-4D97-AF65-F5344CB8AC3E}">
        <p14:creationId xmlns:p14="http://schemas.microsoft.com/office/powerpoint/2010/main" val="1769763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that your files have been attached and then you can click </a:t>
            </a:r>
            <a:r>
              <a:rPr lang="en-US" dirty="0" smtClean="0"/>
              <a:t>“transfer” </a:t>
            </a:r>
            <a:r>
              <a:rPr lang="en-US" dirty="0" smtClean="0"/>
              <a:t>to send the files.</a:t>
            </a:r>
          </a:p>
          <a:p>
            <a:r>
              <a:rPr lang="en-US" dirty="0" smtClean="0"/>
              <a:t>You’ll get a confirmation</a:t>
            </a:r>
            <a:r>
              <a:rPr lang="en-US" baseline="0" dirty="0" smtClean="0"/>
              <a:t> email saying the files were sent and then you’ll get another email when Marlene has downloaded the files.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40</a:t>
            </a:fld>
            <a:endParaRPr lang="en-US"/>
          </a:p>
        </p:txBody>
      </p:sp>
    </p:spTree>
    <p:extLst>
      <p:ext uri="{BB962C8B-B14F-4D97-AF65-F5344CB8AC3E}">
        <p14:creationId xmlns:p14="http://schemas.microsoft.com/office/powerpoint/2010/main" val="2648161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 just wanted to mention that because the student initiates the form,</a:t>
            </a:r>
            <a:r>
              <a:rPr lang="en-US" baseline="0" dirty="0" smtClean="0"/>
              <a:t> we will be receiving daily reports from </a:t>
            </a:r>
            <a:r>
              <a:rPr lang="en-US" baseline="0" dirty="0" err="1" smtClean="0"/>
              <a:t>Etrieve</a:t>
            </a:r>
            <a:r>
              <a:rPr lang="en-US" baseline="0" dirty="0" smtClean="0"/>
              <a:t> so that we can keep track of which students have submitted forms. So if you ever need to know the status of your student forms or specifically which students have submitted forms, please don’t hesitate to ask, it’ll be easy to send you a current list at any time.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41</a:t>
            </a:fld>
            <a:endParaRPr lang="en-US"/>
          </a:p>
        </p:txBody>
      </p:sp>
    </p:spTree>
    <p:extLst>
      <p:ext uri="{BB962C8B-B14F-4D97-AF65-F5344CB8AC3E}">
        <p14:creationId xmlns:p14="http://schemas.microsoft.com/office/powerpoint/2010/main" val="309314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start at the Mt. SAC </a:t>
            </a:r>
            <a:r>
              <a:rPr lang="en-US" dirty="0" smtClean="0"/>
              <a:t>website: mtsac.edu</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a:t>
            </a:fld>
            <a:endParaRPr lang="en-US"/>
          </a:p>
        </p:txBody>
      </p:sp>
    </p:spTree>
    <p:extLst>
      <p:ext uri="{BB962C8B-B14F-4D97-AF65-F5344CB8AC3E}">
        <p14:creationId xmlns:p14="http://schemas.microsoft.com/office/powerpoint/2010/main" val="1812508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42</a:t>
            </a:fld>
            <a:endParaRPr lang="en-US"/>
          </a:p>
        </p:txBody>
      </p:sp>
    </p:spTree>
    <p:extLst>
      <p:ext uri="{BB962C8B-B14F-4D97-AF65-F5344CB8AC3E}">
        <p14:creationId xmlns:p14="http://schemas.microsoft.com/office/powerpoint/2010/main" val="86027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home page they will go</a:t>
            </a:r>
            <a:r>
              <a:rPr lang="en-US" baseline="0" dirty="0" smtClean="0"/>
              <a:t> to the </a:t>
            </a:r>
            <a:r>
              <a:rPr lang="en-US" baseline="0" dirty="0" smtClean="0"/>
              <a:t>“Sign In” </a:t>
            </a:r>
            <a:r>
              <a:rPr lang="en-US" baseline="0" dirty="0" smtClean="0"/>
              <a:t>drop down menu and choose “Portal (My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5</a:t>
            </a:fld>
            <a:endParaRPr lang="en-US"/>
          </a:p>
        </p:txBody>
      </p:sp>
    </p:spTree>
    <p:extLst>
      <p:ext uri="{BB962C8B-B14F-4D97-AF65-F5344CB8AC3E}">
        <p14:creationId xmlns:p14="http://schemas.microsoft.com/office/powerpoint/2010/main" val="417629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they will choose “1</a:t>
            </a:r>
            <a:r>
              <a:rPr lang="en-US" baseline="30000" dirty="0" smtClean="0"/>
              <a:t>st</a:t>
            </a:r>
            <a:r>
              <a:rPr lang="en-US" baseline="0" dirty="0" smtClean="0"/>
              <a:t> Time Users (Claim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6</a:t>
            </a:fld>
            <a:endParaRPr lang="en-US"/>
          </a:p>
        </p:txBody>
      </p:sp>
    </p:spTree>
    <p:extLst>
      <p:ext uri="{BB962C8B-B14F-4D97-AF65-F5344CB8AC3E}">
        <p14:creationId xmlns:p14="http://schemas.microsoft.com/office/powerpoint/2010/main" val="124093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screen t</a:t>
            </a:r>
            <a:r>
              <a:rPr lang="en-US" dirty="0" smtClean="0"/>
              <a:t>hey will choose</a:t>
            </a:r>
            <a:r>
              <a:rPr lang="en-US" baseline="0" dirty="0" smtClean="0"/>
              <a:t> “New Student” and then enter the User Name provided in the Mt. SAC welcome email they received.</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7</a:t>
            </a:fld>
            <a:endParaRPr lang="en-US"/>
          </a:p>
        </p:txBody>
      </p:sp>
    </p:spTree>
    <p:extLst>
      <p:ext uri="{BB962C8B-B14F-4D97-AF65-F5344CB8AC3E}">
        <p14:creationId xmlns:p14="http://schemas.microsoft.com/office/powerpoint/2010/main" val="199878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screen students will be prompted to answer</a:t>
            </a:r>
            <a:r>
              <a:rPr lang="en-US" baseline="0" dirty="0" smtClean="0"/>
              <a:t> questions with the responses they made on their Mt. SAC application:</a:t>
            </a:r>
          </a:p>
          <a:p>
            <a:r>
              <a:rPr lang="en-US" baseline="0" dirty="0" smtClean="0"/>
              <a:t>Email address, date of birth, educational goal, the term they applied for, marital status, the last high school they attended and the last four digits of their social security number – it is okay to leave this blank if they did not enter a SSN on their application.</a:t>
            </a:r>
          </a:p>
        </p:txBody>
      </p:sp>
      <p:sp>
        <p:nvSpPr>
          <p:cNvPr id="4" name="Slide Number Placeholder 3"/>
          <p:cNvSpPr>
            <a:spLocks noGrp="1"/>
          </p:cNvSpPr>
          <p:nvPr>
            <p:ph type="sldNum" sz="quarter" idx="10"/>
          </p:nvPr>
        </p:nvSpPr>
        <p:spPr/>
        <p:txBody>
          <a:bodyPr/>
          <a:lstStyle/>
          <a:p>
            <a:fld id="{3381836A-E352-4857-BC48-701BDF335C3C}" type="slidenum">
              <a:rPr lang="en-US" smtClean="0"/>
              <a:t>8</a:t>
            </a:fld>
            <a:endParaRPr lang="en-US"/>
          </a:p>
        </p:txBody>
      </p:sp>
    </p:spTree>
    <p:extLst>
      <p:ext uri="{BB962C8B-B14F-4D97-AF65-F5344CB8AC3E}">
        <p14:creationId xmlns:p14="http://schemas.microsoft.com/office/powerpoint/2010/main" val="39948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t</a:t>
            </a:r>
            <a:r>
              <a:rPr lang="en-US" dirty="0" smtClean="0"/>
              <a:t>he student will receive</a:t>
            </a:r>
            <a:r>
              <a:rPr lang="en-US" baseline="0" dirty="0" smtClean="0"/>
              <a:t> a claim code, which is basically a temporary password. The student should copy this case-sensitive code so they can paste it into the next step where they sign in.</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9</a:t>
            </a:fld>
            <a:endParaRPr lang="en-US"/>
          </a:p>
        </p:txBody>
      </p:sp>
    </p:spTree>
    <p:extLst>
      <p:ext uri="{BB962C8B-B14F-4D97-AF65-F5344CB8AC3E}">
        <p14:creationId xmlns:p14="http://schemas.microsoft.com/office/powerpoint/2010/main" val="362527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view of Mt. San Antonio College from a distance with snow capped mountains in th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2" r="428" b="-204"/>
          <a:stretch/>
        </p:blipFill>
        <p:spPr>
          <a:xfrm>
            <a:off x="-7621" y="1110484"/>
            <a:ext cx="12200468" cy="5552782"/>
          </a:xfrm>
          <a:prstGeom prst="rect">
            <a:avLst/>
          </a:prstGeom>
        </p:spPr>
      </p:pic>
      <p:sp>
        <p:nvSpPr>
          <p:cNvPr id="12" name="TextBox 11"/>
          <p:cNvSpPr txBox="1"/>
          <p:nvPr userDrawn="1"/>
        </p:nvSpPr>
        <p:spPr>
          <a:xfrm>
            <a:off x="1280160" y="2802463"/>
            <a:ext cx="9738360" cy="3093720"/>
          </a:xfrm>
          <a:prstGeom prst="rect">
            <a:avLst/>
          </a:prstGeom>
          <a:solidFill>
            <a:srgbClr val="D9D9D9">
              <a:alpha val="54902"/>
            </a:srgbClr>
          </a:solidFill>
        </p:spPr>
        <p:txBody>
          <a:bodyPr wrap="square" rtlCol="0">
            <a:spAutoFit/>
          </a:bodyPr>
          <a:lstStyle/>
          <a:p>
            <a:endParaRPr lang="en-US" dirty="0"/>
          </a:p>
        </p:txBody>
      </p:sp>
      <p:sp>
        <p:nvSpPr>
          <p:cNvPr id="2" name="Title 1"/>
          <p:cNvSpPr>
            <a:spLocks noGrp="1"/>
          </p:cNvSpPr>
          <p:nvPr>
            <p:ph type="ctrTitle"/>
          </p:nvPr>
        </p:nvSpPr>
        <p:spPr>
          <a:xfrm>
            <a:off x="1524000" y="3513679"/>
            <a:ext cx="9144000" cy="1198573"/>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953946"/>
            <a:ext cx="9144000" cy="85795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82633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22860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523999"/>
            <a:ext cx="2628900" cy="465296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0" y="1523999"/>
            <a:ext cx="7734300" cy="465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180533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1752600" y="1444752"/>
            <a:ext cx="10076688" cy="43891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8BEEBAAA-29B5-4AF5-BC5F-7E580C29002D}" type="datetimeFigureOut">
              <a:rPr lang="en-US" smtClean="0"/>
              <a:pPr/>
              <a:t>2/2/2023</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596059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971550" y="2508250"/>
            <a:ext cx="10255250" cy="1841500"/>
          </a:xfrm>
          <a:prstGeom prst="rect">
            <a:avLst/>
          </a:prstGeom>
        </p:spPr>
        <p:txBody>
          <a:bodyPr/>
          <a:lstStyle>
            <a:lvl1pPr>
              <a:defRPr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63" name="Slide Number"/>
          <p:cNvSpPr txBox="1">
            <a:spLocks noGrp="1"/>
          </p:cNvSpPr>
          <p:nvPr>
            <p:ph type="sldNum" sz="quarter" idx="2"/>
          </p:nvPr>
        </p:nvSpPr>
        <p:spPr>
          <a:xfrm>
            <a:off x="6010430" y="6661150"/>
            <a:ext cx="184252" cy="187300"/>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3355405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1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Line"/>
          <p:cNvSpPr/>
          <p:nvPr/>
        </p:nvSpPr>
        <p:spPr>
          <a:xfrm>
            <a:off x="261064" y="5873750"/>
            <a:ext cx="11670587" cy="0"/>
          </a:xfrm>
          <a:prstGeom prst="line">
            <a:avLst/>
          </a:prstGeom>
          <a:ln w="25400">
            <a:solidFill>
              <a:srgbClr val="83827D"/>
            </a:solidFill>
            <a:miter lim="400000"/>
          </a:ln>
        </p:spPr>
        <p:txBody>
          <a:bodyPr lIns="22859" tIns="22859" rIns="22859" bIns="22859"/>
          <a:lstStyle/>
          <a:p>
            <a:pPr>
              <a:defRPr>
                <a:solidFill>
                  <a:srgbClr val="558AAB"/>
                </a:solidFill>
              </a:defRPr>
            </a:pPr>
            <a:endParaRPr sz="900"/>
          </a:p>
        </p:txBody>
      </p:sp>
      <p:sp>
        <p:nvSpPr>
          <p:cNvPr id="130" name="Rectangle"/>
          <p:cNvSpPr/>
          <p:nvPr/>
        </p:nvSpPr>
        <p:spPr>
          <a:xfrm>
            <a:off x="260350" y="196850"/>
            <a:ext cx="11671300" cy="6483350"/>
          </a:xfrm>
          <a:prstGeom prst="rect">
            <a:avLst/>
          </a:prstGeom>
          <a:ln w="25400">
            <a:solidFill>
              <a:srgbClr val="83827D"/>
            </a:solidFill>
            <a:miter lim="400000"/>
          </a:ln>
        </p:spPr>
        <p:txBody>
          <a:bodyPr lIns="25400" tIns="25400" rIns="25400" bIns="25400" anchor="ctr"/>
          <a:lstStyle/>
          <a:p>
            <a:pPr>
              <a:defRPr>
                <a:solidFill>
                  <a:srgbClr val="558AAB"/>
                </a:solidFill>
                <a:latin typeface="Helvetica Neue Bold Condensed"/>
                <a:ea typeface="Helvetica Neue Bold Condensed"/>
                <a:cs typeface="Helvetica Neue Bold Condensed"/>
                <a:sym typeface="Helvetica Neue Bold Condensed"/>
              </a:defRPr>
            </a:pPr>
            <a:endParaRPr sz="900"/>
          </a:p>
        </p:txBody>
      </p:sp>
      <p:sp>
        <p:nvSpPr>
          <p:cNvPr id="131" name="Image"/>
          <p:cNvSpPr>
            <a:spLocks noGrp="1"/>
          </p:cNvSpPr>
          <p:nvPr>
            <p:ph type="pic" idx="21"/>
          </p:nvPr>
        </p:nvSpPr>
        <p:spPr>
          <a:xfrm>
            <a:off x="304800" y="-1022350"/>
            <a:ext cx="11601450" cy="7735642"/>
          </a:xfrm>
          <a:prstGeom prst="rect">
            <a:avLst/>
          </a:prstGeom>
        </p:spPr>
        <p:txBody>
          <a:bodyPr lIns="91439" tIns="45719" rIns="91439" bIns="45719" anchor="t">
            <a:noAutofit/>
          </a:bodyPr>
          <a:lstStyle/>
          <a:p>
            <a:endParaRPr/>
          </a:p>
        </p:txBody>
      </p:sp>
      <p:sp>
        <p:nvSpPr>
          <p:cNvPr id="132" name="Title Text"/>
          <p:cNvSpPr txBox="1">
            <a:spLocks noGrp="1"/>
          </p:cNvSpPr>
          <p:nvPr>
            <p:ph type="title"/>
          </p:nvPr>
        </p:nvSpPr>
        <p:spPr>
          <a:xfrm>
            <a:off x="317500" y="5873750"/>
            <a:ext cx="11557000" cy="476250"/>
          </a:xfrm>
          <a:prstGeom prst="rect">
            <a:avLst/>
          </a:prstGeom>
        </p:spPr>
        <p:txBody>
          <a:bodyPr anchor="b"/>
          <a:lstStyle>
            <a:lvl1pPr>
              <a:lnSpc>
                <a:spcPct val="150000"/>
              </a:lnSpc>
              <a:defRPr sz="2900"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133" name="Body Level One…"/>
          <p:cNvSpPr txBox="1">
            <a:spLocks noGrp="1"/>
          </p:cNvSpPr>
          <p:nvPr>
            <p:ph type="body" sz="quarter" idx="1"/>
          </p:nvPr>
        </p:nvSpPr>
        <p:spPr>
          <a:xfrm>
            <a:off x="317500" y="6343650"/>
            <a:ext cx="11557000" cy="317500"/>
          </a:xfrm>
          <a:prstGeom prst="rect">
            <a:avLst/>
          </a:prstGeom>
        </p:spPr>
        <p:txBody>
          <a:bodyPr anchor="t"/>
          <a:lstStyle>
            <a:lvl1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7781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060"/>
            <a:ext cx="1051560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2723623"/>
            <a:ext cx="10515600" cy="36327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11624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9219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838200" y="6356350"/>
            <a:ext cx="2743200" cy="365125"/>
          </a:xfrm>
        </p:spPr>
        <p:txBody>
          <a:bodyPr/>
          <a:lstStyle/>
          <a:p>
            <a:fld id="{0632C9AD-D7C9-4D71-B450-CEB380F80AB3}" type="datetimeFigureOut">
              <a:rPr lang="en-US" smtClean="0"/>
              <a:t>2/2/2023</a:t>
            </a:fld>
            <a:endParaRPr lang="en-US"/>
          </a:p>
        </p:txBody>
      </p:sp>
      <p:sp>
        <p:nvSpPr>
          <p:cNvPr id="9" name="Footer Placeholder 7"/>
          <p:cNvSpPr>
            <a:spLocks noGrp="1"/>
          </p:cNvSpPr>
          <p:nvPr>
            <p:ph type="ftr" sz="quarter" idx="11"/>
          </p:nvPr>
        </p:nvSpPr>
        <p:spPr>
          <a:xfrm>
            <a:off x="4038600" y="6356350"/>
            <a:ext cx="4114800" cy="365125"/>
          </a:xfrm>
        </p:spPr>
        <p:txBody>
          <a:bodyPr/>
          <a:lstStyle/>
          <a:p>
            <a:endParaRPr lang="en-US"/>
          </a:p>
        </p:txBody>
      </p:sp>
      <p:sp>
        <p:nvSpPr>
          <p:cNvPr id="10" name="Slide Number Placeholder 8"/>
          <p:cNvSpPr>
            <a:spLocks noGrp="1"/>
          </p:cNvSpPr>
          <p:nvPr>
            <p:ph type="sldNum" sz="quarter" idx="12"/>
          </p:nvPr>
        </p:nvSpPr>
        <p:spPr>
          <a:xfrm>
            <a:off x="8610600" y="6356350"/>
            <a:ext cx="2743200" cy="365125"/>
          </a:xfrm>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56020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1445"/>
            <a:ext cx="10515600" cy="1087755"/>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2336799"/>
            <a:ext cx="515778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962275"/>
            <a:ext cx="5157787"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2336799"/>
            <a:ext cx="5183188" cy="6254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962275"/>
            <a:ext cx="5183188"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32C9AD-D7C9-4D71-B450-CEB380F80AB3}"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4919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632C9AD-D7C9-4D71-B450-CEB380F80AB3}"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96823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C9AD-D7C9-4D71-B450-CEB380F80AB3}"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01935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208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2087880"/>
            <a:ext cx="6172200" cy="37731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3032760"/>
            <a:ext cx="3932237" cy="33235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31630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1732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58178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3017520"/>
            <a:ext cx="3932237" cy="3338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286241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1740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2493768"/>
            <a:ext cx="10515600" cy="37035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2C9AD-D7C9-4D71-B450-CEB380F80AB3}"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2BA6-CBB9-4735-9180-9D2E49189ECD}" type="slidenum">
              <a:rPr lang="en-US" smtClean="0"/>
              <a:t>‹#›</a:t>
            </a:fld>
            <a:endParaRPr lang="en-US"/>
          </a:p>
        </p:txBody>
      </p:sp>
      <p:pic>
        <p:nvPicPr>
          <p:cNvPr id="8" name="Picture 7" descr="Maroon color block"/>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643868"/>
            <a:ext cx="12192000" cy="236689"/>
          </a:xfrm>
          <a:prstGeom prst="rect">
            <a:avLst/>
          </a:prstGeom>
        </p:spPr>
      </p:pic>
      <p:pic>
        <p:nvPicPr>
          <p:cNvPr id="9" name="Picture 8" descr="Mt. San Antonio College graphic header with the college logo featuring hills and a torch."/>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1113536"/>
          </a:xfrm>
          <a:prstGeom prst="rect">
            <a:avLst/>
          </a:prstGeom>
        </p:spPr>
      </p:pic>
    </p:spTree>
    <p:extLst>
      <p:ext uri="{BB962C8B-B14F-4D97-AF65-F5344CB8AC3E}">
        <p14:creationId xmlns:p14="http://schemas.microsoft.com/office/powerpoint/2010/main" val="520716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mtsac.edu/hsarticulation/form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mward@mtsac.edu"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wetransfer.co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mtsac.edu/hsarticula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mailto:cnagata@mtsac.edu"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www.mtsac.edu/hsarticulatio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tsac.edu/hsarticulation"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977" y="3269367"/>
            <a:ext cx="9292046" cy="1463955"/>
          </a:xfrm>
        </p:spPr>
        <p:txBody>
          <a:bodyPr>
            <a:normAutofit fontScale="90000"/>
          </a:bodyPr>
          <a:lstStyle/>
          <a:p>
            <a:r>
              <a:rPr lang="en-US" dirty="0" smtClean="0">
                <a:latin typeface="+mn-lt"/>
              </a:rPr>
              <a:t>2022 - 2023</a:t>
            </a:r>
            <a:r>
              <a:rPr lang="en-US" b="1" dirty="0" smtClean="0">
                <a:latin typeface="+mn-lt"/>
              </a:rPr>
              <a:t> </a:t>
            </a:r>
            <a:br>
              <a:rPr lang="en-US" b="1" dirty="0" smtClean="0">
                <a:latin typeface="+mn-lt"/>
              </a:rPr>
            </a:br>
            <a:r>
              <a:rPr lang="en-US" b="1" dirty="0" err="1" smtClean="0">
                <a:latin typeface="+mn-lt"/>
              </a:rPr>
              <a:t>Etrieve</a:t>
            </a:r>
            <a:r>
              <a:rPr lang="en-US" b="1" dirty="0" smtClean="0">
                <a:latin typeface="+mn-lt"/>
              </a:rPr>
              <a:t> In-Service</a:t>
            </a:r>
            <a:endParaRPr lang="en-US" sz="4800" b="1" dirty="0">
              <a:latin typeface="+mn-lt"/>
            </a:endParaRPr>
          </a:p>
        </p:txBody>
      </p:sp>
      <p:sp>
        <p:nvSpPr>
          <p:cNvPr id="3" name="Subtitle 2"/>
          <p:cNvSpPr>
            <a:spLocks noGrp="1"/>
          </p:cNvSpPr>
          <p:nvPr>
            <p:ph type="subTitle" idx="1"/>
          </p:nvPr>
        </p:nvSpPr>
        <p:spPr>
          <a:xfrm>
            <a:off x="1598023" y="4733322"/>
            <a:ext cx="9144000" cy="857957"/>
          </a:xfrm>
        </p:spPr>
        <p:txBody>
          <a:bodyPr>
            <a:normAutofit fontScale="92500"/>
          </a:bodyPr>
          <a:lstStyle/>
          <a:p>
            <a:r>
              <a:rPr lang="en-US" sz="5400" b="0" dirty="0" smtClean="0"/>
              <a:t>Student Articulation Request Form</a:t>
            </a:r>
            <a:endParaRPr lang="en-US" sz="5400" b="0" dirty="0"/>
          </a:p>
        </p:txBody>
      </p:sp>
    </p:spTree>
    <p:extLst>
      <p:ext uri="{BB962C8B-B14F-4D97-AF65-F5344CB8AC3E}">
        <p14:creationId xmlns:p14="http://schemas.microsoft.com/office/powerpoint/2010/main" val="128808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icture Placeholder 5" descr="Picture Placeholder 5"/>
          <p:cNvPicPr>
            <a:picLocks noGrp="1" noChangeAspect="1"/>
          </p:cNvPicPr>
          <p:nvPr>
            <p:ph type="pic" idx="21"/>
          </p:nvPr>
        </p:nvPicPr>
        <p:blipFill>
          <a:blip r:embed="rId3">
            <a:extLst/>
          </a:blip>
          <a:srcRect l="4781" r="4781"/>
          <a:stretch>
            <a:fillRect/>
          </a:stretch>
        </p:blipFill>
        <p:spPr>
          <a:xfrm>
            <a:off x="317500" y="205665"/>
            <a:ext cx="6682159" cy="4455546"/>
          </a:xfrm>
          <a:prstGeom prst="rect">
            <a:avLst/>
          </a:prstGeom>
        </p:spPr>
      </p:pic>
      <p:sp>
        <p:nvSpPr>
          <p:cNvPr id="366" name="Title 2"/>
          <p:cNvSpPr txBox="1">
            <a:spLocks noGrp="1"/>
          </p:cNvSpPr>
          <p:nvPr>
            <p:ph type="title"/>
          </p:nvPr>
        </p:nvSpPr>
        <p:spPr>
          <a:prstGeom prst="rect">
            <a:avLst/>
          </a:prstGeom>
        </p:spPr>
        <p:txBody>
          <a:bodyPr>
            <a:normAutofit fontScale="90000"/>
          </a:bodyPr>
          <a:lstStyle/>
          <a:p>
            <a:pPr>
              <a:defRPr sz="5200"/>
            </a:pPr>
            <a:endParaRPr dirty="0"/>
          </a:p>
        </p:txBody>
      </p:sp>
      <p:sp>
        <p:nvSpPr>
          <p:cNvPr id="367" name="Text Placeholder 3"/>
          <p:cNvSpPr txBox="1">
            <a:spLocks noGrp="1"/>
          </p:cNvSpPr>
          <p:nvPr>
            <p:ph type="body" sz="quarter" idx="1"/>
          </p:nvPr>
        </p:nvSpPr>
        <p:spPr>
          <a:prstGeom prst="rect">
            <a:avLst/>
          </a:prstGeom>
        </p:spPr>
        <p:txBody>
          <a:bodyPr/>
          <a:lstStyle/>
          <a:p>
            <a:endParaRPr/>
          </a:p>
        </p:txBody>
      </p:sp>
      <p:pic>
        <p:nvPicPr>
          <p:cNvPr id="368" name="Picture 7" descr="Picture 7"/>
          <p:cNvPicPr>
            <a:picLocks noChangeAspect="1"/>
          </p:cNvPicPr>
          <p:nvPr/>
        </p:nvPicPr>
        <p:blipFill>
          <a:blip r:embed="rId4">
            <a:extLst/>
          </a:blip>
          <a:stretch>
            <a:fillRect/>
          </a:stretch>
        </p:blipFill>
        <p:spPr>
          <a:xfrm>
            <a:off x="7462954" y="3145812"/>
            <a:ext cx="2628901" cy="2479531"/>
          </a:xfrm>
          <a:prstGeom prst="rect">
            <a:avLst/>
          </a:prstGeom>
          <a:ln w="12700">
            <a:miter lim="400000"/>
          </a:ln>
        </p:spPr>
      </p:pic>
      <p:pic>
        <p:nvPicPr>
          <p:cNvPr id="369" name="Picture 9" descr="Picture 9"/>
          <p:cNvPicPr>
            <a:picLocks noChangeAspect="1"/>
          </p:cNvPicPr>
          <p:nvPr/>
        </p:nvPicPr>
        <p:blipFill>
          <a:blip r:embed="rId5">
            <a:extLst/>
          </a:blip>
          <a:stretch>
            <a:fillRect/>
          </a:stretch>
        </p:blipFill>
        <p:spPr>
          <a:xfrm>
            <a:off x="7683291" y="239440"/>
            <a:ext cx="2202298" cy="2758922"/>
          </a:xfrm>
          <a:prstGeom prst="rect">
            <a:avLst/>
          </a:prstGeom>
          <a:ln w="12700">
            <a:miter lim="400000"/>
          </a:ln>
        </p:spPr>
      </p:pic>
      <p:sp>
        <p:nvSpPr>
          <p:cNvPr id="370" name="Oval"/>
          <p:cNvSpPr/>
          <p:nvPr/>
        </p:nvSpPr>
        <p:spPr>
          <a:xfrm>
            <a:off x="8006576" y="3557239"/>
            <a:ext cx="1477829" cy="289933"/>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1" name="Oval"/>
          <p:cNvSpPr/>
          <p:nvPr/>
        </p:nvSpPr>
        <p:spPr>
          <a:xfrm>
            <a:off x="7652290" y="1662089"/>
            <a:ext cx="1324441" cy="211317"/>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2" name="Straight Arrow Connector 13"/>
          <p:cNvSpPr/>
          <p:nvPr/>
        </p:nvSpPr>
        <p:spPr>
          <a:xfrm flipH="1">
            <a:off x="4047892" y="1773044"/>
            <a:ext cx="3512635" cy="423747"/>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
        <p:nvSpPr>
          <p:cNvPr id="373" name="Straight Arrow Connector 15"/>
          <p:cNvSpPr/>
          <p:nvPr/>
        </p:nvSpPr>
        <p:spPr>
          <a:xfrm flipH="1" flipV="1">
            <a:off x="4047892" y="2445197"/>
            <a:ext cx="3869474" cy="1212404"/>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180887839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244016"/>
            <a:ext cx="9613900" cy="5248507"/>
          </a:xfrm>
          <a:prstGeom prst="rect">
            <a:avLst/>
          </a:prstGeom>
        </p:spPr>
      </p:pic>
    </p:spTree>
    <p:extLst>
      <p:ext uri="{BB962C8B-B14F-4D97-AF65-F5344CB8AC3E}">
        <p14:creationId xmlns:p14="http://schemas.microsoft.com/office/powerpoint/2010/main" val="126436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334237"/>
            <a:ext cx="9283700" cy="5028063"/>
          </a:xfrm>
          <a:prstGeom prst="rect">
            <a:avLst/>
          </a:prstGeom>
        </p:spPr>
      </p:pic>
    </p:spTree>
    <p:extLst>
      <p:ext uri="{BB962C8B-B14F-4D97-AF65-F5344CB8AC3E}">
        <p14:creationId xmlns:p14="http://schemas.microsoft.com/office/powerpoint/2010/main" val="414039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Need Assistance or Having Tech Problems Getting Into Your Account?</a:t>
            </a:r>
            <a:endParaRPr lang="en-US" b="1" dirty="0">
              <a:latin typeface="+mn-lt"/>
            </a:endParaRPr>
          </a:p>
        </p:txBody>
      </p:sp>
      <p:sp>
        <p:nvSpPr>
          <p:cNvPr id="3" name="Content Placeholder 2"/>
          <p:cNvSpPr>
            <a:spLocks noGrp="1"/>
          </p:cNvSpPr>
          <p:nvPr>
            <p:ph sz="quarter" idx="13"/>
          </p:nvPr>
        </p:nvSpPr>
        <p:spPr>
          <a:xfrm>
            <a:off x="1422400" y="2908300"/>
            <a:ext cx="10071100" cy="3644900"/>
          </a:xfrm>
        </p:spPr>
        <p:txBody>
          <a:bodyPr>
            <a:normAutofit/>
          </a:bodyPr>
          <a:lstStyle/>
          <a:p>
            <a:pPr marL="0" indent="0">
              <a:buNone/>
            </a:pPr>
            <a:r>
              <a:rPr lang="en-US" dirty="0" smtClean="0"/>
              <a:t>Contact the Mt. SAC IT Help Desk</a:t>
            </a:r>
          </a:p>
          <a:p>
            <a:pPr marL="0" indent="0">
              <a:buNone/>
            </a:pPr>
            <a:endParaRPr lang="en-US" dirty="0"/>
          </a:p>
          <a:p>
            <a:pPr marL="0" indent="0">
              <a:buNone/>
            </a:pPr>
            <a:r>
              <a:rPr lang="en-US" dirty="0" smtClean="0"/>
              <a:t>Phone: 909-274-4357</a:t>
            </a:r>
            <a:endParaRPr lang="en-US" dirty="0"/>
          </a:p>
          <a:p>
            <a:pPr marL="0" indent="0">
              <a:buNone/>
            </a:pPr>
            <a:endParaRPr lang="en-US" dirty="0" smtClean="0"/>
          </a:p>
          <a:p>
            <a:pPr marL="0" indent="0">
              <a:buNone/>
            </a:pPr>
            <a:r>
              <a:rPr lang="en-US" dirty="0" smtClean="0"/>
              <a:t>Phone support hours:	Monday – Thursday 7:30am to 10:00pm</a:t>
            </a:r>
          </a:p>
          <a:p>
            <a:pPr marL="0" indent="0">
              <a:buNone/>
            </a:pPr>
            <a:r>
              <a:rPr lang="en-US" dirty="0"/>
              <a:t>	</a:t>
            </a:r>
            <a:r>
              <a:rPr lang="en-US" dirty="0" smtClean="0"/>
              <a:t>			Friday 7:30am to 7:00pm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2619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160271"/>
            <a:ext cx="10515600" cy="1325563"/>
          </a:xfrm>
        </p:spPr>
        <p:txBody>
          <a:bodyPr>
            <a:normAutofit/>
          </a:bodyPr>
          <a:lstStyle/>
          <a:p>
            <a:r>
              <a:rPr lang="en-US" b="1" dirty="0" smtClean="0">
                <a:latin typeface="+mn-lt"/>
              </a:rPr>
              <a:t>Instructor Checklist</a:t>
            </a:r>
            <a:br>
              <a:rPr lang="en-US" b="1" dirty="0" smtClean="0">
                <a:latin typeface="+mn-lt"/>
              </a:rPr>
            </a:br>
            <a:endParaRPr lang="en-US" b="1" dirty="0">
              <a:latin typeface="+mn-lt"/>
            </a:endParaRPr>
          </a:p>
        </p:txBody>
      </p:sp>
      <p:sp>
        <p:nvSpPr>
          <p:cNvPr id="3" name="Content Placeholder 2"/>
          <p:cNvSpPr>
            <a:spLocks noGrp="1"/>
          </p:cNvSpPr>
          <p:nvPr>
            <p:ph sz="quarter" idx="13"/>
          </p:nvPr>
        </p:nvSpPr>
        <p:spPr>
          <a:xfrm>
            <a:off x="1365920" y="2151524"/>
            <a:ext cx="10076688" cy="3905327"/>
          </a:xfrm>
        </p:spPr>
        <p:txBody>
          <a:bodyPr>
            <a:normAutofit fontScale="92500"/>
          </a:bodyPr>
          <a:lstStyle/>
          <a:p>
            <a:pPr marL="0" indent="0">
              <a:buNone/>
            </a:pPr>
            <a:r>
              <a:rPr lang="en-US" dirty="0" smtClean="0"/>
              <a:t>Before they even begin the student form, your students should have completed the following and have this information on hand:</a:t>
            </a:r>
          </a:p>
          <a:p>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Applied for Spring 2023 term and received Mt. SAC ID (ex. A01234567)</a:t>
            </a:r>
          </a:p>
          <a:p>
            <a:pPr lvl="1">
              <a:buFont typeface="Wingdings" panose="05000000000000000000" pitchFamily="2" charset="2"/>
              <a:buChar char="ü"/>
            </a:pPr>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Claimed </a:t>
            </a:r>
            <a:r>
              <a:rPr lang="en-US" dirty="0"/>
              <a:t>their account (student portal</a:t>
            </a:r>
            <a:r>
              <a:rPr lang="en-US" dirty="0" smtClean="0"/>
              <a:t>) – have user name and password ready</a:t>
            </a:r>
            <a:endParaRPr lang="en-US" dirty="0"/>
          </a:p>
          <a:p>
            <a:pPr lvl="1"/>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Articulation Agreement number(s) (ex. 2223ADJU001)</a:t>
            </a:r>
          </a:p>
          <a:p>
            <a:pPr lvl="1"/>
            <a:endParaRPr lang="en-US" dirty="0"/>
          </a:p>
          <a:p>
            <a:pPr marL="457200" lvl="1" indent="0">
              <a:buNone/>
            </a:pPr>
            <a:r>
              <a:rPr lang="en-US" dirty="0" smtClean="0">
                <a:solidFill>
                  <a:srgbClr val="00B050"/>
                </a:solidFill>
                <a:sym typeface="Wingdings" panose="05000000000000000000" pitchFamily="2" charset="2"/>
              </a:rPr>
              <a:t> </a:t>
            </a:r>
            <a:r>
              <a:rPr lang="en-US" dirty="0" smtClean="0"/>
              <a:t>Choose Spring as the term</a:t>
            </a:r>
            <a:endParaRPr lang="en-US" dirty="0"/>
          </a:p>
        </p:txBody>
      </p:sp>
    </p:spTree>
    <p:extLst>
      <p:ext uri="{BB962C8B-B14F-4D97-AF65-F5344CB8AC3E}">
        <p14:creationId xmlns:p14="http://schemas.microsoft.com/office/powerpoint/2010/main" val="8150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Student articulation request form</a:t>
            </a:r>
            <a:endParaRPr sz="3600" dirty="0"/>
          </a:p>
        </p:txBody>
      </p:sp>
    </p:spTree>
    <p:extLst>
      <p:ext uri="{BB962C8B-B14F-4D97-AF65-F5344CB8AC3E}">
        <p14:creationId xmlns:p14="http://schemas.microsoft.com/office/powerpoint/2010/main" val="411126330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77" y="1179843"/>
            <a:ext cx="10515600" cy="1325563"/>
          </a:xfrm>
        </p:spPr>
        <p:txBody>
          <a:bodyPr/>
          <a:lstStyle/>
          <a:p>
            <a:r>
              <a:rPr lang="en-US" b="1" dirty="0" smtClean="0">
                <a:latin typeface="+mn-lt"/>
              </a:rPr>
              <a:t>Student Articulation</a:t>
            </a:r>
            <a:br>
              <a:rPr lang="en-US" b="1" dirty="0" smtClean="0">
                <a:latin typeface="+mn-lt"/>
              </a:rPr>
            </a:br>
            <a:r>
              <a:rPr lang="en-US" b="1" dirty="0" smtClean="0">
                <a:latin typeface="+mn-lt"/>
              </a:rPr>
              <a:t>Request Form</a:t>
            </a:r>
            <a:endParaRPr lang="en-US" b="1" dirty="0">
              <a:latin typeface="+mn-lt"/>
            </a:endParaRPr>
          </a:p>
        </p:txBody>
      </p:sp>
      <p:sp>
        <p:nvSpPr>
          <p:cNvPr id="3" name="TextBox 2"/>
          <p:cNvSpPr txBox="1"/>
          <p:nvPr/>
        </p:nvSpPr>
        <p:spPr>
          <a:xfrm>
            <a:off x="1132147" y="2505406"/>
            <a:ext cx="4598126"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ELECTRONIC forms only – phone and tablet friendly</a:t>
            </a:r>
          </a:p>
          <a:p>
            <a:endParaRPr lang="en-US" dirty="0"/>
          </a:p>
          <a:p>
            <a:pPr marL="285750" indent="-285750">
              <a:buFont typeface="Arial" panose="020B0604020202020204" pitchFamily="34" charset="0"/>
              <a:buChar char="•"/>
            </a:pPr>
            <a:r>
              <a:rPr lang="en-US" dirty="0" smtClean="0"/>
              <a:t>Forms are now initiated by the </a:t>
            </a:r>
            <a:r>
              <a:rPr lang="en-US" b="1" dirty="0" smtClean="0"/>
              <a:t>STUDENT</a:t>
            </a:r>
            <a:r>
              <a:rPr lang="en-US" dirty="0" smtClean="0"/>
              <a:t> and routed electronically using </a:t>
            </a:r>
            <a:r>
              <a:rPr lang="en-US" dirty="0" err="1" smtClean="0"/>
              <a:t>Etrieve</a:t>
            </a:r>
            <a:r>
              <a:rPr lang="en-US" dirty="0" smtClean="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 signatures no longer necessary!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forms are mostly pre-populated making it quick and easy for the student and instructor to complete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Students are only allowed to fill out ONE student form per TERM per AGREEMENT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622" y="319499"/>
            <a:ext cx="3949807" cy="51112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621" y="5335398"/>
            <a:ext cx="3949808" cy="3909270"/>
          </a:xfrm>
          <a:prstGeom prst="rect">
            <a:avLst/>
          </a:prstGeom>
        </p:spPr>
      </p:pic>
    </p:spTree>
    <p:extLst>
      <p:ext uri="{BB962C8B-B14F-4D97-AF65-F5344CB8AC3E}">
        <p14:creationId xmlns:p14="http://schemas.microsoft.com/office/powerpoint/2010/main" val="182447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886164"/>
            <a:ext cx="10515600" cy="1167859"/>
          </a:xfrm>
        </p:spPr>
        <p:txBody>
          <a:bodyPr/>
          <a:lstStyle/>
          <a:p>
            <a:r>
              <a:rPr lang="en-US" b="1" dirty="0" smtClean="0">
                <a:latin typeface="+mn-lt"/>
              </a:rPr>
              <a:t>Where to Access the Student </a:t>
            </a:r>
            <a:r>
              <a:rPr lang="en-US" b="1" dirty="0">
                <a:latin typeface="+mn-lt"/>
              </a:rPr>
              <a:t>F</a:t>
            </a:r>
            <a:r>
              <a:rPr lang="en-US" b="1" dirty="0" smtClean="0">
                <a:latin typeface="+mn-lt"/>
              </a:rPr>
              <a:t>orm</a:t>
            </a:r>
            <a:endParaRPr lang="en-US" b="1"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457" y="2575976"/>
            <a:ext cx="7085120" cy="3934944"/>
          </a:xfrm>
          <a:prstGeom prst="rect">
            <a:avLst/>
          </a:prstGeom>
        </p:spPr>
      </p:pic>
      <p:sp>
        <p:nvSpPr>
          <p:cNvPr id="5" name="Right Arrow 4"/>
          <p:cNvSpPr/>
          <p:nvPr/>
        </p:nvSpPr>
        <p:spPr>
          <a:xfrm>
            <a:off x="2883160" y="4021494"/>
            <a:ext cx="1081044" cy="3446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775" y="1960717"/>
            <a:ext cx="5397176" cy="369332"/>
          </a:xfrm>
          <a:prstGeom prst="rect">
            <a:avLst/>
          </a:prstGeom>
          <a:noFill/>
        </p:spPr>
        <p:txBody>
          <a:bodyPr wrap="square" rtlCol="0">
            <a:spAutoFit/>
          </a:bodyPr>
          <a:lstStyle/>
          <a:p>
            <a:r>
              <a:rPr lang="en-US" dirty="0" smtClean="0">
                <a:hlinkClick r:id="rId4"/>
              </a:rPr>
              <a:t>https://www.mtsac.edu/hsarticulation/forms.html</a:t>
            </a:r>
            <a:endParaRPr lang="en-US" dirty="0"/>
          </a:p>
        </p:txBody>
      </p:sp>
    </p:spTree>
    <p:extLst>
      <p:ext uri="{BB962C8B-B14F-4D97-AF65-F5344CB8AC3E}">
        <p14:creationId xmlns:p14="http://schemas.microsoft.com/office/powerpoint/2010/main" val="3311879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41" y="828893"/>
            <a:ext cx="10515600" cy="1325563"/>
          </a:xfrm>
        </p:spPr>
        <p:txBody>
          <a:bodyPr/>
          <a:lstStyle/>
          <a:p>
            <a:r>
              <a:rPr lang="en-US" b="1" dirty="0" err="1" smtClean="0">
                <a:latin typeface="+mn-lt"/>
              </a:rPr>
              <a:t>Etrieve</a:t>
            </a:r>
            <a:r>
              <a:rPr lang="en-US" b="1" dirty="0" smtClean="0">
                <a:latin typeface="+mn-lt"/>
              </a:rPr>
              <a:t> Home Page</a:t>
            </a:r>
            <a:endParaRPr lang="en-US" b="1"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7041" y="1868706"/>
            <a:ext cx="5974547" cy="3632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565" y="3440298"/>
            <a:ext cx="3783718" cy="2960503"/>
          </a:xfrm>
          <a:prstGeom prst="rect">
            <a:avLst/>
          </a:prstGeom>
        </p:spPr>
      </p:pic>
      <p:sp>
        <p:nvSpPr>
          <p:cNvPr id="3" name="Oval Callout 2"/>
          <p:cNvSpPr/>
          <p:nvPr/>
        </p:nvSpPr>
        <p:spPr>
          <a:xfrm>
            <a:off x="8258175" y="4214813"/>
            <a:ext cx="1614488" cy="1071562"/>
          </a:xfrm>
          <a:prstGeom prst="wedgeEllipseCallout">
            <a:avLst>
              <a:gd name="adj1" fmla="val -307540"/>
              <a:gd name="adj2" fmla="val -6446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610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4" y="866215"/>
            <a:ext cx="10515600" cy="1325563"/>
          </a:xfrm>
        </p:spPr>
        <p:txBody>
          <a:bodyPr/>
          <a:lstStyle/>
          <a:p>
            <a:r>
              <a:rPr lang="en-US" b="1" dirty="0" smtClean="0">
                <a:latin typeface="+mn-lt"/>
              </a:rPr>
              <a:t>Student Single Sign-On</a:t>
            </a:r>
            <a:endParaRPr lang="en-US" b="1"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1550" y="1931437"/>
            <a:ext cx="7295952" cy="4424913"/>
          </a:xfrm>
        </p:spPr>
      </p:pic>
    </p:spTree>
    <p:extLst>
      <p:ext uri="{BB962C8B-B14F-4D97-AF65-F5344CB8AC3E}">
        <p14:creationId xmlns:p14="http://schemas.microsoft.com/office/powerpoint/2010/main" val="1683439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736" y="1294726"/>
            <a:ext cx="10067544" cy="640080"/>
          </a:xfrm>
        </p:spPr>
        <p:txBody>
          <a:bodyPr>
            <a:noAutofit/>
          </a:bodyPr>
          <a:lstStyle/>
          <a:p>
            <a:r>
              <a:rPr lang="en-US" b="1" dirty="0" smtClean="0">
                <a:latin typeface="+mn-lt"/>
              </a:rPr>
              <a:t>Topics of Discussion</a:t>
            </a:r>
            <a:endParaRPr lang="en-US" b="1" dirty="0">
              <a:latin typeface="+mn-lt"/>
            </a:endParaRPr>
          </a:p>
        </p:txBody>
      </p:sp>
      <p:sp>
        <p:nvSpPr>
          <p:cNvPr id="2" name="Content Placeholder 1"/>
          <p:cNvSpPr>
            <a:spLocks noGrp="1"/>
          </p:cNvSpPr>
          <p:nvPr>
            <p:ph sz="half" idx="4294967295"/>
          </p:nvPr>
        </p:nvSpPr>
        <p:spPr>
          <a:xfrm>
            <a:off x="1356629" y="1710294"/>
            <a:ext cx="8717757" cy="4789443"/>
          </a:xfrm>
        </p:spPr>
        <p:txBody>
          <a:bodyPr>
            <a:noAutofit/>
          </a:bodyPr>
          <a:lstStyle/>
          <a:p>
            <a:pPr marL="0" indent="0">
              <a:buNone/>
            </a:pPr>
            <a:endParaRPr lang="en-US" sz="2000" dirty="0"/>
          </a:p>
          <a:p>
            <a:r>
              <a:rPr lang="en-US" sz="3200" dirty="0" smtClean="0"/>
              <a:t>Claiming Your Mt. SAC Account (Student Portal)</a:t>
            </a:r>
          </a:p>
          <a:p>
            <a:r>
              <a:rPr lang="en-US" sz="3200" dirty="0" smtClean="0"/>
              <a:t>Student Articulation Request Form</a:t>
            </a:r>
          </a:p>
          <a:p>
            <a:r>
              <a:rPr lang="en-US" sz="3200" dirty="0"/>
              <a:t>Where to Access the Form</a:t>
            </a:r>
          </a:p>
          <a:p>
            <a:r>
              <a:rPr lang="en-US" sz="3200" dirty="0" smtClean="0"/>
              <a:t>How to Fill Out the Form</a:t>
            </a:r>
          </a:p>
          <a:p>
            <a:r>
              <a:rPr lang="en-US" sz="3200" dirty="0" smtClean="0"/>
              <a:t>Submission Timelines</a:t>
            </a:r>
            <a:endParaRPr lang="en-US" sz="3200" dirty="0"/>
          </a:p>
          <a:p>
            <a:r>
              <a:rPr lang="en-US" sz="3200" dirty="0" smtClean="0"/>
              <a:t>Student Transcripts</a:t>
            </a:r>
          </a:p>
          <a:p>
            <a:r>
              <a:rPr lang="en-US" sz="3200" dirty="0" smtClean="0"/>
              <a:t>WeTransfer</a:t>
            </a:r>
          </a:p>
          <a:p>
            <a:r>
              <a:rPr lang="en-US" sz="3200" dirty="0" smtClean="0"/>
              <a:t>Due Dates </a:t>
            </a:r>
            <a:endParaRPr lang="en-US" sz="3200" dirty="0"/>
          </a:p>
        </p:txBody>
      </p:sp>
    </p:spTree>
    <p:extLst>
      <p:ext uri="{BB962C8B-B14F-4D97-AF65-F5344CB8AC3E}">
        <p14:creationId xmlns:p14="http://schemas.microsoft.com/office/powerpoint/2010/main" val="178386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054" y="1088945"/>
            <a:ext cx="10515600" cy="810515"/>
          </a:xfrm>
        </p:spPr>
        <p:txBody>
          <a:bodyPr/>
          <a:lstStyle/>
          <a:p>
            <a:r>
              <a:rPr lang="en-US" b="1" dirty="0" smtClean="0">
                <a:latin typeface="+mn-lt"/>
              </a:rPr>
              <a:t>Student Section</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94" y="2047476"/>
            <a:ext cx="8046249" cy="43293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553" y="1594474"/>
            <a:ext cx="2603060" cy="4794307"/>
          </a:xfrm>
          <a:prstGeom prst="rect">
            <a:avLst/>
          </a:prstGeom>
        </p:spPr>
      </p:pic>
    </p:spTree>
    <p:extLst>
      <p:ext uri="{BB962C8B-B14F-4D97-AF65-F5344CB8AC3E}">
        <p14:creationId xmlns:p14="http://schemas.microsoft.com/office/powerpoint/2010/main" val="356743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64621" y="1602239"/>
            <a:ext cx="4432683" cy="4389438"/>
          </a:xfrm>
        </p:spPr>
      </p:pic>
      <p:sp>
        <p:nvSpPr>
          <p:cNvPr id="7" name="TextBox 6"/>
          <p:cNvSpPr txBox="1"/>
          <p:nvPr/>
        </p:nvSpPr>
        <p:spPr>
          <a:xfrm>
            <a:off x="6055849" y="1602239"/>
            <a:ext cx="5917319" cy="4339650"/>
          </a:xfrm>
          <a:prstGeom prst="rect">
            <a:avLst/>
          </a:prstGeom>
          <a:noFill/>
        </p:spPr>
        <p:txBody>
          <a:bodyPr wrap="square" rtlCol="0">
            <a:spAutoFit/>
          </a:bodyPr>
          <a:lstStyle/>
          <a:p>
            <a:r>
              <a:rPr lang="en-US" sz="2600" dirty="0" smtClean="0"/>
              <a:t>1.  Enter Articulation Agreement Number</a:t>
            </a:r>
          </a:p>
          <a:p>
            <a:endParaRPr lang="en-US" sz="2600" dirty="0"/>
          </a:p>
          <a:p>
            <a:r>
              <a:rPr lang="en-US" sz="2000" dirty="0" smtClean="0"/>
              <a:t>Once the Agreement number is entered, most of the form will pre-populate with the student’s information that they entered on their application</a:t>
            </a:r>
          </a:p>
          <a:p>
            <a:endParaRPr lang="en-US" sz="2000" dirty="0"/>
          </a:p>
          <a:p>
            <a:r>
              <a:rPr lang="en-US" sz="2000" dirty="0" smtClean="0"/>
              <a:t>The email address will default to the student’s Mt. SAC student email </a:t>
            </a:r>
            <a:r>
              <a:rPr lang="en-US" sz="2000" dirty="0" smtClean="0"/>
              <a:t>address (username@student.mtsac.edu)</a:t>
            </a:r>
            <a:endParaRPr lang="en-US" sz="2000" dirty="0" smtClean="0"/>
          </a:p>
          <a:p>
            <a:endParaRPr lang="en-US" sz="2600" dirty="0" smtClean="0"/>
          </a:p>
          <a:p>
            <a:r>
              <a:rPr lang="en-US" sz="2600" dirty="0" smtClean="0"/>
              <a:t>2.  Select the Term – SPRING</a:t>
            </a:r>
          </a:p>
          <a:p>
            <a:endParaRPr lang="en-US" sz="2600" dirty="0" smtClean="0"/>
          </a:p>
          <a:p>
            <a:r>
              <a:rPr lang="en-US" sz="2600" dirty="0" smtClean="0"/>
              <a:t>3.  Select Gender</a:t>
            </a:r>
            <a:endParaRPr lang="en-US" sz="2600" dirty="0"/>
          </a:p>
        </p:txBody>
      </p:sp>
      <p:sp>
        <p:nvSpPr>
          <p:cNvPr id="8" name="Right Arrow 7"/>
          <p:cNvSpPr/>
          <p:nvPr/>
        </p:nvSpPr>
        <p:spPr>
          <a:xfrm>
            <a:off x="474063" y="3484590"/>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754037" y="3458708"/>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093991" y="558900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1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61931" y="1446244"/>
            <a:ext cx="4984934" cy="4668044"/>
          </a:xfrm>
        </p:spPr>
      </p:pic>
      <p:sp>
        <p:nvSpPr>
          <p:cNvPr id="11" name="TextBox 10"/>
          <p:cNvSpPr txBox="1"/>
          <p:nvPr/>
        </p:nvSpPr>
        <p:spPr>
          <a:xfrm>
            <a:off x="6947947" y="1489105"/>
            <a:ext cx="4609323" cy="1754326"/>
          </a:xfrm>
          <a:prstGeom prst="rect">
            <a:avLst/>
          </a:prstGeom>
          <a:noFill/>
        </p:spPr>
        <p:txBody>
          <a:bodyPr wrap="square" rtlCol="0">
            <a:spAutoFit/>
          </a:bodyPr>
          <a:lstStyle/>
          <a:p>
            <a:r>
              <a:rPr lang="en-US" dirty="0" smtClean="0"/>
              <a:t>4.  Enter Expected High School Graduation Year (adult students enter year they graduated HS)</a:t>
            </a:r>
          </a:p>
          <a:p>
            <a:endParaRPr lang="en-US" dirty="0"/>
          </a:p>
          <a:p>
            <a:r>
              <a:rPr lang="en-US" dirty="0" smtClean="0"/>
              <a:t>5.  READ and click checkbox for student         disclaimer</a:t>
            </a:r>
          </a:p>
          <a:p>
            <a:endParaRPr lang="en-US" dirty="0"/>
          </a:p>
        </p:txBody>
      </p:sp>
      <p:sp>
        <p:nvSpPr>
          <p:cNvPr id="13" name="Right Arrow 12"/>
          <p:cNvSpPr/>
          <p:nvPr/>
        </p:nvSpPr>
        <p:spPr>
          <a:xfrm>
            <a:off x="2879242" y="1622214"/>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74025" y="230590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3" y="6123500"/>
            <a:ext cx="8108301" cy="734500"/>
          </a:xfrm>
          <a:prstGeom prst="rect">
            <a:avLst/>
          </a:prstGeom>
        </p:spPr>
      </p:pic>
    </p:spTree>
    <p:extLst>
      <p:ext uri="{BB962C8B-B14F-4D97-AF65-F5344CB8AC3E}">
        <p14:creationId xmlns:p14="http://schemas.microsoft.com/office/powerpoint/2010/main" val="32242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5247" y="1141110"/>
            <a:ext cx="7934876" cy="769441"/>
          </a:xfrm>
          <a:prstGeom prst="rect">
            <a:avLst/>
          </a:prstGeom>
          <a:noFill/>
        </p:spPr>
        <p:txBody>
          <a:bodyPr wrap="square" rtlCol="0">
            <a:spAutoFit/>
          </a:bodyPr>
          <a:lstStyle/>
          <a:p>
            <a:r>
              <a:rPr lang="en-US" sz="4400" b="1" dirty="0" smtClean="0"/>
              <a:t>Student Disclaimer</a:t>
            </a:r>
            <a:endParaRPr lang="en-US" sz="4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684" y="2404742"/>
            <a:ext cx="6933316" cy="1455877"/>
          </a:xfrm>
          <a:prstGeom prst="rect">
            <a:avLst/>
          </a:prstGeom>
        </p:spPr>
      </p:pic>
      <p:cxnSp>
        <p:nvCxnSpPr>
          <p:cNvPr id="5" name="Straight Arrow Connector 4"/>
          <p:cNvCxnSpPr/>
          <p:nvPr/>
        </p:nvCxnSpPr>
        <p:spPr>
          <a:xfrm flipV="1">
            <a:off x="4895014" y="2755900"/>
            <a:ext cx="1899486" cy="1172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16" y="2214242"/>
            <a:ext cx="4377798" cy="4318928"/>
          </a:xfrm>
          <a:prstGeom prst="rect">
            <a:avLst/>
          </a:prstGeom>
        </p:spPr>
      </p:pic>
    </p:spTree>
    <p:extLst>
      <p:ext uri="{BB962C8B-B14F-4D97-AF65-F5344CB8AC3E}">
        <p14:creationId xmlns:p14="http://schemas.microsoft.com/office/powerpoint/2010/main" val="3902926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947947" y="1489105"/>
            <a:ext cx="4609323" cy="3416320"/>
          </a:xfrm>
          <a:prstGeom prst="rect">
            <a:avLst/>
          </a:prstGeom>
          <a:noFill/>
        </p:spPr>
        <p:txBody>
          <a:bodyPr wrap="square" rtlCol="0">
            <a:spAutoFit/>
          </a:bodyPr>
          <a:lstStyle/>
          <a:p>
            <a:endParaRPr lang="en-US" dirty="0"/>
          </a:p>
          <a:p>
            <a:r>
              <a:rPr lang="en-US" dirty="0" smtClean="0"/>
              <a:t>6. Choose High School Course(s) </a:t>
            </a:r>
          </a:p>
          <a:p>
            <a:pPr marL="342900" indent="-342900">
              <a:buAutoNum type="arabicPeriod" startAt="6"/>
            </a:pPr>
            <a:endParaRPr lang="en-US" dirty="0"/>
          </a:p>
          <a:p>
            <a:r>
              <a:rPr lang="en-US" dirty="0" smtClean="0"/>
              <a:t>Based on the agreement number the student enters, the form will automatically adjust how many courses are required (up to four)</a:t>
            </a:r>
          </a:p>
          <a:p>
            <a:endParaRPr lang="en-US" dirty="0"/>
          </a:p>
          <a:p>
            <a:r>
              <a:rPr lang="en-US" dirty="0" smtClean="0"/>
              <a:t>If the course has more than one instructor, be sure the student chooses the correct instructor so the form is routed to the right person</a:t>
            </a:r>
          </a:p>
          <a:p>
            <a:pPr marL="342900" indent="-342900">
              <a:buAutoNum type="arabicPeriod" startAt="6"/>
            </a:pPr>
            <a:endParaRPr lang="en-US" dirty="0"/>
          </a:p>
          <a:p>
            <a:r>
              <a:rPr lang="en-US" dirty="0" smtClean="0"/>
              <a:t>7. Click SUBMIT in bottom black menu bar </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6352" y="1351228"/>
            <a:ext cx="5244948" cy="5130535"/>
          </a:xfrm>
        </p:spPr>
      </p:pic>
      <p:sp>
        <p:nvSpPr>
          <p:cNvPr id="15" name="Right Arrow 14"/>
          <p:cNvSpPr/>
          <p:nvPr/>
        </p:nvSpPr>
        <p:spPr>
          <a:xfrm>
            <a:off x="733677" y="462842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460652" y="4812286"/>
            <a:ext cx="345232" cy="90780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1186983"/>
            <a:ext cx="10515600" cy="1325563"/>
          </a:xfrm>
        </p:spPr>
        <p:txBody>
          <a:bodyPr/>
          <a:lstStyle/>
          <a:p>
            <a:r>
              <a:rPr lang="en-US" b="1" dirty="0" err="1" smtClean="0">
                <a:latin typeface="+mn-lt"/>
              </a:rPr>
              <a:t>Etrieve</a:t>
            </a:r>
            <a:r>
              <a:rPr lang="en-US" b="1" dirty="0" smtClean="0">
                <a:latin typeface="+mn-lt"/>
              </a:rPr>
              <a:t> Student Successful Submittal</a:t>
            </a:r>
            <a:r>
              <a:rPr lang="en-US" dirty="0" smtClean="0"/>
              <a:t/>
            </a:r>
            <a:br>
              <a:rPr lang="en-US" dirty="0" smtClean="0"/>
            </a:br>
            <a:endParaRPr lang="en-US" dirty="0"/>
          </a:p>
        </p:txBody>
      </p:sp>
      <p:sp>
        <p:nvSpPr>
          <p:cNvPr id="7" name="Rectangle 6"/>
          <p:cNvSpPr/>
          <p:nvPr/>
        </p:nvSpPr>
        <p:spPr>
          <a:xfrm>
            <a:off x="5199017" y="3048000"/>
            <a:ext cx="740229" cy="1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15" y="1849764"/>
            <a:ext cx="9009777" cy="4761103"/>
          </a:xfrm>
          <a:prstGeom prst="rect">
            <a:avLst/>
          </a:prstGeom>
        </p:spPr>
      </p:pic>
      <p:sp>
        <p:nvSpPr>
          <p:cNvPr id="4" name="Oval 3"/>
          <p:cNvSpPr/>
          <p:nvPr/>
        </p:nvSpPr>
        <p:spPr>
          <a:xfrm>
            <a:off x="8086987" y="5712903"/>
            <a:ext cx="2692866" cy="9227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413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874521"/>
            <a:ext cx="10515600" cy="1325563"/>
          </a:xfrm>
        </p:spPr>
        <p:txBody>
          <a:bodyPr/>
          <a:lstStyle/>
          <a:p>
            <a:r>
              <a:rPr lang="en-US" b="1" dirty="0" smtClean="0">
                <a:latin typeface="+mn-lt"/>
              </a:rPr>
              <a:t>Potential Roadblocks</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94" y="2114026"/>
            <a:ext cx="4120989" cy="40141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562" y="2935573"/>
            <a:ext cx="3819067" cy="1041565"/>
          </a:xfrm>
          <a:prstGeom prst="rect">
            <a:avLst/>
          </a:prstGeom>
        </p:spPr>
      </p:pic>
      <p:sp>
        <p:nvSpPr>
          <p:cNvPr id="3" name="TextBox 2"/>
          <p:cNvSpPr txBox="1"/>
          <p:nvPr/>
        </p:nvSpPr>
        <p:spPr>
          <a:xfrm>
            <a:off x="6826562" y="4066296"/>
            <a:ext cx="4792190" cy="646331"/>
          </a:xfrm>
          <a:prstGeom prst="rect">
            <a:avLst/>
          </a:prstGeom>
          <a:noFill/>
        </p:spPr>
        <p:txBody>
          <a:bodyPr wrap="square" rtlCol="0">
            <a:spAutoFit/>
          </a:bodyPr>
          <a:lstStyle/>
          <a:p>
            <a:r>
              <a:rPr lang="en-US" dirty="0" smtClean="0"/>
              <a:t>The red notification box remains on-screen for about 10 seconds</a:t>
            </a:r>
            <a:endParaRPr lang="en-US" dirty="0"/>
          </a:p>
        </p:txBody>
      </p:sp>
      <p:cxnSp>
        <p:nvCxnSpPr>
          <p:cNvPr id="7" name="Straight Arrow Connector 6"/>
          <p:cNvCxnSpPr/>
          <p:nvPr/>
        </p:nvCxnSpPr>
        <p:spPr>
          <a:xfrm flipV="1">
            <a:off x="5572583" y="3691248"/>
            <a:ext cx="1116707" cy="18370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55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21" y="798627"/>
            <a:ext cx="10515600" cy="1325563"/>
          </a:xfrm>
        </p:spPr>
        <p:txBody>
          <a:bodyPr/>
          <a:lstStyle/>
          <a:p>
            <a:r>
              <a:rPr lang="en-US" b="1" dirty="0" smtClean="0">
                <a:latin typeface="+mn-lt"/>
              </a:rPr>
              <a:t>Instructor Email Inbox</a:t>
            </a:r>
            <a:endParaRPr lang="en-US" b="1"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8" y="2258737"/>
            <a:ext cx="11903978" cy="2278201"/>
          </a:xfrm>
          <a:prstGeom prst="rect">
            <a:avLst/>
          </a:prstGeom>
        </p:spPr>
      </p:pic>
      <p:sp>
        <p:nvSpPr>
          <p:cNvPr id="3" name="Up Arrow 2"/>
          <p:cNvSpPr/>
          <p:nvPr/>
        </p:nvSpPr>
        <p:spPr>
          <a:xfrm>
            <a:off x="2705100"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5870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759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751502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866" y="865739"/>
            <a:ext cx="10515600" cy="1325563"/>
          </a:xfrm>
        </p:spPr>
        <p:txBody>
          <a:bodyPr/>
          <a:lstStyle/>
          <a:p>
            <a:r>
              <a:rPr lang="en-US" dirty="0" smtClean="0">
                <a:latin typeface="+mn-lt"/>
              </a:rPr>
              <a:t>Instructor Open Email</a:t>
            </a:r>
            <a:endParaRPr lang="en-US"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740" y="1745254"/>
            <a:ext cx="8106819" cy="5020467"/>
          </a:xfrm>
          <a:prstGeom prst="rect">
            <a:avLst/>
          </a:prstGeom>
        </p:spPr>
      </p:pic>
      <p:sp>
        <p:nvSpPr>
          <p:cNvPr id="7" name="Left Arrow 6"/>
          <p:cNvSpPr/>
          <p:nvPr/>
        </p:nvSpPr>
        <p:spPr>
          <a:xfrm>
            <a:off x="4586988" y="3792168"/>
            <a:ext cx="966524" cy="14226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763" y="1081594"/>
            <a:ext cx="10515600" cy="1325563"/>
          </a:xfrm>
        </p:spPr>
        <p:txBody>
          <a:bodyPr/>
          <a:lstStyle/>
          <a:p>
            <a:r>
              <a:rPr lang="en-US" b="1" dirty="0" smtClean="0">
                <a:latin typeface="+mn-lt"/>
              </a:rPr>
              <a:t>Instructor </a:t>
            </a:r>
            <a:br>
              <a:rPr lang="en-US" b="1" dirty="0" smtClean="0">
                <a:latin typeface="+mn-lt"/>
              </a:rPr>
            </a:br>
            <a:r>
              <a:rPr lang="en-US" b="1" dirty="0" smtClean="0">
                <a:latin typeface="+mn-lt"/>
              </a:rPr>
              <a:t>Section</a:t>
            </a:r>
            <a:endParaRPr lang="en-US" b="1" dirty="0">
              <a:latin typeface="+mn-lt"/>
            </a:endParaRPr>
          </a:p>
        </p:txBody>
      </p:sp>
      <p:sp>
        <p:nvSpPr>
          <p:cNvPr id="9" name="Rectangle 8"/>
          <p:cNvSpPr/>
          <p:nvPr/>
        </p:nvSpPr>
        <p:spPr>
          <a:xfrm>
            <a:off x="6731726" y="5888207"/>
            <a:ext cx="696686" cy="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668" y="0"/>
            <a:ext cx="7856144" cy="6858000"/>
          </a:xfrm>
          <a:prstGeom prst="rect">
            <a:avLst/>
          </a:prstGeom>
        </p:spPr>
      </p:pic>
      <p:sp>
        <p:nvSpPr>
          <p:cNvPr id="5" name="Oval 4"/>
          <p:cNvSpPr/>
          <p:nvPr/>
        </p:nvSpPr>
        <p:spPr>
          <a:xfrm>
            <a:off x="5603846" y="5117284"/>
            <a:ext cx="3816991" cy="1384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08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lstStyle>
            <a:lvl1pPr algn="ctr"/>
          </a:lstStyle>
          <a:p>
            <a:r>
              <a:rPr dirty="0"/>
              <a:t>Claim your account</a:t>
            </a:r>
          </a:p>
        </p:txBody>
      </p:sp>
    </p:spTree>
    <p:extLst>
      <p:ext uri="{BB962C8B-B14F-4D97-AF65-F5344CB8AC3E}">
        <p14:creationId xmlns:p14="http://schemas.microsoft.com/office/powerpoint/2010/main" val="359402034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28" y="3784208"/>
            <a:ext cx="11218757" cy="2484898"/>
          </a:xfrm>
          <a:prstGeom prst="rect">
            <a:avLst/>
          </a:prstGeom>
        </p:spPr>
      </p:pic>
      <p:sp>
        <p:nvSpPr>
          <p:cNvPr id="5" name="TextBox 4"/>
          <p:cNvSpPr txBox="1"/>
          <p:nvPr/>
        </p:nvSpPr>
        <p:spPr>
          <a:xfrm>
            <a:off x="1216404" y="1255754"/>
            <a:ext cx="10301681" cy="1938992"/>
          </a:xfrm>
          <a:prstGeom prst="rect">
            <a:avLst/>
          </a:prstGeom>
          <a:noFill/>
        </p:spPr>
        <p:txBody>
          <a:bodyPr wrap="square" rtlCol="0">
            <a:spAutoFit/>
          </a:bodyPr>
          <a:lstStyle/>
          <a:p>
            <a:pPr marL="342900" indent="-342900">
              <a:buAutoNum type="arabicPeriod"/>
            </a:pPr>
            <a:r>
              <a:rPr lang="en-US" sz="2400" b="1" dirty="0" smtClean="0"/>
              <a:t>Enter Date Course Completed</a:t>
            </a:r>
            <a:endParaRPr lang="en-US" sz="2400" b="1" dirty="0"/>
          </a:p>
          <a:p>
            <a:pPr marL="342900" indent="-342900">
              <a:buAutoNum type="arabicPeriod"/>
            </a:pPr>
            <a:r>
              <a:rPr lang="en-US" sz="2400" b="1" dirty="0" smtClean="0"/>
              <a:t>Enter Final Grade (Exam = current grade / Non-Exam = final grade)</a:t>
            </a:r>
            <a:endParaRPr lang="en-US" sz="2400" b="1" dirty="0"/>
          </a:p>
          <a:p>
            <a:pPr marL="342900" indent="-342900">
              <a:buAutoNum type="arabicPeriod"/>
            </a:pPr>
            <a:r>
              <a:rPr lang="en-US" sz="2400" b="1" dirty="0" smtClean="0"/>
              <a:t>Enter Student Status – HS or Adult</a:t>
            </a:r>
            <a:endParaRPr lang="en-US" sz="2400" b="1" dirty="0"/>
          </a:p>
          <a:p>
            <a:pPr marL="342900" indent="-342900">
              <a:buAutoNum type="arabicPeriod"/>
            </a:pPr>
            <a:r>
              <a:rPr lang="en-US" sz="2400" b="1" dirty="0" smtClean="0"/>
              <a:t>Type full name for eSignature</a:t>
            </a:r>
            <a:endParaRPr lang="en-US" sz="2400" b="1" dirty="0"/>
          </a:p>
          <a:p>
            <a:pPr marL="342900" indent="-342900">
              <a:buAutoNum type="arabicPeriod"/>
            </a:pPr>
            <a:r>
              <a:rPr lang="en-US" sz="2400" b="1" dirty="0" smtClean="0"/>
              <a:t>Click SUBMIT in bottom black menu bar</a:t>
            </a:r>
            <a:endParaRPr lang="en-US" sz="2400" b="1" dirty="0"/>
          </a:p>
        </p:txBody>
      </p:sp>
      <p:sp>
        <p:nvSpPr>
          <p:cNvPr id="6" name="Right Arrow 5"/>
          <p:cNvSpPr/>
          <p:nvPr/>
        </p:nvSpPr>
        <p:spPr>
          <a:xfrm>
            <a:off x="2885813" y="4706223"/>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263006"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640199"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885813" y="5110291"/>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75496" y="5110291"/>
            <a:ext cx="204011" cy="775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4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890986"/>
            <a:ext cx="10515600" cy="1325563"/>
          </a:xfrm>
        </p:spPr>
        <p:txBody>
          <a:bodyPr/>
          <a:lstStyle/>
          <a:p>
            <a:r>
              <a:rPr lang="en-US" b="1" dirty="0" smtClean="0">
                <a:latin typeface="+mn-lt"/>
              </a:rPr>
              <a:t>Instructor Submittal</a:t>
            </a:r>
            <a:endParaRPr lang="en-US" b="1" dirty="0">
              <a:latin typeface="+mn-lt"/>
            </a:endParaRPr>
          </a:p>
        </p:txBody>
      </p:sp>
      <p:sp>
        <p:nvSpPr>
          <p:cNvPr id="7" name="Rectangle 6"/>
          <p:cNvSpPr/>
          <p:nvPr/>
        </p:nvSpPr>
        <p:spPr>
          <a:xfrm>
            <a:off x="6601097" y="5170714"/>
            <a:ext cx="722812" cy="7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611" y="1809889"/>
            <a:ext cx="4668813" cy="28339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79" y="4936359"/>
            <a:ext cx="11493235" cy="1551966"/>
          </a:xfrm>
          <a:prstGeom prst="rect">
            <a:avLst/>
          </a:prstGeom>
        </p:spPr>
      </p:pic>
      <p:sp>
        <p:nvSpPr>
          <p:cNvPr id="3" name="TextBox 2"/>
          <p:cNvSpPr txBox="1"/>
          <p:nvPr/>
        </p:nvSpPr>
        <p:spPr>
          <a:xfrm>
            <a:off x="6601097" y="2109667"/>
            <a:ext cx="5210602" cy="646331"/>
          </a:xfrm>
          <a:prstGeom prst="rect">
            <a:avLst/>
          </a:prstGeom>
          <a:noFill/>
        </p:spPr>
        <p:txBody>
          <a:bodyPr wrap="square" rtlCol="0">
            <a:spAutoFit/>
          </a:bodyPr>
          <a:lstStyle/>
          <a:p>
            <a:pPr marL="342900" indent="-342900">
              <a:buAutoNum type="arabicPeriod"/>
            </a:pPr>
            <a:endParaRPr lang="en-US" b="1" dirty="0"/>
          </a:p>
          <a:p>
            <a:r>
              <a:rPr lang="en-US" b="1" dirty="0"/>
              <a:t>Click ACCEPT for signature submission </a:t>
            </a:r>
          </a:p>
        </p:txBody>
      </p:sp>
      <p:sp>
        <p:nvSpPr>
          <p:cNvPr id="8" name="Right Arrow 7"/>
          <p:cNvSpPr/>
          <p:nvPr/>
        </p:nvSpPr>
        <p:spPr>
          <a:xfrm>
            <a:off x="9647339" y="6233020"/>
            <a:ext cx="1040235" cy="19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122416" y="3573710"/>
            <a:ext cx="1249958" cy="1362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4879" y="5008228"/>
            <a:ext cx="11493235" cy="14800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873569"/>
            <a:ext cx="10515600" cy="1325563"/>
          </a:xfrm>
        </p:spPr>
        <p:txBody>
          <a:bodyPr/>
          <a:lstStyle/>
          <a:p>
            <a:r>
              <a:rPr lang="en-US" b="1" dirty="0" err="1" smtClean="0">
                <a:latin typeface="+mn-lt"/>
              </a:rPr>
              <a:t>Etrieve</a:t>
            </a:r>
            <a:r>
              <a:rPr lang="en-US" b="1" dirty="0" smtClean="0">
                <a:latin typeface="+mn-lt"/>
              </a:rPr>
              <a:t> Instructor Successful Submittal</a:t>
            </a:r>
            <a:endParaRPr lang="en-US" b="1"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947" y="1833035"/>
            <a:ext cx="7775943" cy="4739739"/>
          </a:xfrm>
          <a:prstGeom prst="rect">
            <a:avLst/>
          </a:prstGeom>
        </p:spPr>
      </p:pic>
    </p:spTree>
    <p:extLst>
      <p:ext uri="{BB962C8B-B14F-4D97-AF65-F5344CB8AC3E}">
        <p14:creationId xmlns:p14="http://schemas.microsoft.com/office/powerpoint/2010/main" val="917731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9" y="846608"/>
            <a:ext cx="10515600" cy="1325563"/>
          </a:xfrm>
        </p:spPr>
        <p:txBody>
          <a:bodyPr>
            <a:normAutofit/>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375969" y="2600408"/>
            <a:ext cx="10553700" cy="2523768"/>
          </a:xfrm>
          <a:prstGeom prst="rect">
            <a:avLst/>
          </a:prstGeom>
          <a:noFill/>
        </p:spPr>
        <p:txBody>
          <a:bodyPr wrap="square" rtlCol="0">
            <a:spAutoFit/>
          </a:bodyPr>
          <a:lstStyle/>
          <a:p>
            <a:r>
              <a:rPr lang="en-US" sz="2600" dirty="0" smtClean="0"/>
              <a:t>Are your students taking a Canvas exam, in-person exam, submitting a portfolio/assignments to be graded by a Mt. SAC professor?</a:t>
            </a:r>
          </a:p>
          <a:p>
            <a:endParaRPr lang="en-US" sz="2600" dirty="0"/>
          </a:p>
          <a:p>
            <a:r>
              <a:rPr lang="en-US" sz="2800" b="1" dirty="0">
                <a:solidFill>
                  <a:srgbClr val="FF0000"/>
                </a:solidFill>
              </a:rPr>
              <a:t>Submit forms 5 – 6 weeks prior to exam, NO </a:t>
            </a:r>
            <a:r>
              <a:rPr lang="en-US" sz="2800" b="1" dirty="0" smtClean="0">
                <a:solidFill>
                  <a:srgbClr val="FF0000"/>
                </a:solidFill>
              </a:rPr>
              <a:t>LESS </a:t>
            </a:r>
            <a:r>
              <a:rPr lang="en-US" sz="2800" b="1" dirty="0">
                <a:solidFill>
                  <a:srgbClr val="FF0000"/>
                </a:solidFill>
              </a:rPr>
              <a:t>than THREE weeks</a:t>
            </a:r>
            <a:endParaRPr lang="en-US" sz="2800" b="1" dirty="0"/>
          </a:p>
          <a:p>
            <a:endParaRPr lang="en-US" sz="2600" dirty="0"/>
          </a:p>
          <a:p>
            <a:endParaRPr lang="en-US" sz="2600" dirty="0" smtClean="0"/>
          </a:p>
        </p:txBody>
      </p:sp>
      <p:sp>
        <p:nvSpPr>
          <p:cNvPr id="3" name="TextBox 2"/>
          <p:cNvSpPr txBox="1"/>
          <p:nvPr/>
        </p:nvSpPr>
        <p:spPr>
          <a:xfrm>
            <a:off x="1375969" y="4488109"/>
            <a:ext cx="8594521" cy="2092881"/>
          </a:xfrm>
          <a:prstGeom prst="rect">
            <a:avLst/>
          </a:prstGeom>
          <a:noFill/>
        </p:spPr>
        <p:txBody>
          <a:bodyPr wrap="square" rtlCol="0">
            <a:spAutoFit/>
          </a:bodyPr>
          <a:lstStyle/>
          <a:p>
            <a:r>
              <a:rPr lang="en-US" sz="2600" b="1" dirty="0"/>
              <a:t>ADJU		ASCI (Animal Science)	FCS		MUSA</a:t>
            </a:r>
          </a:p>
          <a:p>
            <a:r>
              <a:rPr lang="en-US" sz="2600" b="1" dirty="0"/>
              <a:t>AERO		CHLD				IDE		PHOT</a:t>
            </a:r>
          </a:p>
          <a:p>
            <a:r>
              <a:rPr lang="en-US" sz="2600" b="1" dirty="0"/>
              <a:t>AIRC		CISB				KIN		R-TV</a:t>
            </a:r>
          </a:p>
          <a:p>
            <a:r>
              <a:rPr lang="en-US" sz="2600" b="1" dirty="0"/>
              <a:t>ANIM		CNET				MEDI		SIGN</a:t>
            </a:r>
          </a:p>
          <a:p>
            <a:r>
              <a:rPr lang="en-US" sz="2600" b="1" dirty="0"/>
              <a:t>ARCH		ENGR				MFG		THTR</a:t>
            </a:r>
          </a:p>
        </p:txBody>
      </p:sp>
      <p:sp>
        <p:nvSpPr>
          <p:cNvPr id="5" name="TextBox 4"/>
          <p:cNvSpPr txBox="1"/>
          <p:nvPr/>
        </p:nvSpPr>
        <p:spPr>
          <a:xfrm>
            <a:off x="4556370" y="1849005"/>
            <a:ext cx="2883876" cy="646331"/>
          </a:xfrm>
          <a:prstGeom prst="rect">
            <a:avLst/>
          </a:prstGeom>
          <a:solidFill>
            <a:schemeClr val="bg2">
              <a:lumMod val="75000"/>
            </a:schemeClr>
          </a:solidFill>
        </p:spPr>
        <p:txBody>
          <a:bodyPr wrap="square" rtlCol="0">
            <a:spAutoFit/>
          </a:bodyPr>
          <a:lstStyle/>
          <a:p>
            <a:r>
              <a:rPr lang="en-US" sz="3600" b="1" dirty="0" smtClean="0"/>
              <a:t>EXAM GROUP</a:t>
            </a:r>
            <a:endParaRPr lang="en-US" sz="3600" b="1" dirty="0"/>
          </a:p>
        </p:txBody>
      </p:sp>
    </p:spTree>
    <p:extLst>
      <p:ext uri="{BB962C8B-B14F-4D97-AF65-F5344CB8AC3E}">
        <p14:creationId xmlns:p14="http://schemas.microsoft.com/office/powerpoint/2010/main" val="673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11" y="761459"/>
            <a:ext cx="11252200" cy="1325563"/>
          </a:xfrm>
        </p:spPr>
        <p:txBody>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250950" y="2684893"/>
            <a:ext cx="10045700" cy="4493538"/>
          </a:xfrm>
          <a:prstGeom prst="rect">
            <a:avLst/>
          </a:prstGeom>
          <a:noFill/>
        </p:spPr>
        <p:txBody>
          <a:bodyPr wrap="square" rtlCol="0">
            <a:spAutoFit/>
          </a:bodyPr>
          <a:lstStyle/>
          <a:p>
            <a:r>
              <a:rPr lang="en-US" sz="2600" dirty="0" smtClean="0"/>
              <a:t>Does your agreement state that we will honor the student’s high school grade as the Mt. SAC grade?</a:t>
            </a:r>
          </a:p>
          <a:p>
            <a:endParaRPr lang="en-US" sz="2600" dirty="0"/>
          </a:p>
          <a:p>
            <a:r>
              <a:rPr lang="en-US" sz="2600" b="1" dirty="0">
                <a:solidFill>
                  <a:srgbClr val="FF0000"/>
                </a:solidFill>
              </a:rPr>
              <a:t>Have </a:t>
            </a:r>
            <a:r>
              <a:rPr lang="en-US" sz="2600" b="1" dirty="0" smtClean="0">
                <a:solidFill>
                  <a:srgbClr val="FF0000"/>
                </a:solidFill>
              </a:rPr>
              <a:t>students </a:t>
            </a:r>
            <a:r>
              <a:rPr lang="en-US" sz="2600" b="1" dirty="0">
                <a:solidFill>
                  <a:srgbClr val="FF0000"/>
                </a:solidFill>
              </a:rPr>
              <a:t>submit </a:t>
            </a:r>
            <a:r>
              <a:rPr lang="en-US" sz="2600" b="1" dirty="0" smtClean="0">
                <a:solidFill>
                  <a:srgbClr val="FF0000"/>
                </a:solidFill>
              </a:rPr>
              <a:t>the form 3 - 4 </a:t>
            </a:r>
            <a:r>
              <a:rPr lang="en-US" sz="2600" b="1" dirty="0">
                <a:solidFill>
                  <a:srgbClr val="FF0000"/>
                </a:solidFill>
              </a:rPr>
              <a:t>weeks before your semester </a:t>
            </a:r>
            <a:r>
              <a:rPr lang="en-US" sz="2600" b="1" dirty="0" smtClean="0">
                <a:solidFill>
                  <a:srgbClr val="FF0000"/>
                </a:solidFill>
              </a:rPr>
              <a:t>ends, </a:t>
            </a:r>
            <a:r>
              <a:rPr lang="en-US" sz="2600" b="1" dirty="0">
                <a:solidFill>
                  <a:srgbClr val="FF0000"/>
                </a:solidFill>
              </a:rPr>
              <a:t>but </a:t>
            </a:r>
            <a:r>
              <a:rPr lang="en-US" sz="2600" b="1" u="sng" dirty="0">
                <a:solidFill>
                  <a:srgbClr val="FF0000"/>
                </a:solidFill>
              </a:rPr>
              <a:t>DO NOT</a:t>
            </a:r>
            <a:r>
              <a:rPr lang="en-US" sz="2600" b="1" dirty="0">
                <a:solidFill>
                  <a:srgbClr val="FF0000"/>
                </a:solidFill>
              </a:rPr>
              <a:t> fill out/sign until final grades have been determined. The grade you enter on the form </a:t>
            </a:r>
            <a:r>
              <a:rPr lang="en-US" sz="2600" b="1" u="sng" dirty="0">
                <a:solidFill>
                  <a:srgbClr val="FF0000"/>
                </a:solidFill>
              </a:rPr>
              <a:t>MUST</a:t>
            </a:r>
            <a:r>
              <a:rPr lang="en-US" sz="2600" b="1" dirty="0">
                <a:solidFill>
                  <a:srgbClr val="FF0000"/>
                </a:solidFill>
              </a:rPr>
              <a:t> match the high school transcript grade.</a:t>
            </a:r>
            <a:r>
              <a:rPr lang="en-US" sz="2600" dirty="0"/>
              <a:t> </a:t>
            </a:r>
            <a:endParaRPr lang="en-US" sz="2800" dirty="0"/>
          </a:p>
          <a:p>
            <a:endParaRPr lang="en-US" sz="2600" dirty="0" smtClean="0"/>
          </a:p>
          <a:p>
            <a:endParaRPr lang="en-US" sz="2600" dirty="0" smtClean="0"/>
          </a:p>
          <a:p>
            <a:endParaRPr lang="en-US" sz="2600" dirty="0"/>
          </a:p>
          <a:p>
            <a:endParaRPr lang="en-US" sz="2600" dirty="0" smtClean="0"/>
          </a:p>
        </p:txBody>
      </p:sp>
      <p:sp>
        <p:nvSpPr>
          <p:cNvPr id="3" name="TextBox 2"/>
          <p:cNvSpPr txBox="1"/>
          <p:nvPr/>
        </p:nvSpPr>
        <p:spPr>
          <a:xfrm>
            <a:off x="1250950" y="5626894"/>
            <a:ext cx="10124522" cy="1231106"/>
          </a:xfrm>
          <a:prstGeom prst="rect">
            <a:avLst/>
          </a:prstGeom>
          <a:noFill/>
        </p:spPr>
        <p:txBody>
          <a:bodyPr wrap="square" rtlCol="0">
            <a:spAutoFit/>
          </a:bodyPr>
          <a:lstStyle/>
          <a:p>
            <a:r>
              <a:rPr lang="en-US" sz="2800" b="1" dirty="0"/>
              <a:t>AGOR				</a:t>
            </a:r>
            <a:r>
              <a:rPr lang="en-US" sz="2800" b="1" dirty="0" smtClean="0"/>
              <a:t>	BUSA</a:t>
            </a:r>
            <a:r>
              <a:rPr lang="en-US" sz="2800" b="1" dirty="0"/>
              <a:t>		CUL		HRM</a:t>
            </a:r>
          </a:p>
          <a:p>
            <a:r>
              <a:rPr lang="en-US" sz="2800" b="1" dirty="0"/>
              <a:t>ASCI (Horse Production)	</a:t>
            </a:r>
            <a:r>
              <a:rPr lang="en-US" sz="2800" b="1" dirty="0" smtClean="0"/>
              <a:t>	CISW </a:t>
            </a:r>
            <a:r>
              <a:rPr lang="en-US" sz="2800" b="1" dirty="0"/>
              <a:t>		FIRE 		WELD</a:t>
            </a:r>
          </a:p>
          <a:p>
            <a:endParaRPr lang="en-US" dirty="0"/>
          </a:p>
        </p:txBody>
      </p:sp>
      <p:sp>
        <p:nvSpPr>
          <p:cNvPr id="5" name="TextBox 4"/>
          <p:cNvSpPr txBox="1"/>
          <p:nvPr/>
        </p:nvSpPr>
        <p:spPr>
          <a:xfrm>
            <a:off x="4332011" y="1849472"/>
            <a:ext cx="3962400" cy="646331"/>
          </a:xfrm>
          <a:prstGeom prst="rect">
            <a:avLst/>
          </a:prstGeom>
          <a:solidFill>
            <a:schemeClr val="bg2">
              <a:lumMod val="75000"/>
            </a:schemeClr>
          </a:solidFill>
        </p:spPr>
        <p:txBody>
          <a:bodyPr wrap="square" rtlCol="0">
            <a:spAutoFit/>
          </a:bodyPr>
          <a:lstStyle/>
          <a:p>
            <a:pPr lvl="0"/>
            <a:r>
              <a:rPr lang="en-US" sz="3600" b="1" dirty="0" smtClean="0">
                <a:solidFill>
                  <a:prstClr val="black"/>
                </a:solidFill>
              </a:rPr>
              <a:t>NON-EXAM </a:t>
            </a:r>
            <a:r>
              <a:rPr lang="en-US" sz="3600" b="1" dirty="0">
                <a:solidFill>
                  <a:prstClr val="black"/>
                </a:solidFill>
              </a:rPr>
              <a:t>GROUP</a:t>
            </a:r>
          </a:p>
        </p:txBody>
      </p:sp>
    </p:spTree>
    <p:extLst>
      <p:ext uri="{BB962C8B-B14F-4D97-AF65-F5344CB8AC3E}">
        <p14:creationId xmlns:p14="http://schemas.microsoft.com/office/powerpoint/2010/main" val="6582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14" y="1381256"/>
            <a:ext cx="10438232" cy="715030"/>
          </a:xfrm>
        </p:spPr>
        <p:txBody>
          <a:bodyPr>
            <a:normAutofit fontScale="90000"/>
          </a:bodyPr>
          <a:lstStyle/>
          <a:p>
            <a:r>
              <a:rPr lang="en-US" sz="4900" b="1" dirty="0" smtClean="0">
                <a:latin typeface="+mn-lt"/>
              </a:rPr>
              <a:t>Student Transcripts</a:t>
            </a:r>
            <a:r>
              <a:rPr lang="en-US" dirty="0" smtClean="0"/>
              <a:t/>
            </a:r>
            <a:br>
              <a:rPr lang="en-US" dirty="0" smtClean="0"/>
            </a:br>
            <a:endParaRPr lang="en-US" dirty="0"/>
          </a:p>
        </p:txBody>
      </p:sp>
      <p:sp>
        <p:nvSpPr>
          <p:cNvPr id="3" name="Content Placeholder 2"/>
          <p:cNvSpPr>
            <a:spLocks noGrp="1"/>
          </p:cNvSpPr>
          <p:nvPr>
            <p:ph sz="quarter" idx="13"/>
          </p:nvPr>
        </p:nvSpPr>
        <p:spPr>
          <a:xfrm>
            <a:off x="1377259" y="2096286"/>
            <a:ext cx="10076688" cy="4389120"/>
          </a:xfrm>
        </p:spPr>
        <p:txBody>
          <a:bodyPr>
            <a:normAutofit fontScale="92500"/>
          </a:bodyPr>
          <a:lstStyle/>
          <a:p>
            <a:r>
              <a:rPr lang="en-US" dirty="0" smtClean="0"/>
              <a:t>When the student forms have been completed, the next step will be to submit your students’ </a:t>
            </a:r>
            <a:r>
              <a:rPr lang="en-US" b="1" u="sng" dirty="0" smtClean="0"/>
              <a:t>unofficial</a:t>
            </a:r>
            <a:r>
              <a:rPr lang="en-US" dirty="0" smtClean="0"/>
              <a:t> transcripts.</a:t>
            </a:r>
          </a:p>
          <a:p>
            <a:pPr marL="0" indent="0">
              <a:buNone/>
            </a:pPr>
            <a:endParaRPr lang="en-US" dirty="0" smtClean="0"/>
          </a:p>
          <a:p>
            <a:r>
              <a:rPr lang="en-US" dirty="0" smtClean="0"/>
              <a:t>Transcripts confirm eligibility in two ways:</a:t>
            </a:r>
          </a:p>
          <a:p>
            <a:pPr lvl="1"/>
            <a:r>
              <a:rPr lang="en-US" dirty="0" smtClean="0"/>
              <a:t>Confirms student is currently enrolled in correct course and if required, has taken prerequisite courses </a:t>
            </a:r>
          </a:p>
          <a:p>
            <a:pPr lvl="1"/>
            <a:r>
              <a:rPr lang="en-US" dirty="0"/>
              <a:t>G</a:t>
            </a:r>
            <a:r>
              <a:rPr lang="en-US" dirty="0" smtClean="0"/>
              <a:t>rades confirm eligibility – usually C or better, sometimes B or better is required</a:t>
            </a:r>
          </a:p>
          <a:p>
            <a:endParaRPr lang="en-US" dirty="0"/>
          </a:p>
          <a:p>
            <a:r>
              <a:rPr lang="en-US" dirty="0" smtClean="0"/>
              <a:t>For security purposes, please </a:t>
            </a:r>
            <a:r>
              <a:rPr lang="en-US" dirty="0"/>
              <a:t>send transcripts as </a:t>
            </a:r>
            <a:r>
              <a:rPr lang="en-US" b="1" u="sng" dirty="0"/>
              <a:t>PDF files</a:t>
            </a:r>
            <a:r>
              <a:rPr lang="en-US" dirty="0"/>
              <a:t> </a:t>
            </a:r>
            <a:r>
              <a:rPr lang="en-US" dirty="0" smtClean="0"/>
              <a:t>to Marlene Ward </a:t>
            </a:r>
            <a:r>
              <a:rPr lang="en-US" dirty="0" smtClean="0">
                <a:hlinkClick r:id="rId3"/>
              </a:rPr>
              <a:t>mward@mtsac.edu</a:t>
            </a:r>
            <a:r>
              <a:rPr lang="en-US" dirty="0" smtClean="0"/>
              <a:t> using </a:t>
            </a:r>
            <a:r>
              <a:rPr lang="en-US" dirty="0"/>
              <a:t>WeTransfer </a:t>
            </a:r>
            <a:r>
              <a:rPr lang="en-US" dirty="0">
                <a:hlinkClick r:id="rId4"/>
              </a:rPr>
              <a:t>https://wetransfer.com/</a:t>
            </a:r>
            <a:r>
              <a:rPr lang="en-US" dirty="0"/>
              <a:t> </a:t>
            </a:r>
          </a:p>
        </p:txBody>
      </p:sp>
    </p:spTree>
    <p:extLst>
      <p:ext uri="{BB962C8B-B14F-4D97-AF65-F5344CB8AC3E}">
        <p14:creationId xmlns:p14="http://schemas.microsoft.com/office/powerpoint/2010/main" val="4071624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WE TRANSFER</a:t>
            </a:r>
            <a:endParaRPr sz="3600" dirty="0"/>
          </a:p>
        </p:txBody>
      </p:sp>
    </p:spTree>
    <p:extLst>
      <p:ext uri="{BB962C8B-B14F-4D97-AF65-F5344CB8AC3E}">
        <p14:creationId xmlns:p14="http://schemas.microsoft.com/office/powerpoint/2010/main" val="159532191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901509"/>
            <a:ext cx="10515600" cy="1325563"/>
          </a:xfrm>
        </p:spPr>
        <p:txBody>
          <a:bodyPr/>
          <a:lstStyle/>
          <a:p>
            <a:r>
              <a:rPr lang="en-US" b="1" dirty="0" smtClean="0">
                <a:latin typeface="+mn-lt"/>
              </a:rPr>
              <a:t>WeTransfer</a:t>
            </a:r>
            <a:endParaRPr lang="en-US" b="1"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1955800"/>
            <a:ext cx="8509000" cy="4786313"/>
          </a:xfrm>
          <a:prstGeom prst="rect">
            <a:avLst/>
          </a:prstGeom>
        </p:spPr>
      </p:pic>
      <p:sp>
        <p:nvSpPr>
          <p:cNvPr id="5" name="Oval 4"/>
          <p:cNvSpPr/>
          <p:nvPr/>
        </p:nvSpPr>
        <p:spPr>
          <a:xfrm>
            <a:off x="2298700" y="1955800"/>
            <a:ext cx="1498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345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191418"/>
            <a:ext cx="9690100" cy="5450681"/>
          </a:xfrm>
          <a:prstGeom prst="rect">
            <a:avLst/>
          </a:prstGeom>
        </p:spPr>
      </p:pic>
      <p:sp>
        <p:nvSpPr>
          <p:cNvPr id="5" name="Right Arrow 4"/>
          <p:cNvSpPr/>
          <p:nvPr/>
        </p:nvSpPr>
        <p:spPr>
          <a:xfrm>
            <a:off x="127000" y="34671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27000" y="44958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27000" y="41529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7000" y="3827858"/>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42008" y="2755900"/>
            <a:ext cx="1510792"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2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078" y="1104900"/>
            <a:ext cx="7426408" cy="5562600"/>
          </a:xfrm>
          <a:prstGeom prst="rect">
            <a:avLst/>
          </a:prstGeom>
        </p:spPr>
      </p:pic>
    </p:spTree>
    <p:extLst>
      <p:ext uri="{BB962C8B-B14F-4D97-AF65-F5344CB8AC3E}">
        <p14:creationId xmlns:p14="http://schemas.microsoft.com/office/powerpoint/2010/main" val="3592702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27"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dirty="0">
                <a:solidFill>
                  <a:srgbClr val="0000FF"/>
                </a:solidFill>
                <a:uFill>
                  <a:solidFill>
                    <a:srgbClr val="0000FF"/>
                  </a:solidFill>
                </a:uFill>
                <a:hlinkClick r:id="rId4"/>
              </a:rPr>
              <a:t>Claim account</a:t>
            </a:r>
          </a:p>
        </p:txBody>
      </p:sp>
      <p:pic>
        <p:nvPicPr>
          <p:cNvPr id="328" name="1.png" descr="1.png"/>
          <p:cNvPicPr>
            <a:picLocks noChangeAspect="1"/>
          </p:cNvPicPr>
          <p:nvPr/>
        </p:nvPicPr>
        <p:blipFill>
          <a:blip r:embed="rId5">
            <a:extLst/>
          </a:blip>
          <a:stretch>
            <a:fillRect/>
          </a:stretch>
        </p:blipFill>
        <p:spPr>
          <a:xfrm>
            <a:off x="1524000" y="253538"/>
            <a:ext cx="9240230" cy="5576224"/>
          </a:xfrm>
          <a:prstGeom prst="rect">
            <a:avLst/>
          </a:prstGeom>
          <a:ln w="12700">
            <a:miter lim="400000"/>
          </a:ln>
        </p:spPr>
      </p:pic>
      <p:pic>
        <p:nvPicPr>
          <p:cNvPr id="329" name="Oval Oval" descr="Oval Oval"/>
          <p:cNvPicPr>
            <a:picLocks noChangeAspect="1"/>
          </p:cNvPicPr>
          <p:nvPr/>
        </p:nvPicPr>
        <p:blipFill>
          <a:blip r:embed="rId6">
            <a:extLst/>
          </a:blip>
          <a:stretch>
            <a:fillRect/>
          </a:stretch>
        </p:blipFill>
        <p:spPr>
          <a:xfrm>
            <a:off x="1637657" y="92534"/>
            <a:ext cx="1922469" cy="620867"/>
          </a:xfrm>
          <a:prstGeom prst="rect">
            <a:avLst/>
          </a:prstGeom>
          <a:ln w="12700">
            <a:miter lim="400000"/>
          </a:ln>
        </p:spPr>
      </p:pic>
    </p:spTree>
    <p:extLst>
      <p:ext uri="{BB962C8B-B14F-4D97-AF65-F5344CB8AC3E}">
        <p14:creationId xmlns:p14="http://schemas.microsoft.com/office/powerpoint/2010/main" val="5968806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606902" y="1264789"/>
            <a:ext cx="9734198" cy="5475486"/>
          </a:xfrm>
        </p:spPr>
      </p:pic>
      <p:sp>
        <p:nvSpPr>
          <p:cNvPr id="5" name="Right Arrow 4"/>
          <p:cNvSpPr/>
          <p:nvPr/>
        </p:nvSpPr>
        <p:spPr>
          <a:xfrm>
            <a:off x="419100" y="2743200"/>
            <a:ext cx="1613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flipH="1">
            <a:off x="2032508" y="5016500"/>
            <a:ext cx="1942592"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6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396" y="1067714"/>
            <a:ext cx="10515600" cy="899553"/>
          </a:xfrm>
        </p:spPr>
        <p:txBody>
          <a:bodyPr/>
          <a:lstStyle/>
          <a:p>
            <a:r>
              <a:rPr lang="en-US" b="1" dirty="0" smtClean="0">
                <a:latin typeface="+mn-lt"/>
              </a:rPr>
              <a:t>Due Dates</a:t>
            </a:r>
            <a:endParaRPr lang="en-US" b="1" dirty="0">
              <a:latin typeface="+mn-lt"/>
            </a:endParaRPr>
          </a:p>
        </p:txBody>
      </p:sp>
      <p:sp>
        <p:nvSpPr>
          <p:cNvPr id="3" name="Content Placeholder 2"/>
          <p:cNvSpPr>
            <a:spLocks noGrp="1"/>
          </p:cNvSpPr>
          <p:nvPr>
            <p:ph sz="quarter" idx="13"/>
          </p:nvPr>
        </p:nvSpPr>
        <p:spPr>
          <a:xfrm>
            <a:off x="1353236" y="2133600"/>
            <a:ext cx="10533964" cy="3911600"/>
          </a:xfrm>
        </p:spPr>
        <p:txBody>
          <a:bodyPr>
            <a:normAutofit/>
          </a:bodyPr>
          <a:lstStyle/>
          <a:p>
            <a:r>
              <a:rPr lang="en-US" dirty="0" smtClean="0"/>
              <a:t>Instructors with EXAMS – Student forms and transcripts are due </a:t>
            </a:r>
            <a:r>
              <a:rPr lang="en-US" u="sng" dirty="0" smtClean="0"/>
              <a:t>NO LESS</a:t>
            </a:r>
            <a:r>
              <a:rPr lang="en-US" dirty="0" smtClean="0"/>
              <a:t> than </a:t>
            </a:r>
            <a:r>
              <a:rPr lang="en-US" b="1" dirty="0" smtClean="0">
                <a:solidFill>
                  <a:srgbClr val="FF0000"/>
                </a:solidFill>
              </a:rPr>
              <a:t>THREE WEEKS </a:t>
            </a:r>
            <a:r>
              <a:rPr lang="en-US" dirty="0" smtClean="0"/>
              <a:t>prior to the scheduled exam. </a:t>
            </a:r>
          </a:p>
          <a:p>
            <a:pPr marL="0" indent="0">
              <a:buNone/>
            </a:pPr>
            <a:endParaRPr lang="en-US" dirty="0"/>
          </a:p>
          <a:p>
            <a:r>
              <a:rPr lang="en-US" dirty="0" smtClean="0"/>
              <a:t>Instructors with agreements that honor the high school grade – Student forms and transcripts are due as soon as possible at the end of your semester. About </a:t>
            </a:r>
            <a:r>
              <a:rPr lang="en-US" b="1" dirty="0" smtClean="0">
                <a:solidFill>
                  <a:srgbClr val="FF0000"/>
                </a:solidFill>
              </a:rPr>
              <a:t>two weeks </a:t>
            </a:r>
            <a:r>
              <a:rPr lang="en-US" dirty="0" smtClean="0"/>
              <a:t>before the end of your school year I will send you an email reminder to submit your paperwork. </a:t>
            </a:r>
          </a:p>
          <a:p>
            <a:endParaRPr lang="en-US" dirty="0"/>
          </a:p>
        </p:txBody>
      </p:sp>
    </p:spTree>
    <p:extLst>
      <p:ext uri="{BB962C8B-B14F-4D97-AF65-F5344CB8AC3E}">
        <p14:creationId xmlns:p14="http://schemas.microsoft.com/office/powerpoint/2010/main" val="22505720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65" y="1177744"/>
            <a:ext cx="10515600" cy="747648"/>
          </a:xfrm>
        </p:spPr>
        <p:txBody>
          <a:bodyPr/>
          <a:lstStyle/>
          <a:p>
            <a:r>
              <a:rPr lang="en-US" b="1" dirty="0">
                <a:latin typeface="+mn-lt"/>
              </a:rPr>
              <a:t>Questions, Problems, Need Support</a:t>
            </a:r>
            <a:r>
              <a:rPr lang="en-US" b="1" dirty="0" smtClean="0">
                <a:latin typeface="+mn-lt"/>
              </a:rPr>
              <a:t>?</a:t>
            </a:r>
            <a:endParaRPr lang="en-US" b="1" dirty="0">
              <a:latin typeface="+mn-lt"/>
            </a:endParaRPr>
          </a:p>
        </p:txBody>
      </p:sp>
      <p:sp>
        <p:nvSpPr>
          <p:cNvPr id="3" name="Content Placeholder 2"/>
          <p:cNvSpPr>
            <a:spLocks noGrp="1"/>
          </p:cNvSpPr>
          <p:nvPr>
            <p:ph sz="quarter" idx="13"/>
          </p:nvPr>
        </p:nvSpPr>
        <p:spPr>
          <a:xfrm>
            <a:off x="5984965" y="2073500"/>
            <a:ext cx="5580263" cy="4422224"/>
          </a:xfrm>
        </p:spPr>
        <p:txBody>
          <a:bodyPr>
            <a:normAutofit/>
          </a:bodyPr>
          <a:lstStyle/>
          <a:p>
            <a:pPr marL="0" indent="0">
              <a:buNone/>
            </a:pPr>
            <a:endParaRPr lang="en-US" dirty="0" smtClean="0"/>
          </a:p>
          <a:p>
            <a:pPr marL="0" indent="0">
              <a:buNone/>
            </a:pPr>
            <a:r>
              <a:rPr lang="en-US" dirty="0" smtClean="0"/>
              <a:t>Contact:	Christine Nagata</a:t>
            </a:r>
          </a:p>
          <a:p>
            <a:pPr marL="0" indent="0">
              <a:buNone/>
            </a:pPr>
            <a:r>
              <a:rPr lang="en-US" dirty="0"/>
              <a:t>	</a:t>
            </a:r>
            <a:r>
              <a:rPr lang="en-US" dirty="0" smtClean="0"/>
              <a:t>	</a:t>
            </a:r>
            <a:r>
              <a:rPr lang="en-US" dirty="0" smtClean="0">
                <a:hlinkClick r:id="rId3"/>
              </a:rPr>
              <a:t>cnagata@mtsac.edu</a:t>
            </a:r>
            <a:endParaRPr lang="en-US" dirty="0" smtClean="0"/>
          </a:p>
          <a:p>
            <a:pPr marL="0" indent="0">
              <a:buNone/>
            </a:pPr>
            <a:r>
              <a:rPr lang="en-US" dirty="0" smtClean="0"/>
              <a:t>		909-274-5893</a:t>
            </a:r>
          </a:p>
          <a:p>
            <a:pPr marL="0" indent="0">
              <a:buNone/>
            </a:pPr>
            <a:endParaRPr lang="en-US" dirty="0" smtClean="0"/>
          </a:p>
          <a:p>
            <a:pPr marL="0" indent="0">
              <a:buNone/>
            </a:pPr>
            <a:r>
              <a:rPr lang="en-US" dirty="0" smtClean="0"/>
              <a:t>Schedule:	Tue	8 – 4</a:t>
            </a:r>
          </a:p>
          <a:p>
            <a:pPr marL="0" indent="0">
              <a:buNone/>
            </a:pPr>
            <a:r>
              <a:rPr lang="en-US" dirty="0" smtClean="0"/>
              <a:t>		Wed	9 – 3:30</a:t>
            </a:r>
          </a:p>
          <a:p>
            <a:pPr marL="0" indent="0">
              <a:buNone/>
            </a:pPr>
            <a:r>
              <a:rPr lang="en-US" dirty="0"/>
              <a:t>	</a:t>
            </a:r>
            <a:r>
              <a:rPr lang="en-US" dirty="0" smtClean="0"/>
              <a:t>	Thurs	8 – 4</a:t>
            </a: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903459" y="2598156"/>
            <a:ext cx="2388382" cy="1978945"/>
          </a:xfrm>
          <a:prstGeom prst="rect">
            <a:avLst/>
          </a:prstGeom>
        </p:spPr>
      </p:pic>
    </p:spTree>
    <p:extLst>
      <p:ext uri="{BB962C8B-B14F-4D97-AF65-F5344CB8AC3E}">
        <p14:creationId xmlns:p14="http://schemas.microsoft.com/office/powerpoint/2010/main" val="4162089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www.mtsac.edu"/>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a:solidFill>
                  <a:srgbClr val="0000FF"/>
                </a:solidFill>
                <a:uFill>
                  <a:solidFill>
                    <a:srgbClr val="0000FF"/>
                  </a:solidFill>
                </a:uFill>
                <a:hlinkClick r:id="rId4"/>
              </a:rPr>
              <a:t>Click on portal (my account)</a:t>
            </a:r>
          </a:p>
        </p:txBody>
      </p:sp>
      <p:pic>
        <p:nvPicPr>
          <p:cNvPr id="332" name="Image" descr="Image"/>
          <p:cNvPicPr>
            <a:picLocks noChangeAspect="1"/>
          </p:cNvPicPr>
          <p:nvPr/>
        </p:nvPicPr>
        <p:blipFill>
          <a:blip r:embed="rId5">
            <a:extLst/>
          </a:blip>
          <a:stretch>
            <a:fillRect/>
          </a:stretch>
        </p:blipFill>
        <p:spPr>
          <a:xfrm>
            <a:off x="-323850" y="-5160"/>
            <a:ext cx="12661900" cy="7122319"/>
          </a:xfrm>
          <a:prstGeom prst="rect">
            <a:avLst/>
          </a:prstGeom>
          <a:ln w="12700">
            <a:miter lim="400000"/>
          </a:ln>
        </p:spPr>
      </p:pic>
      <p:sp>
        <p:nvSpPr>
          <p:cNvPr id="333" name="Line"/>
          <p:cNvSpPr/>
          <p:nvPr/>
        </p:nvSpPr>
        <p:spPr>
          <a:xfrm flipV="1">
            <a:off x="5842000" y="31750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4" name="Line"/>
          <p:cNvSpPr/>
          <p:nvPr/>
        </p:nvSpPr>
        <p:spPr>
          <a:xfrm flipV="1">
            <a:off x="5778500" y="3111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5" name="Line"/>
          <p:cNvSpPr/>
          <p:nvPr/>
        </p:nvSpPr>
        <p:spPr>
          <a:xfrm flipV="1">
            <a:off x="5905500" y="3238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6" name="Left Arrow 3"/>
          <p:cNvSpPr/>
          <p:nvPr/>
        </p:nvSpPr>
        <p:spPr>
          <a:xfrm>
            <a:off x="8034583" y="1004274"/>
            <a:ext cx="546410" cy="167269"/>
          </a:xfrm>
          <a:custGeom>
            <a:avLst/>
            <a:gdLst/>
            <a:ahLst/>
            <a:cxnLst>
              <a:cxn ang="0">
                <a:pos x="wd2" y="hd2"/>
              </a:cxn>
              <a:cxn ang="5400000">
                <a:pos x="wd2" y="hd2"/>
              </a:cxn>
              <a:cxn ang="10800000">
                <a:pos x="wd2" y="hd2"/>
              </a:cxn>
              <a:cxn ang="16200000">
                <a:pos x="wd2" y="hd2"/>
              </a:cxn>
            </a:cxnLst>
            <a:rect l="0" t="0" r="r" b="b"/>
            <a:pathLst>
              <a:path w="21600" h="21600" extrusionOk="0">
                <a:moveTo>
                  <a:pt x="3306" y="16200"/>
                </a:moveTo>
                <a:lnTo>
                  <a:pt x="3306" y="21600"/>
                </a:lnTo>
                <a:lnTo>
                  <a:pt x="0" y="10800"/>
                </a:lnTo>
                <a:lnTo>
                  <a:pt x="3306" y="0"/>
                </a:lnTo>
                <a:lnTo>
                  <a:pt x="3306" y="5400"/>
                </a:lnTo>
                <a:lnTo>
                  <a:pt x="21600" y="5400"/>
                </a:lnTo>
                <a:lnTo>
                  <a:pt x="21600" y="16200"/>
                </a:lnTo>
                <a:lnTo>
                  <a:pt x="3306"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37" name="Oval Oval" descr="Oval Oval"/>
          <p:cNvPicPr>
            <a:picLocks noChangeAspect="1"/>
          </p:cNvPicPr>
          <p:nvPr/>
        </p:nvPicPr>
        <p:blipFill>
          <a:blip r:embed="rId6">
            <a:extLst/>
          </a:blip>
          <a:stretch>
            <a:fillRect/>
          </a:stretch>
        </p:blipFill>
        <p:spPr>
          <a:xfrm>
            <a:off x="6259526" y="467833"/>
            <a:ext cx="2767517" cy="1439027"/>
          </a:xfrm>
          <a:prstGeom prst="rect">
            <a:avLst/>
          </a:prstGeom>
          <a:ln w="12700">
            <a:miter lim="400000"/>
          </a:ln>
        </p:spPr>
      </p:pic>
    </p:spTree>
    <p:extLst>
      <p:ext uri="{BB962C8B-B14F-4D97-AF65-F5344CB8AC3E}">
        <p14:creationId xmlns:p14="http://schemas.microsoft.com/office/powerpoint/2010/main" val="16944555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p:tmAbs val="0"/>
                                  </p:iterate>
                                  <p:childTnLst>
                                    <p:set>
                                      <p:cBhvr>
                                        <p:cTn id="6" fill="hold"/>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advAuto="0"/>
      <p:bldP spid="33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u="sng">
                <a:solidFill>
                  <a:srgbClr val="DEDEDE"/>
                </a:solidFill>
              </a:defRPr>
            </a:pPr>
            <a:r>
              <a:rPr>
                <a:solidFill>
                  <a:srgbClr val="0000FF"/>
                </a:solidFill>
                <a:uFill>
                  <a:solidFill>
                    <a:srgbClr val="0000FF"/>
                  </a:solidFill>
                </a:uFill>
                <a:hlinkClick r:id="rId3"/>
              </a:rPr>
              <a:t>1</a:t>
            </a:r>
            <a:r>
              <a:rPr baseline="30000">
                <a:solidFill>
                  <a:srgbClr val="0000FF"/>
                </a:solidFill>
                <a:uFill>
                  <a:solidFill>
                    <a:srgbClr val="0000FF"/>
                  </a:solidFill>
                </a:uFill>
                <a:hlinkClick r:id="rId3"/>
              </a:rPr>
              <a:t>st</a:t>
            </a:r>
            <a:r>
              <a:rPr>
                <a:solidFill>
                  <a:srgbClr val="0000FF"/>
                </a:solidFill>
                <a:uFill>
                  <a:solidFill>
                    <a:srgbClr val="0000FF"/>
                  </a:solidFill>
                </a:uFill>
                <a:hlinkClick r:id="rId3"/>
              </a:rPr>
              <a:t> Time Users</a:t>
            </a:r>
          </a:p>
        </p:txBody>
      </p:sp>
      <p:pic>
        <p:nvPicPr>
          <p:cNvPr id="340" name="Picture 8" descr="Picture 8"/>
          <p:cNvPicPr>
            <a:picLocks noChangeAspect="1"/>
          </p:cNvPicPr>
          <p:nvPr/>
        </p:nvPicPr>
        <p:blipFill>
          <a:blip r:embed="rId4">
            <a:extLst/>
          </a:blip>
          <a:stretch>
            <a:fillRect/>
          </a:stretch>
        </p:blipFill>
        <p:spPr>
          <a:xfrm>
            <a:off x="4064577" y="272641"/>
            <a:ext cx="4062846" cy="5437043"/>
          </a:xfrm>
          <a:prstGeom prst="rect">
            <a:avLst/>
          </a:prstGeom>
          <a:ln w="12700">
            <a:miter lim="400000"/>
          </a:ln>
        </p:spPr>
      </p:pic>
      <p:pic>
        <p:nvPicPr>
          <p:cNvPr id="341" name="Oval Oval" descr="Oval Oval"/>
          <p:cNvPicPr>
            <a:picLocks noChangeAspect="1"/>
          </p:cNvPicPr>
          <p:nvPr/>
        </p:nvPicPr>
        <p:blipFill>
          <a:blip r:embed="rId5">
            <a:extLst/>
          </a:blip>
          <a:stretch>
            <a:fillRect/>
          </a:stretch>
        </p:blipFill>
        <p:spPr>
          <a:xfrm>
            <a:off x="6348080" y="4805916"/>
            <a:ext cx="1050851" cy="648587"/>
          </a:xfrm>
          <a:prstGeom prst="rect">
            <a:avLst/>
          </a:prstGeom>
          <a:ln w="12700">
            <a:miter lim="400000"/>
          </a:ln>
        </p:spPr>
      </p:pic>
      <p:pic>
        <p:nvPicPr>
          <p:cNvPr id="342" name="Oval Oval" descr="Oval Oval"/>
          <p:cNvPicPr>
            <a:picLocks noChangeAspect="1"/>
          </p:cNvPicPr>
          <p:nvPr/>
        </p:nvPicPr>
        <p:blipFill>
          <a:blip r:embed="rId5">
            <a:extLst/>
          </a:blip>
          <a:stretch>
            <a:fillRect/>
          </a:stretch>
        </p:blipFill>
        <p:spPr>
          <a:xfrm>
            <a:off x="4338970" y="3322086"/>
            <a:ext cx="2115880" cy="463105"/>
          </a:xfrm>
          <a:prstGeom prst="rect">
            <a:avLst/>
          </a:prstGeom>
          <a:ln w="12700">
            <a:miter lim="400000"/>
          </a:ln>
        </p:spPr>
      </p:pic>
    </p:spTree>
    <p:extLst>
      <p:ext uri="{BB962C8B-B14F-4D97-AF65-F5344CB8AC3E}">
        <p14:creationId xmlns:p14="http://schemas.microsoft.com/office/powerpoint/2010/main" val="7760770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advAuto="0"/>
      <p:bldP spid="34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Placeholder 5" descr="Picture Placeholder 5"/>
          <p:cNvPicPr>
            <a:picLocks noGrp="1" noChangeAspect="1"/>
          </p:cNvPicPr>
          <p:nvPr>
            <p:ph type="pic" idx="21"/>
          </p:nvPr>
        </p:nvPicPr>
        <p:blipFill>
          <a:blip r:embed="rId3">
            <a:extLst/>
          </a:blip>
          <a:srcRect l="5043" r="5043"/>
          <a:stretch>
            <a:fillRect/>
          </a:stretch>
        </p:blipFill>
        <p:spPr>
          <a:xfrm>
            <a:off x="305476" y="267675"/>
            <a:ext cx="8069474" cy="5380583"/>
          </a:xfrm>
          <a:prstGeom prst="rect">
            <a:avLst/>
          </a:prstGeom>
        </p:spPr>
      </p:pic>
      <p:sp>
        <p:nvSpPr>
          <p:cNvPr id="345" name="Text Placeholder 3"/>
          <p:cNvSpPr txBox="1">
            <a:spLocks noGrp="1"/>
          </p:cNvSpPr>
          <p:nvPr>
            <p:ph type="body" sz="quarter" idx="1"/>
          </p:nvPr>
        </p:nvSpPr>
        <p:spPr>
          <a:prstGeom prst="rect">
            <a:avLst/>
          </a:prstGeom>
        </p:spPr>
        <p:txBody>
          <a:bodyPr/>
          <a:lstStyle/>
          <a:p>
            <a:endParaRPr/>
          </a:p>
        </p:txBody>
      </p:sp>
      <p:pic>
        <p:nvPicPr>
          <p:cNvPr id="346" name="Oval Oval" descr="Oval Oval"/>
          <p:cNvPicPr>
            <a:picLocks noChangeAspect="1"/>
          </p:cNvPicPr>
          <p:nvPr/>
        </p:nvPicPr>
        <p:blipFill>
          <a:blip r:embed="rId4">
            <a:extLst/>
          </a:blip>
          <a:stretch>
            <a:fillRect/>
          </a:stretch>
        </p:blipFill>
        <p:spPr>
          <a:xfrm>
            <a:off x="1341836" y="2107060"/>
            <a:ext cx="921860" cy="323905"/>
          </a:xfrm>
          <a:prstGeom prst="rect">
            <a:avLst/>
          </a:prstGeom>
          <a:ln w="12700">
            <a:miter lim="400000"/>
          </a:ln>
        </p:spPr>
      </p:pic>
      <p:sp>
        <p:nvSpPr>
          <p:cNvPr id="347" name="Left Arrow 9"/>
          <p:cNvSpPr/>
          <p:nvPr/>
        </p:nvSpPr>
        <p:spPr>
          <a:xfrm>
            <a:off x="2610423" y="2494761"/>
            <a:ext cx="483652" cy="152748"/>
          </a:xfrm>
          <a:custGeom>
            <a:avLst/>
            <a:gdLst/>
            <a:ahLst/>
            <a:cxnLst>
              <a:cxn ang="0">
                <a:pos x="wd2" y="hd2"/>
              </a:cxn>
              <a:cxn ang="5400000">
                <a:pos x="wd2" y="hd2"/>
              </a:cxn>
              <a:cxn ang="10800000">
                <a:pos x="wd2" y="hd2"/>
              </a:cxn>
              <a:cxn ang="16200000">
                <a:pos x="wd2" y="hd2"/>
              </a:cxn>
            </a:cxnLst>
            <a:rect l="0" t="0" r="r" b="b"/>
            <a:pathLst>
              <a:path w="21600" h="21600" extrusionOk="0">
                <a:moveTo>
                  <a:pt x="3411" y="16200"/>
                </a:moveTo>
                <a:lnTo>
                  <a:pt x="3411" y="21600"/>
                </a:lnTo>
                <a:lnTo>
                  <a:pt x="0" y="10800"/>
                </a:lnTo>
                <a:lnTo>
                  <a:pt x="3411" y="0"/>
                </a:lnTo>
                <a:lnTo>
                  <a:pt x="3411" y="5400"/>
                </a:lnTo>
                <a:cubicBezTo>
                  <a:pt x="6442" y="5400"/>
                  <a:pt x="9474" y="5400"/>
                  <a:pt x="12505" y="5400"/>
                </a:cubicBezTo>
                <a:cubicBezTo>
                  <a:pt x="15537" y="5400"/>
                  <a:pt x="18568" y="5400"/>
                  <a:pt x="21600" y="5400"/>
                </a:cubicBezTo>
                <a:lnTo>
                  <a:pt x="21600" y="16200"/>
                </a:lnTo>
                <a:lnTo>
                  <a:pt x="3411"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48" name="Picture 15" descr="Picture 15"/>
          <p:cNvPicPr>
            <a:picLocks noChangeAspect="1"/>
          </p:cNvPicPr>
          <p:nvPr/>
        </p:nvPicPr>
        <p:blipFill>
          <a:blip r:embed="rId5">
            <a:extLst/>
          </a:blip>
          <a:stretch>
            <a:fillRect/>
          </a:stretch>
        </p:blipFill>
        <p:spPr>
          <a:xfrm>
            <a:off x="7939117" y="1584715"/>
            <a:ext cx="2944386" cy="3688571"/>
          </a:xfrm>
          <a:prstGeom prst="rect">
            <a:avLst/>
          </a:prstGeom>
          <a:ln w="38100">
            <a:solidFill>
              <a:srgbClr val="FF0000"/>
            </a:solidFill>
          </a:ln>
        </p:spPr>
      </p:pic>
      <p:sp>
        <p:nvSpPr>
          <p:cNvPr id="349" name="Oval"/>
          <p:cNvSpPr/>
          <p:nvPr/>
        </p:nvSpPr>
        <p:spPr>
          <a:xfrm>
            <a:off x="7808188" y="3356339"/>
            <a:ext cx="1676217" cy="620698"/>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50" name="Title 20"/>
          <p:cNvSpPr txBox="1">
            <a:spLocks noGrp="1"/>
          </p:cNvSpPr>
          <p:nvPr>
            <p:ph type="title"/>
          </p:nvPr>
        </p:nvSpPr>
        <p:spPr>
          <a:xfrm>
            <a:off x="436562" y="5992813"/>
            <a:ext cx="11437939" cy="238125"/>
          </a:xfrm>
          <a:prstGeom prst="rect">
            <a:avLst/>
          </a:prstGeom>
          <a:solidFill>
            <a:schemeClr val="accent2"/>
          </a:solidFill>
        </p:spPr>
        <p:txBody>
          <a:bodyPr anchor="ctr">
            <a:normAutofit fontScale="90000"/>
          </a:bodyPr>
          <a:lstStyle/>
          <a:p>
            <a:pPr defTabSz="173355">
              <a:defRPr sz="2435"/>
            </a:pPr>
            <a:endParaRPr dirty="0"/>
          </a:p>
        </p:txBody>
      </p:sp>
      <p:pic>
        <p:nvPicPr>
          <p:cNvPr id="351" name="Oval Oval" descr="Oval Oval"/>
          <p:cNvPicPr>
            <a:picLocks noChangeAspect="1"/>
          </p:cNvPicPr>
          <p:nvPr/>
        </p:nvPicPr>
        <p:blipFill>
          <a:blip r:embed="rId4">
            <a:extLst/>
          </a:blip>
          <a:stretch>
            <a:fillRect/>
          </a:stretch>
        </p:blipFill>
        <p:spPr>
          <a:xfrm>
            <a:off x="4072029" y="1945629"/>
            <a:ext cx="921860" cy="323905"/>
          </a:xfrm>
          <a:prstGeom prst="rect">
            <a:avLst/>
          </a:prstGeom>
          <a:ln w="12700">
            <a:miter lim="400000"/>
          </a:ln>
        </p:spPr>
      </p:pic>
      <p:sp>
        <p:nvSpPr>
          <p:cNvPr id="352" name="Line"/>
          <p:cNvSpPr/>
          <p:nvPr/>
        </p:nvSpPr>
        <p:spPr>
          <a:xfrm flipH="1" flipV="1">
            <a:off x="3969215" y="2342334"/>
            <a:ext cx="3813246" cy="1234709"/>
          </a:xfrm>
          <a:prstGeom prst="line">
            <a:avLst/>
          </a:prstGeom>
          <a:ln w="25400">
            <a:solidFill>
              <a:srgbClr val="FF2600"/>
            </a:solidFill>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31217039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4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advAuto="0"/>
      <p:bldP spid="347" grpId="0" animBg="1" advAuto="0"/>
      <p:bldP spid="348" grpId="0" animBg="1" advAuto="0"/>
      <p:bldP spid="349" grpId="0" animBg="1" advAuto="0"/>
      <p:bldP spid="351" grpId="0" animBg="1" advAuto="0"/>
      <p:bldP spid="35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55" name="Picture 6" descr="Picture 6"/>
          <p:cNvPicPr>
            <a:picLocks noChangeAspect="1"/>
          </p:cNvPicPr>
          <p:nvPr/>
        </p:nvPicPr>
        <p:blipFill>
          <a:blip r:embed="rId4">
            <a:extLst/>
          </a:blip>
          <a:srcRect l="19469" r="21750" b="8188"/>
          <a:stretch>
            <a:fillRect/>
          </a:stretch>
        </p:blipFill>
        <p:spPr>
          <a:xfrm>
            <a:off x="6219007" y="521299"/>
            <a:ext cx="5314652" cy="4592336"/>
          </a:xfrm>
          <a:prstGeom prst="rect">
            <a:avLst/>
          </a:prstGeom>
          <a:ln w="12700">
            <a:miter lim="400000"/>
          </a:ln>
        </p:spPr>
      </p:pic>
      <p:pic>
        <p:nvPicPr>
          <p:cNvPr id="356" name="Picture 8" descr="Picture 8"/>
          <p:cNvPicPr>
            <a:picLocks noChangeAspect="1"/>
          </p:cNvPicPr>
          <p:nvPr/>
        </p:nvPicPr>
        <p:blipFill>
          <a:blip r:embed="rId5">
            <a:extLst/>
          </a:blip>
          <a:stretch>
            <a:fillRect/>
          </a:stretch>
        </p:blipFill>
        <p:spPr>
          <a:xfrm>
            <a:off x="317500" y="1262565"/>
            <a:ext cx="5720841" cy="3420948"/>
          </a:xfrm>
          <a:prstGeom prst="rect">
            <a:avLst/>
          </a:prstGeom>
          <a:ln w="12700">
            <a:miter lim="400000"/>
          </a:ln>
        </p:spPr>
      </p:pic>
      <p:sp>
        <p:nvSpPr>
          <p:cNvPr id="357" name="Left Arrow 10"/>
          <p:cNvSpPr/>
          <p:nvPr/>
        </p:nvSpPr>
        <p:spPr>
          <a:xfrm>
            <a:off x="3345366" y="2263697"/>
            <a:ext cx="869796" cy="178420"/>
          </a:xfrm>
          <a:custGeom>
            <a:avLst/>
            <a:gdLst/>
            <a:ahLst/>
            <a:cxnLst>
              <a:cxn ang="0">
                <a:pos x="wd2" y="hd2"/>
              </a:cxn>
              <a:cxn ang="5400000">
                <a:pos x="wd2" y="hd2"/>
              </a:cxn>
              <a:cxn ang="10800000">
                <a:pos x="wd2" y="hd2"/>
              </a:cxn>
              <a:cxn ang="16200000">
                <a:pos x="wd2" y="hd2"/>
              </a:cxn>
            </a:cxnLst>
            <a:rect l="0" t="0" r="r" b="b"/>
            <a:pathLst>
              <a:path w="21600" h="21600" extrusionOk="0">
                <a:moveTo>
                  <a:pt x="2215" y="16200"/>
                </a:moveTo>
                <a:lnTo>
                  <a:pt x="2215" y="21600"/>
                </a:lnTo>
                <a:lnTo>
                  <a:pt x="0" y="10800"/>
                </a:lnTo>
                <a:lnTo>
                  <a:pt x="2215" y="0"/>
                </a:lnTo>
                <a:lnTo>
                  <a:pt x="2215" y="5400"/>
                </a:lnTo>
                <a:lnTo>
                  <a:pt x="21600" y="5400"/>
                </a:lnTo>
                <a:lnTo>
                  <a:pt x="21600" y="16200"/>
                </a:lnTo>
                <a:lnTo>
                  <a:pt x="2215" y="16200"/>
                </a:lnTo>
                <a:close/>
              </a:path>
            </a:pathLst>
          </a:custGeom>
          <a:solidFill>
            <a:schemeClr val="accent2"/>
          </a:solidFill>
          <a:ln w="25400">
            <a:solidFill>
              <a:srgbClr val="415F37"/>
            </a:solidFill>
          </a:ln>
        </p:spPr>
        <p:txBody>
          <a:bodyPr lIns="25400" tIns="25400" rIns="25400" bIns="25400" anchor="ctr"/>
          <a:lstStyle/>
          <a:p>
            <a:pPr>
              <a:defRPr>
                <a:solidFill>
                  <a:srgbClr val="558AAB"/>
                </a:solidFill>
              </a:defRPr>
            </a:pPr>
            <a:endParaRPr sz="900"/>
          </a:p>
        </p:txBody>
      </p:sp>
      <p:pic>
        <p:nvPicPr>
          <p:cNvPr id="358" name="Oval Oval" descr="Oval Oval"/>
          <p:cNvPicPr>
            <a:picLocks noChangeAspect="1"/>
          </p:cNvPicPr>
          <p:nvPr/>
        </p:nvPicPr>
        <p:blipFill>
          <a:blip r:embed="rId6">
            <a:extLst/>
          </a:blip>
          <a:stretch>
            <a:fillRect/>
          </a:stretch>
        </p:blipFill>
        <p:spPr>
          <a:xfrm>
            <a:off x="7451245" y="4209431"/>
            <a:ext cx="933053" cy="321360"/>
          </a:xfrm>
          <a:prstGeom prst="rect">
            <a:avLst/>
          </a:prstGeom>
          <a:ln w="12700">
            <a:miter lim="400000"/>
          </a:ln>
        </p:spPr>
      </p:pic>
    </p:spTree>
    <p:extLst>
      <p:ext uri="{BB962C8B-B14F-4D97-AF65-F5344CB8AC3E}">
        <p14:creationId xmlns:p14="http://schemas.microsoft.com/office/powerpoint/2010/main" val="40753062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18988 0.040324" pathEditMode="relative">
                                      <p:cBhvr>
                                        <p:cTn id="6" dur="1000" fill="hold"/>
                                        <p:tgtEl>
                                          <p:spTgt spid="35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18988 0.040324 L -0.006439 0.071018" pathEditMode="relative">
                                      <p:cBhvr>
                                        <p:cTn id="10" dur="1000" fill="hold"/>
                                        <p:tgtEl>
                                          <p:spTgt spid="35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6439 0.071018 L -0.020914 0.102144" pathEditMode="relative">
                                      <p:cBhvr>
                                        <p:cTn id="14" dur="1000" fill="hold"/>
                                        <p:tgtEl>
                                          <p:spTgt spid="35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20914 0.102144 L -0.021747 0.127346" pathEditMode="relative">
                                      <p:cBhvr>
                                        <p:cTn id="18" dur="1000" fill="hold"/>
                                        <p:tgtEl>
                                          <p:spTgt spid="357"/>
                                        </p:tgtEl>
                                        <p:attrNameLst>
                                          <p:attrName>ppt_x</p:attrName>
                                          <p:attrName>ppt_y</p:attrName>
                                        </p:attrNameLst>
                                      </p:cBhvr>
                                    </p:animMotion>
                                  </p:childTnLst>
                                </p:cTn>
                              </p:par>
                            </p:childTnLst>
                          </p:cTn>
                        </p:par>
                        <p:par>
                          <p:cTn id="19" fill="hold">
                            <p:stCondLst>
                              <p:cond delay="0"/>
                            </p:stCondLst>
                            <p:childTnLst>
                              <p:par>
                                <p:cTn id="20" presetID="6" presetClass="emph" presetSubtype="0" accel="50000" decel="50000" fill="hold" grpId="0" nodeType="withEffect">
                                  <p:stCondLst>
                                    <p:cond delay="0"/>
                                  </p:stCondLst>
                                  <p:childTnLst>
                                    <p:animScale>
                                      <p:cBhvr>
                                        <p:cTn id="21" dur="1000" fill="hold"/>
                                        <p:tgtEl>
                                          <p:spTgt spid="357"/>
                                        </p:tgtEl>
                                      </p:cBhvr>
                                      <p:by x="95173" y="95173"/>
                                    </p:animScale>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021747 0.127346 L 0.049240 0.156911" pathEditMode="relative">
                                      <p:cBhvr>
                                        <p:cTn id="25" dur="1000" fill="hold"/>
                                        <p:tgtEl>
                                          <p:spTgt spid="357"/>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path" presetSubtype="0" accel="50000" decel="50000" fill="hold" nodeType="clickEffect">
                                  <p:stCondLst>
                                    <p:cond delay="0"/>
                                  </p:stCondLst>
                                  <p:childTnLst>
                                    <p:animMotion origin="layout" path="M 0.049240 0.156911 L -0.083503 0.198579" pathEditMode="relative">
                                      <p:cBhvr>
                                        <p:cTn id="29" dur="1000" fill="hold"/>
                                        <p:tgtEl>
                                          <p:spTgt spid="35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5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61" name="Picture 2" descr="Picture 2"/>
          <p:cNvPicPr>
            <a:picLocks noChangeAspect="1"/>
          </p:cNvPicPr>
          <p:nvPr/>
        </p:nvPicPr>
        <p:blipFill>
          <a:blip r:embed="rId4">
            <a:extLst/>
          </a:blip>
          <a:stretch>
            <a:fillRect/>
          </a:stretch>
        </p:blipFill>
        <p:spPr>
          <a:xfrm>
            <a:off x="1070056" y="592745"/>
            <a:ext cx="9839253" cy="4570270"/>
          </a:xfrm>
          <a:prstGeom prst="rect">
            <a:avLst/>
          </a:prstGeom>
          <a:ln w="12700">
            <a:miter lim="400000"/>
          </a:ln>
        </p:spPr>
      </p:pic>
      <p:sp>
        <p:nvSpPr>
          <p:cNvPr id="362" name="Oval"/>
          <p:cNvSpPr/>
          <p:nvPr/>
        </p:nvSpPr>
        <p:spPr>
          <a:xfrm>
            <a:off x="5327736" y="2263697"/>
            <a:ext cx="1335810" cy="234177"/>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63" name="Oval"/>
          <p:cNvSpPr/>
          <p:nvPr/>
        </p:nvSpPr>
        <p:spPr>
          <a:xfrm>
            <a:off x="5425651" y="3715405"/>
            <a:ext cx="1139975" cy="349280"/>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Tree>
    <p:extLst>
      <p:ext uri="{BB962C8B-B14F-4D97-AF65-F5344CB8AC3E}">
        <p14:creationId xmlns:p14="http://schemas.microsoft.com/office/powerpoint/2010/main" val="12551268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advAuto="0"/>
      <p:bldP spid="363"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8925</TotalTime>
  <Words>2995</Words>
  <Application>Microsoft Office PowerPoint</Application>
  <PresentationFormat>Widescreen</PresentationFormat>
  <Paragraphs>238</Paragraphs>
  <Slides>42</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Helvetica Neue</vt:lpstr>
      <vt:lpstr>Helvetica Neue Bold Condensed</vt:lpstr>
      <vt:lpstr>Wingdings</vt:lpstr>
      <vt:lpstr>Office Theme</vt:lpstr>
      <vt:lpstr>2022 - 2023  Etrieve In-Service</vt:lpstr>
      <vt:lpstr>Topics of Discussion</vt:lpstr>
      <vt:lpstr>Claim your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Assistance or Having Tech Problems Getting Into Your Account?</vt:lpstr>
      <vt:lpstr>Instructor Checklist </vt:lpstr>
      <vt:lpstr>Student articulation request form</vt:lpstr>
      <vt:lpstr>Student Articulation Request Form</vt:lpstr>
      <vt:lpstr>Where to Access the Student Form</vt:lpstr>
      <vt:lpstr>Etrieve Home Page</vt:lpstr>
      <vt:lpstr>Student Single Sign-On</vt:lpstr>
      <vt:lpstr>Student Section</vt:lpstr>
      <vt:lpstr>PowerPoint Presentation</vt:lpstr>
      <vt:lpstr>PowerPoint Presentation</vt:lpstr>
      <vt:lpstr>PowerPoint Presentation</vt:lpstr>
      <vt:lpstr>PowerPoint Presentation</vt:lpstr>
      <vt:lpstr>Etrieve Student Successful Submittal </vt:lpstr>
      <vt:lpstr>Potential Roadblocks</vt:lpstr>
      <vt:lpstr>Instructor Email Inbox</vt:lpstr>
      <vt:lpstr>Instructor Open Email</vt:lpstr>
      <vt:lpstr>Instructor  Section</vt:lpstr>
      <vt:lpstr>PowerPoint Presentation</vt:lpstr>
      <vt:lpstr>Instructor Submittal</vt:lpstr>
      <vt:lpstr>Etrieve Instructor Successful Submittal</vt:lpstr>
      <vt:lpstr>When to Submit the Student Form</vt:lpstr>
      <vt:lpstr>When to Submit the Student Form</vt:lpstr>
      <vt:lpstr>Student Transcripts </vt:lpstr>
      <vt:lpstr>WE TRANSFER</vt:lpstr>
      <vt:lpstr>WeTransfer</vt:lpstr>
      <vt:lpstr>PowerPoint Presentation</vt:lpstr>
      <vt:lpstr>PowerPoint Presentation</vt:lpstr>
      <vt:lpstr>PowerPoint Presentation</vt:lpstr>
      <vt:lpstr>Due Dates</vt:lpstr>
      <vt:lpstr>Questions, Problems, Need Support?</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Uyen</dc:creator>
  <cp:lastModifiedBy>Nagata, Christine</cp:lastModifiedBy>
  <cp:revision>317</cp:revision>
  <dcterms:created xsi:type="dcterms:W3CDTF">2017-04-26T23:53:16Z</dcterms:created>
  <dcterms:modified xsi:type="dcterms:W3CDTF">2023-02-02T18:28:04Z</dcterms:modified>
</cp:coreProperties>
</file>