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8" r:id="rId3"/>
    <p:sldId id="282" r:id="rId4"/>
    <p:sldId id="286" r:id="rId5"/>
    <p:sldId id="262" r:id="rId6"/>
    <p:sldId id="289" r:id="rId7"/>
    <p:sldId id="284" r:id="rId8"/>
    <p:sldId id="261" r:id="rId9"/>
    <p:sldId id="283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85" autoAdjust="0"/>
    <p:restoredTop sz="94660"/>
  </p:normalViewPr>
  <p:slideViewPr>
    <p:cSldViewPr snapToGrid="0">
      <p:cViewPr varScale="1">
        <p:scale>
          <a:sx n="47" d="100"/>
          <a:sy n="47" d="100"/>
        </p:scale>
        <p:origin x="72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6C09-97F9-4B94-A8CD-DBAFDD4EB623}" type="datetimeFigureOut">
              <a:rPr lang="en-US" smtClean="0"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BBDE-366D-434E-9D04-915DD8C98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98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6C09-97F9-4B94-A8CD-DBAFDD4EB623}" type="datetimeFigureOut">
              <a:rPr lang="en-US" smtClean="0"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BBDE-366D-434E-9D04-915DD8C98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53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6C09-97F9-4B94-A8CD-DBAFDD4EB623}" type="datetimeFigureOut">
              <a:rPr lang="en-US" smtClean="0"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BBDE-366D-434E-9D04-915DD8C98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9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6C09-97F9-4B94-A8CD-DBAFDD4EB623}" type="datetimeFigureOut">
              <a:rPr lang="en-US" smtClean="0"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BBDE-366D-434E-9D04-915DD8C98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97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6C09-97F9-4B94-A8CD-DBAFDD4EB623}" type="datetimeFigureOut">
              <a:rPr lang="en-US" smtClean="0"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BBDE-366D-434E-9D04-915DD8C98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28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6C09-97F9-4B94-A8CD-DBAFDD4EB623}" type="datetimeFigureOut">
              <a:rPr lang="en-US" smtClean="0"/>
              <a:t>11/28/2021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BBDE-366D-434E-9D04-915DD8C98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1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6C09-97F9-4B94-A8CD-DBAFDD4EB623}" type="datetimeFigureOut">
              <a:rPr lang="en-US" smtClean="0"/>
              <a:t>11/28/2021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BBDE-366D-434E-9D04-915DD8C98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581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6C09-97F9-4B94-A8CD-DBAFDD4EB623}" type="datetimeFigureOut">
              <a:rPr lang="en-US" smtClean="0"/>
              <a:t>11/28/2021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BBDE-366D-434E-9D04-915DD8C98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12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6C09-97F9-4B94-A8CD-DBAFDD4EB623}" type="datetimeFigureOut">
              <a:rPr lang="en-US" smtClean="0"/>
              <a:t>11/28/2021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BBDE-366D-434E-9D04-915DD8C98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29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6C09-97F9-4B94-A8CD-DBAFDD4EB623}" type="datetimeFigureOut">
              <a:rPr lang="en-US" smtClean="0"/>
              <a:t>11/28/2021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BBDE-366D-434E-9D04-915DD8C98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41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6C09-97F9-4B94-A8CD-DBAFDD4EB623}" type="datetimeFigureOut">
              <a:rPr lang="en-US" smtClean="0"/>
              <a:t>11/28/2021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BBDE-366D-434E-9D04-915DD8C98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56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16C09-97F9-4B94-A8CD-DBAFDD4EB623}" type="datetimeFigureOut">
              <a:rPr lang="en-US" smtClean="0"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3BBDE-366D-434E-9D04-915DD8C98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36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tickets.mtsac.edu/horticulture/Online/default.asp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hortunit@mtsac.edu" TargetMode="External"/><Relationship Id="rId2" Type="http://schemas.openxmlformats.org/officeDocument/2006/relationships/hyperlink" Target="https://tickets.mtsac.edu/horticulture/Online/default.asp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ssorted poinsettia bowls" title="assorted poinsettia bowl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2"/>
          <a:stretch/>
        </p:blipFill>
        <p:spPr>
          <a:xfrm>
            <a:off x="-142876" y="-289999"/>
            <a:ext cx="12744799" cy="8778240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2" name="Picture 11" descr="Mt SAC Horticulture Logo" title="Mt. SAC Horticulture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050" y="-86878"/>
            <a:ext cx="3022805" cy="197856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-142876" y="2347722"/>
            <a:ext cx="7094026" cy="1205561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Annual Poinsettia Sale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35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4049" y="365125"/>
            <a:ext cx="10515600" cy="917765"/>
          </a:xfrm>
        </p:spPr>
        <p:txBody>
          <a:bodyPr>
            <a:normAutofit/>
          </a:bodyPr>
          <a:lstStyle/>
          <a:p>
            <a:r>
              <a:rPr lang="en-US" b="1" cap="all" dirty="0" smtClean="0">
                <a:solidFill>
                  <a:srgbClr val="C00000"/>
                </a:solidFill>
                <a:latin typeface="Britannic Bold" panose="020B0903060703020204"/>
              </a:rPr>
              <a:t>ANNUAL </a:t>
            </a:r>
            <a:r>
              <a:rPr lang="en-US" b="1" cap="all" dirty="0" err="1" smtClean="0">
                <a:solidFill>
                  <a:srgbClr val="C00000"/>
                </a:solidFill>
                <a:latin typeface="Britannic Bold" panose="020B0903060703020204"/>
              </a:rPr>
              <a:t>pOINSETTIA</a:t>
            </a:r>
            <a:r>
              <a:rPr lang="en-US" b="1" cap="all" dirty="0" smtClean="0">
                <a:solidFill>
                  <a:srgbClr val="C00000"/>
                </a:solidFill>
                <a:latin typeface="Britannic Bold" panose="020B0903060703020204"/>
              </a:rPr>
              <a:t> </a:t>
            </a:r>
            <a:r>
              <a:rPr lang="en-US" b="1" cap="all" dirty="0" err="1" smtClean="0">
                <a:solidFill>
                  <a:srgbClr val="C00000"/>
                </a:solidFill>
                <a:latin typeface="Britannic Bold" panose="020B0903060703020204"/>
              </a:rPr>
              <a:t>sALE</a:t>
            </a:r>
            <a:r>
              <a:rPr lang="en-US" b="1" cap="all" dirty="0" smtClean="0">
                <a:solidFill>
                  <a:srgbClr val="C00000"/>
                </a:solidFill>
                <a:latin typeface="Britannic Bold" panose="020B0903060703020204"/>
              </a:rPr>
              <a:t> Information</a:t>
            </a:r>
            <a:endParaRPr lang="en-US" b="1" cap="all" dirty="0">
              <a:solidFill>
                <a:srgbClr val="C00000"/>
              </a:solidFill>
              <a:latin typeface="Britannic Bold" panose="020B0903060703020204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5237018" y="1282890"/>
            <a:ext cx="6707331" cy="5308410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550" b="1" dirty="0" smtClean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It is time to order your Holiday Poinsettias.  We have seven different varieties available as well as some spectacular poinsettia bowls (only available </a:t>
            </a:r>
            <a:r>
              <a:rPr lang="en-US" altLang="ja-JP" sz="1550" b="1" dirty="0" smtClean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at the </a:t>
            </a:r>
            <a:r>
              <a:rPr lang="en-US" altLang="ja-JP" sz="1550" b="1" dirty="0" smtClean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greenhouse).  They make great gifts, have long-lasting flowers, and remain showy for several months. 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ja-JP" sz="1550" b="1" dirty="0" smtClean="0">
              <a:latin typeface="Georgia" panose="02040502050405020303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550" b="1" dirty="0" smtClean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These unique and beautiful plants are grown locally at Mt. San Antonio College by horticulture </a:t>
            </a:r>
            <a:r>
              <a:rPr lang="en-US" altLang="ja-JP" sz="1550" b="1" dirty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ja-JP" sz="1550" b="1" dirty="0" smtClean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tudents.  Proceeds from the sale are used to benefit the Mt. SAC horticulture program. 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ja-JP" sz="1550" b="1" dirty="0" smtClean="0">
              <a:latin typeface="Georgia" panose="02040502050405020303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550" b="1" dirty="0" smtClean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Order your poinsettias on-line and pickup at Greenhouse 5 on the Mt. SAC farm.  Pickup hours are </a:t>
            </a:r>
            <a:r>
              <a:rPr lang="en-US" altLang="ja-JP" sz="1550" b="1" dirty="0" smtClean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8a-11:30a </a:t>
            </a:r>
            <a:r>
              <a:rPr lang="en-US" altLang="ja-JP" sz="1550" b="1" dirty="0" smtClean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Monday through Friday during sale dates of 11/29 - 12/17/21.  Last day/time to pickup is December 17</a:t>
            </a:r>
            <a:r>
              <a:rPr lang="en-US" altLang="ja-JP" sz="1550" b="1" baseline="30000" dirty="0" smtClean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</a:t>
            </a:r>
            <a:r>
              <a:rPr lang="en-US" altLang="ja-JP" sz="1550" b="1" dirty="0" smtClean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before 11:30a.   Quantities are limited so put your orders in early.  First ordered, first served.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ja-JP" sz="1550" b="1" dirty="0" smtClean="0">
              <a:latin typeface="Georgia" panose="02040502050405020303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550" b="1" dirty="0" smtClean="0">
                <a:latin typeface="Georgia" panose="02040502050405020303" pitchFamily="18" charset="0"/>
                <a:ea typeface="SimSun" panose="02010600030101010101" pitchFamily="2" charset="-122"/>
                <a:cs typeface="Arial" panose="020B0604020202020204" pitchFamily="34" charset="0"/>
              </a:rPr>
              <a:t>To order: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550" b="1" dirty="0" smtClean="0">
                <a:latin typeface="Georgia" panose="02040502050405020303" pitchFamily="18" charset="0"/>
                <a:ea typeface="SimSun" panose="02010600030101010101" pitchFamily="2" charset="-122"/>
                <a:cs typeface="Arial" panose="020B0604020202020204" pitchFamily="34" charset="0"/>
                <a:hlinkClick r:id="rId2"/>
              </a:rPr>
              <a:t>Retail Purchases</a:t>
            </a:r>
            <a:r>
              <a:rPr lang="en-US" altLang="ja-JP" sz="1550" b="1" dirty="0" smtClean="0">
                <a:latin typeface="Georgia" panose="02040502050405020303" pitchFamily="18" charset="0"/>
                <a:ea typeface="SimSun" panose="02010600030101010101" pitchFamily="2" charset="-122"/>
                <a:cs typeface="Arial" panose="020B0604020202020204" pitchFamily="34" charset="0"/>
              </a:rPr>
              <a:t>:  </a:t>
            </a:r>
            <a:r>
              <a:rPr lang="en-US" altLang="ja-JP" sz="1550" b="1" dirty="0" smtClean="0">
                <a:latin typeface="Georgia" panose="02040502050405020303" pitchFamily="18" charset="0"/>
                <a:ea typeface="SimSun" panose="02010600030101010101" pitchFamily="2" charset="-122"/>
                <a:cs typeface="Arial" panose="020B0604020202020204" pitchFamily="34" charset="0"/>
              </a:rPr>
              <a:t>go </a:t>
            </a:r>
            <a:r>
              <a:rPr lang="en-US" altLang="ja-JP" sz="1550" b="1" dirty="0" smtClean="0">
                <a:latin typeface="Georgia" panose="02040502050405020303" pitchFamily="18" charset="0"/>
                <a:ea typeface="SimSun" panose="02010600030101010101" pitchFamily="2" charset="-122"/>
                <a:cs typeface="Arial" panose="020B0604020202020204" pitchFamily="34" charset="0"/>
              </a:rPr>
              <a:t>to  </a:t>
            </a:r>
            <a:r>
              <a:rPr lang="en-US" sz="1550" b="1" u="sng" dirty="0" smtClean="0"/>
              <a:t>https</a:t>
            </a:r>
            <a:r>
              <a:rPr lang="en-US" sz="1550" b="1" u="sng" dirty="0"/>
              <a:t>://</a:t>
            </a:r>
            <a:r>
              <a:rPr lang="en-US" sz="1550" b="1" u="sng" dirty="0" smtClean="0"/>
              <a:t>tickets.mtsac.edu/horticulture/Online/default.asp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550" b="1" dirty="0" smtClean="0">
                <a:latin typeface="Georgia" panose="02040502050405020303" pitchFamily="18" charset="0"/>
                <a:ea typeface="SimSun" panose="02010600030101010101" pitchFamily="2" charset="-122"/>
                <a:cs typeface="Arial" panose="020B0604020202020204" pitchFamily="34" charset="0"/>
              </a:rPr>
              <a:t>Wholesale:  contact Jesus Ramirez at jramirez@mtsac.edu</a:t>
            </a:r>
            <a:endParaRPr lang="en-US" sz="1550" b="1" u="sng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550" u="sng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550" b="1" dirty="0" smtClean="0">
                <a:latin typeface="Georgia" panose="02040502050405020303" pitchFamily="18" charset="0"/>
                <a:ea typeface="SimSun" panose="02010600030101010101" pitchFamily="2" charset="-122"/>
                <a:cs typeface="Arial" panose="020B0604020202020204" pitchFamily="34" charset="0"/>
              </a:rPr>
              <a:t>Questions?   Call (909) 274-4893 or email hortunit@mtsac.edu</a:t>
            </a:r>
            <a:endParaRPr lang="en-US" sz="1550" u="sng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400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400" u="sng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ja-JP" sz="1600" b="1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ja-JP" sz="1600" b="1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ja-JP" sz="1600" b="1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ja-JP" sz="1600" b="1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altLang="ja-JP" sz="16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36478" y="1192243"/>
            <a:ext cx="4735773" cy="52881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1" i="0" u="none" strike="noStrike" cap="none" normalizeH="0" baseline="0" dirty="0" smtClean="0">
                <a:ln>
                  <a:noFill/>
                </a:ln>
                <a:effectLst/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November </a:t>
            </a:r>
            <a:r>
              <a:rPr lang="en-US" altLang="ja-JP" sz="2000" b="1" dirty="0" smtClean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29</a:t>
            </a:r>
            <a:r>
              <a:rPr kumimoji="0" lang="en-US" altLang="ja-JP" sz="2000" b="1" i="0" u="none" strike="noStrike" cap="none" normalizeH="0" baseline="0" dirty="0" smtClean="0">
                <a:ln>
                  <a:noFill/>
                </a:ln>
                <a:effectLst/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December 17, 2021</a:t>
            </a:r>
            <a:endParaRPr kumimoji="0" lang="en-US" altLang="ja-JP" sz="20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5" name="Content Placeholder 4" descr="Poinsettia bowl containing winter rose and white poinsettias" title="poinsettia bowl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2" b="11419"/>
          <a:stretch/>
        </p:blipFill>
        <p:spPr>
          <a:xfrm>
            <a:off x="329043" y="1798143"/>
            <a:ext cx="4625098" cy="4589012"/>
          </a:xfrm>
        </p:spPr>
      </p:pic>
    </p:spTree>
    <p:extLst>
      <p:ext uri="{BB962C8B-B14F-4D97-AF65-F5344CB8AC3E}">
        <p14:creationId xmlns:p14="http://schemas.microsoft.com/office/powerpoint/2010/main" val="35030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11" y="396874"/>
            <a:ext cx="10429875" cy="103330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Ferrara Poinsettia </a:t>
            </a:r>
            <a:endParaRPr lang="en-US" b="1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72099" y="1398428"/>
            <a:ext cx="6091151" cy="3751423"/>
          </a:xfrm>
        </p:spPr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Traditional poinsettia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Vibrant red color with an abundance of flowers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Give as gifts or decorate your home or office 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6” </a:t>
            </a:r>
            <a:r>
              <a:rPr lang="en-US" dirty="0">
                <a:latin typeface="Britannic Bold" panose="020B0903060703020204" pitchFamily="34" charset="0"/>
              </a:rPr>
              <a:t>pot for </a:t>
            </a:r>
            <a:r>
              <a:rPr lang="en-US" dirty="0" smtClean="0">
                <a:latin typeface="Britannic Bold" panose="020B0903060703020204" pitchFamily="34" charset="0"/>
              </a:rPr>
              <a:t>$7.00</a:t>
            </a:r>
          </a:p>
        </p:txBody>
      </p:sp>
      <p:pic>
        <p:nvPicPr>
          <p:cNvPr id="3" name="Picture 2" descr="Ferrara Poinsettia with solid red flowers" title="Ferrara Poinsettia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776" b="4290"/>
          <a:stretch/>
        </p:blipFill>
        <p:spPr>
          <a:xfrm>
            <a:off x="964549" y="1398428"/>
            <a:ext cx="3969401" cy="4675348"/>
          </a:xfrm>
          <a:prstGeom prst="rect">
            <a:avLst/>
          </a:prstGeom>
        </p:spPr>
      </p:pic>
      <p:sp>
        <p:nvSpPr>
          <p:cNvPr id="8" name="Wave 7" descr="traditional red" title="traditional red"/>
          <p:cNvSpPr/>
          <p:nvPr/>
        </p:nvSpPr>
        <p:spPr>
          <a:xfrm>
            <a:off x="9747897" y="359583"/>
            <a:ext cx="1962150" cy="971550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Traditional Red!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Candy Cane Poinsettia</a:t>
            </a:r>
            <a:endParaRPr lang="en-US" b="1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30971" y="1660526"/>
            <a:ext cx="6103792" cy="304165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Britannic Bold" panose="020B0903060703020204" pitchFamily="34" charset="0"/>
              </a:rPr>
              <a:t>Red bracts embellished with white speckles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Large and showy for an impressive display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An unusual gift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Limited quantities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6” pot for $7.50 </a:t>
            </a:r>
          </a:p>
        </p:txBody>
      </p:sp>
      <p:sp>
        <p:nvSpPr>
          <p:cNvPr id="7" name="Wave 6" descr="brand new variety" title="brand new variety"/>
          <p:cNvSpPr/>
          <p:nvPr/>
        </p:nvSpPr>
        <p:spPr>
          <a:xfrm>
            <a:off x="9639300" y="365125"/>
            <a:ext cx="1962150" cy="971550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Brand New Variety!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Candy Cane Poinsettia has red flowers with white speckles on the petals." title="Candy Cane Poinsettia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8460" r="2526"/>
          <a:stretch/>
        </p:blipFill>
        <p:spPr>
          <a:xfrm>
            <a:off x="1009659" y="1660526"/>
            <a:ext cx="3968496" cy="420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3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0896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Winter Rose Early Red Poinsettia</a:t>
            </a:r>
            <a:endParaRPr lang="en-US" b="1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27913" y="1540668"/>
            <a:ext cx="5828261" cy="30416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ritannic Bold" panose="020B0903060703020204" pitchFamily="34" charset="0"/>
              </a:rPr>
              <a:t>Unique holiday look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Ruffled bracts resemble roses 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Narrow plant habit 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Limited quantities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6” pot for $7.50 </a:t>
            </a:r>
          </a:p>
        </p:txBody>
      </p:sp>
      <p:sp>
        <p:nvSpPr>
          <p:cNvPr id="7" name="Wave 6" descr="back by popular demand" title="back by popular demand"/>
          <p:cNvSpPr/>
          <p:nvPr/>
        </p:nvSpPr>
        <p:spPr>
          <a:xfrm>
            <a:off x="9779935" y="365125"/>
            <a:ext cx="2040589" cy="1175543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Back by popular demand!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winter rose poinsettias have red flowers with crinkly, curled petals that resemble roses." title="winter rose poinsettias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443" y="1540668"/>
            <a:ext cx="3968496" cy="477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5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Tapestry Poinsettia</a:t>
            </a:r>
            <a:endParaRPr lang="en-US" b="1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04303" y="1589094"/>
            <a:ext cx="6287621" cy="30416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ritannic Bold" panose="020B0903060703020204" pitchFamily="34" charset="0"/>
              </a:rPr>
              <a:t>Stand alone-decorating accent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Bright red flowers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Yellow and green variegated foliage 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Limited quantities</a:t>
            </a:r>
          </a:p>
          <a:p>
            <a:r>
              <a:rPr lang="en-US" dirty="0" smtClean="0">
                <a:latin typeface="Britannic Bold" panose="020B0903060703020204" pitchFamily="34" charset="0"/>
              </a:rPr>
              <a:t>6” pot for $7.50 </a:t>
            </a:r>
          </a:p>
        </p:txBody>
      </p:sp>
      <p:sp>
        <p:nvSpPr>
          <p:cNvPr id="7" name="Wave 6" descr="back by popular demand&#10;" title="back by popular demand"/>
          <p:cNvSpPr/>
          <p:nvPr/>
        </p:nvSpPr>
        <p:spPr>
          <a:xfrm>
            <a:off x="9465610" y="261938"/>
            <a:ext cx="2040589" cy="1175543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Back by popular demand!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Tapestry poinsettia with red flowers and variegated green and white leaves." title="tapestry poinsettia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1931" b="8543"/>
          <a:stretch/>
        </p:blipFill>
        <p:spPr>
          <a:xfrm>
            <a:off x="962025" y="1570838"/>
            <a:ext cx="4023360" cy="411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2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all" dirty="0" smtClean="0">
                <a:solidFill>
                  <a:schemeClr val="accent6">
                    <a:lumMod val="50000"/>
                  </a:schemeClr>
                </a:solidFill>
                <a:latin typeface="Britannic Bold" panose="020B0903060703020204"/>
              </a:rPr>
              <a:t>HOW TO ORDER</a:t>
            </a:r>
            <a:endParaRPr lang="en-US" b="1" cap="all" dirty="0">
              <a:solidFill>
                <a:schemeClr val="accent6">
                  <a:lumMod val="50000"/>
                </a:schemeClr>
              </a:solidFill>
              <a:latin typeface="Britannic Bold" panose="020B090306070302020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40080" y="1690688"/>
            <a:ext cx="10638905" cy="4896197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ja-JP" sz="32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Retail:  </a:t>
            </a:r>
            <a:r>
              <a:rPr lang="en-US" altLang="ja-JP" sz="32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  <a:hlinkClick r:id="rId2"/>
              </a:rPr>
              <a:t>Order </a:t>
            </a:r>
            <a:r>
              <a:rPr lang="en-US" altLang="ja-JP" sz="32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  <a:hlinkClick r:id="rId2"/>
              </a:rPr>
              <a:t>your poinsettias on-line</a:t>
            </a:r>
            <a:r>
              <a:rPr lang="en-US" altLang="ja-JP" sz="32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ja-JP" sz="32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at </a:t>
            </a:r>
            <a:r>
              <a:rPr lang="en-US" sz="3200" u="sng" dirty="0"/>
              <a:t>https://</a:t>
            </a:r>
            <a:r>
              <a:rPr lang="en-US" sz="3200" u="sng" dirty="0" smtClean="0"/>
              <a:t>tickets.mtsac.edu/horticulture/Online/default.asp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32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ja-JP" sz="32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ja-JP" sz="30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Wholesale: Contact Jesus at jramirez@mtsac.edu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2"/>
            </a:pPr>
            <a:r>
              <a:rPr lang="en-US" altLang="ja-JP" sz="32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Pickup </a:t>
            </a:r>
            <a:r>
              <a:rPr lang="en-US" altLang="ja-JP" sz="32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at Greenhouse 5 on the Mt. SAC </a:t>
            </a:r>
            <a:r>
              <a:rPr lang="en-US" altLang="ja-JP" sz="32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farm. Monday through Friday 8a-11:30a from November 29 through December 17</a:t>
            </a:r>
            <a:r>
              <a:rPr lang="en-US" altLang="ja-JP" sz="3200" b="1" baseline="300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</a:t>
            </a:r>
            <a:r>
              <a:rPr lang="en-US" altLang="ja-JP" sz="32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 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2"/>
            </a:pPr>
            <a:r>
              <a:rPr lang="en-US" altLang="ja-JP" sz="32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SimSun" panose="02010600030101010101" pitchFamily="2" charset="-122"/>
                <a:cs typeface="Arial" panose="020B0604020202020204" pitchFamily="34" charset="0"/>
              </a:rPr>
              <a:t>Questions? Call (909) 274-4893 or send an email to </a:t>
            </a:r>
            <a:r>
              <a:rPr lang="en-US" altLang="ja-JP" sz="32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SimSun" panose="02010600030101010101" pitchFamily="2" charset="-122"/>
                <a:cs typeface="Arial" panose="020B0604020202020204" pitchFamily="34" charset="0"/>
                <a:hlinkClick r:id="rId3"/>
              </a:rPr>
              <a:t>hortunit@mtsac.edu</a:t>
            </a:r>
            <a:endParaRPr lang="en-US" altLang="ja-JP" sz="3200" b="1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en-US" altLang="ja-JP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3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78" y="301431"/>
            <a:ext cx="1177175" cy="5569773"/>
          </a:xfrm>
        </p:spPr>
        <p:txBody>
          <a:bodyPr vert="vert">
            <a:normAutofit/>
          </a:bodyPr>
          <a:lstStyle/>
          <a:p>
            <a:r>
              <a:rPr lang="en-US" sz="5400" dirty="0" smtClean="0">
                <a:latin typeface="Britannic Bold" panose="020B0903060703020204" pitchFamily="34" charset="0"/>
              </a:rPr>
              <a:t>Campus Map </a:t>
            </a:r>
            <a:endParaRPr lang="en-US" sz="5400" dirty="0">
              <a:latin typeface="Britannic Bold" panose="020B0903060703020204" pitchFamily="34" charset="0"/>
            </a:endParaRPr>
          </a:p>
        </p:txBody>
      </p:sp>
      <p:pic>
        <p:nvPicPr>
          <p:cNvPr id="4" name="Content Placeholder 3" descr="campus map" title="campus ma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18817" y="224444"/>
            <a:ext cx="8213844" cy="6345884"/>
          </a:xfrm>
          <a:prstGeom prst="rect">
            <a:avLst/>
          </a:prstGeom>
        </p:spPr>
      </p:pic>
      <p:sp>
        <p:nvSpPr>
          <p:cNvPr id="3" name="Oval 2" descr="oval identifying the farm on the map" title="oval identifying farm"/>
          <p:cNvSpPr/>
          <p:nvPr/>
        </p:nvSpPr>
        <p:spPr>
          <a:xfrm>
            <a:off x="6483928" y="224444"/>
            <a:ext cx="3258589" cy="21613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 descr="Arrow pointing to greenhouse 5" title="arrow pointing to G-5"/>
          <p:cNvCxnSpPr/>
          <p:nvPr/>
        </p:nvCxnSpPr>
        <p:spPr>
          <a:xfrm flipH="1">
            <a:off x="8524707" y="606830"/>
            <a:ext cx="1180405" cy="52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9114909" y="238000"/>
            <a:ext cx="773083" cy="7376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365126"/>
            <a:ext cx="5044002" cy="653184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Britannic Bold" panose="020B0903060703020204" pitchFamily="34" charset="0"/>
              </a:rPr>
              <a:t>Directions and map close up</a:t>
            </a:r>
            <a:r>
              <a:rPr lang="en-US" sz="2400" b="1" dirty="0" smtClean="0">
                <a:latin typeface="Britannic Bold" panose="020B0903060703020204" pitchFamily="34" charset="0"/>
              </a:rPr>
              <a:t>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1320800"/>
            <a:ext cx="5062538" cy="5097463"/>
          </a:xfrm>
        </p:spPr>
        <p:txBody>
          <a:bodyPr>
            <a:normAutofit/>
          </a:bodyPr>
          <a:lstStyle/>
          <a:p>
            <a:r>
              <a:rPr lang="en-US" sz="1600" b="1" u="sng" dirty="0" smtClean="0">
                <a:latin typeface="Britannic Bold" panose="020B0903060703020204" pitchFamily="34" charset="0"/>
              </a:rPr>
              <a:t>Option </a:t>
            </a:r>
            <a:r>
              <a:rPr lang="en-US" sz="1600" b="1" u="sng" dirty="0" smtClean="0">
                <a:latin typeface="Britannic Bold" panose="020B0903060703020204" pitchFamily="34" charset="0"/>
              </a:rPr>
              <a:t>1:  </a:t>
            </a:r>
            <a:r>
              <a:rPr lang="en-US" sz="1600" dirty="0" smtClean="0">
                <a:latin typeface="Britannic Bold" panose="020B0903060703020204" pitchFamily="34" charset="0"/>
              </a:rPr>
              <a:t>Enter </a:t>
            </a:r>
            <a:r>
              <a:rPr lang="en-US" sz="1600" dirty="0">
                <a:latin typeface="Britannic Bold" panose="020B0903060703020204" pitchFamily="34" charset="0"/>
              </a:rPr>
              <a:t>campus off of Grand and Mountainer Road to Edinger Way  to Sherman Park.  Make a left into the park, at fork make a left, and take Farm Road to Greenhouse 5.  Look for the poinsettias signs and make a left turn at the T-intersection and then a right to Greenhouse 5.  </a:t>
            </a:r>
          </a:p>
          <a:p>
            <a:endParaRPr lang="en-US" sz="1600" b="1" u="sng" dirty="0" smtClean="0">
              <a:latin typeface="Britannic Bold" panose="020B0903060703020204" pitchFamily="34" charset="0"/>
            </a:endParaRPr>
          </a:p>
          <a:p>
            <a:r>
              <a:rPr lang="en-US" sz="1600" b="1" u="sng" dirty="0" smtClean="0">
                <a:latin typeface="Britannic Bold" panose="020B0903060703020204" pitchFamily="34" charset="0"/>
              </a:rPr>
              <a:t>Option 2:  </a:t>
            </a:r>
            <a:r>
              <a:rPr lang="en-US" sz="1600" dirty="0" smtClean="0">
                <a:latin typeface="Britannic Bold" panose="020B0903060703020204" pitchFamily="34" charset="0"/>
              </a:rPr>
              <a:t>Enter campus off of Temple Avenue and Bonita Drive (Stadium Way).  Make a right turn at Bonita/Walnut into parking Lot F.  Travel east and pass first driveway, make a left turn at the second driveway onto Farm Road.  Take Farm Road to Greenhouse 5 in the horticulture unit.  You will pass horses, sheep, cows, the livestock pavilion then large plants in boxes.  Look for the poinsettia signs and make a right turn at T-intersection and then another right to Greenhouse 5.  </a:t>
            </a:r>
          </a:p>
          <a:p>
            <a:pPr marL="0" indent="0">
              <a:buNone/>
            </a:pPr>
            <a:endParaRPr lang="en-US" sz="1600" dirty="0" smtClean="0">
              <a:latin typeface="Britannic Bold" panose="020B0903060703020204" pitchFamily="34" charset="0"/>
            </a:endParaRPr>
          </a:p>
          <a:p>
            <a:r>
              <a:rPr lang="en-US" sz="1600" b="1" dirty="0" smtClean="0">
                <a:latin typeface="Britannic Bold" panose="020B0903060703020204" pitchFamily="34" charset="0"/>
              </a:rPr>
              <a:t>Parking is available next to the greenhouse.  </a:t>
            </a:r>
          </a:p>
        </p:txBody>
      </p:sp>
      <p:pic>
        <p:nvPicPr>
          <p:cNvPr id="8" name="Content Placeholder 3" descr="farm map showing the location of greenhouse 5&#10;" title="farm map"/>
          <p:cNvPicPr>
            <a:picLocks noChangeAspect="1"/>
          </p:cNvPicPr>
          <p:nvPr/>
        </p:nvPicPr>
        <p:blipFill rotWithShape="1">
          <a:blip r:embed="rId2"/>
          <a:srcRect l="54608" t="1520" r="9514" b="49391"/>
          <a:stretch/>
        </p:blipFill>
        <p:spPr>
          <a:xfrm>
            <a:off x="5661204" y="365072"/>
            <a:ext cx="5726522" cy="6053364"/>
          </a:xfrm>
          <a:prstGeom prst="rect">
            <a:avLst/>
          </a:prstGeom>
        </p:spPr>
      </p:pic>
      <p:cxnSp>
        <p:nvCxnSpPr>
          <p:cNvPr id="4" name="Straight Arrow Connector 3" descr="arrow pointing to greenhouse 5" title="arrow pointing to g 5"/>
          <p:cNvCxnSpPr/>
          <p:nvPr/>
        </p:nvCxnSpPr>
        <p:spPr>
          <a:xfrm flipH="1" flipV="1">
            <a:off x="8836430" y="897774"/>
            <a:ext cx="1005839" cy="831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9401695" y="556953"/>
            <a:ext cx="1612669" cy="9227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Drive directly to G5 and park</a:t>
            </a:r>
            <a:endParaRPr lang="en-US" sz="1200" dirty="0"/>
          </a:p>
        </p:txBody>
      </p:sp>
      <p:cxnSp>
        <p:nvCxnSpPr>
          <p:cNvPr id="11" name="Straight Connector 10" descr="line showing direction of travel" title="line showing direction of travel"/>
          <p:cNvCxnSpPr/>
          <p:nvPr/>
        </p:nvCxnSpPr>
        <p:spPr>
          <a:xfrm>
            <a:off x="7232073" y="3873715"/>
            <a:ext cx="1762773" cy="62507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descr="line showing direction of travel" title="line showing direction of travel"/>
          <p:cNvCxnSpPr/>
          <p:nvPr/>
        </p:nvCxnSpPr>
        <p:spPr>
          <a:xfrm flipV="1">
            <a:off x="8956964" y="3559454"/>
            <a:ext cx="382385" cy="93933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 descr="line showing direction of travel" title="line showing direction of travel"/>
          <p:cNvCxnSpPr/>
          <p:nvPr/>
        </p:nvCxnSpPr>
        <p:spPr>
          <a:xfrm flipH="1" flipV="1">
            <a:off x="9110749" y="1764502"/>
            <a:ext cx="216132" cy="179504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 descr="line showing direction of travel" title="line showing direction of travel"/>
          <p:cNvCxnSpPr/>
          <p:nvPr/>
        </p:nvCxnSpPr>
        <p:spPr>
          <a:xfrm flipH="1" flipV="1">
            <a:off x="8932026" y="1538542"/>
            <a:ext cx="178724" cy="24428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 descr="line showing direction of travel" title="line showing direction of travel"/>
          <p:cNvCxnSpPr/>
          <p:nvPr/>
        </p:nvCxnSpPr>
        <p:spPr>
          <a:xfrm flipH="1" flipV="1">
            <a:off x="8516390" y="1479666"/>
            <a:ext cx="415636" cy="5887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 descr="line showing direction of travel" title="line showing direction of travel"/>
          <p:cNvCxnSpPr/>
          <p:nvPr/>
        </p:nvCxnSpPr>
        <p:spPr>
          <a:xfrm flipH="1" flipV="1">
            <a:off x="8345978" y="1030778"/>
            <a:ext cx="49877" cy="448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 descr="line showing direction of travel" title="line showing direction of travel"/>
          <p:cNvCxnSpPr/>
          <p:nvPr/>
        </p:nvCxnSpPr>
        <p:spPr>
          <a:xfrm flipH="1">
            <a:off x="8516390" y="1130532"/>
            <a:ext cx="16151" cy="34913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 descr="line showing direction of travel" title="line showing direction of travel"/>
          <p:cNvCxnSpPr/>
          <p:nvPr/>
        </p:nvCxnSpPr>
        <p:spPr>
          <a:xfrm flipV="1">
            <a:off x="8532541" y="1018309"/>
            <a:ext cx="174567" cy="10182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Car Automobile Vehicle · Free vector graphic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4507">
            <a:off x="6197611" y="2294025"/>
            <a:ext cx="329783" cy="164892"/>
          </a:xfrm>
          <a:prstGeom prst="rect">
            <a:avLst/>
          </a:prstGeom>
        </p:spPr>
      </p:pic>
      <p:cxnSp>
        <p:nvCxnSpPr>
          <p:cNvPr id="16" name="Straight Connector 15" descr="line showing direction of travel" title="line showing direction of travel"/>
          <p:cNvCxnSpPr/>
          <p:nvPr/>
        </p:nvCxnSpPr>
        <p:spPr>
          <a:xfrm flipV="1">
            <a:off x="6546627" y="2108128"/>
            <a:ext cx="452689" cy="11552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Car Automobile Vehicle · Free vector graphic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921" y="3756767"/>
            <a:ext cx="329783" cy="164892"/>
          </a:xfrm>
          <a:prstGeom prst="rect">
            <a:avLst/>
          </a:prstGeom>
        </p:spPr>
      </p:pic>
      <p:cxnSp>
        <p:nvCxnSpPr>
          <p:cNvPr id="22" name="Straight Connector 21" descr="line showing direction of travel" title="line showing direction of travel"/>
          <p:cNvCxnSpPr/>
          <p:nvPr/>
        </p:nvCxnSpPr>
        <p:spPr>
          <a:xfrm flipV="1">
            <a:off x="6999316" y="1782827"/>
            <a:ext cx="153431" cy="32530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 descr="line showing direction of travel" title="line showing direction of travel"/>
          <p:cNvCxnSpPr/>
          <p:nvPr/>
        </p:nvCxnSpPr>
        <p:spPr>
          <a:xfrm flipV="1">
            <a:off x="7152747" y="1479666"/>
            <a:ext cx="415636" cy="31411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 descr="line showing direction of travel" title="line showing direction of travel"/>
          <p:cNvCxnSpPr/>
          <p:nvPr/>
        </p:nvCxnSpPr>
        <p:spPr>
          <a:xfrm>
            <a:off x="7568383" y="1479666"/>
            <a:ext cx="94800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7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2138</TotalTime>
  <Words>525</Words>
  <Application>Microsoft Office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SimSun</vt:lpstr>
      <vt:lpstr>游ゴシック</vt:lpstr>
      <vt:lpstr>Arial</vt:lpstr>
      <vt:lpstr>Britannic Bold</vt:lpstr>
      <vt:lpstr>Calibri</vt:lpstr>
      <vt:lpstr>Calibri Light</vt:lpstr>
      <vt:lpstr>Georgia</vt:lpstr>
      <vt:lpstr>Times New Roman</vt:lpstr>
      <vt:lpstr>Office Theme</vt:lpstr>
      <vt:lpstr>Annual Poinsettia Sale</vt:lpstr>
      <vt:lpstr>ANNUAL pOINSETTIA sALE Information</vt:lpstr>
      <vt:lpstr>Ferrara Poinsettia </vt:lpstr>
      <vt:lpstr>Candy Cane Poinsettia</vt:lpstr>
      <vt:lpstr>Winter Rose Early Red Poinsettia</vt:lpstr>
      <vt:lpstr>Tapestry Poinsettia</vt:lpstr>
      <vt:lpstr>HOW TO ORDER</vt:lpstr>
      <vt:lpstr>Campus Map </vt:lpstr>
      <vt:lpstr>Directions and map close up: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</dc:title>
  <dc:creator>Pina, Melissa R.</dc:creator>
  <cp:lastModifiedBy>Hinostroza, Jennifer</cp:lastModifiedBy>
  <cp:revision>84</cp:revision>
  <cp:lastPrinted>2021-06-24T18:02:22Z</cp:lastPrinted>
  <dcterms:created xsi:type="dcterms:W3CDTF">2019-06-28T18:29:48Z</dcterms:created>
  <dcterms:modified xsi:type="dcterms:W3CDTF">2021-11-28T22:16:15Z</dcterms:modified>
</cp:coreProperties>
</file>