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3331"/>
    <a:srgbClr val="0030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16" autoAdjust="0"/>
    <p:restoredTop sz="94660"/>
  </p:normalViewPr>
  <p:slideViewPr>
    <p:cSldViewPr>
      <p:cViewPr varScale="1">
        <p:scale>
          <a:sx n="15" d="100"/>
          <a:sy n="15" d="100"/>
        </p:scale>
        <p:origin x="1002" y="150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Demonstrate</a:t>
            </a:r>
            <a:r>
              <a:rPr lang="en-US" baseline="0" dirty="0" smtClean="0"/>
              <a:t> the problem visually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2774299728927424E-2"/>
          <c:y val="0.17466843430285522"/>
          <c:w val="0.80598371412589864"/>
          <c:h val="0.6733729712357386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cat>
            <c:strRef>
              <c:f>Sheet1!$A$2:$A$13</c:f>
              <c:strCache>
                <c:ptCount val="1"/>
                <c:pt idx="0">
                  <c:v>UNR Budget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50</c:v>
                </c:pt>
                <c:pt idx="1">
                  <c:v>45</c:v>
                </c:pt>
                <c:pt idx="2">
                  <c:v>43</c:v>
                </c:pt>
                <c:pt idx="3">
                  <c:v>33</c:v>
                </c:pt>
                <c:pt idx="4">
                  <c:v>28</c:v>
                </c:pt>
                <c:pt idx="5">
                  <c:v>26</c:v>
                </c:pt>
                <c:pt idx="6">
                  <c:v>21</c:v>
                </c:pt>
                <c:pt idx="7">
                  <c:v>18</c:v>
                </c:pt>
                <c:pt idx="8">
                  <c:v>15</c:v>
                </c:pt>
                <c:pt idx="9">
                  <c:v>14</c:v>
                </c:pt>
                <c:pt idx="10">
                  <c:v>10</c:v>
                </c:pt>
                <c:pt idx="11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3180480"/>
        <c:axId val="403426824"/>
      </c:lineChart>
      <c:catAx>
        <c:axId val="4031804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03426824"/>
        <c:crosses val="autoZero"/>
        <c:auto val="1"/>
        <c:lblAlgn val="ctr"/>
        <c:lblOffset val="100"/>
        <c:noMultiLvlLbl val="0"/>
      </c:catAx>
      <c:valAx>
        <c:axId val="403426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31804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Demonstrate</a:t>
            </a:r>
            <a:r>
              <a:rPr lang="en-US" baseline="0" dirty="0" smtClean="0"/>
              <a:t> the solution\results visually if possible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57150">
              <a:gradFill flip="none" rotWithShape="1">
                <a:gsLst>
                  <a:gs pos="100000">
                    <a:srgbClr val="FF0000"/>
                  </a:gs>
                  <a:gs pos="0">
                    <a:prstClr val="black"/>
                  </a:gs>
                  <a:gs pos="100000">
                    <a:srgbClr val="4F81BD">
                      <a:tint val="44500"/>
                      <a:satMod val="160000"/>
                    </a:srgb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10800000" scaled="1"/>
                <a:tileRect/>
              </a:gradFill>
            </a:ln>
          </c:spPr>
          <c:cat>
            <c:strRef>
              <c:f>Sheet1!$A$2:$A$13</c:f>
              <c:strCache>
                <c:ptCount val="1"/>
                <c:pt idx="0">
                  <c:v>UNR Budget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50</c:v>
                </c:pt>
                <c:pt idx="1">
                  <c:v>45</c:v>
                </c:pt>
                <c:pt idx="2">
                  <c:v>43</c:v>
                </c:pt>
                <c:pt idx="3">
                  <c:v>33</c:v>
                </c:pt>
                <c:pt idx="4">
                  <c:v>28</c:v>
                </c:pt>
                <c:pt idx="5">
                  <c:v>26</c:v>
                </c:pt>
                <c:pt idx="6">
                  <c:v>21</c:v>
                </c:pt>
                <c:pt idx="7">
                  <c:v>18</c:v>
                </c:pt>
                <c:pt idx="8">
                  <c:v>25</c:v>
                </c:pt>
                <c:pt idx="9">
                  <c:v>30</c:v>
                </c:pt>
                <c:pt idx="10">
                  <c:v>33</c:v>
                </c:pt>
                <c:pt idx="11">
                  <c:v>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4999760"/>
        <c:axId val="402135552"/>
      </c:lineChart>
      <c:catAx>
        <c:axId val="404999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02135552"/>
        <c:crosses val="autoZero"/>
        <c:auto val="1"/>
        <c:lblAlgn val="ctr"/>
        <c:lblOffset val="100"/>
        <c:noMultiLvlLbl val="0"/>
      </c:catAx>
      <c:valAx>
        <c:axId val="4021355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49997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0.54598</cdr:x>
      <cdr:y>0.12245</cdr:y>
    </cdr:from>
    <cdr:to>
      <cdr:x>0.6092</cdr:x>
      <cdr:y>0.5102</cdr:y>
    </cdr:to>
    <cdr:sp macro="" textlink="">
      <cdr:nvSpPr>
        <cdr:cNvPr id="2" name="Down Arrow 1"/>
        <cdr:cNvSpPr/>
      </cdr:nvSpPr>
      <cdr:spPr>
        <a:xfrm xmlns:a="http://schemas.openxmlformats.org/drawingml/2006/main">
          <a:off x="7239000" y="457200"/>
          <a:ext cx="838221" cy="1447781"/>
        </a:xfrm>
        <a:prstGeom xmlns:a="http://schemas.openxmlformats.org/drawingml/2006/main" prst="downArrow">
          <a:avLst/>
        </a:prstGeom>
        <a:solidFill xmlns:a="http://schemas.openxmlformats.org/drawingml/2006/main">
          <a:srgbClr val="C0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CCC5C-5AA2-49CC-A403-7523E12EF027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210B6F-166C-41F0-9380-FFDAD47626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9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10B6F-166C-41F0-9380-FFDAD476260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81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4B48-5E1E-4DB1-8787-14544F808CB4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D44D-C42C-4AA6-8271-3DAAFAF1A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4B48-5E1E-4DB1-8787-14544F808CB4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D44D-C42C-4AA6-8271-3DAAFAF1A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4B48-5E1E-4DB1-8787-14544F808CB4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D44D-C42C-4AA6-8271-3DAAFAF1A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4B48-5E1E-4DB1-8787-14544F808CB4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D44D-C42C-4AA6-8271-3DAAFAF1A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4B48-5E1E-4DB1-8787-14544F808CB4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D44D-C42C-4AA6-8271-3DAAFAF1A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4B48-5E1E-4DB1-8787-14544F808CB4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D44D-C42C-4AA6-8271-3DAAFAF1A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4B48-5E1E-4DB1-8787-14544F808CB4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D44D-C42C-4AA6-8271-3DAAFAF1A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4B48-5E1E-4DB1-8787-14544F808CB4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D44D-C42C-4AA6-8271-3DAAFAF1A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4B48-5E1E-4DB1-8787-14544F808CB4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D44D-C42C-4AA6-8271-3DAAFAF1A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4B48-5E1E-4DB1-8787-14544F808CB4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D44D-C42C-4AA6-8271-3DAAFAF1A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4B48-5E1E-4DB1-8787-14544F808CB4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D44D-C42C-4AA6-8271-3DAAFAF1A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0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94B48-5E1E-4DB1-8787-14544F808CB4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BD44D-C42C-4AA6-8271-3DAAFAF1A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chart" Target="../charts/chart1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chart" Target="../charts/chart2.xml"/><Relationship Id="rId4" Type="http://schemas.openxmlformats.org/officeDocument/2006/relationships/image" Target="../media/image1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33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33400" y="457200"/>
            <a:ext cx="42672000" cy="43434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48400" y="914400"/>
            <a:ext cx="294894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52463" eaLnBrk="0" hangingPunct="0"/>
            <a:r>
              <a:rPr lang="en-US" sz="8000" b="1" dirty="0" smtClean="0">
                <a:latin typeface="Arial" charset="0"/>
              </a:rPr>
              <a:t>36x48 Poster Template</a:t>
            </a:r>
          </a:p>
          <a:p>
            <a:pPr algn="ctr" defTabSz="652463" eaLnBrk="0" hangingPunct="0"/>
            <a:r>
              <a:rPr lang="en-US" sz="4800" b="1" dirty="0" smtClean="0">
                <a:latin typeface="Arial" charset="0"/>
              </a:rPr>
              <a:t>Your name and the names of the people who have contributed to this presentation go here</a:t>
            </a:r>
            <a:r>
              <a:rPr lang="en-US" sz="8800" b="1" dirty="0" smtClean="0">
                <a:latin typeface="Arial" charset="0"/>
              </a:rPr>
              <a:t>.</a:t>
            </a:r>
            <a:br>
              <a:rPr lang="en-US" sz="8800" b="1" dirty="0" smtClean="0">
                <a:latin typeface="Arial" charset="0"/>
              </a:rPr>
            </a:br>
            <a:r>
              <a:rPr lang="en-US" sz="3600" b="1" dirty="0" smtClean="0">
                <a:latin typeface="Arial" charset="0"/>
              </a:rPr>
              <a:t>The names and addresses of the associated institutions go here.</a:t>
            </a:r>
            <a:endParaRPr lang="en-US" sz="3600" b="1" dirty="0"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0" y="6324600"/>
            <a:ext cx="11658600" cy="25069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639800" y="19583400"/>
            <a:ext cx="14935200" cy="118872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639800" y="6096000"/>
            <a:ext cx="14935200" cy="130302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8956000" y="6172200"/>
            <a:ext cx="12877800" cy="253746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752600" y="8305800"/>
            <a:ext cx="108966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Lorem</a:t>
            </a:r>
            <a:r>
              <a:rPr lang="en-US" sz="4000" dirty="0" smtClean="0"/>
              <a:t> </a:t>
            </a:r>
            <a:r>
              <a:rPr lang="en-US" sz="4000" dirty="0" err="1"/>
              <a:t>ipsum</a:t>
            </a:r>
            <a:r>
              <a:rPr lang="en-US" sz="4000" dirty="0"/>
              <a:t> dolor sit </a:t>
            </a:r>
            <a:r>
              <a:rPr lang="en-US" sz="4000" dirty="0" err="1"/>
              <a:t>amet</a:t>
            </a:r>
            <a:r>
              <a:rPr lang="en-US" sz="4000" dirty="0"/>
              <a:t>, </a:t>
            </a:r>
            <a:r>
              <a:rPr lang="en-US" sz="4000" dirty="0" err="1"/>
              <a:t>consectetur</a:t>
            </a:r>
            <a:r>
              <a:rPr lang="en-US" sz="4000" dirty="0"/>
              <a:t> </a:t>
            </a:r>
            <a:r>
              <a:rPr lang="en-US" sz="4000" dirty="0" err="1"/>
              <a:t>adipiscing</a:t>
            </a:r>
            <a:r>
              <a:rPr lang="en-US" sz="4000" dirty="0"/>
              <a:t> </a:t>
            </a:r>
            <a:r>
              <a:rPr lang="en-US" sz="4000" dirty="0" err="1"/>
              <a:t>elit</a:t>
            </a:r>
            <a:r>
              <a:rPr lang="en-US" sz="4000" dirty="0"/>
              <a:t>. </a:t>
            </a:r>
            <a:r>
              <a:rPr lang="en-US" sz="4000" dirty="0" err="1"/>
              <a:t>Phasellus</a:t>
            </a:r>
            <a:r>
              <a:rPr lang="en-US" sz="4000" dirty="0"/>
              <a:t> </a:t>
            </a:r>
            <a:r>
              <a:rPr lang="en-US" sz="4000" dirty="0" err="1"/>
              <a:t>dapibus</a:t>
            </a:r>
            <a:r>
              <a:rPr lang="en-US" sz="4000" dirty="0"/>
              <a:t> </a:t>
            </a:r>
            <a:r>
              <a:rPr lang="en-US" sz="4000" dirty="0" err="1"/>
              <a:t>euismod</a:t>
            </a:r>
            <a:r>
              <a:rPr lang="en-US" sz="4000" dirty="0"/>
              <a:t> </a:t>
            </a:r>
            <a:r>
              <a:rPr lang="en-US" sz="4000" dirty="0" err="1"/>
              <a:t>libero</a:t>
            </a:r>
            <a:r>
              <a:rPr lang="en-US" sz="4000" dirty="0"/>
              <a:t>, </a:t>
            </a:r>
            <a:r>
              <a:rPr lang="en-US" sz="4000" dirty="0" err="1"/>
              <a:t>ut</a:t>
            </a:r>
            <a:r>
              <a:rPr lang="en-US" sz="4000" dirty="0"/>
              <a:t> </a:t>
            </a:r>
            <a:r>
              <a:rPr lang="en-US" sz="4000" dirty="0" err="1"/>
              <a:t>porttitor</a:t>
            </a:r>
            <a:r>
              <a:rPr lang="en-US" sz="4000" dirty="0"/>
              <a:t> </a:t>
            </a:r>
            <a:r>
              <a:rPr lang="en-US" sz="4000" dirty="0" err="1"/>
              <a:t>purus</a:t>
            </a:r>
            <a:r>
              <a:rPr lang="en-US" sz="4000" dirty="0"/>
              <a:t> </a:t>
            </a:r>
            <a:r>
              <a:rPr lang="en-US" sz="4000" dirty="0" err="1"/>
              <a:t>imperdiet</a:t>
            </a:r>
            <a:r>
              <a:rPr lang="en-US" sz="4000" dirty="0"/>
              <a:t> non. </a:t>
            </a:r>
            <a:r>
              <a:rPr lang="en-US" sz="4000" dirty="0" err="1"/>
              <a:t>Vivamus</a:t>
            </a:r>
            <a:r>
              <a:rPr lang="en-US" sz="4000" dirty="0"/>
              <a:t> </a:t>
            </a:r>
            <a:r>
              <a:rPr lang="en-US" sz="4000" dirty="0" err="1"/>
              <a:t>suscipit</a:t>
            </a:r>
            <a:r>
              <a:rPr lang="en-US" sz="4000" dirty="0"/>
              <a:t>, </a:t>
            </a:r>
            <a:r>
              <a:rPr lang="en-US" sz="4000" dirty="0" err="1"/>
              <a:t>risus</a:t>
            </a:r>
            <a:r>
              <a:rPr lang="en-US" sz="4000" dirty="0"/>
              <a:t> a </a:t>
            </a:r>
            <a:r>
              <a:rPr lang="en-US" sz="4000" dirty="0" err="1"/>
              <a:t>congue</a:t>
            </a:r>
            <a:r>
              <a:rPr lang="en-US" sz="4000" dirty="0"/>
              <a:t> </a:t>
            </a:r>
            <a:r>
              <a:rPr lang="en-US" sz="4000" dirty="0" err="1"/>
              <a:t>ullamcorper</a:t>
            </a:r>
            <a:r>
              <a:rPr lang="en-US" sz="4000" dirty="0"/>
              <a:t>, </a:t>
            </a:r>
            <a:r>
              <a:rPr lang="en-US" sz="4000" dirty="0" err="1"/>
              <a:t>ligula</a:t>
            </a:r>
            <a:r>
              <a:rPr lang="en-US" sz="4000" dirty="0"/>
              <a:t> </a:t>
            </a:r>
            <a:r>
              <a:rPr lang="en-US" sz="4000" dirty="0" err="1"/>
              <a:t>felis</a:t>
            </a:r>
            <a:r>
              <a:rPr lang="en-US" sz="4000" dirty="0"/>
              <a:t> </a:t>
            </a:r>
            <a:r>
              <a:rPr lang="en-US" sz="4000" dirty="0" err="1"/>
              <a:t>venenatis</a:t>
            </a:r>
            <a:r>
              <a:rPr lang="en-US" sz="4000" dirty="0"/>
              <a:t> </a:t>
            </a:r>
            <a:r>
              <a:rPr lang="en-US" sz="4000" dirty="0" err="1"/>
              <a:t>sapien</a:t>
            </a:r>
            <a:r>
              <a:rPr lang="en-US" sz="4000" dirty="0"/>
              <a:t>, </a:t>
            </a:r>
            <a:r>
              <a:rPr lang="en-US" sz="4000" dirty="0" err="1"/>
              <a:t>vel</a:t>
            </a:r>
            <a:r>
              <a:rPr lang="en-US" sz="4000" dirty="0"/>
              <a:t> </a:t>
            </a:r>
            <a:r>
              <a:rPr lang="en-US" sz="4000" dirty="0" err="1"/>
              <a:t>pulvinar</a:t>
            </a:r>
            <a:r>
              <a:rPr lang="en-US" sz="4000" dirty="0"/>
              <a:t> </a:t>
            </a:r>
            <a:r>
              <a:rPr lang="en-US" sz="4000" dirty="0" err="1"/>
              <a:t>velit</a:t>
            </a:r>
            <a:r>
              <a:rPr lang="en-US" sz="4000" dirty="0"/>
              <a:t> </a:t>
            </a:r>
            <a:r>
              <a:rPr lang="en-US" sz="4000" dirty="0" err="1"/>
              <a:t>lorem</a:t>
            </a:r>
            <a:r>
              <a:rPr lang="en-US" sz="4000" dirty="0"/>
              <a:t> at lacus. </a:t>
            </a:r>
            <a:r>
              <a:rPr lang="en-US" sz="4000" dirty="0" err="1"/>
              <a:t>Phasellus</a:t>
            </a:r>
            <a:r>
              <a:rPr lang="en-US" sz="4000" dirty="0"/>
              <a:t> at </a:t>
            </a:r>
            <a:r>
              <a:rPr lang="en-US" sz="4000" dirty="0" err="1"/>
              <a:t>adipiscing</a:t>
            </a:r>
            <a:r>
              <a:rPr lang="en-US" sz="4000" dirty="0"/>
              <a:t> </a:t>
            </a:r>
            <a:r>
              <a:rPr lang="en-US" sz="4000" dirty="0" err="1"/>
              <a:t>arcu</a:t>
            </a:r>
            <a:r>
              <a:rPr lang="en-US" sz="4000" dirty="0"/>
              <a:t>. </a:t>
            </a:r>
            <a:r>
              <a:rPr lang="en-US" sz="4000" dirty="0" err="1"/>
              <a:t>Suspendisse</a:t>
            </a:r>
            <a:r>
              <a:rPr lang="en-US" sz="4000" dirty="0"/>
              <a:t> </a:t>
            </a:r>
            <a:r>
              <a:rPr lang="en-US" sz="4000" dirty="0" err="1"/>
              <a:t>ligula</a:t>
            </a:r>
            <a:r>
              <a:rPr lang="en-US" sz="4000" dirty="0"/>
              <a:t> </a:t>
            </a:r>
            <a:r>
              <a:rPr lang="en-US" sz="4000" dirty="0" err="1"/>
              <a:t>metus</a:t>
            </a:r>
            <a:r>
              <a:rPr lang="en-US" sz="4000" dirty="0"/>
              <a:t>, </a:t>
            </a:r>
            <a:r>
              <a:rPr lang="en-US" sz="4000" dirty="0" err="1"/>
              <a:t>ultricies</a:t>
            </a:r>
            <a:r>
              <a:rPr lang="en-US" sz="4000" dirty="0"/>
              <a:t> ac </a:t>
            </a:r>
            <a:r>
              <a:rPr lang="en-US" sz="4000" dirty="0" err="1"/>
              <a:t>auctor</a:t>
            </a:r>
            <a:r>
              <a:rPr lang="en-US" sz="4000" dirty="0"/>
              <a:t> id, </a:t>
            </a:r>
            <a:r>
              <a:rPr lang="en-US" sz="4000" dirty="0" err="1"/>
              <a:t>euismod</a:t>
            </a:r>
            <a:r>
              <a:rPr lang="en-US" sz="4000" dirty="0"/>
              <a:t> sit </a:t>
            </a:r>
            <a:r>
              <a:rPr lang="en-US" sz="4000" dirty="0" err="1"/>
              <a:t>amet</a:t>
            </a:r>
            <a:r>
              <a:rPr lang="en-US" sz="4000" dirty="0"/>
              <a:t> </a:t>
            </a:r>
            <a:r>
              <a:rPr lang="en-US" sz="4000" dirty="0" err="1"/>
              <a:t>augue</a:t>
            </a:r>
            <a:r>
              <a:rPr lang="en-US" sz="4000" dirty="0"/>
              <a:t>. </a:t>
            </a:r>
            <a:r>
              <a:rPr lang="en-US" sz="4000" dirty="0" err="1"/>
              <a:t>Donec</a:t>
            </a:r>
            <a:r>
              <a:rPr lang="en-US" sz="4000" dirty="0"/>
              <a:t> </a:t>
            </a:r>
            <a:r>
              <a:rPr lang="en-US" sz="4000" dirty="0" err="1"/>
              <a:t>convallis</a:t>
            </a:r>
            <a:r>
              <a:rPr lang="en-US" sz="4000" dirty="0"/>
              <a:t> </a:t>
            </a:r>
            <a:r>
              <a:rPr lang="en-US" sz="4000" dirty="0" err="1"/>
              <a:t>semper</a:t>
            </a:r>
            <a:r>
              <a:rPr lang="en-US" sz="4000" dirty="0"/>
              <a:t> </a:t>
            </a:r>
            <a:r>
              <a:rPr lang="en-US" sz="4000" dirty="0" err="1"/>
              <a:t>nunc</a:t>
            </a:r>
            <a:r>
              <a:rPr lang="en-US" sz="4000" dirty="0"/>
              <a:t> </a:t>
            </a:r>
            <a:r>
              <a:rPr lang="en-US" sz="4000" dirty="0" err="1"/>
              <a:t>vel</a:t>
            </a:r>
            <a:r>
              <a:rPr lang="en-US" sz="4000" dirty="0"/>
              <a:t> </a:t>
            </a:r>
            <a:r>
              <a:rPr lang="en-US" sz="4000" dirty="0" err="1"/>
              <a:t>pharetra</a:t>
            </a:r>
            <a:r>
              <a:rPr lang="en-US" sz="4000" dirty="0"/>
              <a:t>. Maecenas </a:t>
            </a:r>
            <a:r>
              <a:rPr lang="en-US" sz="4000" dirty="0" err="1"/>
              <a:t>vehicula</a:t>
            </a:r>
            <a:r>
              <a:rPr lang="en-US" sz="4000" dirty="0"/>
              <a:t> </a:t>
            </a:r>
            <a:r>
              <a:rPr lang="en-US" sz="4000" dirty="0" err="1"/>
              <a:t>fringilla</a:t>
            </a:r>
            <a:r>
              <a:rPr lang="en-US" sz="4000" dirty="0"/>
              <a:t> ante </a:t>
            </a:r>
            <a:r>
              <a:rPr lang="en-US" sz="4000" dirty="0" err="1"/>
              <a:t>eu</a:t>
            </a:r>
            <a:r>
              <a:rPr lang="en-US" sz="4000" dirty="0"/>
              <a:t> </a:t>
            </a:r>
            <a:r>
              <a:rPr lang="en-US" sz="4000" dirty="0" err="1"/>
              <a:t>facilisis</a:t>
            </a:r>
            <a:r>
              <a:rPr lang="en-US" sz="4000" dirty="0" smtClean="0"/>
              <a:t>. </a:t>
            </a:r>
            <a:r>
              <a:rPr lang="en-US" sz="4000" dirty="0" err="1" smtClean="0"/>
              <a:t>Vivamus</a:t>
            </a:r>
            <a:r>
              <a:rPr lang="en-US" sz="4000" dirty="0" smtClean="0"/>
              <a:t> </a:t>
            </a:r>
            <a:r>
              <a:rPr lang="en-US" sz="4000" dirty="0" err="1" smtClean="0"/>
              <a:t>suscipit</a:t>
            </a:r>
            <a:r>
              <a:rPr lang="en-US" sz="4000" dirty="0" smtClean="0"/>
              <a:t>, </a:t>
            </a:r>
            <a:r>
              <a:rPr lang="en-US" sz="4000" dirty="0" err="1" smtClean="0"/>
              <a:t>risus</a:t>
            </a:r>
            <a:r>
              <a:rPr lang="en-US" sz="4000" dirty="0" smtClean="0"/>
              <a:t> a </a:t>
            </a:r>
            <a:r>
              <a:rPr lang="en-US" sz="4000" dirty="0" err="1" smtClean="0"/>
              <a:t>congue</a:t>
            </a:r>
            <a:r>
              <a:rPr lang="en-US" sz="4000" dirty="0" smtClean="0"/>
              <a:t> </a:t>
            </a:r>
            <a:r>
              <a:rPr lang="en-US" sz="4000" dirty="0" err="1" smtClean="0"/>
              <a:t>ullamcorper</a:t>
            </a:r>
            <a:r>
              <a:rPr lang="en-US" sz="4000" dirty="0" smtClean="0"/>
              <a:t>, </a:t>
            </a:r>
            <a:r>
              <a:rPr lang="en-US" sz="4000" dirty="0" err="1" smtClean="0"/>
              <a:t>ligula</a:t>
            </a:r>
            <a:r>
              <a:rPr lang="en-US" sz="4000" dirty="0" smtClean="0"/>
              <a:t> </a:t>
            </a:r>
            <a:r>
              <a:rPr lang="en-US" sz="4000" dirty="0" err="1" smtClean="0"/>
              <a:t>felis</a:t>
            </a:r>
            <a:r>
              <a:rPr lang="en-US" sz="4000" dirty="0" smtClean="0"/>
              <a:t> </a:t>
            </a:r>
            <a:r>
              <a:rPr lang="en-US" sz="4000" dirty="0" err="1" smtClean="0"/>
              <a:t>venenatis</a:t>
            </a:r>
            <a:r>
              <a:rPr lang="en-US" sz="4000" dirty="0" smtClean="0"/>
              <a:t> </a:t>
            </a:r>
            <a:r>
              <a:rPr lang="en-US" sz="4000" dirty="0" err="1" smtClean="0"/>
              <a:t>sapien</a:t>
            </a:r>
            <a:r>
              <a:rPr lang="en-US" sz="4000" dirty="0" smtClean="0"/>
              <a:t>, </a:t>
            </a:r>
            <a:r>
              <a:rPr lang="en-US" sz="4000" dirty="0" err="1" smtClean="0"/>
              <a:t>vel</a:t>
            </a:r>
            <a:r>
              <a:rPr lang="en-US" sz="4000" dirty="0" smtClean="0"/>
              <a:t> </a:t>
            </a:r>
            <a:r>
              <a:rPr lang="en-US" sz="4000" dirty="0" err="1" smtClean="0"/>
              <a:t>pulvinar</a:t>
            </a:r>
            <a:r>
              <a:rPr lang="en-US" sz="4000" dirty="0" smtClean="0"/>
              <a:t> </a:t>
            </a:r>
            <a:r>
              <a:rPr lang="en-US" sz="4000" dirty="0" err="1" smtClean="0"/>
              <a:t>velit</a:t>
            </a:r>
            <a:r>
              <a:rPr lang="en-US" sz="4000" dirty="0" smtClean="0"/>
              <a:t> </a:t>
            </a:r>
            <a:r>
              <a:rPr lang="en-US" sz="4000" dirty="0" err="1" smtClean="0"/>
              <a:t>lorem</a:t>
            </a:r>
            <a:r>
              <a:rPr lang="en-US" sz="4000" dirty="0" smtClean="0"/>
              <a:t> at lacus.</a:t>
            </a:r>
            <a:endParaRPr lang="en-US" sz="4000" b="1" dirty="0"/>
          </a:p>
        </p:txBody>
      </p:sp>
      <p:sp>
        <p:nvSpPr>
          <p:cNvPr id="16" name="AutoShape 541"/>
          <p:cNvSpPr>
            <a:spLocks noChangeArrowheads="1"/>
          </p:cNvSpPr>
          <p:nvPr/>
        </p:nvSpPr>
        <p:spPr bwMode="auto">
          <a:xfrm>
            <a:off x="36804600" y="1066800"/>
            <a:ext cx="5562600" cy="3048000"/>
          </a:xfrm>
          <a:prstGeom prst="roundRect">
            <a:avLst>
              <a:gd name="adj" fmla="val 16667"/>
            </a:avLst>
          </a:prstGeom>
          <a:solidFill>
            <a:schemeClr val="bg1">
              <a:alpha val="44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3135313"/>
            <a:r>
              <a:rPr lang="en-US" dirty="0"/>
              <a:t>OPTIONAL</a:t>
            </a:r>
            <a:br>
              <a:rPr lang="en-US" dirty="0"/>
            </a:br>
            <a:r>
              <a:rPr lang="en-US" dirty="0"/>
              <a:t>LOGO HERE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782800" y="253746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Figure 6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259800" y="303276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Figure 8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554200" y="304038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Figure 7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524000" y="6096000"/>
            <a:ext cx="11658600" cy="1524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676400" y="6324600"/>
            <a:ext cx="61722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524000" y="17830800"/>
            <a:ext cx="11658600" cy="1524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00200" y="17907000"/>
            <a:ext cx="115062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Problem</a:t>
            </a:r>
          </a:p>
        </p:txBody>
      </p:sp>
      <p:graphicFrame>
        <p:nvGraphicFramePr>
          <p:cNvPr id="23" name="Chart 22"/>
          <p:cNvGraphicFramePr/>
          <p:nvPr/>
        </p:nvGraphicFramePr>
        <p:xfrm>
          <a:off x="2362200" y="19659600"/>
          <a:ext cx="92964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362200" y="234696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Figure 1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81200" y="24079200"/>
            <a:ext cx="10363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/>
              <a:t>Phasellus</a:t>
            </a:r>
            <a:r>
              <a:rPr lang="en-US" sz="4000" dirty="0" smtClean="0"/>
              <a:t> </a:t>
            </a:r>
            <a:r>
              <a:rPr lang="en-US" sz="4000" dirty="0" err="1" smtClean="0"/>
              <a:t>dapibus</a:t>
            </a:r>
            <a:r>
              <a:rPr lang="en-US" sz="4000" dirty="0" smtClean="0"/>
              <a:t> </a:t>
            </a:r>
            <a:r>
              <a:rPr lang="en-US" sz="4000" dirty="0" err="1" smtClean="0"/>
              <a:t>euismod</a:t>
            </a:r>
            <a:r>
              <a:rPr lang="en-US" sz="4000" dirty="0" smtClean="0"/>
              <a:t> </a:t>
            </a:r>
            <a:r>
              <a:rPr lang="en-US" sz="4000" dirty="0" err="1" smtClean="0"/>
              <a:t>libero</a:t>
            </a:r>
            <a:r>
              <a:rPr lang="en-US" sz="4000" dirty="0" smtClean="0"/>
              <a:t>, </a:t>
            </a:r>
            <a:r>
              <a:rPr lang="en-US" sz="4000" dirty="0" err="1" smtClean="0"/>
              <a:t>ut</a:t>
            </a:r>
            <a:r>
              <a:rPr lang="en-US" sz="4000" dirty="0" smtClean="0"/>
              <a:t> </a:t>
            </a:r>
            <a:r>
              <a:rPr lang="en-US" sz="4000" dirty="0" err="1" smtClean="0"/>
              <a:t>porttitor</a:t>
            </a:r>
            <a:r>
              <a:rPr lang="en-US" sz="4000" dirty="0" smtClean="0"/>
              <a:t> </a:t>
            </a:r>
            <a:r>
              <a:rPr lang="en-US" sz="4000" dirty="0" err="1" smtClean="0"/>
              <a:t>purus</a:t>
            </a:r>
            <a:r>
              <a:rPr lang="en-US" sz="4000" dirty="0" smtClean="0"/>
              <a:t> </a:t>
            </a:r>
            <a:r>
              <a:rPr lang="en-US" sz="4000" dirty="0" err="1" smtClean="0"/>
              <a:t>imperdiet</a:t>
            </a:r>
            <a:r>
              <a:rPr lang="en-US" sz="4000" dirty="0" smtClean="0"/>
              <a:t> non. </a:t>
            </a:r>
            <a:r>
              <a:rPr lang="en-US" sz="4000" dirty="0" err="1" smtClean="0"/>
              <a:t>Vivamus</a:t>
            </a:r>
            <a:r>
              <a:rPr lang="en-US" sz="4000" dirty="0" smtClean="0"/>
              <a:t> </a:t>
            </a:r>
            <a:r>
              <a:rPr lang="en-US" sz="4000" dirty="0" err="1" smtClean="0"/>
              <a:t>suscipit</a:t>
            </a:r>
            <a:r>
              <a:rPr lang="en-US" sz="4000" dirty="0" smtClean="0"/>
              <a:t>, </a:t>
            </a:r>
            <a:r>
              <a:rPr lang="en-US" sz="4000" dirty="0" err="1" smtClean="0"/>
              <a:t>risus</a:t>
            </a:r>
            <a:r>
              <a:rPr lang="en-US" sz="4000" dirty="0" smtClean="0"/>
              <a:t> a </a:t>
            </a:r>
            <a:r>
              <a:rPr lang="en-US" sz="4000" dirty="0" err="1" smtClean="0"/>
              <a:t>congue</a:t>
            </a:r>
            <a:r>
              <a:rPr lang="en-US" sz="4000" dirty="0" smtClean="0"/>
              <a:t> </a:t>
            </a:r>
            <a:r>
              <a:rPr lang="en-US" sz="4000" dirty="0" err="1" smtClean="0"/>
              <a:t>ullamcorper</a:t>
            </a:r>
            <a:r>
              <a:rPr lang="en-US" sz="4000" dirty="0" smtClean="0"/>
              <a:t>, </a:t>
            </a:r>
            <a:r>
              <a:rPr lang="en-US" sz="4000" dirty="0" err="1" smtClean="0"/>
              <a:t>ligula</a:t>
            </a:r>
            <a:r>
              <a:rPr lang="en-US" sz="4000" dirty="0" smtClean="0"/>
              <a:t> </a:t>
            </a:r>
            <a:r>
              <a:rPr lang="en-US" sz="4000" dirty="0" err="1" smtClean="0"/>
              <a:t>felis</a:t>
            </a:r>
            <a:r>
              <a:rPr lang="en-US" sz="4000" dirty="0" smtClean="0"/>
              <a:t> </a:t>
            </a:r>
            <a:r>
              <a:rPr lang="en-US" sz="4000" dirty="0" err="1" smtClean="0"/>
              <a:t>venenatis</a:t>
            </a:r>
            <a:r>
              <a:rPr lang="en-US" sz="4000" dirty="0" smtClean="0"/>
              <a:t> </a:t>
            </a:r>
            <a:r>
              <a:rPr lang="en-US" sz="4000" dirty="0" err="1" smtClean="0"/>
              <a:t>sapien</a:t>
            </a:r>
            <a:r>
              <a:rPr lang="en-US" sz="4000" dirty="0" smtClean="0"/>
              <a:t>, </a:t>
            </a:r>
            <a:r>
              <a:rPr lang="en-US" sz="4000" dirty="0" err="1" smtClean="0"/>
              <a:t>vel</a:t>
            </a:r>
            <a:r>
              <a:rPr lang="en-US" sz="4000" dirty="0" smtClean="0"/>
              <a:t> </a:t>
            </a:r>
            <a:r>
              <a:rPr lang="en-US" sz="4000" dirty="0" err="1" smtClean="0"/>
              <a:t>pulvinar</a:t>
            </a:r>
            <a:r>
              <a:rPr lang="en-US" sz="4000" dirty="0" smtClean="0"/>
              <a:t> </a:t>
            </a:r>
            <a:r>
              <a:rPr lang="en-US" sz="4000" dirty="0" err="1" smtClean="0"/>
              <a:t>velit</a:t>
            </a:r>
            <a:r>
              <a:rPr lang="en-US" sz="4000" dirty="0" smtClean="0"/>
              <a:t> </a:t>
            </a:r>
            <a:r>
              <a:rPr lang="en-US" sz="4000" dirty="0" err="1" smtClean="0"/>
              <a:t>lorem</a:t>
            </a:r>
            <a:r>
              <a:rPr lang="en-US" sz="4000" dirty="0" smtClean="0"/>
              <a:t> at lacus.</a:t>
            </a:r>
            <a:endParaRPr lang="en-US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2209800" y="304800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Figure 2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26822400"/>
            <a:ext cx="4191000" cy="335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sx="105000" sy="105000" algn="ctr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6400800" y="26822400"/>
          <a:ext cx="6553200" cy="335280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171008"/>
                <a:gridCol w="1171008"/>
                <a:gridCol w="892817"/>
                <a:gridCol w="1068315"/>
                <a:gridCol w="1125026"/>
                <a:gridCol w="1125026"/>
              </a:tblGrid>
              <a:tr h="368237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General Happiness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6474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Frequency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Percent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Valid Percent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Cumulative Percent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237">
                <a:tc rowSpan="4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Valid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Very Happy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467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30.8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31.1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31.1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8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Pretty Happy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872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57.5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58.0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89.0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8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Not Too Happy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165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11.0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100.0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11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1504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99.1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100.0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112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Missing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1126">
                <a:tc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1517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100.0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6553200" y="304800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Figure 3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3639800" y="6096000"/>
            <a:ext cx="14935200" cy="1524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13716000" y="6172200"/>
            <a:ext cx="83058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Methodology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3639800" y="19126200"/>
            <a:ext cx="14935200" cy="1524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3868400" y="19278600"/>
            <a:ext cx="143256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Results</a:t>
            </a:r>
          </a:p>
        </p:txBody>
      </p:sp>
      <p:graphicFrame>
        <p:nvGraphicFramePr>
          <p:cNvPr id="39" name="Chart 38"/>
          <p:cNvGraphicFramePr/>
          <p:nvPr/>
        </p:nvGraphicFramePr>
        <p:xfrm>
          <a:off x="14401800" y="21488400"/>
          <a:ext cx="132588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026" name="Picture 2" descr="\\citrixfiles.unr.edu\UserData\newellz2\Documents\OUTPUT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782800" y="26289000"/>
            <a:ext cx="4604367" cy="3686175"/>
          </a:xfrm>
          <a:prstGeom prst="rect">
            <a:avLst/>
          </a:prstGeom>
          <a:noFill/>
          <a:effectLst>
            <a:outerShdw blurRad="190500" sx="106000" sy="106000" algn="ctr" rotWithShape="0">
              <a:prstClr val="black">
                <a:alpha val="11000"/>
              </a:prstClr>
            </a:outerShdw>
          </a:effectLst>
        </p:spPr>
      </p:pic>
      <p:pic>
        <p:nvPicPr>
          <p:cNvPr id="1028" name="Picture 4" descr="\\citrixfiles.unr.edu\UserData\newellz2\Documents\OUTPUT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031200" y="25831800"/>
            <a:ext cx="5306326" cy="4248150"/>
          </a:xfrm>
          <a:prstGeom prst="rect">
            <a:avLst/>
          </a:prstGeom>
          <a:noFill/>
          <a:effectLst>
            <a:outerShdw blurRad="3429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40" name="Rectangle 39"/>
          <p:cNvSpPr/>
          <p:nvPr/>
        </p:nvSpPr>
        <p:spPr>
          <a:xfrm>
            <a:off x="28956000" y="6096000"/>
            <a:ext cx="12877800" cy="1524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29108400" y="6096000"/>
            <a:ext cx="125730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Conclusions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9489400" y="8458200"/>
            <a:ext cx="108966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Lorem</a:t>
            </a:r>
            <a:r>
              <a:rPr lang="en-US" sz="4000" dirty="0" smtClean="0"/>
              <a:t> </a:t>
            </a:r>
            <a:r>
              <a:rPr lang="en-US" sz="4000" dirty="0" err="1"/>
              <a:t>ipsum</a:t>
            </a:r>
            <a:r>
              <a:rPr lang="en-US" sz="4000" dirty="0"/>
              <a:t> dolor sit </a:t>
            </a:r>
            <a:r>
              <a:rPr lang="en-US" sz="4000" dirty="0" err="1"/>
              <a:t>amet</a:t>
            </a:r>
            <a:r>
              <a:rPr lang="en-US" sz="4000" dirty="0"/>
              <a:t>, </a:t>
            </a:r>
            <a:r>
              <a:rPr lang="en-US" sz="4000" dirty="0" err="1"/>
              <a:t>consectetur</a:t>
            </a:r>
            <a:r>
              <a:rPr lang="en-US" sz="4000" dirty="0"/>
              <a:t> </a:t>
            </a:r>
            <a:r>
              <a:rPr lang="en-US" sz="4000" dirty="0" err="1"/>
              <a:t>adipiscing</a:t>
            </a:r>
            <a:r>
              <a:rPr lang="en-US" sz="4000" dirty="0"/>
              <a:t> </a:t>
            </a:r>
            <a:r>
              <a:rPr lang="en-US" sz="4000" dirty="0" err="1"/>
              <a:t>elit</a:t>
            </a:r>
            <a:r>
              <a:rPr lang="en-US" sz="4000" dirty="0"/>
              <a:t>. </a:t>
            </a:r>
            <a:r>
              <a:rPr lang="en-US" sz="4000" dirty="0" err="1"/>
              <a:t>Phasellus</a:t>
            </a:r>
            <a:r>
              <a:rPr lang="en-US" sz="4000" dirty="0"/>
              <a:t> </a:t>
            </a:r>
            <a:r>
              <a:rPr lang="en-US" sz="4000" dirty="0" err="1"/>
              <a:t>dapibus</a:t>
            </a:r>
            <a:r>
              <a:rPr lang="en-US" sz="4000" dirty="0"/>
              <a:t> </a:t>
            </a:r>
            <a:r>
              <a:rPr lang="en-US" sz="4000" dirty="0" err="1"/>
              <a:t>euismod</a:t>
            </a:r>
            <a:r>
              <a:rPr lang="en-US" sz="4000" dirty="0"/>
              <a:t> </a:t>
            </a:r>
            <a:r>
              <a:rPr lang="en-US" sz="4000" dirty="0" err="1"/>
              <a:t>libero</a:t>
            </a:r>
            <a:r>
              <a:rPr lang="en-US" sz="4000" dirty="0"/>
              <a:t>, </a:t>
            </a:r>
            <a:r>
              <a:rPr lang="en-US" sz="4000" dirty="0" err="1"/>
              <a:t>ut</a:t>
            </a:r>
            <a:r>
              <a:rPr lang="en-US" sz="4000" dirty="0"/>
              <a:t> </a:t>
            </a:r>
            <a:r>
              <a:rPr lang="en-US" sz="4000" dirty="0" err="1"/>
              <a:t>porttitor</a:t>
            </a:r>
            <a:r>
              <a:rPr lang="en-US" sz="4000" dirty="0"/>
              <a:t> </a:t>
            </a:r>
            <a:r>
              <a:rPr lang="en-US" sz="4000" dirty="0" err="1"/>
              <a:t>purus</a:t>
            </a:r>
            <a:r>
              <a:rPr lang="en-US" sz="4000" dirty="0"/>
              <a:t> </a:t>
            </a:r>
            <a:r>
              <a:rPr lang="en-US" sz="4000" dirty="0" err="1"/>
              <a:t>imperdiet</a:t>
            </a:r>
            <a:r>
              <a:rPr lang="en-US" sz="4000" dirty="0"/>
              <a:t> non. </a:t>
            </a:r>
            <a:r>
              <a:rPr lang="en-US" sz="4000" dirty="0" err="1"/>
              <a:t>Vivamus</a:t>
            </a:r>
            <a:r>
              <a:rPr lang="en-US" sz="4000" dirty="0"/>
              <a:t> </a:t>
            </a:r>
            <a:r>
              <a:rPr lang="en-US" sz="4000" dirty="0" err="1"/>
              <a:t>suscipit</a:t>
            </a:r>
            <a:r>
              <a:rPr lang="en-US" sz="4000" dirty="0"/>
              <a:t>, </a:t>
            </a:r>
            <a:r>
              <a:rPr lang="en-US" sz="4000" dirty="0" err="1"/>
              <a:t>risus</a:t>
            </a:r>
            <a:r>
              <a:rPr lang="en-US" sz="4000" dirty="0"/>
              <a:t> a </a:t>
            </a:r>
            <a:r>
              <a:rPr lang="en-US" sz="4000" dirty="0" err="1"/>
              <a:t>congue</a:t>
            </a:r>
            <a:r>
              <a:rPr lang="en-US" sz="4000" dirty="0"/>
              <a:t> </a:t>
            </a:r>
            <a:r>
              <a:rPr lang="en-US" sz="4000" dirty="0" err="1"/>
              <a:t>ullamcorper</a:t>
            </a:r>
            <a:r>
              <a:rPr lang="en-US" sz="4000" dirty="0"/>
              <a:t>, </a:t>
            </a:r>
            <a:r>
              <a:rPr lang="en-US" sz="4000" dirty="0" err="1"/>
              <a:t>ligula</a:t>
            </a:r>
            <a:r>
              <a:rPr lang="en-US" sz="4000" dirty="0"/>
              <a:t> </a:t>
            </a:r>
            <a:r>
              <a:rPr lang="en-US" sz="4000" dirty="0" err="1"/>
              <a:t>felis</a:t>
            </a:r>
            <a:r>
              <a:rPr lang="en-US" sz="4000" dirty="0"/>
              <a:t> </a:t>
            </a:r>
            <a:r>
              <a:rPr lang="en-US" sz="4000" dirty="0" err="1"/>
              <a:t>venenatis</a:t>
            </a:r>
            <a:r>
              <a:rPr lang="en-US" sz="4000" dirty="0"/>
              <a:t> </a:t>
            </a:r>
            <a:r>
              <a:rPr lang="en-US" sz="4000" dirty="0" err="1"/>
              <a:t>sapien</a:t>
            </a:r>
            <a:r>
              <a:rPr lang="en-US" sz="4000" dirty="0"/>
              <a:t>, </a:t>
            </a:r>
            <a:r>
              <a:rPr lang="en-US" sz="4000" dirty="0" err="1"/>
              <a:t>vel</a:t>
            </a:r>
            <a:r>
              <a:rPr lang="en-US" sz="4000" dirty="0"/>
              <a:t> </a:t>
            </a:r>
            <a:r>
              <a:rPr lang="en-US" sz="4000" dirty="0" err="1"/>
              <a:t>pulvinar</a:t>
            </a:r>
            <a:r>
              <a:rPr lang="en-US" sz="4000" dirty="0"/>
              <a:t> </a:t>
            </a:r>
            <a:r>
              <a:rPr lang="en-US" sz="4000" dirty="0" err="1"/>
              <a:t>velit</a:t>
            </a:r>
            <a:r>
              <a:rPr lang="en-US" sz="4000" dirty="0"/>
              <a:t> </a:t>
            </a:r>
            <a:r>
              <a:rPr lang="en-US" sz="4000" dirty="0" err="1"/>
              <a:t>lorem</a:t>
            </a:r>
            <a:r>
              <a:rPr lang="en-US" sz="4000" dirty="0"/>
              <a:t> at lacus. </a:t>
            </a:r>
            <a:r>
              <a:rPr lang="en-US" sz="4000" dirty="0" err="1"/>
              <a:t>Phasellus</a:t>
            </a:r>
            <a:r>
              <a:rPr lang="en-US" sz="4000" dirty="0"/>
              <a:t> at </a:t>
            </a:r>
            <a:r>
              <a:rPr lang="en-US" sz="4000" dirty="0" err="1"/>
              <a:t>adipiscing</a:t>
            </a:r>
            <a:r>
              <a:rPr lang="en-US" sz="4000" dirty="0"/>
              <a:t> </a:t>
            </a:r>
            <a:r>
              <a:rPr lang="en-US" sz="4000" dirty="0" err="1"/>
              <a:t>arcu</a:t>
            </a:r>
            <a:r>
              <a:rPr lang="en-US" sz="4000" dirty="0"/>
              <a:t>. </a:t>
            </a:r>
            <a:r>
              <a:rPr lang="en-US" sz="4000" dirty="0" err="1"/>
              <a:t>Suspendisse</a:t>
            </a:r>
            <a:r>
              <a:rPr lang="en-US" sz="4000" dirty="0"/>
              <a:t> </a:t>
            </a:r>
            <a:r>
              <a:rPr lang="en-US" sz="4000" dirty="0" err="1"/>
              <a:t>ligula</a:t>
            </a:r>
            <a:r>
              <a:rPr lang="en-US" sz="4000" dirty="0"/>
              <a:t> </a:t>
            </a:r>
            <a:r>
              <a:rPr lang="en-US" sz="4000" dirty="0" err="1"/>
              <a:t>metus</a:t>
            </a:r>
            <a:r>
              <a:rPr lang="en-US" sz="4000" dirty="0"/>
              <a:t>, </a:t>
            </a:r>
            <a:r>
              <a:rPr lang="en-US" sz="4000" dirty="0" err="1"/>
              <a:t>ultricies</a:t>
            </a:r>
            <a:r>
              <a:rPr lang="en-US" sz="4000" dirty="0"/>
              <a:t> ac </a:t>
            </a:r>
            <a:r>
              <a:rPr lang="en-US" sz="4000" dirty="0" err="1"/>
              <a:t>auctor</a:t>
            </a:r>
            <a:r>
              <a:rPr lang="en-US" sz="4000" dirty="0"/>
              <a:t> id, </a:t>
            </a:r>
            <a:r>
              <a:rPr lang="en-US" sz="4000" dirty="0" err="1"/>
              <a:t>euismod</a:t>
            </a:r>
            <a:r>
              <a:rPr lang="en-US" sz="4000" dirty="0"/>
              <a:t> sit </a:t>
            </a:r>
            <a:r>
              <a:rPr lang="en-US" sz="4000" dirty="0" err="1"/>
              <a:t>amet</a:t>
            </a:r>
            <a:r>
              <a:rPr lang="en-US" sz="4000" dirty="0"/>
              <a:t> </a:t>
            </a:r>
            <a:r>
              <a:rPr lang="en-US" sz="4000" dirty="0" err="1"/>
              <a:t>augue</a:t>
            </a:r>
            <a:r>
              <a:rPr lang="en-US" sz="4000" dirty="0"/>
              <a:t>. </a:t>
            </a:r>
            <a:r>
              <a:rPr lang="en-US" sz="4000" dirty="0" err="1"/>
              <a:t>Donec</a:t>
            </a:r>
            <a:r>
              <a:rPr lang="en-US" sz="4000" dirty="0"/>
              <a:t> </a:t>
            </a:r>
            <a:r>
              <a:rPr lang="en-US" sz="4000" dirty="0" err="1"/>
              <a:t>convallis</a:t>
            </a:r>
            <a:r>
              <a:rPr lang="en-US" sz="4000" dirty="0"/>
              <a:t> </a:t>
            </a:r>
            <a:r>
              <a:rPr lang="en-US" sz="4000" dirty="0" err="1"/>
              <a:t>semper</a:t>
            </a:r>
            <a:r>
              <a:rPr lang="en-US" sz="4000" dirty="0"/>
              <a:t> </a:t>
            </a:r>
            <a:r>
              <a:rPr lang="en-US" sz="4000" dirty="0" err="1"/>
              <a:t>nunc</a:t>
            </a:r>
            <a:r>
              <a:rPr lang="en-US" sz="4000" dirty="0"/>
              <a:t> </a:t>
            </a:r>
            <a:r>
              <a:rPr lang="en-US" sz="4000" dirty="0" err="1"/>
              <a:t>vel</a:t>
            </a:r>
            <a:r>
              <a:rPr lang="en-US" sz="4000" dirty="0"/>
              <a:t> </a:t>
            </a:r>
            <a:r>
              <a:rPr lang="en-US" sz="4000" dirty="0" err="1"/>
              <a:t>pharetra</a:t>
            </a:r>
            <a:r>
              <a:rPr lang="en-US" sz="4000" dirty="0"/>
              <a:t>. Maecenas </a:t>
            </a:r>
            <a:r>
              <a:rPr lang="en-US" sz="4000" dirty="0" err="1"/>
              <a:t>vehicula</a:t>
            </a:r>
            <a:r>
              <a:rPr lang="en-US" sz="4000" dirty="0"/>
              <a:t> </a:t>
            </a:r>
            <a:r>
              <a:rPr lang="en-US" sz="4000" dirty="0" err="1"/>
              <a:t>fringilla</a:t>
            </a:r>
            <a:r>
              <a:rPr lang="en-US" sz="4000" dirty="0"/>
              <a:t> ante </a:t>
            </a:r>
            <a:r>
              <a:rPr lang="en-US" sz="4000" dirty="0" err="1"/>
              <a:t>eu</a:t>
            </a:r>
            <a:r>
              <a:rPr lang="en-US" sz="4000" dirty="0"/>
              <a:t> </a:t>
            </a:r>
            <a:r>
              <a:rPr lang="en-US" sz="4000" dirty="0" err="1"/>
              <a:t>facilisis</a:t>
            </a:r>
            <a:r>
              <a:rPr lang="en-US" sz="4000" dirty="0" smtClean="0"/>
              <a:t>. </a:t>
            </a:r>
            <a:r>
              <a:rPr lang="en-US" sz="4000" dirty="0" err="1" smtClean="0"/>
              <a:t>Vivamus</a:t>
            </a:r>
            <a:r>
              <a:rPr lang="en-US" sz="4000" dirty="0" smtClean="0"/>
              <a:t> </a:t>
            </a:r>
            <a:r>
              <a:rPr lang="en-US" sz="4000" dirty="0" err="1" smtClean="0"/>
              <a:t>suscipit</a:t>
            </a:r>
            <a:r>
              <a:rPr lang="en-US" sz="4000" dirty="0" smtClean="0"/>
              <a:t>, </a:t>
            </a:r>
            <a:r>
              <a:rPr lang="en-US" sz="4000" dirty="0" err="1" smtClean="0"/>
              <a:t>risus</a:t>
            </a:r>
            <a:r>
              <a:rPr lang="en-US" sz="4000" dirty="0" smtClean="0"/>
              <a:t> a </a:t>
            </a:r>
            <a:r>
              <a:rPr lang="en-US" sz="4000" dirty="0" err="1" smtClean="0"/>
              <a:t>congue</a:t>
            </a:r>
            <a:r>
              <a:rPr lang="en-US" sz="4000" dirty="0" smtClean="0"/>
              <a:t> </a:t>
            </a:r>
            <a:r>
              <a:rPr lang="en-US" sz="4000" dirty="0" err="1" smtClean="0"/>
              <a:t>ullamcorper</a:t>
            </a:r>
            <a:r>
              <a:rPr lang="en-US" sz="4000" dirty="0" smtClean="0"/>
              <a:t>, </a:t>
            </a:r>
            <a:r>
              <a:rPr lang="en-US" sz="4000" dirty="0" err="1" smtClean="0"/>
              <a:t>ligula</a:t>
            </a:r>
            <a:r>
              <a:rPr lang="en-US" sz="4000" dirty="0" smtClean="0"/>
              <a:t> </a:t>
            </a:r>
            <a:r>
              <a:rPr lang="en-US" sz="4000" dirty="0" err="1" smtClean="0"/>
              <a:t>felis</a:t>
            </a:r>
            <a:r>
              <a:rPr lang="en-US" sz="4000" dirty="0" smtClean="0"/>
              <a:t> </a:t>
            </a:r>
            <a:r>
              <a:rPr lang="en-US" sz="4000" dirty="0" err="1" smtClean="0"/>
              <a:t>venenatis</a:t>
            </a:r>
            <a:r>
              <a:rPr lang="en-US" sz="4000" dirty="0" smtClean="0"/>
              <a:t> </a:t>
            </a:r>
            <a:r>
              <a:rPr lang="en-US" sz="4000" dirty="0" err="1" smtClean="0"/>
              <a:t>sapien</a:t>
            </a:r>
            <a:r>
              <a:rPr lang="en-US" sz="4000" dirty="0" smtClean="0"/>
              <a:t>, </a:t>
            </a:r>
            <a:r>
              <a:rPr lang="en-US" sz="4000" dirty="0" err="1" smtClean="0"/>
              <a:t>vel</a:t>
            </a:r>
            <a:r>
              <a:rPr lang="en-US" sz="4000" dirty="0" smtClean="0"/>
              <a:t> </a:t>
            </a:r>
            <a:r>
              <a:rPr lang="en-US" sz="4000" dirty="0" err="1" smtClean="0"/>
              <a:t>pulvinar</a:t>
            </a:r>
            <a:r>
              <a:rPr lang="en-US" sz="4000" dirty="0" smtClean="0"/>
              <a:t> </a:t>
            </a:r>
            <a:r>
              <a:rPr lang="en-US" sz="4000" dirty="0" err="1" smtClean="0"/>
              <a:t>velit</a:t>
            </a:r>
            <a:r>
              <a:rPr lang="en-US" sz="4000" dirty="0" smtClean="0"/>
              <a:t> </a:t>
            </a:r>
            <a:r>
              <a:rPr lang="en-US" sz="4000" dirty="0" err="1" smtClean="0"/>
              <a:t>lorem</a:t>
            </a:r>
            <a:r>
              <a:rPr lang="en-US" sz="4000" dirty="0" smtClean="0"/>
              <a:t> at lacus.</a:t>
            </a:r>
            <a:endParaRPr lang="en-US" sz="4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22555200" y="22021800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Inflection Point</a:t>
            </a:r>
            <a:endParaRPr lang="en-US" sz="32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472654" y="12115800"/>
            <a:ext cx="7844219" cy="5886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TextBox 43"/>
          <p:cNvSpPr txBox="1"/>
          <p:nvPr/>
        </p:nvSpPr>
        <p:spPr>
          <a:xfrm>
            <a:off x="22478048" y="18061228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Figure 5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554200" y="11430000"/>
            <a:ext cx="5015620" cy="6494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TextBox 44"/>
          <p:cNvSpPr txBox="1"/>
          <p:nvPr/>
        </p:nvSpPr>
        <p:spPr>
          <a:xfrm>
            <a:off x="14540620" y="18135600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Figure 4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4325600" y="8077200"/>
            <a:ext cx="12801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Lorem</a:t>
            </a:r>
            <a:r>
              <a:rPr lang="en-US" sz="3600" dirty="0" smtClean="0"/>
              <a:t> </a:t>
            </a:r>
            <a:r>
              <a:rPr lang="en-US" sz="3600" dirty="0" err="1" smtClean="0"/>
              <a:t>ipsum</a:t>
            </a:r>
            <a:r>
              <a:rPr lang="en-US" sz="3600" dirty="0" smtClean="0"/>
              <a:t> dolor sit </a:t>
            </a:r>
            <a:r>
              <a:rPr lang="en-US" sz="3600" dirty="0" err="1" smtClean="0"/>
              <a:t>amet</a:t>
            </a:r>
            <a:r>
              <a:rPr lang="en-US" sz="3600" dirty="0" smtClean="0"/>
              <a:t>, </a:t>
            </a:r>
            <a:r>
              <a:rPr lang="en-US" sz="3600" dirty="0" err="1" smtClean="0"/>
              <a:t>consectetur</a:t>
            </a:r>
            <a:r>
              <a:rPr lang="en-US" sz="3600" dirty="0" smtClean="0"/>
              <a:t> </a:t>
            </a:r>
            <a:r>
              <a:rPr lang="en-US" sz="3600" dirty="0" err="1" smtClean="0"/>
              <a:t>adipiscing</a:t>
            </a:r>
            <a:r>
              <a:rPr lang="en-US" sz="3600" dirty="0" smtClean="0"/>
              <a:t> </a:t>
            </a:r>
            <a:r>
              <a:rPr lang="en-US" sz="3600" dirty="0" err="1" smtClean="0"/>
              <a:t>elit</a:t>
            </a:r>
            <a:r>
              <a:rPr lang="en-US" sz="3600" dirty="0" smtClean="0"/>
              <a:t>. </a:t>
            </a:r>
            <a:r>
              <a:rPr lang="en-US" sz="3600" dirty="0" err="1" smtClean="0"/>
              <a:t>Phasellus</a:t>
            </a:r>
            <a:r>
              <a:rPr lang="en-US" sz="3600" dirty="0" smtClean="0"/>
              <a:t> </a:t>
            </a:r>
            <a:r>
              <a:rPr lang="en-US" sz="3600" dirty="0" err="1" smtClean="0"/>
              <a:t>dapibus</a:t>
            </a:r>
            <a:r>
              <a:rPr lang="en-US" sz="3600" dirty="0" smtClean="0"/>
              <a:t> </a:t>
            </a:r>
            <a:r>
              <a:rPr lang="en-US" sz="3600" dirty="0" err="1" smtClean="0"/>
              <a:t>euismod</a:t>
            </a:r>
            <a:r>
              <a:rPr lang="en-US" sz="3600" dirty="0" smtClean="0"/>
              <a:t> </a:t>
            </a:r>
            <a:r>
              <a:rPr lang="en-US" sz="3600" dirty="0" err="1" smtClean="0"/>
              <a:t>libero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Figure 4</a:t>
            </a:r>
            <a:r>
              <a:rPr lang="en-US" sz="3600" dirty="0" smtClean="0"/>
              <a:t>, </a:t>
            </a:r>
            <a:r>
              <a:rPr lang="en-US" sz="3600" dirty="0" err="1" smtClean="0"/>
              <a:t>ut</a:t>
            </a:r>
            <a:r>
              <a:rPr lang="en-US" sz="3600" dirty="0" smtClean="0"/>
              <a:t> </a:t>
            </a:r>
            <a:r>
              <a:rPr lang="en-US" sz="3600" dirty="0" err="1" smtClean="0"/>
              <a:t>porttitor</a:t>
            </a:r>
            <a:r>
              <a:rPr lang="en-US" sz="3600" dirty="0" smtClean="0"/>
              <a:t> </a:t>
            </a:r>
            <a:r>
              <a:rPr lang="en-US" sz="3600" dirty="0" err="1" smtClean="0"/>
              <a:t>purus</a:t>
            </a:r>
            <a:r>
              <a:rPr lang="en-US" sz="3600" dirty="0" smtClean="0"/>
              <a:t> </a:t>
            </a:r>
            <a:r>
              <a:rPr lang="en-US" sz="3600" dirty="0" err="1" smtClean="0"/>
              <a:t>imperdiet</a:t>
            </a:r>
            <a:r>
              <a:rPr lang="en-US" sz="3600" dirty="0" smtClean="0"/>
              <a:t> non. </a:t>
            </a:r>
            <a:r>
              <a:rPr lang="en-US" sz="3600" dirty="0" err="1" smtClean="0"/>
              <a:t>Vivamus</a:t>
            </a:r>
            <a:r>
              <a:rPr lang="en-US" sz="3600" dirty="0" smtClean="0"/>
              <a:t> </a:t>
            </a:r>
            <a:r>
              <a:rPr lang="en-US" sz="3600" dirty="0" err="1" smtClean="0"/>
              <a:t>suscipit</a:t>
            </a:r>
            <a:r>
              <a:rPr lang="en-US" sz="3600" dirty="0" smtClean="0"/>
              <a:t>, </a:t>
            </a:r>
            <a:r>
              <a:rPr lang="en-US" sz="3600" dirty="0" err="1" smtClean="0"/>
              <a:t>risus</a:t>
            </a:r>
            <a:r>
              <a:rPr lang="en-US" sz="3600" dirty="0" smtClean="0"/>
              <a:t> a </a:t>
            </a:r>
            <a:r>
              <a:rPr lang="en-US" sz="3600" dirty="0" err="1" smtClean="0"/>
              <a:t>congue</a:t>
            </a:r>
            <a:r>
              <a:rPr lang="en-US" sz="3600" dirty="0" smtClean="0"/>
              <a:t> </a:t>
            </a:r>
            <a:r>
              <a:rPr lang="en-US" sz="3600" dirty="0" err="1" smtClean="0"/>
              <a:t>ullamcorper</a:t>
            </a:r>
            <a:r>
              <a:rPr lang="en-US" sz="3600" dirty="0" smtClean="0"/>
              <a:t>, </a:t>
            </a:r>
            <a:r>
              <a:rPr lang="en-US" sz="3600" dirty="0" err="1" smtClean="0"/>
              <a:t>ligula</a:t>
            </a:r>
            <a:r>
              <a:rPr lang="en-US" sz="3600" dirty="0" smtClean="0"/>
              <a:t> </a:t>
            </a:r>
            <a:r>
              <a:rPr lang="en-US" sz="3600" dirty="0" err="1" smtClean="0"/>
              <a:t>felis</a:t>
            </a:r>
            <a:r>
              <a:rPr lang="en-US" sz="3600" dirty="0" smtClean="0"/>
              <a:t> </a:t>
            </a:r>
            <a:r>
              <a:rPr lang="en-US" sz="3600" dirty="0" err="1" smtClean="0"/>
              <a:t>venenatis</a:t>
            </a:r>
            <a:r>
              <a:rPr lang="en-US" sz="3600" dirty="0" smtClean="0"/>
              <a:t> </a:t>
            </a:r>
            <a:r>
              <a:rPr lang="en-US" sz="3600" dirty="0" err="1" smtClean="0"/>
              <a:t>sapien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Figure 5</a:t>
            </a:r>
            <a:r>
              <a:rPr lang="en-US" sz="3600" dirty="0" smtClean="0"/>
              <a:t>, </a:t>
            </a:r>
            <a:r>
              <a:rPr lang="en-US" sz="3600" dirty="0" err="1" smtClean="0"/>
              <a:t>vel</a:t>
            </a:r>
            <a:r>
              <a:rPr lang="en-US" sz="3600" dirty="0" smtClean="0"/>
              <a:t> </a:t>
            </a:r>
            <a:r>
              <a:rPr lang="en-US" sz="3600" dirty="0" err="1" smtClean="0"/>
              <a:t>pulvinar</a:t>
            </a:r>
            <a:r>
              <a:rPr lang="en-US" sz="3600" dirty="0" smtClean="0"/>
              <a:t> </a:t>
            </a:r>
            <a:r>
              <a:rPr lang="en-US" sz="3600" dirty="0" err="1" smtClean="0"/>
              <a:t>velit</a:t>
            </a:r>
            <a:r>
              <a:rPr lang="en-US" sz="3600" dirty="0" smtClean="0"/>
              <a:t> </a:t>
            </a:r>
            <a:r>
              <a:rPr lang="en-US" sz="3600" dirty="0" err="1" smtClean="0"/>
              <a:t>lorem</a:t>
            </a:r>
            <a:r>
              <a:rPr lang="en-US" sz="3600" dirty="0" smtClean="0"/>
              <a:t> at lacus.</a:t>
            </a:r>
            <a:endParaRPr lang="en-US" sz="36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4389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29641800" y="15925800"/>
          <a:ext cx="7372350" cy="3784092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393877"/>
                <a:gridCol w="1214591"/>
                <a:gridCol w="1895308"/>
                <a:gridCol w="1895308"/>
                <a:gridCol w="973266"/>
              </a:tblGrid>
              <a:tr h="0">
                <a:tc gridSpan="5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Correlations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Is Life Exciting or Dull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Highest Year of School Completed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R's Federal Income Tax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Is Life Exciting or Dull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Pearson Correlation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-.252</a:t>
                      </a:r>
                      <a:r>
                        <a:rPr lang="en-US" sz="1400" baseline="30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**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-.052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Sig. (2-tailed)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.117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980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977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923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Highest Year of School Completed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Pearson Correlation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-.252</a:t>
                      </a:r>
                      <a:r>
                        <a:rPr lang="en-US" sz="1400" baseline="30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**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.044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Sig. (2-tailed)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.180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977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1510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931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R's Federal Income Tax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Pearson Correlation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-.052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.044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Sig. (2-tailed)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.117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.180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923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931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932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**. Correlation is significant at the 0.01 level (2-tailed).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4389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8956000" y="20955000"/>
            <a:ext cx="12877800" cy="1524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29337000" y="21031200"/>
            <a:ext cx="121158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References </a:t>
            </a:r>
            <a:r>
              <a:rPr lang="en-US" sz="4000" b="1" dirty="0" smtClean="0">
                <a:solidFill>
                  <a:schemeClr val="bg1"/>
                </a:solidFill>
              </a:rPr>
              <a:t>(APA format)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9108400" y="22631400"/>
            <a:ext cx="12344400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Freedman, D., </a:t>
            </a:r>
            <a:r>
              <a:rPr lang="en-US" sz="4000" dirty="0" err="1" smtClean="0"/>
              <a:t>Pisani</a:t>
            </a:r>
            <a:r>
              <a:rPr lang="en-US" sz="4000" dirty="0" smtClean="0"/>
              <a:t>, R., &amp; </a:t>
            </a:r>
            <a:r>
              <a:rPr lang="en-US" sz="4000" dirty="0" err="1" smtClean="0"/>
              <a:t>Purves</a:t>
            </a:r>
            <a:r>
              <a:rPr lang="en-US" sz="4000" dirty="0" smtClean="0"/>
              <a:t>, R. (1978). </a:t>
            </a:r>
            <a:r>
              <a:rPr lang="en-US" sz="4000" i="1" dirty="0" smtClean="0"/>
              <a:t>Statistics</a:t>
            </a:r>
            <a:r>
              <a:rPr lang="en-US" sz="4000" dirty="0" smtClean="0"/>
              <a:t>. New York: Norton.</a:t>
            </a:r>
          </a:p>
          <a:p>
            <a:endParaRPr lang="en-US" sz="4000" dirty="0" smtClean="0"/>
          </a:p>
          <a:p>
            <a:r>
              <a:rPr lang="en-US" sz="4000" dirty="0" err="1" smtClean="0"/>
              <a:t>Evett</a:t>
            </a:r>
            <a:r>
              <a:rPr lang="en-US" sz="4000" dirty="0" smtClean="0"/>
              <a:t>, J. B. (1979). </a:t>
            </a:r>
            <a:r>
              <a:rPr lang="en-US" sz="4000" i="1" dirty="0" smtClean="0"/>
              <a:t>Surveying</a:t>
            </a:r>
            <a:r>
              <a:rPr lang="en-US" sz="4000" dirty="0" smtClean="0"/>
              <a:t>. New York: Wiley.</a:t>
            </a:r>
          </a:p>
          <a:p>
            <a:endParaRPr lang="en-US" sz="4000" dirty="0" smtClean="0"/>
          </a:p>
          <a:p>
            <a:r>
              <a:rPr lang="en-US" sz="4000" dirty="0" smtClean="0"/>
              <a:t>U.S. Census Bureau, &amp; United States. (1979). </a:t>
            </a:r>
            <a:r>
              <a:rPr lang="en-US" sz="4000" i="1" dirty="0" smtClean="0"/>
              <a:t>State and metropolitan area data book</a:t>
            </a:r>
            <a:r>
              <a:rPr lang="en-US" sz="4000" dirty="0" smtClean="0"/>
              <a:t>. Washington, D.C.: U.S. Dept. of Commerce, Bureau of the Census.</a:t>
            </a:r>
          </a:p>
          <a:p>
            <a:endParaRPr lang="en-US" sz="4000" dirty="0" smtClean="0"/>
          </a:p>
          <a:p>
            <a:r>
              <a:rPr lang="en-US" sz="4000" dirty="0" smtClean="0"/>
              <a:t>SPSS Inc. (2009). </a:t>
            </a:r>
            <a:r>
              <a:rPr lang="en-US" sz="4000" i="1" dirty="0" smtClean="0"/>
              <a:t>PASW Statistics 18</a:t>
            </a:r>
            <a:r>
              <a:rPr lang="en-US" sz="4000" dirty="0" smtClean="0"/>
              <a:t>. [Chicago, Ill.]: SPSS.</a:t>
            </a:r>
          </a:p>
          <a:p>
            <a:endParaRPr lang="en-US" sz="4000" dirty="0" smtClean="0"/>
          </a:p>
          <a:p>
            <a:r>
              <a:rPr lang="en-US" sz="4000" dirty="0" err="1" smtClean="0"/>
              <a:t>Kinnear</a:t>
            </a:r>
            <a:r>
              <a:rPr lang="en-US" sz="4000" dirty="0" smtClean="0"/>
              <a:t>, Paul R., &amp; Gray, Colin. (2010). </a:t>
            </a:r>
            <a:r>
              <a:rPr lang="en-US" sz="4000" i="1" dirty="0" err="1" smtClean="0"/>
              <a:t>Pasw</a:t>
            </a:r>
            <a:r>
              <a:rPr lang="en-US" sz="4000" i="1" dirty="0" smtClean="0"/>
              <a:t> Statistics 18 Made Simple</a:t>
            </a:r>
            <a:r>
              <a:rPr lang="en-US" sz="4000" dirty="0" smtClean="0"/>
              <a:t>. Psychology Pr.</a:t>
            </a:r>
            <a:endParaRPr lang="en-US" sz="4000" dirty="0"/>
          </a:p>
        </p:txBody>
      </p:sp>
      <p:sp>
        <p:nvSpPr>
          <p:cNvPr id="47" name="TextBox 46"/>
          <p:cNvSpPr txBox="1"/>
          <p:nvPr/>
        </p:nvSpPr>
        <p:spPr>
          <a:xfrm>
            <a:off x="29565600" y="200406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Figure 9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1734</TotalTime>
  <Words>484</Words>
  <Application>Microsoft Office PowerPoint</Application>
  <PresentationFormat>Custom</PresentationFormat>
  <Paragraphs>108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Zachary Newell</dc:creator>
  <cp:lastModifiedBy>Lockhart, Heidi</cp:lastModifiedBy>
  <cp:revision>181</cp:revision>
  <dcterms:created xsi:type="dcterms:W3CDTF">2010-03-04T23:09:11Z</dcterms:created>
  <dcterms:modified xsi:type="dcterms:W3CDTF">2017-01-20T17:31:29Z</dcterms:modified>
</cp:coreProperties>
</file>