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56" r:id="rId2"/>
    <p:sldId id="315" r:id="rId3"/>
    <p:sldId id="326" r:id="rId4"/>
    <p:sldId id="316" r:id="rId5"/>
    <p:sldId id="294" r:id="rId6"/>
    <p:sldId id="319" r:id="rId7"/>
    <p:sldId id="324" r:id="rId8"/>
    <p:sldId id="325"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Samantha Robertson" initials="SR" lastIdx="1" clrIdx="2">
    <p:extLst/>
  </p:cmAuthor>
  <p:cmAuthor id="4" name="Estrada, Christina" initials="EC" lastIdx="6" clrIdx="3">
    <p:extLst>
      <p:ext uri="{19B8F6BF-5375-455C-9EA6-DF929625EA0E}">
        <p15:presenceInfo xmlns:p15="http://schemas.microsoft.com/office/powerpoint/2012/main" userId="S-1-5-21-3103666036-478339142-1459999382-68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2D32"/>
    <a:srgbClr val="A7242A"/>
    <a:srgbClr val="B83B1D"/>
    <a:srgbClr val="D83B01"/>
    <a:srgbClr val="D7D7D7"/>
    <a:srgbClr val="C8C8C8"/>
    <a:srgbClr val="DD462F"/>
    <a:srgbClr val="0078D7"/>
    <a:srgbClr val="9BC9EF"/>
    <a:srgbClr val="898E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E3FDE45-AF77-4B5C-9715-49D594BDF05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905" autoAdjust="0"/>
  </p:normalViewPr>
  <p:slideViewPr>
    <p:cSldViewPr snapToGrid="0">
      <p:cViewPr varScale="1">
        <p:scale>
          <a:sx n="89" d="100"/>
          <a:sy n="89" d="100"/>
        </p:scale>
        <p:origin x="1445"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28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26"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5"/>
          </a:xfrm>
          <a:prstGeom prst="rect">
            <a:avLst/>
          </a:prstGeom>
        </p:spPr>
        <p:txBody>
          <a:bodyPr vert="horz" lIns="93173" tIns="46587" rIns="93173" bIns="46587" rtlCol="0"/>
          <a:lstStyle>
            <a:lvl1pPr algn="l">
              <a:defRPr sz="1300"/>
            </a:lvl1pPr>
          </a:lstStyle>
          <a:p>
            <a:endParaRPr lang="en-US" dirty="0"/>
          </a:p>
        </p:txBody>
      </p:sp>
      <p:sp>
        <p:nvSpPr>
          <p:cNvPr id="3" name="Date Placeholder 2"/>
          <p:cNvSpPr>
            <a:spLocks noGrp="1"/>
          </p:cNvSpPr>
          <p:nvPr>
            <p:ph type="dt" sz="quarter" idx="1"/>
          </p:nvPr>
        </p:nvSpPr>
        <p:spPr>
          <a:xfrm>
            <a:off x="3970939" y="1"/>
            <a:ext cx="3037840" cy="466435"/>
          </a:xfrm>
          <a:prstGeom prst="rect">
            <a:avLst/>
          </a:prstGeom>
        </p:spPr>
        <p:txBody>
          <a:bodyPr vert="horz" lIns="93173" tIns="46587" rIns="93173" bIns="46587" rtlCol="0"/>
          <a:lstStyle>
            <a:lvl1pPr algn="r">
              <a:defRPr sz="1300"/>
            </a:lvl1pPr>
          </a:lstStyle>
          <a:p>
            <a:fld id="{80680FBE-A8DF-4758-9AC4-3A9E1039168F}" type="datetimeFigureOut">
              <a:rPr lang="en-US" smtClean="0"/>
              <a:t>6/27/2019</a:t>
            </a:fld>
            <a:endParaRPr lang="en-US" dirty="0"/>
          </a:p>
        </p:txBody>
      </p:sp>
      <p:sp>
        <p:nvSpPr>
          <p:cNvPr id="4" name="Footer Placeholder 3"/>
          <p:cNvSpPr>
            <a:spLocks noGrp="1"/>
          </p:cNvSpPr>
          <p:nvPr>
            <p:ph type="ftr" sz="quarter" idx="2"/>
          </p:nvPr>
        </p:nvSpPr>
        <p:spPr>
          <a:xfrm>
            <a:off x="0" y="8829968"/>
            <a:ext cx="3037840" cy="466434"/>
          </a:xfrm>
          <a:prstGeom prst="rect">
            <a:avLst/>
          </a:prstGeom>
        </p:spPr>
        <p:txBody>
          <a:bodyPr vert="horz" lIns="93173" tIns="46587" rIns="93173" bIns="46587"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73" tIns="46587" rIns="93173" bIns="46587" rtlCol="0" anchor="b"/>
          <a:lstStyle>
            <a:lvl1pPr algn="r">
              <a:defRPr sz="13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5"/>
          </a:xfrm>
          <a:prstGeom prst="rect">
            <a:avLst/>
          </a:prstGeom>
        </p:spPr>
        <p:txBody>
          <a:bodyPr vert="horz" lIns="93173" tIns="46587" rIns="93173" bIns="46587" rtlCol="0"/>
          <a:lstStyle>
            <a:lvl1pPr algn="l">
              <a:defRPr sz="1300"/>
            </a:lvl1pPr>
          </a:lstStyle>
          <a:p>
            <a:endParaRPr lang="en-US" dirty="0"/>
          </a:p>
        </p:txBody>
      </p:sp>
      <p:sp>
        <p:nvSpPr>
          <p:cNvPr id="3" name="Date Placeholder 2"/>
          <p:cNvSpPr>
            <a:spLocks noGrp="1"/>
          </p:cNvSpPr>
          <p:nvPr>
            <p:ph type="dt" idx="1"/>
          </p:nvPr>
        </p:nvSpPr>
        <p:spPr>
          <a:xfrm>
            <a:off x="3970939" y="1"/>
            <a:ext cx="3037840" cy="466435"/>
          </a:xfrm>
          <a:prstGeom prst="rect">
            <a:avLst/>
          </a:prstGeom>
        </p:spPr>
        <p:txBody>
          <a:bodyPr vert="horz" lIns="93173" tIns="46587" rIns="93173" bIns="46587" rtlCol="0"/>
          <a:lstStyle>
            <a:lvl1pPr algn="r">
              <a:defRPr sz="1300"/>
            </a:lvl1pPr>
          </a:lstStyle>
          <a:p>
            <a:fld id="{EC13577B-6902-467D-A26C-08A0DD5E4E03}" type="datetimeFigureOut">
              <a:rPr lang="en-US" smtClean="0"/>
              <a:t>6/27/2019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3" tIns="46587" rIns="93173" bIns="46587" rtlCol="0" anchor="ctr"/>
          <a:lstStyle/>
          <a:p>
            <a:endParaRPr lang="en-US" dirty="0"/>
          </a:p>
        </p:txBody>
      </p:sp>
      <p:sp>
        <p:nvSpPr>
          <p:cNvPr id="5" name="Notes Placeholder 4"/>
          <p:cNvSpPr>
            <a:spLocks noGrp="1"/>
          </p:cNvSpPr>
          <p:nvPr>
            <p:ph type="body" sz="quarter" idx="3"/>
          </p:nvPr>
        </p:nvSpPr>
        <p:spPr>
          <a:xfrm>
            <a:off x="701041" y="4473891"/>
            <a:ext cx="5608320" cy="3660459"/>
          </a:xfrm>
          <a:prstGeom prst="rect">
            <a:avLst/>
          </a:prstGeom>
        </p:spPr>
        <p:txBody>
          <a:bodyPr vert="horz" lIns="93173" tIns="46587" rIns="93173"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3" tIns="46587" rIns="93173" bIns="46587"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3" tIns="46587" rIns="93173" bIns="46587" rtlCol="0" anchor="b"/>
          <a:lstStyle>
            <a:lvl1pPr algn="r">
              <a:defRPr sz="13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800" b="1" dirty="0"/>
              <a:t>Joumana  </a:t>
            </a:r>
          </a:p>
          <a:p>
            <a:r>
              <a:rPr lang="en-US" sz="1800" dirty="0"/>
              <a:t>Intro to the presentation</a:t>
            </a:r>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Joumana </a:t>
            </a:r>
          </a:p>
          <a:p>
            <a:r>
              <a:rPr lang="en-US" sz="1800" dirty="0"/>
              <a:t>Gives overview of the Pathways initiative.</a:t>
            </a:r>
          </a:p>
        </p:txBody>
      </p:sp>
      <p:sp>
        <p:nvSpPr>
          <p:cNvPr id="4" name="Slide Number Placeholder 3"/>
          <p:cNvSpPr>
            <a:spLocks noGrp="1"/>
          </p:cNvSpPr>
          <p:nvPr>
            <p:ph type="sldNum" sz="quarter" idx="10"/>
          </p:nvPr>
        </p:nvSpPr>
        <p:spPr/>
        <p:txBody>
          <a:bodyPr/>
          <a:lstStyle/>
          <a:p>
            <a:fld id="{DF61EA0F-A667-4B49-8422-0062BC55E249}" type="slidenum">
              <a:rPr lang="en-US" smtClean="0"/>
              <a:t>2</a:t>
            </a:fld>
            <a:endParaRPr lang="en-US" dirty="0"/>
          </a:p>
        </p:txBody>
      </p:sp>
    </p:spTree>
    <p:extLst>
      <p:ext uri="{BB962C8B-B14F-4D97-AF65-F5344CB8AC3E}">
        <p14:creationId xmlns:p14="http://schemas.microsoft.com/office/powerpoint/2010/main" val="3384891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3</a:t>
            </a:fld>
            <a:endParaRPr lang="en-US" dirty="0"/>
          </a:p>
        </p:txBody>
      </p:sp>
    </p:spTree>
    <p:extLst>
      <p:ext uri="{BB962C8B-B14F-4D97-AF65-F5344CB8AC3E}">
        <p14:creationId xmlns:p14="http://schemas.microsoft.com/office/powerpoint/2010/main" val="771624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Joumana </a:t>
            </a:r>
          </a:p>
          <a:p>
            <a:r>
              <a:rPr lang="en-US" sz="1800" dirty="0"/>
              <a:t>Explains the history of Guided Pathways on the national and state level.</a:t>
            </a:r>
          </a:p>
        </p:txBody>
      </p:sp>
      <p:sp>
        <p:nvSpPr>
          <p:cNvPr id="4" name="Slide Number Placeholder 3"/>
          <p:cNvSpPr>
            <a:spLocks noGrp="1"/>
          </p:cNvSpPr>
          <p:nvPr>
            <p:ph type="sldNum" sz="quarter" idx="10"/>
          </p:nvPr>
        </p:nvSpPr>
        <p:spPr/>
        <p:txBody>
          <a:bodyPr/>
          <a:lstStyle/>
          <a:p>
            <a:fld id="{DF61EA0F-A667-4B49-8422-0062BC55E249}" type="slidenum">
              <a:rPr lang="en-US" smtClean="0"/>
              <a:t>4</a:t>
            </a:fld>
            <a:endParaRPr lang="en-US" dirty="0"/>
          </a:p>
        </p:txBody>
      </p:sp>
    </p:spTree>
    <p:extLst>
      <p:ext uri="{BB962C8B-B14F-4D97-AF65-F5344CB8AC3E}">
        <p14:creationId xmlns:p14="http://schemas.microsoft.com/office/powerpoint/2010/main" val="1206307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Chris</a:t>
            </a:r>
          </a:p>
          <a:p>
            <a:r>
              <a:rPr lang="en-US" sz="1800" dirty="0"/>
              <a:t>Explains the 4 pillars and emphasizes what Guided Pathways means at Mt. SAC. Describes how rest of presentation will be organized.</a:t>
            </a:r>
          </a:p>
        </p:txBody>
      </p:sp>
      <p:sp>
        <p:nvSpPr>
          <p:cNvPr id="4" name="Slide Number Placeholder 3"/>
          <p:cNvSpPr>
            <a:spLocks noGrp="1"/>
          </p:cNvSpPr>
          <p:nvPr>
            <p:ph type="sldNum" sz="quarter" idx="10"/>
          </p:nvPr>
        </p:nvSpPr>
        <p:spPr/>
        <p:txBody>
          <a:bodyPr/>
          <a:lstStyle/>
          <a:p>
            <a:fld id="{DF61EA0F-A667-4B49-8422-0062BC55E249}" type="slidenum">
              <a:rPr lang="en-US" smtClean="0"/>
              <a:t>5</a:t>
            </a:fld>
            <a:endParaRPr lang="en-US" dirty="0"/>
          </a:p>
        </p:txBody>
      </p:sp>
    </p:spTree>
    <p:extLst>
      <p:ext uri="{BB962C8B-B14F-4D97-AF65-F5344CB8AC3E}">
        <p14:creationId xmlns:p14="http://schemas.microsoft.com/office/powerpoint/2010/main" val="3140787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Chris</a:t>
            </a:r>
            <a:r>
              <a:rPr lang="en-US" sz="1800" dirty="0"/>
              <a:t> </a:t>
            </a:r>
          </a:p>
          <a:p>
            <a:r>
              <a:rPr lang="en-US" sz="1800" dirty="0"/>
              <a:t>Outlines items we will cover, emphasizing the focus on careers and developing a culture on campus.</a:t>
            </a:r>
          </a:p>
        </p:txBody>
      </p:sp>
      <p:sp>
        <p:nvSpPr>
          <p:cNvPr id="4" name="Slide Number Placeholder 3"/>
          <p:cNvSpPr>
            <a:spLocks noGrp="1"/>
          </p:cNvSpPr>
          <p:nvPr>
            <p:ph type="sldNum" sz="quarter" idx="10"/>
          </p:nvPr>
        </p:nvSpPr>
        <p:spPr/>
        <p:txBody>
          <a:bodyPr/>
          <a:lstStyle/>
          <a:p>
            <a:fld id="{DF61EA0F-A667-4B49-8422-0062BC55E249}" type="slidenum">
              <a:rPr lang="en-US" smtClean="0"/>
              <a:t>6</a:t>
            </a:fld>
            <a:endParaRPr lang="en-US" dirty="0"/>
          </a:p>
        </p:txBody>
      </p:sp>
    </p:spTree>
    <p:extLst>
      <p:ext uri="{BB962C8B-B14F-4D97-AF65-F5344CB8AC3E}">
        <p14:creationId xmlns:p14="http://schemas.microsoft.com/office/powerpoint/2010/main" val="3924722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1EA0F-A667-4B49-8422-0062BC55E249}" type="slidenum">
              <a:rPr lang="en-US" smtClean="0"/>
              <a:t>7</a:t>
            </a:fld>
            <a:endParaRPr lang="en-US" dirty="0"/>
          </a:p>
        </p:txBody>
      </p:sp>
    </p:spTree>
    <p:extLst>
      <p:ext uri="{BB962C8B-B14F-4D97-AF65-F5344CB8AC3E}">
        <p14:creationId xmlns:p14="http://schemas.microsoft.com/office/powerpoint/2010/main" val="2150725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8</a:t>
            </a:fld>
            <a:endParaRPr lang="en-US" dirty="0"/>
          </a:p>
        </p:txBody>
      </p:sp>
    </p:spTree>
    <p:extLst>
      <p:ext uri="{BB962C8B-B14F-4D97-AF65-F5344CB8AC3E}">
        <p14:creationId xmlns:p14="http://schemas.microsoft.com/office/powerpoint/2010/main" val="16793574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A wide view of the Mt. San Antonio College campus with snowy hills in the background.&#10;" title="Landscape of Mt. San Antonio College"/>
          <p:cNvPicPr>
            <a:picLocks noChangeAspect="1"/>
          </p:cNvPicPr>
          <p:nvPr userDrawn="1"/>
        </p:nvPicPr>
        <p:blipFill rotWithShape="1">
          <a:blip r:embed="rId2">
            <a:extLst>
              <a:ext uri="{28A0092B-C50C-407E-A947-70E740481C1C}">
                <a14:useLocalDpi xmlns:a14="http://schemas.microsoft.com/office/drawing/2010/main" val="0"/>
              </a:ext>
            </a:extLst>
          </a:blip>
          <a:srcRect b="16149"/>
          <a:stretch/>
        </p:blipFill>
        <p:spPr>
          <a:xfrm>
            <a:off x="-76200" y="0"/>
            <a:ext cx="12268200" cy="6858000"/>
          </a:xfrm>
          <a:prstGeom prst="rect">
            <a:avLst/>
          </a:prstGeom>
        </p:spPr>
      </p:pic>
      <p:sp>
        <p:nvSpPr>
          <p:cNvPr id="6" name="Rectangle 5"/>
          <p:cNvSpPr/>
          <p:nvPr userDrawn="1"/>
        </p:nvSpPr>
        <p:spPr bwMode="auto">
          <a:xfrm>
            <a:off x="1251312" y="4459349"/>
            <a:ext cx="10940687" cy="2009648"/>
          </a:xfrm>
          <a:prstGeom prst="rect">
            <a:avLst/>
          </a:prstGeom>
          <a:solidFill>
            <a:schemeClr val="accent2">
              <a:lumMod val="75000"/>
            </a:schemeClr>
          </a:solidFill>
          <a:ln>
            <a:noFill/>
          </a:ln>
        </p:spPr>
        <p:txBody>
          <a:bodyPr lIns="91425" tIns="91425" rIns="91425" bIns="91425" anchor="ctr" anchorCtr="0">
            <a:noAutofit/>
          </a:bodyPr>
          <a:lstStyle/>
          <a:p>
            <a:pPr lvl="0">
              <a:spcBef>
                <a:spcPts val="0"/>
              </a:spcBef>
              <a:buNone/>
            </a:pPr>
            <a:endParaRPr lang="en-US" sz="1800">
              <a:solidFill>
                <a:schemeClr val="tx1"/>
              </a:solidFill>
            </a:endParaRPr>
          </a:p>
        </p:txBody>
      </p:sp>
      <p:sp>
        <p:nvSpPr>
          <p:cNvPr id="8" name="Title 1"/>
          <p:cNvSpPr>
            <a:spLocks noGrp="1"/>
          </p:cNvSpPr>
          <p:nvPr>
            <p:ph type="title"/>
          </p:nvPr>
        </p:nvSpPr>
        <p:spPr>
          <a:xfrm>
            <a:off x="3556000" y="4742050"/>
            <a:ext cx="8080373" cy="1111495"/>
          </a:xfrm>
          <a:noFill/>
        </p:spPr>
        <p:txBody>
          <a:bodyPr>
            <a:normAutofit/>
          </a:bodyPr>
          <a:lstStyle>
            <a:lvl1pPr algn="l">
              <a:defRPr sz="4400">
                <a:solidFill>
                  <a:schemeClr val="bg1"/>
                </a:solidFill>
                <a:latin typeface="+mj-lt"/>
              </a:defRPr>
            </a:lvl1pPr>
          </a:lstStyle>
          <a:p>
            <a:r>
              <a:rPr lang="en-US" dirty="0" smtClean="0"/>
              <a:t>Click to edit Master title style</a:t>
            </a:r>
            <a:endParaRPr lang="en-US" dirty="0"/>
          </a:p>
        </p:txBody>
      </p:sp>
      <p:pic>
        <p:nvPicPr>
          <p:cNvPr id="3" name="Picture 2" descr="The logo features the words Mt. San Antonio College, Mt. SAC, hills and a torch." title="Mt. San Antonio Colleg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4233" y="4814422"/>
            <a:ext cx="1940560" cy="1375871"/>
          </a:xfrm>
          <a:prstGeom prst="rect">
            <a:avLst/>
          </a:prstGeom>
        </p:spPr>
      </p:pic>
      <p:sp>
        <p:nvSpPr>
          <p:cNvPr id="7" name="Text Placeholder 2"/>
          <p:cNvSpPr>
            <a:spLocks noGrp="1"/>
          </p:cNvSpPr>
          <p:nvPr>
            <p:ph type="body" idx="1"/>
          </p:nvPr>
        </p:nvSpPr>
        <p:spPr>
          <a:xfrm>
            <a:off x="3566160" y="5427663"/>
            <a:ext cx="8080373" cy="823912"/>
          </a:xfrm>
        </p:spPr>
        <p:txBody>
          <a:bodyPr anchor="b"/>
          <a:lstStyle>
            <a:lvl1pPr marL="0" indent="0">
              <a:buNone/>
              <a:defRPr sz="24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smtClean="0"/>
              <a:t>Edit Master text styles</a:t>
            </a:r>
          </a:p>
        </p:txBody>
      </p:sp>
    </p:spTree>
    <p:extLst>
      <p:ext uri="{BB962C8B-B14F-4D97-AF65-F5344CB8AC3E}">
        <p14:creationId xmlns:p14="http://schemas.microsoft.com/office/powerpoint/2010/main" val="17185494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D31A3-BB3E-4313-83C9-61296DA7E415}" type="datetimeFigureOut">
              <a:rPr lang="en-US" smtClean="0"/>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38737541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92256" y="365125"/>
            <a:ext cx="64008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52601" y="365125"/>
            <a:ext cx="9163051"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BD31A3-BB3E-4313-83C9-61296DA7E415}" type="datetimeFigureOut">
              <a:rPr lang="en-US" smtClean="0"/>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55736" y="6356358"/>
            <a:ext cx="3276600" cy="365125"/>
          </a:xfrm>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420707676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8C91E6-7C66-482C-8FAB-6094C6840E25}" type="datetimeFigureOut">
              <a:rPr lang="en-US" smtClean="0"/>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8B994-FF14-4110-985A-ACB9414E66D2}" type="slidenum">
              <a:rPr lang="en-US" smtClean="0"/>
              <a:t>‹#›</a:t>
            </a:fld>
            <a:endParaRPr lang="en-US"/>
          </a:p>
        </p:txBody>
      </p:sp>
    </p:spTree>
    <p:extLst>
      <p:ext uri="{BB962C8B-B14F-4D97-AF65-F5344CB8AC3E}">
        <p14:creationId xmlns:p14="http://schemas.microsoft.com/office/powerpoint/2010/main" val="317448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Click to edit Master title style</a:t>
            </a:r>
            <a:endParaRPr lang="en-US" dirty="0"/>
          </a:p>
        </p:txBody>
      </p:sp>
      <p:sp>
        <p:nvSpPr>
          <p:cNvPr id="7" name="Content Placeholder 6"/>
          <p:cNvSpPr>
            <a:spLocks noGrp="1"/>
          </p:cNvSpPr>
          <p:nvPr>
            <p:ph sz="quarter" idx="13"/>
          </p:nvPr>
        </p:nvSpPr>
        <p:spPr>
          <a:xfrm>
            <a:off x="1752600" y="1444752"/>
            <a:ext cx="10076688" cy="43891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8BEEBAAA-29B5-4AF5-BC5F-7E580C29002D}" type="datetimeFigureOut">
              <a:rPr lang="en-US" smtClean="0"/>
              <a:pPr/>
              <a:t>6/27/2019</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2600" y="1709744"/>
            <a:ext cx="10079736" cy="2852737"/>
          </a:xfrm>
        </p:spPr>
        <p:txBody>
          <a:bodyPr anchor="b">
            <a:normAutofit/>
          </a:bodyPr>
          <a:lstStyle>
            <a:lvl1pPr>
              <a:defRPr sz="4400"/>
            </a:lvl1pPr>
          </a:lstStyle>
          <a:p>
            <a:r>
              <a:rPr lang="en-US" smtClean="0"/>
              <a:t>Click to edit Master title style</a:t>
            </a:r>
            <a:endParaRPr lang="en-US" dirty="0"/>
          </a:p>
        </p:txBody>
      </p:sp>
      <p:sp>
        <p:nvSpPr>
          <p:cNvPr id="3" name="Text Placeholder 2"/>
          <p:cNvSpPr>
            <a:spLocks noGrp="1"/>
          </p:cNvSpPr>
          <p:nvPr>
            <p:ph type="body" idx="1"/>
          </p:nvPr>
        </p:nvSpPr>
        <p:spPr>
          <a:xfrm>
            <a:off x="1752600" y="4589469"/>
            <a:ext cx="10079736"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BD31A3-BB3E-4313-83C9-61296DA7E415}" type="datetimeFigureOut">
              <a:rPr lang="en-US" smtClean="0"/>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555736" y="6356358"/>
            <a:ext cx="3276600" cy="365125"/>
          </a:xfrm>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21093844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752601" y="1501775"/>
            <a:ext cx="474345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086601" y="1501775"/>
            <a:ext cx="474345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BD31A3-BB3E-4313-83C9-61296DA7E415}" type="datetimeFigureOut">
              <a:rPr lang="en-US" smtClean="0"/>
              <a:t>6/27/2019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35195168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2605" y="1414463"/>
            <a:ext cx="4702175"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1752605" y="2238375"/>
            <a:ext cx="4702175"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107007" y="1414463"/>
            <a:ext cx="4725332"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07007" y="2238375"/>
            <a:ext cx="4725332"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BD31A3-BB3E-4313-83C9-61296DA7E415}" type="datetimeFigureOut">
              <a:rPr lang="en-US" smtClean="0"/>
              <a:t>6/27/2019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555736" y="6356358"/>
            <a:ext cx="3276600" cy="365125"/>
          </a:xfrm>
        </p:spPr>
        <p:txBody>
          <a:bodyPr/>
          <a:lstStyle/>
          <a:p>
            <a:fld id="{44E4EFAB-AE02-4809-8285-EDC44B9E34E2}" type="slidenum">
              <a:rPr lang="en-US" smtClean="0"/>
              <a:t>‹#›</a:t>
            </a:fld>
            <a:endParaRPr lang="en-US"/>
          </a:p>
        </p:txBody>
      </p:sp>
      <p:sp>
        <p:nvSpPr>
          <p:cNvPr id="10" name="Title 9"/>
          <p:cNvSpPr>
            <a:spLocks noGrp="1"/>
          </p:cNvSpPr>
          <p:nvPr>
            <p:ph type="title"/>
          </p:nvPr>
        </p:nvSpPr>
        <p:spPr>
          <a:xfrm>
            <a:off x="521208" y="448056"/>
            <a:ext cx="11311128" cy="640080"/>
          </a:xfrm>
        </p:spPr>
        <p:txBody>
          <a:bodyPr/>
          <a:lstStyle/>
          <a:p>
            <a:r>
              <a:rPr lang="en-US" smtClean="0"/>
              <a:t>Click to edit Master title style</a:t>
            </a:r>
            <a:endParaRPr lang="en-US"/>
          </a:p>
        </p:txBody>
      </p:sp>
    </p:spTree>
    <p:extLst>
      <p:ext uri="{BB962C8B-B14F-4D97-AF65-F5344CB8AC3E}">
        <p14:creationId xmlns:p14="http://schemas.microsoft.com/office/powerpoint/2010/main" val="13287401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8BEEBAAA-29B5-4AF5-BC5F-7E580C29002D}" type="datetimeFigureOut">
              <a:rPr lang="en-US" smtClean="0"/>
              <a:pPr/>
              <a:t>6/27/2019</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13574428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D31A3-BB3E-4313-83C9-61296DA7E415}" type="datetimeFigureOut">
              <a:rPr lang="en-US" smtClean="0"/>
              <a:t>6/27/2019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19300432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1653" y="457200"/>
            <a:ext cx="3943351"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6210301" y="987431"/>
            <a:ext cx="562203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771653" y="2171700"/>
            <a:ext cx="3943351" cy="36972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BD31A3-BB3E-4313-83C9-61296DA7E415}" type="datetimeFigureOut">
              <a:rPr lang="en-US" smtClean="0"/>
              <a:t>6/27/2019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555736" y="6356358"/>
            <a:ext cx="3276600" cy="365125"/>
          </a:xfrm>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27099791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3936" y="457200"/>
            <a:ext cx="3941064" cy="1600200"/>
          </a:xfrm>
        </p:spPr>
        <p:txBody>
          <a:bodyPr anchor="b"/>
          <a:lstStyle>
            <a:lvl1pPr>
              <a:defRPr sz="3200"/>
            </a:lvl1pPr>
          </a:lstStyle>
          <a:p>
            <a:r>
              <a:rPr lang="en-US" smtClean="0"/>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6208776" y="987431"/>
            <a:ext cx="562356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73936" y="2176272"/>
            <a:ext cx="3941064" cy="3694176"/>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BD31A3-BB3E-4313-83C9-61296DA7E415}" type="datetimeFigureOut">
              <a:rPr lang="en-US" smtClean="0"/>
              <a:t>6/27/2019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4EFAB-AE02-4809-8285-EDC44B9E34E2}" type="slidenum">
              <a:rPr lang="en-US" smtClean="0"/>
              <a:t>‹#›</a:t>
            </a:fld>
            <a:endParaRPr lang="en-US"/>
          </a:p>
        </p:txBody>
      </p:sp>
    </p:spTree>
    <p:extLst>
      <p:ext uri="{BB962C8B-B14F-4D97-AF65-F5344CB8AC3E}">
        <p14:creationId xmlns:p14="http://schemas.microsoft.com/office/powerpoint/2010/main" val="6929849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eekaboo view of the Mt. SAC campus with rolling hills and snowcapped mountain in the background" title="Landscape of Campus"/>
          <p:cNvPicPr>
            <a:picLocks noChangeAspect="1"/>
          </p:cNvPicPr>
          <p:nvPr userDrawn="1"/>
        </p:nvPicPr>
        <p:blipFill rotWithShape="1">
          <a:blip r:embed="rId14">
            <a:extLst>
              <a:ext uri="{28A0092B-C50C-407E-A947-70E740481C1C}">
                <a14:useLocalDpi xmlns:a14="http://schemas.microsoft.com/office/drawing/2010/main" val="0"/>
              </a:ext>
            </a:extLst>
          </a:blip>
          <a:srcRect l="37431" t="-136" r="49163" b="7881"/>
          <a:stretch/>
        </p:blipFill>
        <p:spPr>
          <a:xfrm>
            <a:off x="-8636" y="-10160"/>
            <a:ext cx="1503680" cy="6898640"/>
          </a:xfrm>
          <a:prstGeom prst="rect">
            <a:avLst/>
          </a:prstGeom>
        </p:spPr>
      </p:pic>
      <p:sp>
        <p:nvSpPr>
          <p:cNvPr id="7" name="Rectangle 6"/>
          <p:cNvSpPr/>
          <p:nvPr userDrawn="1"/>
        </p:nvSpPr>
        <p:spPr>
          <a:xfrm>
            <a:off x="0" y="0"/>
            <a:ext cx="15494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lvl="0" algn="ctr"/>
            <a:endParaRPr lang="en-US" sz="1800" dirty="0"/>
          </a:p>
        </p:txBody>
      </p:sp>
      <p:sp>
        <p:nvSpPr>
          <p:cNvPr id="2" name="Title Placeholder 1"/>
          <p:cNvSpPr>
            <a:spLocks noGrp="1"/>
          </p:cNvSpPr>
          <p:nvPr>
            <p:ph type="title"/>
          </p:nvPr>
        </p:nvSpPr>
        <p:spPr>
          <a:xfrm>
            <a:off x="521208" y="448056"/>
            <a:ext cx="11311128" cy="640080"/>
          </a:xfrm>
          <a:prstGeom prst="rect">
            <a:avLst/>
          </a:prstGeom>
          <a:solidFill>
            <a:schemeClr val="accent2">
              <a:lumMod val="75000"/>
            </a:scheme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755648" y="1447800"/>
            <a:ext cx="10076688" cy="438607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
        <p:nvSpPr>
          <p:cNvPr id="4" name="Date Placeholder 3"/>
          <p:cNvSpPr>
            <a:spLocks noGrp="1"/>
          </p:cNvSpPr>
          <p:nvPr>
            <p:ph type="dt" sz="half" idx="2"/>
          </p:nvPr>
        </p:nvSpPr>
        <p:spPr>
          <a:xfrm>
            <a:off x="1755648" y="6356358"/>
            <a:ext cx="3276600" cy="365125"/>
          </a:xfrm>
          <a:prstGeom prst="rect">
            <a:avLst/>
          </a:prstGeom>
        </p:spPr>
        <p:txBody>
          <a:bodyPr vert="horz" lIns="91440" tIns="45720" rIns="91440" bIns="45720" rtlCol="0" anchor="ctr"/>
          <a:lstStyle>
            <a:lvl1pPr algn="l">
              <a:defRPr sz="1100">
                <a:solidFill>
                  <a:schemeClr val="tx1"/>
                </a:solidFill>
              </a:defRPr>
            </a:lvl1pPr>
          </a:lstStyle>
          <a:p>
            <a:fld id="{8BEEBAAA-29B5-4AF5-BC5F-7E580C29002D}" type="datetimeFigureOut">
              <a:rPr lang="en-US" smtClean="0"/>
              <a:pPr/>
              <a:t>6/27/2019</a:t>
            </a:fld>
            <a:endParaRPr lang="en-US" dirty="0"/>
          </a:p>
        </p:txBody>
      </p:sp>
      <p:sp>
        <p:nvSpPr>
          <p:cNvPr id="5" name="Footer Placeholder 4"/>
          <p:cNvSpPr>
            <a:spLocks noGrp="1"/>
          </p:cNvSpPr>
          <p:nvPr>
            <p:ph type="ftr" sz="quarter" idx="3"/>
          </p:nvPr>
        </p:nvSpPr>
        <p:spPr>
          <a:xfrm>
            <a:off x="5346192" y="6356358"/>
            <a:ext cx="2895600" cy="365125"/>
          </a:xfrm>
          <a:prstGeom prst="rect">
            <a:avLst/>
          </a:prstGeom>
        </p:spPr>
        <p:txBody>
          <a:bodyPr vert="horz" lIns="91440" tIns="45720" rIns="91440" bIns="45720" rtlCol="0" anchor="ctr"/>
          <a:lstStyle>
            <a:lvl1pPr algn="ctr">
              <a:defRPr sz="1100">
                <a:solidFill>
                  <a:schemeClr val="tx1"/>
                </a:solidFill>
              </a:defRPr>
            </a:lvl1pPr>
          </a:lstStyle>
          <a:p>
            <a:r>
              <a:rPr lang="en-US"/>
              <a:t>Add a footer</a:t>
            </a:r>
            <a:endParaRPr lang="en-US" dirty="0"/>
          </a:p>
        </p:txBody>
      </p:sp>
      <p:sp>
        <p:nvSpPr>
          <p:cNvPr id="6" name="Slide Number Placeholder 5"/>
          <p:cNvSpPr>
            <a:spLocks noGrp="1"/>
          </p:cNvSpPr>
          <p:nvPr>
            <p:ph type="sldNum" sz="quarter" idx="4"/>
          </p:nvPr>
        </p:nvSpPr>
        <p:spPr>
          <a:xfrm>
            <a:off x="8555736" y="6356358"/>
            <a:ext cx="3276600" cy="365125"/>
          </a:xfrm>
          <a:prstGeom prst="rect">
            <a:avLst/>
          </a:prstGeom>
        </p:spPr>
        <p:txBody>
          <a:bodyPr vert="horz" lIns="91440" tIns="45720" rIns="91440" bIns="45720" rtlCol="0" anchor="ctr"/>
          <a:lstStyle>
            <a:lvl1pPr algn="r">
              <a:defRPr sz="1100">
                <a:solidFill>
                  <a:schemeClr val="tx1"/>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6" r:id="rId3"/>
    <p:sldLayoutId id="2147483677" r:id="rId4"/>
    <p:sldLayoutId id="2147483678" r:id="rId5"/>
    <p:sldLayoutId id="2147483672"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l" defTabSz="914377" rtl="0" eaLnBrk="1" latinLnBrk="0" hangingPunct="1">
        <a:spcBef>
          <a:spcPct val="0"/>
        </a:spcBef>
        <a:buNone/>
        <a:defRPr sz="2800" kern="1200">
          <a:solidFill>
            <a:schemeClr val="bg1"/>
          </a:solidFill>
          <a:latin typeface="+mj-lt"/>
          <a:ea typeface="+mj-ea"/>
          <a:cs typeface="+mj-cs"/>
        </a:defRPr>
      </a:lvl1pPr>
    </p:titleStyle>
    <p:bodyStyle>
      <a:lvl1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1pPr>
      <a:lvl2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2pPr>
      <a:lvl3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3pPr>
      <a:lvl4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4pPr>
      <a:lvl5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a:solidFill>
            <a:schemeClr val="tx1">
              <a:lumMod val="75000"/>
              <a:lumOff val="25000"/>
            </a:schemeClr>
          </a:solidFill>
          <a:latin typeface="+mn-lt"/>
          <a:ea typeface="+mn-ea"/>
          <a:cs typeface="+mn-cs"/>
        </a:defRPr>
      </a:lvl5pPr>
      <a:lvl6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6pPr>
      <a:lvl7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7pPr>
      <a:lvl8pPr marL="0" indent="0" algn="l" defTabSz="914377" rtl="0" eaLnBrk="1" latinLnBrk="0" hangingPunct="1">
        <a:lnSpc>
          <a:spcPct val="108000"/>
        </a:lnSpc>
        <a:spcBef>
          <a:spcPts val="0"/>
        </a:spcBef>
        <a:spcAft>
          <a:spcPts val="800"/>
        </a:spcAft>
        <a:buClr>
          <a:schemeClr val="tx1">
            <a:lumMod val="75000"/>
            <a:lumOff val="25000"/>
          </a:schemeClr>
        </a:buClr>
        <a:buFontTx/>
        <a:buNone/>
        <a:defRPr sz="1600" kern="1200" baseline="0">
          <a:solidFill>
            <a:schemeClr val="tx1">
              <a:lumMod val="75000"/>
              <a:lumOff val="25000"/>
            </a:schemeClr>
          </a:solidFill>
          <a:latin typeface="+mn-lt"/>
          <a:ea typeface="+mn-ea"/>
          <a:cs typeface="+mn-cs"/>
        </a:defRPr>
      </a:lvl8pPr>
      <a:lvl9pPr marL="3657509" indent="0" algn="l" defTabSz="914377" rtl="0" eaLnBrk="1" latinLnBrk="0" hangingPunct="1">
        <a:lnSpc>
          <a:spcPct val="90000"/>
        </a:lnSpc>
        <a:spcBef>
          <a:spcPct val="30000"/>
        </a:spcBef>
        <a:buClr>
          <a:schemeClr val="tx1">
            <a:lumMod val="75000"/>
            <a:lumOff val="25000"/>
          </a:schemeClr>
        </a:buClr>
        <a:buFont typeface="Arial" panose="020B0604020202020204" pitchFamily="34" charset="0"/>
        <a:buNone/>
        <a:defRPr sz="1800" kern="1200" baseline="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b="-10000"/>
          </a:stretch>
        </a:blipFill>
        <a:effectLst/>
      </p:bgPr>
    </p:bg>
    <p:spTree>
      <p:nvGrpSpPr>
        <p:cNvPr id="1" name=""/>
        <p:cNvGrpSpPr/>
        <p:nvPr/>
      </p:nvGrpSpPr>
      <p:grpSpPr>
        <a:xfrm>
          <a:off x="0" y="0"/>
          <a:ext cx="0" cy="0"/>
          <a:chOff x="0" y="0"/>
          <a:chExt cx="0" cy="0"/>
        </a:xfrm>
      </p:grpSpPr>
      <p:sp>
        <p:nvSpPr>
          <p:cNvPr id="5" name="Rectangle 4"/>
          <p:cNvSpPr/>
          <p:nvPr/>
        </p:nvSpPr>
        <p:spPr>
          <a:xfrm>
            <a:off x="65988" y="4722830"/>
            <a:ext cx="12062957" cy="2087880"/>
          </a:xfrm>
          <a:prstGeom prst="rect">
            <a:avLst/>
          </a:prstGeom>
          <a:solidFill>
            <a:srgbClr val="A7242A"/>
          </a:solidFill>
          <a:ln w="127000">
            <a:solidFill>
              <a:schemeClr val="bg1"/>
            </a:solid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3055" y="5036416"/>
            <a:ext cx="12192000" cy="781667"/>
          </a:xfrm>
        </p:spPr>
        <p:txBody>
          <a:bodyPr>
            <a:normAutofit fontScale="90000"/>
          </a:bodyPr>
          <a:lstStyle/>
          <a:p>
            <a:pPr algn="ctr"/>
            <a:r>
              <a:rPr lang="en-US" dirty="0"/>
              <a:t/>
            </a:r>
            <a:br>
              <a:rPr lang="en-US" dirty="0"/>
            </a:br>
            <a:r>
              <a:rPr lang="en-US" sz="5300" b="1" dirty="0" smtClean="0"/>
              <a:t>Mt. SAC GPS</a:t>
            </a:r>
            <a:br>
              <a:rPr lang="en-US" sz="5300" b="1" dirty="0" smtClean="0"/>
            </a:br>
            <a:r>
              <a:rPr lang="en-US" sz="5300" b="1" dirty="0" smtClean="0"/>
              <a:t>G</a:t>
            </a:r>
            <a:r>
              <a:rPr lang="en-US" dirty="0" smtClean="0"/>
              <a:t>uided </a:t>
            </a:r>
            <a:r>
              <a:rPr lang="en-US" sz="5300" b="1" dirty="0" smtClean="0"/>
              <a:t>P</a:t>
            </a:r>
            <a:r>
              <a:rPr lang="en-US" dirty="0" smtClean="0"/>
              <a:t>athways to </a:t>
            </a:r>
            <a:r>
              <a:rPr lang="en-US" sz="5300" b="1" dirty="0" smtClean="0"/>
              <a:t>S</a:t>
            </a:r>
            <a:r>
              <a:rPr lang="en-US" dirty="0" smtClean="0"/>
              <a:t>uccess</a:t>
            </a:r>
            <a:br>
              <a:rPr lang="en-US" dirty="0" smtClean="0"/>
            </a:br>
            <a:endParaRPr lang="en-US" sz="4900" dirty="0">
              <a:latin typeface="Cooper Black" panose="0208090404030B020404" pitchFamily="18" charset="0"/>
            </a:endParaRPr>
          </a:p>
        </p:txBody>
      </p:sp>
      <p:sp>
        <p:nvSpPr>
          <p:cNvPr id="6" name="Text Placeholder 5"/>
          <p:cNvSpPr>
            <a:spLocks noGrp="1"/>
          </p:cNvSpPr>
          <p:nvPr>
            <p:ph type="body" idx="1"/>
          </p:nvPr>
        </p:nvSpPr>
        <p:spPr>
          <a:xfrm>
            <a:off x="2959702" y="5818083"/>
            <a:ext cx="8080373" cy="82391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sz="4400" dirty="0">
                <a:solidFill>
                  <a:schemeClr val="tx1"/>
                </a:solidFill>
                <a:effectLst>
                  <a:outerShdw blurRad="38100" dist="38100" dir="2700000" algn="tl">
                    <a:srgbClr val="000000">
                      <a:alpha val="43137"/>
                    </a:srgbClr>
                  </a:outerShdw>
                </a:effectLst>
                <a:latin typeface="Brush Script MT" panose="03060802040406070304" pitchFamily="66" charset="0"/>
              </a:rPr>
              <a:t>	</a:t>
            </a:r>
            <a:endParaRPr lang="en-US" sz="5400"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p:txBody>
      </p:sp>
      <p:pic>
        <p:nvPicPr>
          <p:cNvPr id="9" name="Picture 8"/>
          <p:cNvPicPr>
            <a:picLocks noChangeAspect="1"/>
          </p:cNvPicPr>
          <p:nvPr/>
        </p:nvPicPr>
        <p:blipFill>
          <a:blip r:embed="rId4"/>
          <a:stretch>
            <a:fillRect/>
          </a:stretch>
        </p:blipFill>
        <p:spPr>
          <a:xfrm>
            <a:off x="9425354" y="4841770"/>
            <a:ext cx="2533650" cy="1800225"/>
          </a:xfrm>
          <a:prstGeom prst="rect">
            <a:avLst/>
          </a:prstGeom>
        </p:spPr>
      </p:pic>
      <p:pic>
        <p:nvPicPr>
          <p:cNvPr id="10" name="Picture 9"/>
          <p:cNvPicPr>
            <a:picLocks noChangeAspect="1"/>
          </p:cNvPicPr>
          <p:nvPr/>
        </p:nvPicPr>
        <p:blipFill>
          <a:blip r:embed="rId4"/>
          <a:stretch>
            <a:fillRect/>
          </a:stretch>
        </p:blipFill>
        <p:spPr>
          <a:xfrm>
            <a:off x="246020" y="4866657"/>
            <a:ext cx="2533650" cy="1800225"/>
          </a:xfrm>
          <a:prstGeom prst="rect">
            <a:avLst/>
          </a:prstGeom>
        </p:spPr>
      </p:pic>
    </p:spTree>
    <p:extLst>
      <p:ext uri="{BB962C8B-B14F-4D97-AF65-F5344CB8AC3E}">
        <p14:creationId xmlns:p14="http://schemas.microsoft.com/office/powerpoint/2010/main" val="2471807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Guided Pathways at California Community Colleges</a:t>
            </a:r>
            <a:endParaRPr lang="en-US" b="1" dirty="0"/>
          </a:p>
        </p:txBody>
      </p:sp>
      <p:sp>
        <p:nvSpPr>
          <p:cNvPr id="3" name="TextBox 2"/>
          <p:cNvSpPr txBox="1"/>
          <p:nvPr/>
        </p:nvSpPr>
        <p:spPr>
          <a:xfrm>
            <a:off x="1942088" y="1590983"/>
            <a:ext cx="9031809" cy="5047536"/>
          </a:xfrm>
          <a:prstGeom prst="rect">
            <a:avLst/>
          </a:prstGeom>
          <a:noFill/>
        </p:spPr>
        <p:txBody>
          <a:bodyPr wrap="square" rtlCol="0">
            <a:spAutoFit/>
          </a:bodyPr>
          <a:lstStyle/>
          <a:p>
            <a:r>
              <a:rPr lang="en-US" sz="2800" b="1" dirty="0" smtClean="0"/>
              <a:t>What is Guided Pathways? </a:t>
            </a:r>
            <a:endParaRPr lang="en-US" sz="2800" b="1" dirty="0" smtClean="0">
              <a:solidFill>
                <a:srgbClr val="FF0000"/>
              </a:solidFill>
            </a:endParaRPr>
          </a:p>
          <a:p>
            <a:r>
              <a:rPr lang="en-US" sz="2400" dirty="0" smtClean="0"/>
              <a:t>The Guided Pathways Model creates a highly structured approach to student success that:</a:t>
            </a:r>
          </a:p>
          <a:p>
            <a:endParaRPr lang="en-US" sz="2400" dirty="0"/>
          </a:p>
          <a:p>
            <a:pPr marL="342900" indent="-342900">
              <a:buFont typeface="+mj-lt"/>
              <a:buAutoNum type="alphaUcPeriod"/>
            </a:pPr>
            <a:r>
              <a:rPr lang="en-US" sz="2400" dirty="0" smtClean="0"/>
              <a:t>Provides all students with a set of clear course-taking patterns that promotes better enrollment decisions and prepares students for future success</a:t>
            </a:r>
          </a:p>
          <a:p>
            <a:pPr marL="342900" indent="-342900">
              <a:buFont typeface="+mj-lt"/>
              <a:buAutoNum type="alphaUcPeriod"/>
            </a:pPr>
            <a:endParaRPr lang="en-US" sz="2400" dirty="0" smtClean="0"/>
          </a:p>
          <a:p>
            <a:pPr marL="342900" indent="-342900">
              <a:buFont typeface="+mj-lt"/>
              <a:buAutoNum type="alphaUcPeriod"/>
            </a:pPr>
            <a:r>
              <a:rPr lang="en-US" sz="2400" dirty="0" smtClean="0"/>
              <a:t>Integrates student and academic support services in ways that make it easier for students to get the help they need during every step of their community college experience</a:t>
            </a:r>
          </a:p>
          <a:p>
            <a:endParaRPr lang="en-US" dirty="0"/>
          </a:p>
          <a:p>
            <a:endParaRPr lang="en-US" dirty="0" smtClean="0"/>
          </a:p>
          <a:p>
            <a:endParaRPr lang="en-US" dirty="0"/>
          </a:p>
        </p:txBody>
      </p:sp>
      <p:pic>
        <p:nvPicPr>
          <p:cNvPr id="5" name="Picture 4"/>
          <p:cNvPicPr>
            <a:picLocks noChangeAspect="1"/>
          </p:cNvPicPr>
          <p:nvPr/>
        </p:nvPicPr>
        <p:blipFill>
          <a:blip r:embed="rId3"/>
          <a:stretch>
            <a:fillRect/>
          </a:stretch>
        </p:blipFill>
        <p:spPr>
          <a:xfrm>
            <a:off x="10782355" y="323217"/>
            <a:ext cx="1252251" cy="889757"/>
          </a:xfrm>
          <a:prstGeom prst="rect">
            <a:avLst/>
          </a:prstGeom>
        </p:spPr>
      </p:pic>
    </p:spTree>
    <p:extLst>
      <p:ext uri="{BB962C8B-B14F-4D97-AF65-F5344CB8AC3E}">
        <p14:creationId xmlns:p14="http://schemas.microsoft.com/office/powerpoint/2010/main" val="708881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174" y="156655"/>
            <a:ext cx="11311128" cy="640080"/>
          </a:xfrm>
        </p:spPr>
        <p:txBody>
          <a:bodyPr/>
          <a:lstStyle/>
          <a:p>
            <a:r>
              <a:rPr lang="en-US" dirty="0" smtClean="0"/>
              <a:t>State Initiatives, State Legislation, and Guided Pathways</a:t>
            </a:r>
            <a:endParaRPr lang="en-US" dirty="0"/>
          </a:p>
        </p:txBody>
      </p:sp>
      <p:pic>
        <p:nvPicPr>
          <p:cNvPr id="3" name="Picture 2"/>
          <p:cNvPicPr>
            <a:picLocks noChangeAspect="1"/>
          </p:cNvPicPr>
          <p:nvPr/>
        </p:nvPicPr>
        <p:blipFill>
          <a:blip r:embed="rId3"/>
          <a:stretch>
            <a:fillRect/>
          </a:stretch>
        </p:blipFill>
        <p:spPr>
          <a:xfrm>
            <a:off x="10857635" y="156655"/>
            <a:ext cx="1252251" cy="889757"/>
          </a:xfrm>
          <a:prstGeom prst="rect">
            <a:avLst/>
          </a:prstGeom>
        </p:spPr>
      </p:pic>
      <p:sp>
        <p:nvSpPr>
          <p:cNvPr id="4" name="Oval 3"/>
          <p:cNvSpPr/>
          <p:nvPr/>
        </p:nvSpPr>
        <p:spPr>
          <a:xfrm>
            <a:off x="3855902" y="2803792"/>
            <a:ext cx="5188945" cy="2324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n w="0"/>
                <a:solidFill>
                  <a:schemeClr val="tx1"/>
                </a:solidFill>
                <a:effectLst>
                  <a:outerShdw blurRad="38100" dist="19050" dir="2700000" algn="tl" rotWithShape="0">
                    <a:schemeClr val="dk1">
                      <a:alpha val="40000"/>
                    </a:schemeClr>
                  </a:outerShdw>
                </a:effectLst>
              </a:rPr>
              <a:t>Guided Pathways</a:t>
            </a:r>
            <a:endParaRPr lang="en-US" sz="600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635032" y="905703"/>
            <a:ext cx="2066635" cy="475767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AB 705 </a:t>
            </a:r>
          </a:p>
          <a:p>
            <a:pPr algn="ctr"/>
            <a:r>
              <a:rPr lang="en-US" sz="1600" dirty="0">
                <a:ln w="0"/>
                <a:solidFill>
                  <a:schemeClr val="tx1"/>
                </a:solidFill>
                <a:effectLst>
                  <a:outerShdw blurRad="38100" dist="19050" dir="2700000" algn="tl" rotWithShape="0">
                    <a:schemeClr val="dk1">
                      <a:alpha val="40000"/>
                    </a:schemeClr>
                  </a:outerShdw>
                </a:effectLst>
              </a:rPr>
              <a:t>Multiple </a:t>
            </a:r>
            <a:r>
              <a:rPr lang="en-US" sz="1600" dirty="0" smtClean="0">
                <a:ln w="0"/>
                <a:solidFill>
                  <a:schemeClr val="tx1"/>
                </a:solidFill>
                <a:effectLst>
                  <a:outerShdw blurRad="38100" dist="19050" dir="2700000" algn="tl" rotWithShape="0">
                    <a:schemeClr val="dk1">
                      <a:alpha val="40000"/>
                    </a:schemeClr>
                  </a:outerShdw>
                </a:effectLst>
              </a:rPr>
              <a:t>Measures</a:t>
            </a:r>
          </a:p>
          <a:p>
            <a:pPr algn="ctr"/>
            <a:r>
              <a:rPr lang="en-US" sz="1200" dirty="0">
                <a:solidFill>
                  <a:schemeClr val="tx1"/>
                </a:solidFill>
              </a:rPr>
              <a:t>“Although making the local policy and curricular changes to implement AB 705 will require focused effort for the next year or so, these changes represent an opportunity to close achievement gaps and explore new strategies to move students more swiftly toward their goals as part of a </a:t>
            </a:r>
            <a:r>
              <a:rPr lang="en-US" sz="1200" b="1" u="sng" dirty="0">
                <a:solidFill>
                  <a:schemeClr val="tx1"/>
                </a:solidFill>
              </a:rPr>
              <a:t>guided pathways framework</a:t>
            </a:r>
            <a:r>
              <a:rPr lang="en-US" sz="1200" dirty="0">
                <a:solidFill>
                  <a:schemeClr val="tx1"/>
                </a:solidFill>
              </a:rPr>
              <a:t>.” </a:t>
            </a:r>
          </a:p>
        </p:txBody>
      </p:sp>
      <p:sp>
        <p:nvSpPr>
          <p:cNvPr id="7" name="Rectangle 6"/>
          <p:cNvSpPr/>
          <p:nvPr/>
        </p:nvSpPr>
        <p:spPr>
          <a:xfrm>
            <a:off x="9485523" y="1465072"/>
            <a:ext cx="2412694" cy="35303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AB 1809</a:t>
            </a:r>
          </a:p>
          <a:p>
            <a:pPr algn="ctr"/>
            <a:r>
              <a:rPr lang="en-US" sz="1600" dirty="0" smtClean="0">
                <a:ln w="0"/>
                <a:solidFill>
                  <a:schemeClr val="tx1"/>
                </a:solidFill>
                <a:effectLst>
                  <a:outerShdw blurRad="38100" dist="19050" dir="2700000" algn="tl" rotWithShape="0">
                    <a:schemeClr val="dk1">
                      <a:alpha val="40000"/>
                    </a:schemeClr>
                  </a:outerShdw>
                </a:effectLst>
              </a:rPr>
              <a:t>New Funding Formula</a:t>
            </a:r>
          </a:p>
          <a:p>
            <a:pPr algn="ctr"/>
            <a:r>
              <a:rPr lang="en-US" sz="1200" dirty="0" smtClean="0">
                <a:ln w="0"/>
                <a:solidFill>
                  <a:schemeClr val="tx1"/>
                </a:solidFill>
                <a:effectLst>
                  <a:outerShdw blurRad="38100" dist="19050" dir="2700000" algn="tl" rotWithShape="0">
                    <a:schemeClr val="dk1">
                      <a:alpha val="40000"/>
                    </a:schemeClr>
                  </a:outerShdw>
                </a:effectLst>
              </a:rPr>
              <a:t>“</a:t>
            </a:r>
            <a:r>
              <a:rPr lang="en-US" sz="1200" dirty="0">
                <a:solidFill>
                  <a:schemeClr val="tx1"/>
                </a:solidFill>
              </a:rPr>
              <a:t>This bill would establish the Student Equity and Achievement Program and would state the intent of the Legislature that funds for the program support the California Community Colleges in implementing activities and practices pursuant to the </a:t>
            </a:r>
            <a:r>
              <a:rPr lang="en-US" sz="1200" b="1" u="sng" dirty="0">
                <a:solidFill>
                  <a:schemeClr val="tx1"/>
                </a:solidFill>
              </a:rPr>
              <a:t>California Community College Guided Pathways Grant Program </a:t>
            </a:r>
            <a:r>
              <a:rPr lang="en-US" sz="1200" dirty="0">
                <a:solidFill>
                  <a:schemeClr val="tx1"/>
                </a:solidFill>
              </a:rPr>
              <a:t>and activities and practices that advance the </a:t>
            </a:r>
            <a:r>
              <a:rPr lang="en-US" sz="1200" dirty="0" err="1">
                <a:solidFill>
                  <a:schemeClr val="tx1"/>
                </a:solidFill>
              </a:rPr>
              <a:t>systemwide</a:t>
            </a:r>
            <a:r>
              <a:rPr lang="en-US" sz="1200" dirty="0">
                <a:solidFill>
                  <a:schemeClr val="tx1"/>
                </a:solidFill>
              </a:rPr>
              <a:t> goal to eliminate achievement gaps for students from traditionally underrepresented groups</a:t>
            </a:r>
            <a:r>
              <a:rPr lang="en-US" sz="1200" dirty="0" smtClean="0">
                <a:solidFill>
                  <a:schemeClr val="tx1"/>
                </a:solidFill>
              </a:rPr>
              <a:t>.”</a:t>
            </a:r>
            <a:r>
              <a:rPr lang="en-US" sz="1200" dirty="0">
                <a:solidFill>
                  <a:schemeClr val="tx1"/>
                </a:solidFill>
              </a:rPr>
              <a:t> </a:t>
            </a:r>
            <a:endParaRPr lang="en-US" sz="120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2864838" y="5166408"/>
            <a:ext cx="7689773" cy="14993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Student Equity and Achievement Program </a:t>
            </a:r>
          </a:p>
          <a:p>
            <a:pPr algn="ctr"/>
            <a:r>
              <a:rPr lang="en-US" dirty="0" smtClean="0">
                <a:ln w="0"/>
                <a:solidFill>
                  <a:schemeClr val="tx1"/>
                </a:solidFill>
                <a:effectLst>
                  <a:outerShdw blurRad="38100" dist="19050" dir="2700000" algn="tl" rotWithShape="0">
                    <a:schemeClr val="dk1">
                      <a:alpha val="40000"/>
                    </a:schemeClr>
                  </a:outerShdw>
                </a:effectLst>
              </a:rPr>
              <a:t>(SEAP or SEA Program): Ed Code Section 78222</a:t>
            </a:r>
          </a:p>
          <a:p>
            <a:pPr algn="ctr"/>
            <a:r>
              <a:rPr lang="en-US" sz="1600" dirty="0" smtClean="0">
                <a:ln w="0"/>
                <a:solidFill>
                  <a:schemeClr val="tx1"/>
                </a:solidFill>
                <a:effectLst>
                  <a:outerShdw blurRad="38100" dist="19050" dir="2700000" algn="tl" rotWithShape="0">
                    <a:schemeClr val="dk1">
                      <a:alpha val="40000"/>
                    </a:schemeClr>
                  </a:outerShdw>
                </a:effectLst>
              </a:rPr>
              <a:t>Integrated Funding: Basic Skills, SSSP, Student Equity</a:t>
            </a:r>
          </a:p>
          <a:p>
            <a:pPr algn="ctr"/>
            <a:r>
              <a:rPr lang="en-US" sz="1200" dirty="0" smtClean="0">
                <a:ln w="0"/>
                <a:solidFill>
                  <a:schemeClr val="tx1"/>
                </a:solidFill>
                <a:effectLst>
                  <a:outerShdw blurRad="38100" dist="19050" dir="2700000" algn="tl" rotWithShape="0">
                    <a:schemeClr val="dk1">
                      <a:alpha val="40000"/>
                    </a:schemeClr>
                  </a:outerShdw>
                </a:effectLst>
              </a:rPr>
              <a:t>“</a:t>
            </a:r>
            <a:r>
              <a:rPr lang="en-US" sz="1200" dirty="0">
                <a:solidFill>
                  <a:schemeClr val="tx1"/>
                </a:solidFill>
              </a:rPr>
              <a:t>It is the intent of the Legislature that funds for the Student Equity and Achievement Program support the California Community Colleges in implementing activities and practices pursuant to the </a:t>
            </a:r>
            <a:r>
              <a:rPr lang="en-US" sz="1200" b="1" u="sng" dirty="0">
                <a:solidFill>
                  <a:schemeClr val="tx1"/>
                </a:solidFill>
              </a:rPr>
              <a:t>California Community Colleges’ Guided Pathways Grant Program</a:t>
            </a:r>
            <a:r>
              <a:rPr lang="en-US" sz="1200" dirty="0">
                <a:solidFill>
                  <a:schemeClr val="tx1"/>
                </a:solidFill>
              </a:rPr>
              <a:t> and activities and practices that advance the </a:t>
            </a:r>
            <a:r>
              <a:rPr lang="en-US" sz="1200" dirty="0" err="1">
                <a:solidFill>
                  <a:schemeClr val="tx1"/>
                </a:solidFill>
              </a:rPr>
              <a:t>systemwide</a:t>
            </a:r>
            <a:r>
              <a:rPr lang="en-US" sz="1200" dirty="0">
                <a:solidFill>
                  <a:schemeClr val="tx1"/>
                </a:solidFill>
              </a:rPr>
              <a:t> goal to eliminate achievement gaps for students from traditionally underrepresented groups</a:t>
            </a:r>
            <a:r>
              <a:rPr lang="en-US" sz="1200" dirty="0" smtClean="0">
                <a:solidFill>
                  <a:schemeClr val="tx1"/>
                </a:solidFill>
              </a:rPr>
              <a:t>.”</a:t>
            </a:r>
            <a:endParaRPr lang="en-US" sz="120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3793988" y="905704"/>
            <a:ext cx="5537300" cy="1860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Chancellor’s Vision for Success</a:t>
            </a:r>
          </a:p>
          <a:p>
            <a:pPr algn="ctr"/>
            <a:r>
              <a:rPr lang="en-US" sz="1200" dirty="0" smtClean="0">
                <a:ln w="0"/>
                <a:solidFill>
                  <a:schemeClr val="tx1"/>
                </a:solidFill>
                <a:effectLst>
                  <a:outerShdw blurRad="38100" dist="19050" dir="2700000" algn="tl" rotWithShape="0">
                    <a:schemeClr val="dk1">
                      <a:alpha val="40000"/>
                    </a:schemeClr>
                  </a:outerShdw>
                </a:effectLst>
              </a:rPr>
              <a:t>“</a:t>
            </a:r>
            <a:r>
              <a:rPr lang="en-US" sz="1200" dirty="0">
                <a:solidFill>
                  <a:schemeClr val="tx1"/>
                </a:solidFill>
              </a:rPr>
              <a:t>At the state level, the Chancellor’s Office plans to use the </a:t>
            </a:r>
            <a:r>
              <a:rPr lang="en-US" sz="1200" b="1" u="sng" dirty="0">
                <a:solidFill>
                  <a:schemeClr val="tx1"/>
                </a:solidFill>
              </a:rPr>
              <a:t>Guided Pathways initiative </a:t>
            </a:r>
            <a:r>
              <a:rPr lang="en-US" sz="1200" dirty="0">
                <a:solidFill>
                  <a:schemeClr val="tx1"/>
                </a:solidFill>
              </a:rPr>
              <a:t>as an </a:t>
            </a:r>
            <a:r>
              <a:rPr lang="en-US" sz="1200" b="1" dirty="0">
                <a:solidFill>
                  <a:schemeClr val="tx1"/>
                </a:solidFill>
              </a:rPr>
              <a:t>organizing framework </a:t>
            </a:r>
            <a:r>
              <a:rPr lang="en-US" sz="1200" dirty="0">
                <a:solidFill>
                  <a:schemeClr val="tx1"/>
                </a:solidFill>
              </a:rPr>
              <a:t>to align and </a:t>
            </a:r>
            <a:r>
              <a:rPr lang="en-US" sz="1200" b="1" dirty="0">
                <a:solidFill>
                  <a:schemeClr val="tx1"/>
                </a:solidFill>
              </a:rPr>
              <a:t>guide all initiatives </a:t>
            </a:r>
            <a:r>
              <a:rPr lang="en-US" sz="1200" dirty="0">
                <a:solidFill>
                  <a:schemeClr val="tx1"/>
                </a:solidFill>
              </a:rPr>
              <a:t>aimed at improving student success</a:t>
            </a:r>
            <a:r>
              <a:rPr lang="en-US" sz="1200" dirty="0" smtClean="0">
                <a:solidFill>
                  <a:schemeClr val="tx1"/>
                </a:solidFill>
              </a:rPr>
              <a:t>.”</a:t>
            </a:r>
            <a:r>
              <a:rPr lang="en-US" sz="1200" dirty="0">
                <a:solidFill>
                  <a:schemeClr val="tx1"/>
                </a:solidFill>
              </a:rPr>
              <a:t> </a:t>
            </a:r>
          </a:p>
          <a:p>
            <a:pPr algn="ctr"/>
            <a:r>
              <a:rPr lang="en-US" sz="1200" dirty="0" smtClean="0">
                <a:solidFill>
                  <a:schemeClr val="tx1"/>
                </a:solidFill>
              </a:rPr>
              <a:t>“Enable action and thoughtful innovation. Moving the needle on student outcomes will require calculated risk, careful monitoring, and acceptance that failures will sometimes happen. Innovation should be thoughtful and aligned with goals; results should be tracked early and often.”</a:t>
            </a:r>
            <a:endParaRPr lang="en-US" sz="1200" dirty="0">
              <a:ln w="0"/>
              <a:solidFill>
                <a:schemeClr val="tx1"/>
              </a:solidFill>
              <a:effectLst>
                <a:outerShdw blurRad="38100" dist="19050" dir="2700000" algn="tl" rotWithShape="0">
                  <a:schemeClr val="dk1">
                    <a:alpha val="40000"/>
                  </a:schemeClr>
                </a:outerShdw>
              </a:effectLst>
            </a:endParaRPr>
          </a:p>
          <a:p>
            <a:pPr algn="ctr"/>
            <a:endParaRPr lang="en-US" sz="1200" dirty="0" smtClean="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79175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CAPACITY FOR GUIDED PATHWAYS: 2016-2018 </a:t>
            </a:r>
            <a:endParaRPr lang="en-US" dirty="0"/>
          </a:p>
        </p:txBody>
      </p:sp>
      <p:sp>
        <p:nvSpPr>
          <p:cNvPr id="4" name="Isosceles Triangle 3"/>
          <p:cNvSpPr/>
          <p:nvPr/>
        </p:nvSpPr>
        <p:spPr>
          <a:xfrm>
            <a:off x="3057529" y="1212974"/>
            <a:ext cx="7647708" cy="2890982"/>
          </a:xfrm>
          <a:prstGeom prst="triangle">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p:cNvSpPr txBox="1"/>
          <p:nvPr/>
        </p:nvSpPr>
        <p:spPr>
          <a:xfrm>
            <a:off x="5777345" y="2697018"/>
            <a:ext cx="2881745" cy="461665"/>
          </a:xfrm>
          <a:prstGeom prst="rect">
            <a:avLst/>
          </a:prstGeom>
          <a:noFill/>
        </p:spPr>
        <p:txBody>
          <a:bodyPr wrap="square" rtlCol="0">
            <a:spAutoFit/>
          </a:bodyPr>
          <a:lstStyle/>
          <a:p>
            <a:pPr algn="ctr"/>
            <a:r>
              <a:rPr lang="en-US" sz="2400" dirty="0" smtClean="0">
                <a:solidFill>
                  <a:schemeClr val="bg1"/>
                </a:solidFill>
              </a:rPr>
              <a:t>Guided Pathways</a:t>
            </a:r>
            <a:endParaRPr lang="en-US" sz="2400" dirty="0">
              <a:solidFill>
                <a:schemeClr val="bg1"/>
              </a:solidFill>
            </a:endParaRPr>
          </a:p>
        </p:txBody>
      </p:sp>
      <p:sp>
        <p:nvSpPr>
          <p:cNvPr id="6" name="Flowchart: Connector 5"/>
          <p:cNvSpPr/>
          <p:nvPr/>
        </p:nvSpPr>
        <p:spPr>
          <a:xfrm>
            <a:off x="2919471" y="4424217"/>
            <a:ext cx="2577946" cy="2318106"/>
          </a:xfrm>
          <a:prstGeom prst="flowChartConnector">
            <a:avLst/>
          </a:prstGeom>
          <a:solidFill>
            <a:srgbClr val="0074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American Association of Community Colleges (AACC) Pathways Project </a:t>
            </a:r>
            <a:endParaRPr lang="en-US" dirty="0"/>
          </a:p>
        </p:txBody>
      </p:sp>
      <p:sp>
        <p:nvSpPr>
          <p:cNvPr id="7" name="Flowchart: Connector 6"/>
          <p:cNvSpPr/>
          <p:nvPr/>
        </p:nvSpPr>
        <p:spPr>
          <a:xfrm>
            <a:off x="5871990" y="4424214"/>
            <a:ext cx="2335576" cy="2240991"/>
          </a:xfrm>
          <a:prstGeom prst="flowChartConnector">
            <a:avLst/>
          </a:prstGeom>
          <a:solidFill>
            <a:srgbClr val="00006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California Guided Pathways Project </a:t>
            </a:r>
            <a:endParaRPr lang="en-US" dirty="0"/>
          </a:p>
        </p:txBody>
      </p:sp>
      <p:sp>
        <p:nvSpPr>
          <p:cNvPr id="8" name="Flowchart: Connector 7"/>
          <p:cNvSpPr/>
          <p:nvPr/>
        </p:nvSpPr>
        <p:spPr>
          <a:xfrm>
            <a:off x="8582139" y="4424215"/>
            <a:ext cx="2326007" cy="2240990"/>
          </a:xfrm>
          <a:prstGeom prst="flowChartConnector">
            <a:avLst/>
          </a:prstGeom>
          <a:solidFill>
            <a:srgbClr val="920049"/>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California Community Colleges Guided Pathways</a:t>
            </a:r>
            <a:endParaRPr lang="en-US" dirty="0"/>
          </a:p>
        </p:txBody>
      </p:sp>
      <p:pic>
        <p:nvPicPr>
          <p:cNvPr id="11" name="Picture 10"/>
          <p:cNvPicPr>
            <a:picLocks noChangeAspect="1"/>
          </p:cNvPicPr>
          <p:nvPr/>
        </p:nvPicPr>
        <p:blipFill>
          <a:blip r:embed="rId3"/>
          <a:stretch>
            <a:fillRect/>
          </a:stretch>
        </p:blipFill>
        <p:spPr>
          <a:xfrm>
            <a:off x="10705237" y="323217"/>
            <a:ext cx="1252251" cy="889757"/>
          </a:xfrm>
          <a:prstGeom prst="rect">
            <a:avLst/>
          </a:prstGeom>
        </p:spPr>
      </p:pic>
    </p:spTree>
    <p:extLst>
      <p:ext uri="{BB962C8B-B14F-4D97-AF65-F5344CB8AC3E}">
        <p14:creationId xmlns:p14="http://schemas.microsoft.com/office/powerpoint/2010/main" val="3102267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 y="331674"/>
            <a:ext cx="11410059" cy="640080"/>
          </a:xfrm>
        </p:spPr>
        <p:txBody>
          <a:bodyPr>
            <a:noAutofit/>
          </a:bodyPr>
          <a:lstStyle/>
          <a:p>
            <a:r>
              <a:rPr lang="en-US" sz="3600" dirty="0" smtClean="0">
                <a:latin typeface="Arial" panose="020B0604020202020204" pitchFamily="34" charset="0"/>
                <a:cs typeface="Arial" panose="020B0604020202020204" pitchFamily="34" charset="0"/>
              </a:rPr>
              <a:t>CA Community College Guided Pathways</a:t>
            </a:r>
            <a:endParaRPr lang="en-US" sz="36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2483223" y="1035158"/>
            <a:ext cx="8690736" cy="5504331"/>
          </a:xfrm>
          <a:prstGeom prst="rect">
            <a:avLst/>
          </a:prstGeom>
        </p:spPr>
      </p:pic>
      <p:pic>
        <p:nvPicPr>
          <p:cNvPr id="7" name="Picture 6"/>
          <p:cNvPicPr>
            <a:picLocks noChangeAspect="1"/>
          </p:cNvPicPr>
          <p:nvPr/>
        </p:nvPicPr>
        <p:blipFill>
          <a:blip r:embed="rId4"/>
          <a:stretch>
            <a:fillRect/>
          </a:stretch>
        </p:blipFill>
        <p:spPr>
          <a:xfrm>
            <a:off x="10939749" y="206835"/>
            <a:ext cx="1252251" cy="889757"/>
          </a:xfrm>
          <a:prstGeom prst="rect">
            <a:avLst/>
          </a:prstGeom>
        </p:spPr>
      </p:pic>
    </p:spTree>
    <p:extLst>
      <p:ext uri="{BB962C8B-B14F-4D97-AF65-F5344CB8AC3E}">
        <p14:creationId xmlns:p14="http://schemas.microsoft.com/office/powerpoint/2010/main" val="3763970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752605" y="1292772"/>
            <a:ext cx="9892857" cy="5213131"/>
          </a:xfrm>
        </p:spPr>
        <p:txBody>
          <a:bodyPr>
            <a:normAutofit/>
          </a:bodyPr>
          <a:lstStyle/>
          <a:p>
            <a:r>
              <a:rPr lang="en-US" sz="3200" b="1" dirty="0" smtClean="0"/>
              <a:t>GPS is a framework </a:t>
            </a:r>
            <a:r>
              <a:rPr lang="en-US" sz="3200" b="1" dirty="0"/>
              <a:t>for a </a:t>
            </a:r>
            <a:r>
              <a:rPr lang="en-US" sz="3200" b="1" dirty="0" smtClean="0"/>
              <a:t>shared, campus-wide, student-centered culture</a:t>
            </a:r>
            <a:endParaRPr lang="en-US" sz="3200" b="1" dirty="0"/>
          </a:p>
          <a:p>
            <a:pPr marL="285750" indent="-285750">
              <a:buFont typeface="Arial" panose="020B0604020202020204" pitchFamily="34" charset="0"/>
              <a:buChar char="•"/>
            </a:pPr>
            <a:r>
              <a:rPr lang="en-US" sz="2400" dirty="0" smtClean="0"/>
              <a:t>Onboarding (orientation, placement, counseling, etc.)</a:t>
            </a:r>
          </a:p>
          <a:p>
            <a:pPr marL="285750" indent="-285750">
              <a:buFont typeface="Arial" panose="020B0604020202020204" pitchFamily="34" charset="0"/>
              <a:buChar char="•"/>
            </a:pPr>
            <a:r>
              <a:rPr lang="en-US" sz="2400" dirty="0" smtClean="0"/>
              <a:t>Career Cluster Meta-majors</a:t>
            </a:r>
            <a:endParaRPr lang="en-US" sz="2400" dirty="0" smtClean="0"/>
          </a:p>
          <a:p>
            <a:pPr marL="285750" indent="-285750">
              <a:buFont typeface="Arial" panose="020B0604020202020204" pitchFamily="34" charset="0"/>
              <a:buChar char="•"/>
            </a:pPr>
            <a:r>
              <a:rPr lang="en-US" sz="2400" dirty="0" smtClean="0"/>
              <a:t>Mapping</a:t>
            </a:r>
          </a:p>
          <a:p>
            <a:pPr marL="285750" indent="-285750">
              <a:buFont typeface="Arial" panose="020B0604020202020204" pitchFamily="34" charset="0"/>
              <a:buChar char="•"/>
            </a:pPr>
            <a:r>
              <a:rPr lang="en-US" sz="2400" dirty="0" smtClean="0"/>
              <a:t>Class schedule</a:t>
            </a:r>
          </a:p>
          <a:p>
            <a:pPr marL="285750" indent="-285750">
              <a:buFont typeface="Arial" panose="020B0604020202020204" pitchFamily="34" charset="0"/>
              <a:buChar char="•"/>
            </a:pPr>
            <a:r>
              <a:rPr lang="en-US" sz="2400" dirty="0" smtClean="0"/>
              <a:t>Dual Enrollment</a:t>
            </a:r>
          </a:p>
          <a:p>
            <a:pPr marL="285750" indent="-285750">
              <a:buFont typeface="Arial" panose="020B0604020202020204" pitchFamily="34" charset="0"/>
              <a:buChar char="•"/>
            </a:pPr>
            <a:r>
              <a:rPr lang="en-US" sz="2400" dirty="0" smtClean="0"/>
              <a:t>Tutoring &amp; Learning Centers</a:t>
            </a:r>
          </a:p>
          <a:p>
            <a:pPr marL="285750" indent="-285750">
              <a:buFont typeface="Arial" panose="020B0604020202020204" pitchFamily="34" charset="0"/>
              <a:buChar char="•"/>
            </a:pPr>
            <a:r>
              <a:rPr lang="en-US" sz="2400" dirty="0" smtClean="0"/>
              <a:t>Outcomes Assessment</a:t>
            </a:r>
          </a:p>
          <a:p>
            <a:pPr marL="285750" indent="-285750">
              <a:buFont typeface="Arial" panose="020B0604020202020204" pitchFamily="34" charset="0"/>
              <a:buChar char="•"/>
            </a:pPr>
            <a:r>
              <a:rPr lang="en-US" sz="2400" dirty="0" smtClean="0"/>
              <a:t>Focus on careers</a:t>
            </a:r>
          </a:p>
        </p:txBody>
      </p:sp>
      <p:sp>
        <p:nvSpPr>
          <p:cNvPr id="6" name="Title 5"/>
          <p:cNvSpPr>
            <a:spLocks noGrp="1"/>
          </p:cNvSpPr>
          <p:nvPr>
            <p:ph type="title"/>
          </p:nvPr>
        </p:nvSpPr>
        <p:spPr/>
        <p:txBody>
          <a:bodyPr>
            <a:noAutofit/>
          </a:bodyPr>
          <a:lstStyle/>
          <a:p>
            <a:r>
              <a:rPr lang="en-US" sz="4000" dirty="0" smtClean="0"/>
              <a:t>What’s Different About Mt. SAC GPS? </a:t>
            </a:r>
            <a:endParaRPr lang="en-US" sz="4000" dirty="0"/>
          </a:p>
        </p:txBody>
      </p:sp>
      <p:pic>
        <p:nvPicPr>
          <p:cNvPr id="8" name="Picture 7"/>
          <p:cNvPicPr>
            <a:picLocks noChangeAspect="1"/>
          </p:cNvPicPr>
          <p:nvPr/>
        </p:nvPicPr>
        <p:blipFill>
          <a:blip r:embed="rId3"/>
          <a:stretch>
            <a:fillRect/>
          </a:stretch>
        </p:blipFill>
        <p:spPr>
          <a:xfrm>
            <a:off x="10939749" y="323217"/>
            <a:ext cx="1252251" cy="889757"/>
          </a:xfrm>
          <a:prstGeom prst="rect">
            <a:avLst/>
          </a:prstGeom>
        </p:spPr>
      </p:pic>
    </p:spTree>
    <p:extLst>
      <p:ext uri="{BB962C8B-B14F-4D97-AF65-F5344CB8AC3E}">
        <p14:creationId xmlns:p14="http://schemas.microsoft.com/office/powerpoint/2010/main" val="595339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56" y="329955"/>
            <a:ext cx="11311128" cy="640080"/>
          </a:xfrm>
        </p:spPr>
        <p:txBody>
          <a:bodyPr>
            <a:normAutofit/>
          </a:bodyPr>
          <a:lstStyle/>
          <a:p>
            <a:r>
              <a:rPr lang="en-US" sz="2400" dirty="0" smtClean="0"/>
              <a:t>Outcomes in the CA Guided Pathways Key Elements </a:t>
            </a:r>
            <a:endParaRPr lang="en-US" sz="2400" dirty="0"/>
          </a:p>
        </p:txBody>
      </p:sp>
      <p:sp>
        <p:nvSpPr>
          <p:cNvPr id="3" name="Content Placeholder 2"/>
          <p:cNvSpPr>
            <a:spLocks noGrp="1"/>
          </p:cNvSpPr>
          <p:nvPr>
            <p:ph idx="1"/>
          </p:nvPr>
        </p:nvSpPr>
        <p:spPr>
          <a:xfrm>
            <a:off x="1639431" y="1133354"/>
            <a:ext cx="10076688" cy="5558010"/>
          </a:xfrm>
        </p:spPr>
        <p:txBody>
          <a:bodyPr>
            <a:normAutofit fontScale="62500" lnSpcReduction="20000"/>
          </a:bodyPr>
          <a:lstStyle/>
          <a:p>
            <a:r>
              <a:rPr lang="en-US" sz="2800" b="1" dirty="0"/>
              <a:t>8. Clear Program Requirements - (Clarify the Path)</a:t>
            </a:r>
          </a:p>
          <a:p>
            <a:pPr marL="457200" indent="-457200">
              <a:buFont typeface="Arial" panose="020B0604020202020204" pitchFamily="34" charset="0"/>
              <a:buChar char="•"/>
            </a:pPr>
            <a:r>
              <a:rPr lang="en-US" sz="2900" dirty="0"/>
              <a:t>College is clarifying course sequences for programs of study (including key milestones) and creating predictable schedules so that students can know what they need to take, plan course schedules over an extended period of time, and easily see how close they are to completion. College offers courses to meet student demand.</a:t>
            </a:r>
          </a:p>
          <a:p>
            <a:pPr marL="457200" indent="-457200">
              <a:buFont typeface="Arial" panose="020B0604020202020204" pitchFamily="34" charset="0"/>
              <a:buChar char="•"/>
            </a:pPr>
            <a:r>
              <a:rPr lang="en-US" sz="2900" dirty="0"/>
              <a:t>In order to meet these objectives, college is engaging in backwards design with desired core competencies and/or student outcomes in mind (including time-to-goal completion and enhanced access to relevant transfer and career outcomes).</a:t>
            </a:r>
          </a:p>
          <a:p>
            <a:r>
              <a:rPr lang="en-US" sz="2900" b="1" dirty="0" smtClean="0"/>
              <a:t>13</a:t>
            </a:r>
            <a:r>
              <a:rPr lang="en-US" sz="2900" b="1" dirty="0"/>
              <a:t>. Assessing and Documenting Learning - (Ensure Students are Learning)</a:t>
            </a:r>
          </a:p>
          <a:p>
            <a:pPr marL="457200" indent="-457200">
              <a:buFont typeface="Arial" panose="020B0604020202020204" pitchFamily="34" charset="0"/>
              <a:buChar char="•"/>
            </a:pPr>
            <a:r>
              <a:rPr lang="en-US" sz="2900" dirty="0" smtClean="0"/>
              <a:t>The </a:t>
            </a:r>
            <a:r>
              <a:rPr lang="en-US" sz="2900" dirty="0"/>
              <a:t>college tracks attainment of learning outcomes and that information is easily accessible to students and </a:t>
            </a:r>
            <a:r>
              <a:rPr lang="en-US" sz="2900" dirty="0" smtClean="0"/>
              <a:t>faculty.</a:t>
            </a:r>
          </a:p>
          <a:p>
            <a:pPr marL="457200" indent="-457200">
              <a:buFont typeface="Arial" panose="020B0604020202020204" pitchFamily="34" charset="0"/>
              <a:buChar char="•"/>
            </a:pPr>
            <a:r>
              <a:rPr lang="en-US" sz="2900" dirty="0" smtClean="0"/>
              <a:t>Consistent </a:t>
            </a:r>
            <a:r>
              <a:rPr lang="en-US" sz="2900" dirty="0"/>
              <a:t>and ongoing assessment of learning is taking place to assess whether students are mastering learning outcomes and building skills across each program and using results of learning outcomes assessment to improve the effectiveness of instruction in their programs.</a:t>
            </a:r>
          </a:p>
          <a:p>
            <a:pPr>
              <a:lnSpc>
                <a:spcPct val="118000"/>
              </a:lnSpc>
            </a:pPr>
            <a:r>
              <a:rPr lang="en-US" sz="2900" b="1" dirty="0"/>
              <a:t>14. Applied Learning Outcomes - (Ensure Students are Learning)</a:t>
            </a:r>
          </a:p>
          <a:p>
            <a:pPr marL="457200" indent="-457200">
              <a:lnSpc>
                <a:spcPct val="118000"/>
              </a:lnSpc>
              <a:buFont typeface="Arial" panose="020B0604020202020204" pitchFamily="34" charset="0"/>
              <a:buChar char="•"/>
            </a:pPr>
            <a:r>
              <a:rPr lang="en-US" sz="2900" dirty="0"/>
              <a:t>Students have ample opportunity for applied/contextualized learning and practice. Opportunities have been coordinated strategically within and/or amongst programs.</a:t>
            </a:r>
          </a:p>
          <a:p>
            <a:pPr lvl="6"/>
            <a:endParaRPr lang="en-US" sz="2900" dirty="0"/>
          </a:p>
          <a:p>
            <a:pPr lvl="6"/>
            <a:endParaRPr lang="en-US" sz="2900" dirty="0" smtClean="0"/>
          </a:p>
          <a:p>
            <a:pPr marL="285750" lvl="6" indent="-285750">
              <a:buFont typeface="Arial" panose="020B0604020202020204" pitchFamily="34" charset="0"/>
              <a:buChar char="•"/>
            </a:pPr>
            <a:endParaRPr lang="en-US" dirty="0"/>
          </a:p>
        </p:txBody>
      </p:sp>
      <p:pic>
        <p:nvPicPr>
          <p:cNvPr id="4" name="Picture 3"/>
          <p:cNvPicPr>
            <a:picLocks noChangeAspect="1"/>
          </p:cNvPicPr>
          <p:nvPr/>
        </p:nvPicPr>
        <p:blipFill>
          <a:blip r:embed="rId3"/>
          <a:stretch>
            <a:fillRect/>
          </a:stretch>
        </p:blipFill>
        <p:spPr>
          <a:xfrm>
            <a:off x="10506933" y="205116"/>
            <a:ext cx="1252251" cy="889757"/>
          </a:xfrm>
          <a:prstGeom prst="rect">
            <a:avLst/>
          </a:prstGeom>
        </p:spPr>
      </p:pic>
    </p:spTree>
    <p:extLst>
      <p:ext uri="{BB962C8B-B14F-4D97-AF65-F5344CB8AC3E}">
        <p14:creationId xmlns:p14="http://schemas.microsoft.com/office/powerpoint/2010/main" val="19972694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 y="238735"/>
            <a:ext cx="11311128" cy="640080"/>
          </a:xfrm>
        </p:spPr>
        <p:txBody>
          <a:bodyPr/>
          <a:lstStyle/>
          <a:p>
            <a:r>
              <a:rPr lang="en-US" dirty="0" smtClean="0"/>
              <a:t>Outcomes in the AACC Pathways </a:t>
            </a:r>
            <a:endParaRPr lang="en-US" dirty="0"/>
          </a:p>
        </p:txBody>
      </p:sp>
      <p:sp>
        <p:nvSpPr>
          <p:cNvPr id="3" name="Content Placeholder 2"/>
          <p:cNvSpPr>
            <a:spLocks noGrp="1"/>
          </p:cNvSpPr>
          <p:nvPr>
            <p:ph sz="quarter" idx="13"/>
          </p:nvPr>
        </p:nvSpPr>
        <p:spPr>
          <a:xfrm>
            <a:off x="1752600" y="878815"/>
            <a:ext cx="10076688" cy="6147411"/>
          </a:xfrm>
        </p:spPr>
        <p:txBody>
          <a:bodyPr>
            <a:normAutofit fontScale="92500" lnSpcReduction="20000"/>
          </a:bodyPr>
          <a:lstStyle/>
          <a:p>
            <a:pPr lvl="6">
              <a:lnSpc>
                <a:spcPct val="88000"/>
              </a:lnSpc>
            </a:pPr>
            <a:r>
              <a:rPr lang="en-US" sz="2800" b="1" dirty="0"/>
              <a:t>ENSURING THAT STUDENTS ARE LEARNING</a:t>
            </a:r>
          </a:p>
          <a:p>
            <a:pPr lvl="6">
              <a:lnSpc>
                <a:spcPct val="88000"/>
              </a:lnSpc>
            </a:pPr>
            <a:endParaRPr lang="en-US" sz="2800" dirty="0"/>
          </a:p>
          <a:p>
            <a:pPr marL="285750" lvl="6" indent="-285750">
              <a:lnSpc>
                <a:spcPct val="88000"/>
              </a:lnSpc>
              <a:buFont typeface="Arial" panose="020B0604020202020204" pitchFamily="34" charset="0"/>
              <a:buChar char="•"/>
            </a:pPr>
            <a:r>
              <a:rPr lang="en-US" sz="2800" dirty="0"/>
              <a:t>Program learning outcomes are aligned with the requirements for success in the further education and employment outcomes targeted by each program.</a:t>
            </a:r>
          </a:p>
          <a:p>
            <a:pPr lvl="6">
              <a:lnSpc>
                <a:spcPct val="88000"/>
              </a:lnSpc>
            </a:pPr>
            <a:endParaRPr lang="en-US" sz="2800" dirty="0"/>
          </a:p>
          <a:p>
            <a:pPr marL="285750" lvl="6" indent="-285750">
              <a:lnSpc>
                <a:spcPct val="88000"/>
              </a:lnSpc>
              <a:buFont typeface="Arial" panose="020B0604020202020204" pitchFamily="34" charset="0"/>
              <a:buChar char="•"/>
            </a:pPr>
            <a:r>
              <a:rPr lang="en-US" sz="2800" dirty="0"/>
              <a:t>Students have ample opportunity to apply and deepen knowledge and skills through projects, internships, co-ops, clinical placements, group projects outside of class, service learning, study abroad and other active learning activities that program faculty intentionally embed into coursework.</a:t>
            </a:r>
          </a:p>
          <a:p>
            <a:pPr marL="285750" lvl="6" indent="-285750">
              <a:lnSpc>
                <a:spcPct val="88000"/>
              </a:lnSpc>
              <a:buFont typeface="Arial" panose="020B0604020202020204" pitchFamily="34" charset="0"/>
              <a:buChar char="•"/>
            </a:pPr>
            <a:endParaRPr lang="en-US" sz="2800" dirty="0"/>
          </a:p>
          <a:p>
            <a:pPr marL="285750" lvl="6" indent="-285750">
              <a:lnSpc>
                <a:spcPct val="88000"/>
              </a:lnSpc>
              <a:buFont typeface="Arial" panose="020B0604020202020204" pitchFamily="34" charset="0"/>
              <a:buChar char="•"/>
            </a:pPr>
            <a:r>
              <a:rPr lang="en-US" sz="2800" dirty="0"/>
              <a:t>Faculty/programs assess whether students are mastering learning outcomes and building skills across each program, in both arts and sciences and career/technical programs.</a:t>
            </a:r>
          </a:p>
          <a:p>
            <a:pPr marL="285750" lvl="6" indent="-285750">
              <a:lnSpc>
                <a:spcPct val="88000"/>
              </a:lnSpc>
              <a:buFont typeface="Arial" panose="020B0604020202020204" pitchFamily="34" charset="0"/>
              <a:buChar char="•"/>
            </a:pPr>
            <a:endParaRPr lang="en-US" sz="2800" dirty="0"/>
          </a:p>
          <a:p>
            <a:pPr marL="285750" lvl="6" indent="-285750">
              <a:lnSpc>
                <a:spcPct val="88000"/>
              </a:lnSpc>
              <a:buFont typeface="Arial" panose="020B0604020202020204" pitchFamily="34" charset="0"/>
              <a:buChar char="•"/>
            </a:pPr>
            <a:r>
              <a:rPr lang="en-US" sz="2800" dirty="0"/>
              <a:t>Results of learning outcomes assessments are used to improve teaching and learning through program review, professional development, and other intentional campus efforts.</a:t>
            </a:r>
          </a:p>
        </p:txBody>
      </p:sp>
      <p:pic>
        <p:nvPicPr>
          <p:cNvPr id="4" name="Picture 3"/>
          <p:cNvPicPr>
            <a:picLocks noChangeAspect="1"/>
          </p:cNvPicPr>
          <p:nvPr/>
        </p:nvPicPr>
        <p:blipFill>
          <a:blip r:embed="rId3"/>
          <a:stretch>
            <a:fillRect/>
          </a:stretch>
        </p:blipFill>
        <p:spPr>
          <a:xfrm>
            <a:off x="10727271" y="113897"/>
            <a:ext cx="1252251" cy="889757"/>
          </a:xfrm>
          <a:prstGeom prst="rect">
            <a:avLst/>
          </a:prstGeom>
        </p:spPr>
      </p:pic>
    </p:spTree>
    <p:extLst>
      <p:ext uri="{BB962C8B-B14F-4D97-AF65-F5344CB8AC3E}">
        <p14:creationId xmlns:p14="http://schemas.microsoft.com/office/powerpoint/2010/main" val="2441445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Making Templates Accessible">
  <a:themeElements>
    <a:clrScheme name="Mt. SAC 2018">
      <a:dk1>
        <a:sysClr val="windowText" lastClr="000000"/>
      </a:dk1>
      <a:lt1>
        <a:sysClr val="window" lastClr="FFFFFF"/>
      </a:lt1>
      <a:dk2>
        <a:srgbClr val="595959"/>
      </a:dk2>
      <a:lt2>
        <a:srgbClr val="EEECE1"/>
      </a:lt2>
      <a:accent1>
        <a:srgbClr val="4F81BD"/>
      </a:accent1>
      <a:accent2>
        <a:srgbClr val="C33D43"/>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ility guide.potx" id="{709F6ED1-91B4-42EB-B205-04CA5CDF84DF}" vid="{41E99566-B948-45A3-A3EF-0F5CFCE3D0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18682</TotalTime>
  <Words>876</Words>
  <Application>Microsoft Office PowerPoint</Application>
  <PresentationFormat>Widescreen</PresentationFormat>
  <Paragraphs>79</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Microsoft YaHei</vt:lpstr>
      <vt:lpstr>Arial</vt:lpstr>
      <vt:lpstr>Brush Script MT</vt:lpstr>
      <vt:lpstr>Calibri</vt:lpstr>
      <vt:lpstr>Calibri Light</vt:lpstr>
      <vt:lpstr>Cooper Black</vt:lpstr>
      <vt:lpstr>Making Templates Accessible</vt:lpstr>
      <vt:lpstr> Mt. SAC GPS Guided Pathways to Success </vt:lpstr>
      <vt:lpstr>Guided Pathways at California Community Colleges</vt:lpstr>
      <vt:lpstr>State Initiatives, State Legislation, and Guided Pathways</vt:lpstr>
      <vt:lpstr>BUILDING CAPACITY FOR GUIDED PATHWAYS: 2016-2018 </vt:lpstr>
      <vt:lpstr>CA Community College Guided Pathways</vt:lpstr>
      <vt:lpstr>What’s Different About Mt. SAC GPS? </vt:lpstr>
      <vt:lpstr>Outcomes in the CA Guided Pathways Key Elements </vt:lpstr>
      <vt:lpstr>Outcomes in the AACC Pathways </vt:lpstr>
    </vt:vector>
  </TitlesOfParts>
  <Company>Mt. San Antonio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Templates Accessible</dc:title>
  <dc:creator>Mai, Uyen</dc:creator>
  <cp:lastModifiedBy>Sampat, Michelle</cp:lastModifiedBy>
  <cp:revision>219</cp:revision>
  <cp:lastPrinted>2018-09-13T16:42:48Z</cp:lastPrinted>
  <dcterms:created xsi:type="dcterms:W3CDTF">2018-01-26T20:40:34Z</dcterms:created>
  <dcterms:modified xsi:type="dcterms:W3CDTF">2019-06-27T21:47:18Z</dcterms:modified>
  <cp:version/>
</cp:coreProperties>
</file>