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85" r:id="rId6"/>
    <p:sldId id="260" r:id="rId7"/>
    <p:sldId id="296" r:id="rId8"/>
    <p:sldId id="261" r:id="rId9"/>
    <p:sldId id="281" r:id="rId10"/>
    <p:sldId id="297" r:id="rId11"/>
    <p:sldId id="295" r:id="rId12"/>
    <p:sldId id="292" r:id="rId13"/>
    <p:sldId id="268" r:id="rId14"/>
    <p:sldId id="299" r:id="rId15"/>
    <p:sldId id="263" r:id="rId16"/>
    <p:sldId id="276" r:id="rId17"/>
    <p:sldId id="293" r:id="rId18"/>
    <p:sldId id="298" r:id="rId19"/>
    <p:sldId id="264" r:id="rId20"/>
    <p:sldId id="288" r:id="rId21"/>
    <p:sldId id="269" r:id="rId22"/>
    <p:sldId id="270" r:id="rId23"/>
    <p:sldId id="272" r:id="rId24"/>
    <p:sldId id="271" r:id="rId25"/>
    <p:sldId id="274" r:id="rId26"/>
    <p:sldId id="273" r:id="rId27"/>
    <p:sldId id="284" r:id="rId28"/>
    <p:sldId id="287" r:id="rId29"/>
    <p:sldId id="286" r:id="rId30"/>
    <p:sldId id="277" r:id="rId31"/>
    <p:sldId id="300" r:id="rId32"/>
    <p:sldId id="301" r:id="rId33"/>
    <p:sldId id="266" r:id="rId34"/>
    <p:sldId id="289" r:id="rId35"/>
    <p:sldId id="290" r:id="rId36"/>
    <p:sldId id="302" r:id="rId37"/>
    <p:sldId id="291" r:id="rId38"/>
    <p:sldId id="267" r:id="rId39"/>
    <p:sldId id="283" r:id="rId40"/>
    <p:sldId id="28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scroggins\Documents\Board%20Reports\Make%20College%20Ready%20for%20Students\Scorecard%20Data\Changes%20in%20Placement%20for%20HS%20GPA%20Rul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070568208158843"/>
          <c:y val="7.6705296138311133E-2"/>
          <c:w val="0.85457525080359287"/>
          <c:h val="0.815727889238313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'4- Fall 2016 BOG n Pell NEW'!$C$6</c:f>
              <c:strCache>
                <c:ptCount val="1"/>
                <c:pt idx="0">
                  <c:v>No. of Students</c:v>
                </c:pt>
              </c:strCache>
            </c:strRef>
          </c:tx>
          <c:spPr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66F-4424-960C-C6102142848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66F-4424-960C-C6102142848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66F-4424-960C-C6102142848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 20,289</a:t>
                    </a:r>
                  </a:p>
                  <a:p>
                    <a:r>
                      <a:rPr lang="en-US"/>
                      <a:t>68.1%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6F-4424-960C-C6102142848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 9,548</a:t>
                    </a:r>
                  </a:p>
                  <a:p>
                    <a:r>
                      <a:rPr lang="en-US"/>
                      <a:t>32.0%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66F-4424-960C-C6102142848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FA106E8-8847-43FD-9AFD-ABFD94843169}" type="VALUE">
                      <a:rPr lang="en-US" smtClean="0"/>
                      <a:pPr/>
                      <a:t>[VALUE]</a:t>
                    </a:fld>
                    <a:endParaRPr lang="en-US" dirty="0" smtClean="0"/>
                  </a:p>
                  <a:p>
                    <a:r>
                      <a:rPr lang="en-US" dirty="0" smtClean="0"/>
                      <a:t>68.6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66F-4424-960C-C610214284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'4- Fall 2016 BOG n Pell NEW'!$D$5:$G$5</c:f>
              <c:strCache>
                <c:ptCount val="4"/>
                <c:pt idx="0">
                  <c:v>BOGFW</c:v>
                </c:pt>
                <c:pt idx="1">
                  <c:v>Pell</c:v>
                </c:pt>
                <c:pt idx="2">
                  <c:v>All Aid Programs</c:v>
                </c:pt>
                <c:pt idx="3">
                  <c:v>Credit Enrollment</c:v>
                </c:pt>
              </c:strCache>
            </c:strRef>
          </c:cat>
          <c:val>
            <c:numRef>
              <c:f>'4- Fall 2016 BOG n Pell NEW'!$D$6:$G$6</c:f>
              <c:numCache>
                <c:formatCode>_(* #,##0_);_(* \(#,##0\);_(* "-"??_);_(@_)</c:formatCode>
                <c:ptCount val="4"/>
                <c:pt idx="0">
                  <c:v>20289</c:v>
                </c:pt>
                <c:pt idx="1">
                  <c:v>9548</c:v>
                </c:pt>
                <c:pt idx="2">
                  <c:v>20449</c:v>
                </c:pt>
                <c:pt idx="3">
                  <c:v>29804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66F-4424-960C-C61021428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212457848"/>
        <c:axId val="212458240"/>
        <c:axId val="0"/>
      </c:bar3DChart>
      <c:catAx>
        <c:axId val="21245784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12458240"/>
        <c:crosses val="autoZero"/>
        <c:auto val="1"/>
        <c:lblAlgn val="ctr"/>
        <c:lblOffset val="100"/>
        <c:noMultiLvlLbl val="0"/>
      </c:catAx>
      <c:valAx>
        <c:axId val="21245824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smtClean="0"/>
                  <a:t>Number </a:t>
                </a:r>
                <a:r>
                  <a:rPr lang="en-US" sz="2000" dirty="0"/>
                  <a:t>of </a:t>
                </a:r>
                <a:r>
                  <a:rPr lang="en-US" sz="2000" dirty="0" err="1"/>
                  <a:t>Sutdents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1.6522877149591626E-2"/>
              <c:y val="0.36523090352770882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>
                <a:solidFill>
                  <a:sysClr val="windowText" lastClr="000000"/>
                </a:solidFill>
              </a:defRPr>
            </a:pPr>
            <a:endParaRPr lang="en-US"/>
          </a:p>
        </c:txPr>
        <c:crossAx val="21245784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baseline="0" dirty="0" smtClean="0"/>
              <a:t>On-Boarding Students Served</a:t>
            </a:r>
            <a:endParaRPr lang="en-US" sz="2800" b="1" dirty="0"/>
          </a:p>
        </c:rich>
      </c:tx>
      <c:layout>
        <c:manualLayout>
          <c:xMode val="edge"/>
          <c:yMode val="edge"/>
          <c:x val="0.19350264550264551"/>
          <c:y val="2.64900662251655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Orientations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cat>
            <c:strRef>
              <c:f>Sheet1!$D$2:$F$2</c:f>
              <c:strCache>
                <c:ptCount val="3"/>
                <c:pt idx="0">
                  <c:v>2014-15</c:v>
                </c:pt>
                <c:pt idx="1">
                  <c:v>2015-16</c:v>
                </c:pt>
                <c:pt idx="2">
                  <c:v>2916-17</c:v>
                </c:pt>
              </c:strCache>
            </c:strRef>
          </c:cat>
          <c:val>
            <c:numRef>
              <c:f>Sheet1!$D$3:$F$3</c:f>
              <c:numCache>
                <c:formatCode>#,##0</c:formatCode>
                <c:ptCount val="3"/>
                <c:pt idx="0">
                  <c:v>14377</c:v>
                </c:pt>
                <c:pt idx="1">
                  <c:v>14865</c:v>
                </c:pt>
                <c:pt idx="2">
                  <c:v>16563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E7-45AE-AE67-303964F3EB93}"/>
            </c:ext>
          </c:extLst>
        </c:ser>
        <c:ser>
          <c:idx val="1"/>
          <c:order val="1"/>
          <c:tx>
            <c:strRef>
              <c:f>Sheet1!$B$4</c:f>
              <c:strCache>
                <c:ptCount val="1"/>
                <c:pt idx="0">
                  <c:v>Assessment</c:v>
                </c:pt>
              </c:strCache>
            </c:strRef>
          </c:tx>
          <c:spPr>
            <a:ln w="50800" cap="sq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0800">
                <a:solidFill>
                  <a:schemeClr val="accent2"/>
                </a:solidFill>
              </a:ln>
              <a:effectLst/>
            </c:spPr>
          </c:marker>
          <c:cat>
            <c:strRef>
              <c:f>Sheet1!$D$2:$F$2</c:f>
              <c:strCache>
                <c:ptCount val="3"/>
                <c:pt idx="0">
                  <c:v>2014-15</c:v>
                </c:pt>
                <c:pt idx="1">
                  <c:v>2015-16</c:v>
                </c:pt>
                <c:pt idx="2">
                  <c:v>2916-17</c:v>
                </c:pt>
              </c:strCache>
            </c:strRef>
          </c:cat>
          <c:val>
            <c:numRef>
              <c:f>Sheet1!$D$4:$F$4</c:f>
              <c:numCache>
                <c:formatCode>#,##0</c:formatCode>
                <c:ptCount val="3"/>
                <c:pt idx="0">
                  <c:v>17008</c:v>
                </c:pt>
                <c:pt idx="1">
                  <c:v>17466</c:v>
                </c:pt>
                <c:pt idx="2">
                  <c:v>17901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0E7-45AE-AE67-303964F3EB93}"/>
            </c:ext>
          </c:extLst>
        </c:ser>
        <c:ser>
          <c:idx val="2"/>
          <c:order val="2"/>
          <c:tx>
            <c:strRef>
              <c:f>Sheet1!$B$5</c:f>
              <c:strCache>
                <c:ptCount val="1"/>
                <c:pt idx="0">
                  <c:v>Counseling</c:v>
                </c:pt>
              </c:strCache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50800">
                <a:solidFill>
                  <a:schemeClr val="accent3"/>
                </a:solidFill>
              </a:ln>
              <a:effectLst/>
            </c:spPr>
          </c:marker>
          <c:cat>
            <c:strRef>
              <c:f>Sheet1!$D$2:$F$2</c:f>
              <c:strCache>
                <c:ptCount val="3"/>
                <c:pt idx="0">
                  <c:v>2014-15</c:v>
                </c:pt>
                <c:pt idx="1">
                  <c:v>2015-16</c:v>
                </c:pt>
                <c:pt idx="2">
                  <c:v>2916-17</c:v>
                </c:pt>
              </c:strCache>
            </c:strRef>
          </c:cat>
          <c:val>
            <c:numRef>
              <c:f>Sheet1!$D$5:$F$5</c:f>
              <c:numCache>
                <c:formatCode>#,##0</c:formatCode>
                <c:ptCount val="3"/>
                <c:pt idx="0">
                  <c:v>15731</c:v>
                </c:pt>
                <c:pt idx="1">
                  <c:v>16991</c:v>
                </c:pt>
                <c:pt idx="2">
                  <c:v>22089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0E7-45AE-AE67-303964F3EB93}"/>
            </c:ext>
          </c:extLst>
        </c:ser>
        <c:ser>
          <c:idx val="3"/>
          <c:order val="3"/>
          <c:tx>
            <c:strRef>
              <c:f>Sheet1!$B$6</c:f>
              <c:strCache>
                <c:ptCount val="1"/>
                <c:pt idx="0">
                  <c:v>Ed Plans</c:v>
                </c:pt>
              </c:strCache>
            </c:strRef>
          </c:tx>
          <c:spPr>
            <a:ln w="508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50800">
                <a:solidFill>
                  <a:schemeClr val="accent4"/>
                </a:solidFill>
              </a:ln>
              <a:effectLst/>
            </c:spPr>
          </c:marker>
          <c:cat>
            <c:strRef>
              <c:f>Sheet1!$D$2:$F$2</c:f>
              <c:strCache>
                <c:ptCount val="3"/>
                <c:pt idx="0">
                  <c:v>2014-15</c:v>
                </c:pt>
                <c:pt idx="1">
                  <c:v>2015-16</c:v>
                </c:pt>
                <c:pt idx="2">
                  <c:v>2916-17</c:v>
                </c:pt>
              </c:strCache>
            </c:strRef>
          </c:cat>
          <c:val>
            <c:numRef>
              <c:f>Sheet1!$D$6:$F$6</c:f>
              <c:numCache>
                <c:formatCode>#,##0</c:formatCode>
                <c:ptCount val="3"/>
                <c:pt idx="0">
                  <c:v>4226</c:v>
                </c:pt>
                <c:pt idx="1">
                  <c:v>9185</c:v>
                </c:pt>
                <c:pt idx="2">
                  <c:v>10109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0E7-45AE-AE67-303964F3EB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902752"/>
        <c:axId val="166901576"/>
      </c:lineChart>
      <c:catAx>
        <c:axId val="16690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901576"/>
        <c:crosses val="autoZero"/>
        <c:auto val="1"/>
        <c:lblAlgn val="ctr"/>
        <c:lblOffset val="100"/>
        <c:noMultiLvlLbl val="0"/>
      </c:catAx>
      <c:valAx>
        <c:axId val="166901576"/>
        <c:scaling>
          <c:orientation val="minMax"/>
          <c:min val="10000"/>
        </c:scaling>
        <c:delete val="0"/>
        <c:axPos val="l"/>
        <c:majorGridlines>
          <c:spPr>
            <a:ln w="254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902752"/>
        <c:crosses val="autoZero"/>
        <c:crossBetween val="between"/>
      </c:valAx>
      <c:spPr>
        <a:noFill/>
        <a:ln w="28575"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25400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/>
              <a:t>Changes in Placement Rates for HS </a:t>
            </a:r>
            <a:r>
              <a:rPr lang="en-US" sz="2400" b="1" baseline="0" dirty="0" smtClean="0"/>
              <a:t>GPA</a:t>
            </a:r>
            <a:endParaRPr lang="en-US" sz="2400" b="1" baseline="0" dirty="0"/>
          </a:p>
        </c:rich>
      </c:tx>
      <c:layout>
        <c:manualLayout>
          <c:xMode val="edge"/>
          <c:yMode val="edge"/>
          <c:x val="0.15153322805916386"/>
          <c:y val="1.55279534748279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Sheet1!$G$10</c:f>
              <c:strCache>
                <c:ptCount val="1"/>
                <c:pt idx="0">
                  <c:v>By Test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7299545970550942E-2"/>
                  <c:y val="-7.42132248849107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DE-4485-BFC1-CC117DB2826F}"/>
                </c:ext>
              </c:extLst>
            </c:dLbl>
            <c:dLbl>
              <c:idx val="1"/>
              <c:layout>
                <c:manualLayout>
                  <c:x val="3.8551566058715554E-3"/>
                  <c:y val="-5.75255801986987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DE-4485-BFC1-CC117DB2826F}"/>
                </c:ext>
              </c:extLst>
            </c:dLbl>
            <c:dLbl>
              <c:idx val="2"/>
              <c:layout>
                <c:manualLayout>
                  <c:x val="-7.7103132117432522E-3"/>
                  <c:y val="-4.8896743168893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BDE-4485-BFC1-CC117DB2826F}"/>
                </c:ext>
              </c:extLst>
            </c:dLbl>
            <c:dLbl>
              <c:idx val="3"/>
              <c:layout>
                <c:manualLayout>
                  <c:x val="1.0544021705740302E-2"/>
                  <c:y val="-2.3291930212241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DE-4485-BFC1-CC117DB282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Sheet1!$G$11:$G$14</c:f>
              <c:numCache>
                <c:formatCode>0.0</c:formatCode>
                <c:ptCount val="4"/>
                <c:pt idx="0">
                  <c:v>14.7</c:v>
                </c:pt>
                <c:pt idx="1">
                  <c:v>14.6</c:v>
                </c:pt>
                <c:pt idx="2">
                  <c:v>10</c:v>
                </c:pt>
                <c:pt idx="3">
                  <c:v>2.5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Sheet1!$F$11:$F$14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4-FBDE-4485-BFC1-CC117DB2826F}"/>
            </c:ext>
          </c:extLst>
        </c:ser>
        <c:ser>
          <c:idx val="1"/>
          <c:order val="1"/>
          <c:tx>
            <c:strRef>
              <c:f>Sheet1!$H$10</c:f>
              <c:strCache>
                <c:ptCount val="1"/>
                <c:pt idx="0">
                  <c:v>By HS GPA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0800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2.120336133229352E-2"/>
                  <c:y val="-1.4381395049674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BDE-4485-BFC1-CC117DB2826F}"/>
                </c:ext>
              </c:extLst>
            </c:dLbl>
            <c:dLbl>
              <c:idx val="1"/>
              <c:layout>
                <c:manualLayout>
                  <c:x val="3.8551566058715554E-3"/>
                  <c:y val="-6.3278138218568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BDE-4485-BFC1-CC117DB2826F}"/>
                </c:ext>
              </c:extLst>
            </c:dLbl>
            <c:dLbl>
              <c:idx val="2"/>
              <c:layout>
                <c:manualLayout>
                  <c:x val="-1.3493048120550443E-2"/>
                  <c:y val="-7.7659533268243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BDE-4485-BFC1-CC117DB2826F}"/>
                </c:ext>
              </c:extLst>
            </c:dLbl>
            <c:dLbl>
              <c:idx val="3"/>
              <c:layout>
                <c:manualLayout>
                  <c:x val="-2.505851793816511E-2"/>
                  <c:y val="-0.103546044357657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BDE-4485-BFC1-CC117DB282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Sheet1!$H$11:$H$14</c:f>
              <c:numCache>
                <c:formatCode>General</c:formatCode>
                <c:ptCount val="4"/>
                <c:pt idx="0">
                  <c:v>72.900000000000006</c:v>
                </c:pt>
                <c:pt idx="1">
                  <c:v>37.1</c:v>
                </c:pt>
                <c:pt idx="2">
                  <c:v>33.6</c:v>
                </c:pt>
                <c:pt idx="3">
                  <c:v>7.1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Sheet1!$F$11:$F$14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9-FBDE-4485-BFC1-CC117DB282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2539096"/>
        <c:axId val="412539488"/>
      </c:lineChart>
      <c:catAx>
        <c:axId val="412539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539488"/>
        <c:crosses val="autoZero"/>
        <c:auto val="1"/>
        <c:lblAlgn val="ctr"/>
        <c:lblOffset val="100"/>
        <c:noMultiLvlLbl val="0"/>
      </c:catAx>
      <c:valAx>
        <c:axId val="412539488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539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798813977442988"/>
          <c:y val="0.17399560937945446"/>
          <c:w val="0.33591998151953267"/>
          <c:h val="0.22196598155515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 w="25400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Percent Completing 30+ Units in First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Sheet1!$A$5</c:f>
              <c:strCache>
                <c:ptCount val="1"/>
                <c:pt idx="0">
                  <c:v>Mt. SAC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2.3215322112594312E-3"/>
                  <c:y val="6.3745019920318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DC3-4991-9118-F3CA7111F593}"/>
                </c:ext>
              </c:extLst>
            </c:dLbl>
            <c:dLbl>
              <c:idx val="1"/>
              <c:layout>
                <c:manualLayout>
                  <c:x val="-2.0893789901334923E-2"/>
                  <c:y val="-6.7729083665338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DC3-4991-9118-F3CA7111F593}"/>
                </c:ext>
              </c:extLst>
            </c:dLbl>
            <c:dLbl>
              <c:idx val="2"/>
              <c:layout>
                <c:manualLayout>
                  <c:x val="-2.0893789901334881E-2"/>
                  <c:y val="7.9681274900398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DC3-4991-9118-F3CA7111F593}"/>
                </c:ext>
              </c:extLst>
            </c:dLbl>
            <c:dLbl>
              <c:idx val="3"/>
              <c:layout>
                <c:manualLayout>
                  <c:x val="-2.3215322112594312E-3"/>
                  <c:y val="9.16334661354581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DC3-4991-9118-F3CA7111F593}"/>
                </c:ext>
              </c:extLst>
            </c:dLbl>
            <c:dLbl>
              <c:idx val="4"/>
              <c:layout>
                <c:manualLayout>
                  <c:x val="-0.10214741729541514"/>
                  <c:y val="-5.5776892430278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C3-4991-9118-F3CA7111F5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Sheet1!$B$4:$F$4</c:f>
              <c:strCache>
                <c:ptCount val="5"/>
                <c:pt idx="0">
                  <c:v>2011-12</c:v>
                </c:pt>
                <c:pt idx="1">
                  <c:v>2012-13</c:v>
                </c:pt>
                <c:pt idx="2">
                  <c:v>2013-14</c:v>
                </c:pt>
                <c:pt idx="3">
                  <c:v>2014-15</c:v>
                </c:pt>
                <c:pt idx="4">
                  <c:v>2015-16</c:v>
                </c:pt>
              </c:strCache>
            </c:strRef>
          </c:cat>
          <c:val>
            <c:numRef>
              <c:f>Sheet1!$B$5:$F$5</c:f>
              <c:numCache>
                <c:formatCode>##.#%</c:formatCode>
                <c:ptCount val="5"/>
                <c:pt idx="0">
                  <c:v>5.804230201672405E-2</c:v>
                </c:pt>
                <c:pt idx="1">
                  <c:v>7.1223584659535613E-2</c:v>
                </c:pt>
                <c:pt idx="2">
                  <c:v>7.9107981220657278E-2</c:v>
                </c:pt>
                <c:pt idx="3">
                  <c:v>9.619140625E-2</c:v>
                </c:pt>
                <c:pt idx="4" formatCode="0.0%">
                  <c:v>0.11530864197530864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DC3-4991-9118-F3CA7111F5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119760"/>
        <c:axId val="213120152"/>
      </c:lineChart>
      <c:catAx>
        <c:axId val="213119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20152"/>
        <c:crosses val="autoZero"/>
        <c:auto val="1"/>
        <c:lblAlgn val="ctr"/>
        <c:lblOffset val="100"/>
        <c:noMultiLvlLbl val="0"/>
      </c:catAx>
      <c:valAx>
        <c:axId val="213120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.#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19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25400">
      <a:solidFill>
        <a:srgbClr val="5B9BD5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/>
              <a:t>Scorecard Six Year Completion </a:t>
            </a:r>
          </a:p>
          <a:p>
            <a:pPr>
              <a:defRPr/>
            </a:pPr>
            <a:r>
              <a:rPr lang="en-US" sz="1400" b="1"/>
              <a:t>and Year-to-Year Persistence</a:t>
            </a:r>
            <a:r>
              <a:rPr lang="en-US" sz="1400" b="1" baseline="0"/>
              <a:t> </a:t>
            </a:r>
            <a:endParaRPr lang="en-US" sz="14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Sheet1!$C$5</c:f>
              <c:strCache>
                <c:ptCount val="1"/>
                <c:pt idx="0">
                  <c:v>2006-07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Sheet1!$B$6:$B$11</c:f>
              <c:strCache>
                <c:ptCount val="4"/>
                <c:pt idx="0">
                  <c:v>Complete</c:v>
                </c:pt>
                <c:pt idx="1">
                  <c:v>Prepared</c:v>
                </c:pt>
                <c:pt idx="2">
                  <c:v>Remedial</c:v>
                </c:pt>
                <c:pt idx="3">
                  <c:v>Persistance</c:v>
                </c:pt>
              </c:strCache>
            </c:strRef>
          </c:cat>
          <c:val>
            <c:numRef>
              <c:f>Sheet1!$C$6:$C$11</c:f>
              <c:numCache>
                <c:formatCode>General</c:formatCode>
                <c:ptCount val="4"/>
                <c:pt idx="0">
                  <c:v>48.7</c:v>
                </c:pt>
                <c:pt idx="1">
                  <c:v>76.2</c:v>
                </c:pt>
                <c:pt idx="2">
                  <c:v>39.4</c:v>
                </c:pt>
                <c:pt idx="3">
                  <c:v>72.400000000000006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56-463F-986A-BCAA220D3B66}"/>
            </c:ext>
          </c:extLst>
        </c:ser>
        <c:ser>
          <c:idx val="1"/>
          <c:order val="1"/>
          <c:tx>
            <c:strRef>
              <c:f>Sheet1!$D$5</c:f>
              <c:strCache>
                <c:ptCount val="1"/>
                <c:pt idx="0">
                  <c:v>2007-08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Sheet1!$B$6:$B$11</c:f>
              <c:strCache>
                <c:ptCount val="4"/>
                <c:pt idx="0">
                  <c:v>Complete</c:v>
                </c:pt>
                <c:pt idx="1">
                  <c:v>Prepared</c:v>
                </c:pt>
                <c:pt idx="2">
                  <c:v>Remedial</c:v>
                </c:pt>
                <c:pt idx="3">
                  <c:v>Persistance</c:v>
                </c:pt>
              </c:strCache>
            </c:strRef>
          </c:cat>
          <c:val>
            <c:numRef>
              <c:f>Sheet1!$D$6:$D$11</c:f>
              <c:numCache>
                <c:formatCode>General</c:formatCode>
                <c:ptCount val="4"/>
                <c:pt idx="0">
                  <c:v>47.3</c:v>
                </c:pt>
                <c:pt idx="1">
                  <c:v>72.099999999999994</c:v>
                </c:pt>
                <c:pt idx="2">
                  <c:v>40.700000000000003</c:v>
                </c:pt>
                <c:pt idx="3">
                  <c:v>76.900000000000006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56-463F-986A-BCAA220D3B66}"/>
            </c:ext>
          </c:extLst>
        </c:ser>
        <c:ser>
          <c:idx val="2"/>
          <c:order val="2"/>
          <c:tx>
            <c:strRef>
              <c:f>Sheet1!$E$5</c:f>
              <c:strCache>
                <c:ptCount val="1"/>
                <c:pt idx="0">
                  <c:v>2008-09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Sheet1!$B$6:$B$11</c:f>
              <c:strCache>
                <c:ptCount val="4"/>
                <c:pt idx="0">
                  <c:v>Complete</c:v>
                </c:pt>
                <c:pt idx="1">
                  <c:v>Prepared</c:v>
                </c:pt>
                <c:pt idx="2">
                  <c:v>Remedial</c:v>
                </c:pt>
                <c:pt idx="3">
                  <c:v>Persistance</c:v>
                </c:pt>
              </c:strCache>
            </c:strRef>
          </c:cat>
          <c:val>
            <c:numRef>
              <c:f>Sheet1!$E$6:$E$11</c:f>
              <c:numCache>
                <c:formatCode>General</c:formatCode>
                <c:ptCount val="4"/>
                <c:pt idx="0">
                  <c:v>47.5</c:v>
                </c:pt>
                <c:pt idx="1">
                  <c:v>73</c:v>
                </c:pt>
                <c:pt idx="2">
                  <c:v>41.4</c:v>
                </c:pt>
                <c:pt idx="3">
                  <c:v>78.900000000000006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56-463F-986A-BCAA220D3B66}"/>
            </c:ext>
          </c:extLst>
        </c:ser>
        <c:ser>
          <c:idx val="3"/>
          <c:order val="3"/>
          <c:tx>
            <c:strRef>
              <c:f>Sheet1!$F$5</c:f>
              <c:strCache>
                <c:ptCount val="1"/>
                <c:pt idx="0">
                  <c:v>2009-10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Sheet1!$B$6:$B$11</c:f>
              <c:strCache>
                <c:ptCount val="4"/>
                <c:pt idx="0">
                  <c:v>Complete</c:v>
                </c:pt>
                <c:pt idx="1">
                  <c:v>Prepared</c:v>
                </c:pt>
                <c:pt idx="2">
                  <c:v>Remedial</c:v>
                </c:pt>
                <c:pt idx="3">
                  <c:v>Persistance</c:v>
                </c:pt>
              </c:strCache>
            </c:strRef>
          </c:cat>
          <c:val>
            <c:numRef>
              <c:f>Sheet1!$F$6:$F$11</c:f>
              <c:numCache>
                <c:formatCode>General</c:formatCode>
                <c:ptCount val="4"/>
                <c:pt idx="0">
                  <c:v>50.9</c:v>
                </c:pt>
                <c:pt idx="1">
                  <c:v>74.7</c:v>
                </c:pt>
                <c:pt idx="2">
                  <c:v>48.1</c:v>
                </c:pt>
                <c:pt idx="3">
                  <c:v>80.400000000000006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56-463F-986A-BCAA220D3B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6333640"/>
        <c:axId val="216334032"/>
      </c:barChart>
      <c:catAx>
        <c:axId val="216333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334032"/>
        <c:crosses val="autoZero"/>
        <c:auto val="1"/>
        <c:lblAlgn val="ctr"/>
        <c:lblOffset val="100"/>
        <c:noMultiLvlLbl val="0"/>
      </c:catAx>
      <c:valAx>
        <c:axId val="216334032"/>
        <c:scaling>
          <c:orientation val="minMax"/>
          <c:max val="80"/>
          <c:min val="3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333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285F7-0700-426A-8A1F-4209AD040B6E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6AA5-1344-4067-AD22-EA7CEBD8F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2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AE78-EE7B-4514-B23C-397F110AF92F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61215-9CF6-4974-B9E2-56FC075569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685" y="111144"/>
            <a:ext cx="2416629" cy="8071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344"/>
            <a:ext cx="1455964" cy="97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90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AE78-EE7B-4514-B23C-397F110AF92F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61215-9CF6-4974-B9E2-56FC07556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46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AE78-EE7B-4514-B23C-397F110AF92F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61215-9CF6-4974-B9E2-56FC07556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50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AE78-EE7B-4514-B23C-397F110AF92F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61215-9CF6-4974-B9E2-56FC075569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507" y="119309"/>
            <a:ext cx="1820636" cy="6080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410"/>
            <a:ext cx="1472293" cy="9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65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AE78-EE7B-4514-B23C-397F110AF92F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61215-9CF6-4974-B9E2-56FC075569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47443"/>
            <a:ext cx="1992086" cy="665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3" y="-85270"/>
            <a:ext cx="1511753" cy="100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6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AE78-EE7B-4514-B23C-397F110AF92F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61215-9CF6-4974-B9E2-56FC07556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6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AE78-EE7B-4514-B23C-397F110AF92F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61215-9CF6-4974-B9E2-56FC07556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0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AE78-EE7B-4514-B23C-397F110AF92F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61215-9CF6-4974-B9E2-56FC0755694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332" y="94815"/>
            <a:ext cx="2038303" cy="6807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51"/>
            <a:ext cx="1255428" cy="83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37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AE78-EE7B-4514-B23C-397F110AF92F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61215-9CF6-4974-B9E2-56FC07556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63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AE78-EE7B-4514-B23C-397F110AF92F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61215-9CF6-4974-B9E2-56FC07556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19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AE78-EE7B-4514-B23C-397F110AF92F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61215-9CF6-4974-B9E2-56FC07556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91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FAE78-EE7B-4514-B23C-397F110AF92F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61215-9CF6-4974-B9E2-56FC07556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7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mtsac.edu/webdesign/courseleaf.htm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60.pn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12" Type="http://schemas.openxmlformats.org/officeDocument/2006/relationships/image" Target="../media/image59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11" Type="http://schemas.openxmlformats.org/officeDocument/2006/relationships/image" Target="../media/image58.jpeg"/><Relationship Id="rId5" Type="http://schemas.openxmlformats.org/officeDocument/2006/relationships/image" Target="../media/image52.jpg"/><Relationship Id="rId15" Type="http://schemas.openxmlformats.org/officeDocument/2006/relationships/image" Target="../media/image62.png"/><Relationship Id="rId10" Type="http://schemas.openxmlformats.org/officeDocument/2006/relationships/image" Target="../media/image57.jpg"/><Relationship Id="rId4" Type="http://schemas.openxmlformats.org/officeDocument/2006/relationships/image" Target="../media/image51.jpeg"/><Relationship Id="rId9" Type="http://schemas.openxmlformats.org/officeDocument/2006/relationships/image" Target="../media/image56.jpg"/><Relationship Id="rId1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scorecard.cccco.edu/scorecard.aspx" TargetMode="Externa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corecard.cccco.edu/scorecard.aspx" TargetMode="External"/><Relationship Id="rId2" Type="http://schemas.openxmlformats.org/officeDocument/2006/relationships/hyperlink" Target="http://www.ppic.org/publications/?topic=ppic-higher-education-center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r.org/resource/early-college-continued-success-early-college-high-school-initiative-impact-study-2014" TargetMode="External"/><Relationship Id="rId2" Type="http://schemas.openxmlformats.org/officeDocument/2006/relationships/hyperlink" Target="http://www.air.org/sites/default/files/downloads/report/ECHSI_Impact_Study_Report_Final1_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41090" y="1115736"/>
            <a:ext cx="9853061" cy="2086994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Making College Ready for Students</a:t>
            </a:r>
            <a:br>
              <a:rPr lang="en-US" sz="4800" b="1" dirty="0" smtClean="0"/>
            </a:br>
            <a:r>
              <a:rPr lang="en-US" sz="4800" b="1" dirty="0" smtClean="0"/>
              <a:t>Rather Than</a:t>
            </a:r>
            <a:br>
              <a:rPr lang="en-US" sz="4800" b="1" dirty="0" smtClean="0"/>
            </a:br>
            <a:r>
              <a:rPr lang="en-US" sz="4800" b="1" dirty="0" smtClean="0"/>
              <a:t>Making Students Ready for College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3937" y="4718568"/>
            <a:ext cx="5123848" cy="1655762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 smtClean="0"/>
              <a:t>Guided Pathways</a:t>
            </a:r>
          </a:p>
          <a:p>
            <a:r>
              <a:rPr lang="en-US" sz="4000" dirty="0" smtClean="0"/>
              <a:t>Bill Scroggins</a:t>
            </a:r>
          </a:p>
          <a:p>
            <a:r>
              <a:rPr lang="en-US" sz="4000" dirty="0" smtClean="0"/>
              <a:t>November 2017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3215"/>
            <a:ext cx="12192000" cy="585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9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412" y="1525499"/>
            <a:ext cx="8987176" cy="380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5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1279452"/>
              </p:ext>
            </p:extLst>
          </p:nvPr>
        </p:nvGraphicFramePr>
        <p:xfrm>
          <a:off x="5110480" y="1473200"/>
          <a:ext cx="7263607" cy="5110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943600" y="1056874"/>
            <a:ext cx="5913120" cy="8326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Percentage of Credit Students With Fee Waivers and Pell Grants, Fall 2016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675120" y="6030002"/>
            <a:ext cx="544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b="1" dirty="0" smtClean="0"/>
              <a:t>Fee                   Pell                    All                  Credit</a:t>
            </a:r>
          </a:p>
          <a:p>
            <a:r>
              <a:rPr lang="en-US" b="1" dirty="0" smtClean="0"/>
              <a:t>Waiver             Grant                 Aid                Students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553720" y="1695616"/>
            <a:ext cx="4445000" cy="4328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Aft>
                <a:spcPts val="600"/>
              </a:spcAft>
            </a:pPr>
            <a:r>
              <a:rPr lang="en-US" sz="2800" b="1" dirty="0" smtClean="0"/>
              <a:t>Making College Ready for Students: Financial Aid Text Message Reminders</a:t>
            </a:r>
          </a:p>
          <a:p>
            <a:pPr>
              <a:lnSpc>
                <a:spcPts val="2400"/>
              </a:lnSpc>
              <a:spcAft>
                <a:spcPts val="600"/>
              </a:spcAft>
            </a:pPr>
            <a:r>
              <a:rPr lang="en-US" sz="2400" dirty="0" smtClean="0"/>
              <a:t>15</a:t>
            </a:r>
            <a:r>
              <a:rPr lang="en-US" sz="2400" dirty="0"/>
              <a:t>% (6,585) of total Financial Aid applications received </a:t>
            </a:r>
            <a:r>
              <a:rPr lang="en-US" sz="2400" dirty="0" smtClean="0"/>
              <a:t>in Fall 2017did </a:t>
            </a:r>
            <a:r>
              <a:rPr lang="en-US" sz="2400" dirty="0"/>
              <a:t>not apply for </a:t>
            </a:r>
            <a:r>
              <a:rPr lang="en-US" sz="2400" dirty="0" smtClean="0"/>
              <a:t>admission</a:t>
            </a:r>
          </a:p>
          <a:p>
            <a:pPr>
              <a:lnSpc>
                <a:spcPts val="2400"/>
              </a:lnSpc>
              <a:spcAft>
                <a:spcPts val="600"/>
              </a:spcAft>
            </a:pPr>
            <a:r>
              <a:rPr lang="en-US" sz="2400" dirty="0" smtClean="0"/>
              <a:t>We </a:t>
            </a:r>
            <a:r>
              <a:rPr lang="en-US" sz="2400" dirty="0"/>
              <a:t>sent the email on July </a:t>
            </a:r>
            <a:r>
              <a:rPr lang="en-US" sz="2400" dirty="0" smtClean="0"/>
              <a:t>25, 2017 </a:t>
            </a:r>
            <a:r>
              <a:rPr lang="en-US" sz="2400" dirty="0"/>
              <a:t>to 20,551 people who </a:t>
            </a:r>
            <a:r>
              <a:rPr lang="en-US" sz="2400" dirty="0" smtClean="0"/>
              <a:t>applied for financial aid over </a:t>
            </a:r>
            <a:r>
              <a:rPr lang="en-US" sz="2400" dirty="0"/>
              <a:t>the last two years but didn't register for </a:t>
            </a:r>
            <a:r>
              <a:rPr lang="en-US" sz="2400" dirty="0" smtClean="0"/>
              <a:t>classes. </a:t>
            </a:r>
          </a:p>
          <a:p>
            <a:pPr>
              <a:lnSpc>
                <a:spcPts val="2400"/>
              </a:lnSpc>
              <a:spcAft>
                <a:spcPts val="600"/>
              </a:spcAft>
            </a:pPr>
            <a:r>
              <a:rPr lang="en-US" sz="2400" dirty="0" smtClean="0"/>
              <a:t>Of </a:t>
            </a:r>
            <a:r>
              <a:rPr lang="en-US" sz="2400" dirty="0"/>
              <a:t>that email group, 3,187 ended up registering for classes.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65960" y="272581"/>
            <a:ext cx="6456680" cy="69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College Entry: Financial Aid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560" y="221094"/>
            <a:ext cx="1991360" cy="6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2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960" y="395605"/>
            <a:ext cx="10515600" cy="1097915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College Entry: Reaching Students via Text Message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880" y="1493520"/>
            <a:ext cx="3469640" cy="4704080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/>
              <a:t>Fall 2017 Waitlist </a:t>
            </a:r>
            <a:r>
              <a:rPr lang="en-US" sz="2600" dirty="0" smtClean="0"/>
              <a:t>Activity (as of Sept 7)</a:t>
            </a:r>
          </a:p>
          <a:p>
            <a:pPr marL="233363" lvl="1">
              <a:buFont typeface="Wingdings" pitchFamily="2" charset="2"/>
              <a:buChar char="§"/>
            </a:pPr>
            <a:r>
              <a:rPr lang="en-US" sz="2600" dirty="0" smtClean="0"/>
              <a:t>13,235 Total Occupied Waitlist Seats</a:t>
            </a:r>
          </a:p>
          <a:p>
            <a:pPr marL="233363" lvl="1">
              <a:buFont typeface="Wingdings" pitchFamily="2" charset="2"/>
              <a:buChar char="§"/>
            </a:pPr>
            <a:r>
              <a:rPr lang="en-US" sz="2600" dirty="0" smtClean="0"/>
              <a:t>10,305 </a:t>
            </a:r>
            <a:r>
              <a:rPr lang="en-US" sz="2600" dirty="0"/>
              <a:t>Registration </a:t>
            </a:r>
            <a:r>
              <a:rPr lang="en-US" sz="2600" dirty="0" smtClean="0"/>
              <a:t>Text Message Notifications</a:t>
            </a:r>
            <a:endParaRPr lang="en-US" sz="2600" dirty="0"/>
          </a:p>
          <a:p>
            <a:pPr marL="233363" lvl="1">
              <a:buFont typeface="Wingdings" pitchFamily="2" charset="2"/>
              <a:buChar char="§"/>
            </a:pPr>
            <a:r>
              <a:rPr lang="en-US" sz="2600" dirty="0"/>
              <a:t>7,177 Successful Registrations</a:t>
            </a:r>
          </a:p>
          <a:p>
            <a:pPr marL="233363" lvl="1">
              <a:buFont typeface="Wingdings" pitchFamily="2" charset="2"/>
              <a:buChar char="§"/>
            </a:pPr>
            <a:r>
              <a:rPr lang="en-US" sz="2600" dirty="0"/>
              <a:t>54.2% Moved from Waitlist to Actual Enrollment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20" y="1320800"/>
            <a:ext cx="8060571" cy="5049519"/>
          </a:xfrm>
          <a:prstGeom prst="rect">
            <a:avLst/>
          </a:prstGeom>
          <a:ln w="25400">
            <a:solidFill>
              <a:prstClr val="black">
                <a:lumMod val="25000"/>
                <a:lumOff val="75000"/>
              </a:prst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893849" y="1304525"/>
            <a:ext cx="2675981" cy="89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31220" y="1509795"/>
            <a:ext cx="2223860" cy="652486"/>
          </a:xfrm>
          <a:prstGeom prst="rect">
            <a:avLst/>
          </a:prstGeom>
          <a:noFill/>
        </p:spPr>
        <p:txBody>
          <a:bodyPr wrap="square" tIns="18288" bIns="18288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 smtClean="0"/>
              <a:t>Enrollment </a:t>
            </a:r>
          </a:p>
          <a:p>
            <a:pPr algn="ctr">
              <a:lnSpc>
                <a:spcPts val="2400"/>
              </a:lnSpc>
            </a:pPr>
            <a:r>
              <a:rPr lang="en-US" sz="2400" b="1" dirty="0" smtClean="0"/>
              <a:t>Day-by-Day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3476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431" y="297901"/>
            <a:ext cx="9546771" cy="112268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College Entry: Initial Choice of College Major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0587"/>
            <a:ext cx="10515600" cy="4756376"/>
          </a:xfrm>
        </p:spPr>
        <p:txBody>
          <a:bodyPr/>
          <a:lstStyle/>
          <a:p>
            <a:r>
              <a:rPr lang="en-US" dirty="0" smtClean="0"/>
              <a:t>An example of the need for guided choices is the requirement that students choose an initial academic major in the application process.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31" y="2305708"/>
            <a:ext cx="7477969" cy="380416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hidden="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07" b="27889"/>
          <a:stretch/>
        </p:blipFill>
        <p:spPr>
          <a:xfrm>
            <a:off x="1453241" y="2225518"/>
            <a:ext cx="7477969" cy="2834640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708" y="4995761"/>
            <a:ext cx="4753787" cy="26203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33989" y="2417717"/>
            <a:ext cx="2517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“Intended Major or Program of Study,” Mt. SAC has 247choices.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707" y="4200425"/>
            <a:ext cx="22860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2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66" y="2041071"/>
            <a:ext cx="10002308" cy="322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On-Boarding: Initial Education Plans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607629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Students are required to have at least an </a:t>
            </a:r>
            <a:r>
              <a:rPr lang="en-US" b="1" dirty="0" smtClean="0">
                <a:solidFill>
                  <a:srgbClr val="FF0000"/>
                </a:solidFill>
              </a:rPr>
              <a:t>initial one-semester education plan</a:t>
            </a:r>
            <a:r>
              <a:rPr lang="en-US" dirty="0" smtClean="0"/>
              <a:t>. Students are encouraged to explore majors—challenging given 247choices</a:t>
            </a:r>
          </a:p>
          <a:p>
            <a:r>
              <a:rPr lang="en-US" dirty="0" smtClean="0"/>
              <a:t>To guide students in selecting a program of study, academic majors are </a:t>
            </a:r>
            <a:r>
              <a:rPr lang="en-US" b="1" dirty="0" smtClean="0">
                <a:solidFill>
                  <a:srgbClr val="FF0000"/>
                </a:solidFill>
              </a:rPr>
              <a:t>divided into eight clusters or “meta-majors.”  </a:t>
            </a:r>
            <a:r>
              <a:rPr lang="en-US" dirty="0" smtClean="0"/>
              <a:t>The process (shown to the right) was to have students and faculty, in separate groups, sort those 420 majors into 8 “buckets.” The final labels chosen use the terminology selected by the students.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916" y="1825625"/>
            <a:ext cx="4170025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8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430" y="453847"/>
            <a:ext cx="9458960" cy="132926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On-Boarding: </a:t>
            </a:r>
            <a:r>
              <a:rPr lang="en-US" b="1" dirty="0"/>
              <a:t>Early Choice of Career Cluster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1400" dirty="0" smtClean="0"/>
              <a:t>.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Using Names Understood by Students</a:t>
            </a:r>
            <a:br>
              <a:rPr lang="en-US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Makes College More Ready for Students</a:t>
            </a:r>
            <a:endParaRPr lang="en-US" sz="3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89" y="2032597"/>
            <a:ext cx="2374503" cy="2374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614" y="2621431"/>
            <a:ext cx="1931183" cy="170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657" y="2376214"/>
            <a:ext cx="2075521" cy="20308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8059" y="2929992"/>
            <a:ext cx="19445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Aviation, Electronics, &amp; Manufacturing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771" y="2174071"/>
            <a:ext cx="2332701" cy="2286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01" y="4715432"/>
            <a:ext cx="2248059" cy="19863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230" y="4544223"/>
            <a:ext cx="2075521" cy="20308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114" y="4327248"/>
            <a:ext cx="2374503" cy="23745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59" y="4544223"/>
            <a:ext cx="2024942" cy="19844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467887" y="5288935"/>
            <a:ext cx="12773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Plants &amp; Animals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65638" y="2938581"/>
            <a:ext cx="1072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Sciences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245209" y="3120397"/>
            <a:ext cx="1431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Teaching &amp; Education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89416" y="5332096"/>
            <a:ext cx="1741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Business &amp; Information Technology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90546" y="5100839"/>
            <a:ext cx="1479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Health, Wellness, &amp; Public Service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523955" y="5000705"/>
            <a:ext cx="12456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Art &amp; Design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276614" y="3229300"/>
            <a:ext cx="2035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Humanities &amp;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83230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On-Boarding: Growth in Students Served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600200"/>
            <a:ext cx="4476750" cy="50241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New students are required to go through orientation before they can register for classes.</a:t>
            </a:r>
          </a:p>
          <a:p>
            <a:r>
              <a:rPr lang="en-US" dirty="0" smtClean="0"/>
              <a:t>New students must be assessed and have an initial education plan to earn registration priority.</a:t>
            </a:r>
          </a:p>
          <a:p>
            <a:r>
              <a:rPr lang="en-US" dirty="0" smtClean="0"/>
              <a:t>Students go through initial counseling and then must have an informed multi-semester education plan by the third semester.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5705475" y="1690689"/>
          <a:ext cx="6115050" cy="4468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241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819" y="1338942"/>
            <a:ext cx="8076893" cy="401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5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0339"/>
          </a:xfrm>
        </p:spPr>
        <p:txBody>
          <a:bodyPr/>
          <a:lstStyle/>
          <a:p>
            <a:pPr algn="ctr"/>
            <a:r>
              <a:rPr lang="en-US" b="1" dirty="0" smtClean="0"/>
              <a:t>Basic Skills: Assessment &amp; Placement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2614"/>
            <a:ext cx="10515600" cy="48543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The Current </a:t>
            </a:r>
            <a:r>
              <a:rPr lang="en-US" b="1" dirty="0"/>
              <a:t>S</a:t>
            </a:r>
            <a:r>
              <a:rPr lang="en-US" b="1" dirty="0" smtClean="0"/>
              <a:t>ystem</a:t>
            </a:r>
          </a:p>
          <a:p>
            <a:pPr marL="0" indent="0">
              <a:buNone/>
            </a:pPr>
            <a:r>
              <a:rPr lang="en-US" dirty="0"/>
              <a:t>Students attending Mt. </a:t>
            </a:r>
            <a:r>
              <a:rPr lang="en-US" dirty="0" smtClean="0"/>
              <a:t>SAC </a:t>
            </a:r>
            <a:r>
              <a:rPr lang="en-US" dirty="0"/>
              <a:t>are required to participate in </a:t>
            </a:r>
            <a:r>
              <a:rPr lang="en-US" dirty="0" smtClean="0"/>
              <a:t>assessment</a:t>
            </a:r>
          </a:p>
          <a:p>
            <a:r>
              <a:rPr lang="en-US" dirty="0" smtClean="0"/>
              <a:t>English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The Assessment </a:t>
            </a:r>
            <a:r>
              <a:rPr lang="en-US" dirty="0"/>
              <a:t>of Written English (AWE</a:t>
            </a:r>
            <a:r>
              <a:rPr lang="en-US" dirty="0" smtClean="0"/>
              <a:t>) evaluates </a:t>
            </a:r>
            <a:r>
              <a:rPr lang="en-US" dirty="0"/>
              <a:t>writing skills. </a:t>
            </a:r>
            <a:r>
              <a:rPr lang="en-US" dirty="0" smtClean="0"/>
              <a:t>Students are given </a:t>
            </a:r>
            <a:r>
              <a:rPr lang="en-US" dirty="0"/>
              <a:t>a writing prompt and the writing sample </a:t>
            </a:r>
            <a:r>
              <a:rPr lang="en-US" dirty="0" smtClean="0"/>
              <a:t>is evaluated </a:t>
            </a:r>
            <a:r>
              <a:rPr lang="en-US" dirty="0"/>
              <a:t>by at least two faculty members. </a:t>
            </a:r>
            <a:endParaRPr lang="en-US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Based </a:t>
            </a:r>
            <a:r>
              <a:rPr lang="en-US" dirty="0"/>
              <a:t>on the </a:t>
            </a:r>
            <a:r>
              <a:rPr lang="en-US" dirty="0" smtClean="0"/>
              <a:t>evaluation, </a:t>
            </a:r>
            <a:r>
              <a:rPr lang="en-US" dirty="0"/>
              <a:t>they </a:t>
            </a:r>
            <a:r>
              <a:rPr lang="en-US" dirty="0" smtClean="0"/>
              <a:t>are eligible </a:t>
            </a:r>
            <a:r>
              <a:rPr lang="en-US" dirty="0"/>
              <a:t>for English </a:t>
            </a:r>
            <a:r>
              <a:rPr lang="en-US" dirty="0" smtClean="0"/>
              <a:t>(1A</a:t>
            </a:r>
            <a:r>
              <a:rPr lang="en-US" dirty="0"/>
              <a:t>, </a:t>
            </a:r>
            <a:r>
              <a:rPr lang="en-US" dirty="0" smtClean="0"/>
              <a:t>68</a:t>
            </a:r>
            <a:r>
              <a:rPr lang="en-US" dirty="0"/>
              <a:t>, </a:t>
            </a:r>
            <a:r>
              <a:rPr lang="en-US" dirty="0" smtClean="0"/>
              <a:t>67</a:t>
            </a:r>
            <a:r>
              <a:rPr lang="en-US" dirty="0"/>
              <a:t>, or LERN </a:t>
            </a:r>
            <a:r>
              <a:rPr lang="en-US" dirty="0" smtClean="0"/>
              <a:t>81), for AMLA, or for ESL</a:t>
            </a:r>
          </a:p>
          <a:p>
            <a:r>
              <a:rPr lang="en-US" dirty="0" smtClean="0"/>
              <a:t>Math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Students take one of the math placement exams commensurate with their most recent, successful completion of Pre-Algebra, Algebra, Intermediate Algebra or Pre-Calculus.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67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497" y="327259"/>
            <a:ext cx="10515600" cy="750771"/>
          </a:xfrm>
        </p:spPr>
        <p:txBody>
          <a:bodyPr/>
          <a:lstStyle/>
          <a:p>
            <a:pPr algn="ctr"/>
            <a:r>
              <a:rPr lang="en-US" b="1" dirty="0" smtClean="0"/>
              <a:t>What is Guided Pathways?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082841"/>
              </p:ext>
            </p:extLst>
          </p:nvPr>
        </p:nvGraphicFramePr>
        <p:xfrm>
          <a:off x="293616" y="1191240"/>
          <a:ext cx="11349744" cy="4900046"/>
        </p:xfrm>
        <a:graphic>
          <a:graphicData uri="http://schemas.openxmlformats.org/drawingml/2006/table">
            <a:tbl>
              <a:tblPr firstRow="1" firstCol="1" bandRow="1"/>
              <a:tblGrid>
                <a:gridCol w="6930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46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Making</a:t>
                      </a:r>
                      <a:r>
                        <a:rPr lang="en-US" sz="24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College Ready for Students</a:t>
                      </a:r>
                      <a:endParaRPr lang="en-US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Students for College</a:t>
                      </a:r>
                      <a:endParaRPr lang="en-US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6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Integrates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 Aspects of Student Success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&amp;Equity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a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Disconnected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“Program”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Framework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Organize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Services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&amp; Interventions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a Categorical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Program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Improves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Success and Completion for All Students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a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Small Boutique Program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73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Transformational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 Institutional Practices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Business as Usual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Guides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Informed Student Decisions at Each Step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a Cafeteria List of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Choices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73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Attacks Barriers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Progress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 Each Choke Point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Just Providing Process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Uses Data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Discover/Evaluate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arriers/Interventions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Based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Usual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Outcome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Discovery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Based on Student and Faculty Input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a Top Down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Admin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Process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66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Aligns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Plans, Budgets,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 &amp;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Metrics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a Maze of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Isolated Processes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801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434844"/>
            <a:ext cx="8377646" cy="58917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7680" y="1420119"/>
            <a:ext cx="2895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Currently, students choose one of four levels of math assessment placement tests depending on their previous math background.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827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5320032" y="1288339"/>
            <a:ext cx="1306286" cy="1376308"/>
          </a:xfrm>
          <a:prstGeom prst="rect">
            <a:avLst/>
          </a:prstGeom>
          <a:noFill/>
          <a:ln w="254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136857" y="1282569"/>
            <a:ext cx="1306286" cy="1376308"/>
          </a:xfrm>
          <a:prstGeom prst="rect">
            <a:avLst/>
          </a:prstGeom>
          <a:noFill/>
          <a:ln w="254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959866" y="1282569"/>
            <a:ext cx="1306286" cy="1376308"/>
          </a:xfrm>
          <a:prstGeom prst="rect">
            <a:avLst/>
          </a:prstGeom>
          <a:noFill/>
          <a:ln w="254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520029" y="1267486"/>
            <a:ext cx="1306286" cy="1376308"/>
          </a:xfrm>
          <a:prstGeom prst="rect">
            <a:avLst/>
          </a:prstGeom>
          <a:noFill/>
          <a:ln w="254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32997"/>
              </p:ext>
            </p:extLst>
          </p:nvPr>
        </p:nvGraphicFramePr>
        <p:xfrm>
          <a:off x="3689149" y="1364702"/>
          <a:ext cx="7713054" cy="47301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57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70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70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70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70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70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397898">
                <a:tc>
                  <a:txBody>
                    <a:bodyPr/>
                    <a:lstStyle/>
                    <a:p>
                      <a:r>
                        <a:rPr lang="en-US" dirty="0"/>
                        <a:t>Milestone</a:t>
                      </a:r>
                    </a:p>
                  </a:txBody>
                  <a:tcPr marL="0" marB="274320"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Throughput</a:t>
                      </a:r>
                    </a:p>
                  </a:txBody>
                  <a:tcPr marB="182880"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Milestone</a:t>
                      </a:r>
                    </a:p>
                  </a:txBody>
                  <a:tcPr marB="274320"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Throughput</a:t>
                      </a:r>
                    </a:p>
                  </a:txBody>
                  <a:tcPr marB="182880" vert="vert27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Milestone</a:t>
                      </a:r>
                    </a:p>
                  </a:txBody>
                  <a:tcPr marB="274320"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Throughput</a:t>
                      </a:r>
                    </a:p>
                  </a:txBody>
                  <a:tcPr marB="182880"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Milestone</a:t>
                      </a:r>
                    </a:p>
                  </a:txBody>
                  <a:tcPr marB="274320"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Throughput</a:t>
                      </a:r>
                    </a:p>
                  </a:txBody>
                  <a:tcPr marB="182880" vert="vert27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 Milestone</a:t>
                      </a:r>
                    </a:p>
                    <a:p>
                      <a:endParaRPr lang="en-US" dirty="0"/>
                    </a:p>
                  </a:txBody>
                  <a:tcPr marB="182880"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0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1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63%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0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68%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0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0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61%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79%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79%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0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0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63%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70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1.9%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59%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6.4%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0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68%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73%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67%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38355" y="2810265"/>
            <a:ext cx="263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LERN 48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Ultimate Success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57864" y="3179597"/>
            <a:ext cx="181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Progression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57864" y="3947652"/>
            <a:ext cx="181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Progression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8353" y="3563624"/>
            <a:ext cx="263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LERN 49 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Ultimate Success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8355" y="4278245"/>
            <a:ext cx="2769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MATH 50</a:t>
            </a:r>
            <a:r>
              <a:rPr lang="en-US" dirty="0"/>
              <a:t>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Ultimate Success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57864" y="4647577"/>
            <a:ext cx="181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Progression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57864" y="5415632"/>
            <a:ext cx="181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Progression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8353" y="5031604"/>
            <a:ext cx="2769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MATH 51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Ultimate Success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8353" y="5784963"/>
            <a:ext cx="2769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MATH 71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Ultimate Success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638353" y="3548929"/>
            <a:ext cx="26358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38353" y="4321382"/>
            <a:ext cx="26358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38353" y="5036002"/>
            <a:ext cx="26358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38353" y="5784963"/>
            <a:ext cx="26358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657659" y="973802"/>
            <a:ext cx="987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LERN 48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47910" y="973802"/>
            <a:ext cx="987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LERN 49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57090" y="973802"/>
            <a:ext cx="105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MATH 50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035737" y="831059"/>
            <a:ext cx="105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MATH 51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3664" y="1379104"/>
            <a:ext cx="2401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Math Basic Skills Path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417369" y="973802"/>
            <a:ext cx="105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MATH 71</a:t>
            </a:r>
          </a:p>
        </p:txBody>
      </p:sp>
      <p:sp>
        <p:nvSpPr>
          <p:cNvPr id="14" name="Oval 13"/>
          <p:cNvSpPr/>
          <p:nvPr/>
        </p:nvSpPr>
        <p:spPr>
          <a:xfrm>
            <a:off x="4308498" y="5641479"/>
            <a:ext cx="1201783" cy="6705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76422" y="6424441"/>
            <a:ext cx="3678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*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academic years 2008-2009 through 2012-2013</a:t>
            </a:r>
          </a:p>
        </p:txBody>
      </p:sp>
      <p:sp>
        <p:nvSpPr>
          <p:cNvPr id="2" name="Rectangle 1"/>
          <p:cNvSpPr/>
          <p:nvPr/>
        </p:nvSpPr>
        <p:spPr>
          <a:xfrm>
            <a:off x="4460802" y="2768346"/>
            <a:ext cx="921280" cy="3355897"/>
          </a:xfrm>
          <a:prstGeom prst="rect">
            <a:avLst/>
          </a:prstGeom>
          <a:noFill/>
          <a:ln w="28575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57864" y="132609"/>
            <a:ext cx="8335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Basic Skills to College Level Math 71</a:t>
            </a:r>
            <a:endParaRPr lang="en-US" sz="4000" dirty="0"/>
          </a:p>
        </p:txBody>
      </p:sp>
      <p:sp>
        <p:nvSpPr>
          <p:cNvPr id="4" name="Oval 3"/>
          <p:cNvSpPr/>
          <p:nvPr/>
        </p:nvSpPr>
        <p:spPr>
          <a:xfrm>
            <a:off x="5157232" y="3486150"/>
            <a:ext cx="1257300" cy="86505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654175" y="3298354"/>
            <a:ext cx="1709180" cy="1877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257091" y="3034556"/>
            <a:ext cx="1799300" cy="11292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50694" y="3109702"/>
            <a:ext cx="1727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71%: Pass Rate </a:t>
            </a:r>
          </a:p>
          <a:p>
            <a:pPr algn="ctr"/>
            <a:r>
              <a:rPr lang="en-US" sz="1600" dirty="0" smtClean="0"/>
              <a:t>C or better</a:t>
            </a:r>
          </a:p>
          <a:p>
            <a:pPr algn="ctr"/>
            <a:r>
              <a:rPr lang="en-US" sz="1600" dirty="0" smtClean="0"/>
              <a:t>55%: Percent taking next course</a:t>
            </a:r>
            <a:endParaRPr lang="en-US" sz="1600" dirty="0"/>
          </a:p>
        </p:txBody>
      </p:sp>
      <p:sp>
        <p:nvSpPr>
          <p:cNvPr id="9" name="Oval 8"/>
          <p:cNvSpPr/>
          <p:nvPr/>
        </p:nvSpPr>
        <p:spPr>
          <a:xfrm>
            <a:off x="7935436" y="4637745"/>
            <a:ext cx="760396" cy="49252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9" idx="7"/>
            <a:endCxn id="13" idx="1"/>
          </p:cNvCxnSpPr>
          <p:nvPr/>
        </p:nvCxnSpPr>
        <p:spPr>
          <a:xfrm flipV="1">
            <a:off x="8584475" y="4514248"/>
            <a:ext cx="839298" cy="19562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509760" y="4015250"/>
            <a:ext cx="1868571" cy="100165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423773" y="4052583"/>
            <a:ext cx="1983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Throughput:</a:t>
            </a:r>
          </a:p>
          <a:p>
            <a:pPr algn="ctr"/>
            <a:r>
              <a:rPr lang="en-US" dirty="0" smtClean="0"/>
              <a:t>% from start reaching this level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5"/>
          </p:cNvCxnSpPr>
          <p:nvPr/>
        </p:nvCxnSpPr>
        <p:spPr>
          <a:xfrm>
            <a:off x="5334284" y="6213838"/>
            <a:ext cx="396003" cy="20022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761142" y="6154295"/>
            <a:ext cx="4791198" cy="4199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805181" y="6178640"/>
            <a:ext cx="470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Percent starting at LERN 48 completing MATH 71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01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723375" y="1253682"/>
            <a:ext cx="1306286" cy="1376308"/>
          </a:xfrm>
          <a:prstGeom prst="rect">
            <a:avLst/>
          </a:prstGeom>
          <a:noFill/>
          <a:ln w="254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655653" y="1253682"/>
            <a:ext cx="1306286" cy="1376308"/>
          </a:xfrm>
          <a:prstGeom prst="rect">
            <a:avLst/>
          </a:prstGeom>
          <a:noFill/>
          <a:ln w="254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87931" y="1253682"/>
            <a:ext cx="1306286" cy="1375953"/>
          </a:xfrm>
          <a:prstGeom prst="rect">
            <a:avLst/>
          </a:prstGeom>
          <a:noFill/>
          <a:ln w="254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3274204" y="1354868"/>
          <a:ext cx="7112000" cy="404791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52034">
                <a:tc>
                  <a:txBody>
                    <a:bodyPr/>
                    <a:lstStyle/>
                    <a:p>
                      <a:r>
                        <a:rPr lang="en-US" dirty="0"/>
                        <a:t>Milestone</a:t>
                      </a:r>
                    </a:p>
                  </a:txBody>
                  <a:tcPr marL="0" marB="274320"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Throughput</a:t>
                      </a:r>
                    </a:p>
                  </a:txBody>
                  <a:tcPr marB="182880"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Milestone</a:t>
                      </a:r>
                    </a:p>
                  </a:txBody>
                  <a:tcPr marB="274320"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Throughput</a:t>
                      </a:r>
                    </a:p>
                  </a:txBody>
                  <a:tcPr marB="182880" vert="vert27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Milestone</a:t>
                      </a:r>
                    </a:p>
                  </a:txBody>
                  <a:tcPr marB="274320"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Throughput</a:t>
                      </a:r>
                    </a:p>
                  </a:txBody>
                  <a:tcPr marB="182880" vert="vert27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Milestone</a:t>
                      </a:r>
                    </a:p>
                  </a:txBody>
                  <a:tcPr marB="274320"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73%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59%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43%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72%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31%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79%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79%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59%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18%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67%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53%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77%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14%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82%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43%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84%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84%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67%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9%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70%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31%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70%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59%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77%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82%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83%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49%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70%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38355" y="2800431"/>
            <a:ext cx="263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LERN 81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Ultimate Success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57864" y="3169763"/>
            <a:ext cx="181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Progression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57864" y="3937818"/>
            <a:ext cx="181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Progression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8353" y="3553790"/>
            <a:ext cx="263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ENGL 67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Ultimate Success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8355" y="4268411"/>
            <a:ext cx="2769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ENGL 68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Ultimate Success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57864" y="4637743"/>
            <a:ext cx="181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Progression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8353" y="5021770"/>
            <a:ext cx="2769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ENGL 1A</a:t>
            </a:r>
            <a:r>
              <a:rPr lang="en-US" dirty="0"/>
              <a:t>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Ultimate Success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638353" y="3539095"/>
            <a:ext cx="26358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38353" y="4311548"/>
            <a:ext cx="26358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38353" y="5026168"/>
            <a:ext cx="26358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805430" y="963968"/>
            <a:ext cx="987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LERN 81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15004" y="963968"/>
            <a:ext cx="987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ENGL 67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17180" y="963968"/>
            <a:ext cx="105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ENGL 68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29237" y="985536"/>
            <a:ext cx="105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ENGL 1A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46735" y="1435299"/>
            <a:ext cx="30416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English Basic Skills Path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192123" y="4871156"/>
            <a:ext cx="1201783" cy="6705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76422" y="6334288"/>
            <a:ext cx="3678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*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academic years 2008-2009 through 2012-2013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325353" y="2800431"/>
            <a:ext cx="921280" cy="2590671"/>
          </a:xfrm>
          <a:prstGeom prst="rect">
            <a:avLst/>
          </a:prstGeom>
          <a:noFill/>
          <a:ln w="28575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57162" y="114069"/>
            <a:ext cx="8778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Basic Skills to College </a:t>
            </a:r>
            <a:r>
              <a:rPr lang="en-US" sz="4000" dirty="0" smtClean="0"/>
              <a:t>Level English </a:t>
            </a:r>
            <a:r>
              <a:rPr lang="en-US" sz="4400" dirty="0" smtClean="0"/>
              <a:t>1A</a:t>
            </a:r>
            <a:endParaRPr lang="en-US" sz="4400" dirty="0"/>
          </a:p>
        </p:txBody>
      </p:sp>
      <p:cxnSp>
        <p:nvCxnSpPr>
          <p:cNvPr id="5" name="Straight Arrow Connector 4"/>
          <p:cNvCxnSpPr>
            <a:stCxn id="27" idx="5"/>
          </p:cNvCxnSpPr>
          <p:nvPr/>
        </p:nvCxnSpPr>
        <p:spPr>
          <a:xfrm>
            <a:off x="5217909" y="5443515"/>
            <a:ext cx="437744" cy="26426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655653" y="5443515"/>
            <a:ext cx="5235867" cy="4306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55653" y="5499203"/>
            <a:ext cx="493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Percent starting at LERN 81 completing ENGL 1A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15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954" y="240631"/>
            <a:ext cx="10515600" cy="853290"/>
          </a:xfrm>
        </p:spPr>
        <p:txBody>
          <a:bodyPr/>
          <a:lstStyle/>
          <a:p>
            <a:pPr algn="ctr"/>
            <a:r>
              <a:rPr lang="en-US" b="1" dirty="0" smtClean="0"/>
              <a:t>Multiple Measure Placement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954" y="1329919"/>
            <a:ext cx="10827619" cy="56981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Place students from high school grades and courses!</a:t>
            </a:r>
          </a:p>
          <a:p>
            <a:r>
              <a:rPr lang="en-US" b="1" dirty="0" smtClean="0"/>
              <a:t>English and Math</a:t>
            </a:r>
            <a:r>
              <a:rPr lang="en-US" dirty="0" smtClean="0"/>
              <a:t>:  unweighted cumulative grade point average</a:t>
            </a:r>
          </a:p>
          <a:p>
            <a:r>
              <a:rPr lang="en-US" b="1" dirty="0" smtClean="0"/>
              <a:t>English</a:t>
            </a:r>
            <a:r>
              <a:rPr lang="en-US" dirty="0" smtClean="0"/>
              <a:t> Placement:  grade in 12</a:t>
            </a:r>
            <a:r>
              <a:rPr lang="en-US" baseline="30000" dirty="0" smtClean="0"/>
              <a:t>th</a:t>
            </a:r>
            <a:r>
              <a:rPr lang="en-US" dirty="0" smtClean="0"/>
              <a:t> grade regular (non-ESL) English class</a:t>
            </a:r>
          </a:p>
          <a:p>
            <a:r>
              <a:rPr lang="en-US" b="1" dirty="0" smtClean="0"/>
              <a:t>Math</a:t>
            </a:r>
            <a:r>
              <a:rPr lang="en-US" dirty="0" smtClean="0"/>
              <a:t> Placement:  last math course completed and grade received in last math course; math course currently enrolled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Placement Outside of Grades: </a:t>
            </a:r>
            <a:r>
              <a:rPr lang="en-US" b="1" dirty="0" smtClean="0">
                <a:solidFill>
                  <a:srgbClr val="FF0000"/>
                </a:solidFill>
              </a:rPr>
              <a:t>take existing English/Math test </a:t>
            </a:r>
            <a:r>
              <a:rPr lang="en-US" b="1" dirty="0">
                <a:solidFill>
                  <a:srgbClr val="FF0000"/>
                </a:solidFill>
              </a:rPr>
              <a:t>along with a Multiple Measures Survey to determine placement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400" dirty="0" smtClean="0"/>
              <a:t>Students </a:t>
            </a:r>
            <a:r>
              <a:rPr lang="en-US" sz="2400" dirty="0"/>
              <a:t>who have not completed three years of high school in the U.S.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400" dirty="0"/>
              <a:t>Students who have not completed three years of </a:t>
            </a:r>
            <a:r>
              <a:rPr lang="en-US" sz="2400" dirty="0" smtClean="0"/>
              <a:t>English </a:t>
            </a:r>
            <a:r>
              <a:rPr lang="en-US" sz="2400" dirty="0"/>
              <a:t>classes in high school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400" dirty="0"/>
              <a:t>ESL students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400" dirty="0"/>
              <a:t>Special Education students who have been enrolled in special classes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71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781" y="242662"/>
            <a:ext cx="9515375" cy="761546"/>
          </a:xfrm>
        </p:spPr>
        <p:txBody>
          <a:bodyPr/>
          <a:lstStyle/>
          <a:p>
            <a:r>
              <a:rPr lang="en-US" b="1" dirty="0" smtClean="0"/>
              <a:t>Multiple Measures English Placement</a:t>
            </a:r>
            <a:endParaRPr lang="en-US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208741"/>
              </p:ext>
            </p:extLst>
          </p:nvPr>
        </p:nvGraphicFramePr>
        <p:xfrm>
          <a:off x="1053193" y="1343504"/>
          <a:ext cx="9568544" cy="4696206"/>
        </p:xfrm>
        <a:graphic>
          <a:graphicData uri="http://schemas.openxmlformats.org/drawingml/2006/table">
            <a:tbl>
              <a:tblPr firstRow="1" firstCol="1" bandRow="1"/>
              <a:tblGrid>
                <a:gridCol w="1656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2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29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81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20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19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732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HS GPA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GPA &amp; Grade in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Senior English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Placement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Test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Eligible/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Placed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1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≥ 2.6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2.40–2.59 &amp; ≥B in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Senior English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English 1A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placement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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1A OR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1A/66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51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2.40–2.59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2.20–2.39 &amp; ≥B in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Senior English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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1A/66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51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2.20–2.39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2.0–2.19 &amp; ≥B in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Senior English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English 68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placement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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68 OR 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1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1.80–2.19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1.70–1.79 &amp; ≥B in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Senior English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English 67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placement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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67 OR 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32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≤ 1.79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LERN 81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placement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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LERN 81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678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Multiple Measures Math Placement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6905" y="1174282"/>
            <a:ext cx="10876547" cy="527803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300" b="1" dirty="0" smtClean="0">
                <a:solidFill>
                  <a:srgbClr val="FF0000"/>
                </a:solidFill>
              </a:rPr>
              <a:t>Placement by cum GPA alone (no information on last math class passed at Algebra 1 or higher):</a:t>
            </a:r>
          </a:p>
          <a:p>
            <a:pPr lvl="1"/>
            <a:r>
              <a:rPr lang="en-US" sz="2800" dirty="0" smtClean="0"/>
              <a:t>2.4 GPA (11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grade) or 2.5 GPA (12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grade):  </a:t>
            </a:r>
            <a:r>
              <a:rPr lang="en-US" sz="3100" b="1" dirty="0" smtClean="0"/>
              <a:t>Elementary Algebra</a:t>
            </a:r>
          </a:p>
          <a:p>
            <a:pPr lvl="1"/>
            <a:r>
              <a:rPr lang="en-US" sz="2800" dirty="0" smtClean="0"/>
              <a:t>2.0 GPA (11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grade) or 2.1 GPA (12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grade):  </a:t>
            </a:r>
            <a:r>
              <a:rPr lang="en-US" sz="3100" b="1" dirty="0" smtClean="0"/>
              <a:t>Pre-Algebra</a:t>
            </a:r>
          </a:p>
          <a:p>
            <a:pPr lvl="1"/>
            <a:endParaRPr lang="en-US" b="1" dirty="0">
              <a:solidFill>
                <a:srgbClr val="FF0000"/>
              </a:solidFill>
            </a:endParaRPr>
          </a:p>
          <a:p>
            <a:pPr marL="0" lvl="1" indent="0">
              <a:buNone/>
            </a:pPr>
            <a:r>
              <a:rPr lang="en-US" sz="3300" b="1" dirty="0" err="1" smtClean="0">
                <a:solidFill>
                  <a:srgbClr val="FF0000"/>
                </a:solidFill>
              </a:rPr>
              <a:t>Plaement</a:t>
            </a:r>
            <a:r>
              <a:rPr lang="en-US" sz="3300" b="1" dirty="0" smtClean="0">
                <a:solidFill>
                  <a:srgbClr val="FF0000"/>
                </a:solidFill>
              </a:rPr>
              <a:t> by Cum </a:t>
            </a:r>
            <a:r>
              <a:rPr lang="en-US" sz="3300" b="1" dirty="0">
                <a:solidFill>
                  <a:srgbClr val="FF0000"/>
                </a:solidFill>
              </a:rPr>
              <a:t>GPA + “C” or better in last math class </a:t>
            </a:r>
            <a:r>
              <a:rPr lang="en-US" sz="3300" b="1" dirty="0" smtClean="0">
                <a:solidFill>
                  <a:srgbClr val="FF0000"/>
                </a:solidFill>
              </a:rPr>
              <a:t>passed</a:t>
            </a:r>
          </a:p>
          <a:p>
            <a:pPr marL="0" lvl="1" indent="0">
              <a:buNone/>
            </a:pPr>
            <a:r>
              <a:rPr lang="en-US" sz="3300" b="1" dirty="0">
                <a:solidFill>
                  <a:srgbClr val="FF0000"/>
                </a:solidFill>
              </a:rPr>
              <a:t>	</a:t>
            </a:r>
            <a:r>
              <a:rPr lang="en-US" sz="3300" b="1" dirty="0" smtClean="0">
                <a:solidFill>
                  <a:srgbClr val="FF0000"/>
                </a:solidFill>
              </a:rPr>
              <a:t>GPA </a:t>
            </a:r>
            <a:r>
              <a:rPr lang="en-US" sz="3300" b="1" dirty="0">
                <a:solidFill>
                  <a:srgbClr val="FF0000"/>
                </a:solidFill>
              </a:rPr>
              <a:t>varies from 11th to 12th </a:t>
            </a:r>
            <a:r>
              <a:rPr lang="en-US" sz="3300" b="1" dirty="0" smtClean="0">
                <a:solidFill>
                  <a:srgbClr val="FF0000"/>
                </a:solidFill>
              </a:rPr>
              <a:t>grade</a:t>
            </a:r>
            <a:endParaRPr lang="en-US" dirty="0"/>
          </a:p>
          <a:p>
            <a:r>
              <a:rPr lang="en-US" sz="3100" b="1" dirty="0" smtClean="0"/>
              <a:t>Math 71 Intermediate Algebra </a:t>
            </a:r>
          </a:p>
          <a:p>
            <a:pPr lvl="1"/>
            <a:r>
              <a:rPr lang="en-US" sz="2800" dirty="0" smtClean="0"/>
              <a:t>2.8 GPA (11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grade) or 2.9 GPA (12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grade)</a:t>
            </a:r>
          </a:p>
          <a:p>
            <a:r>
              <a:rPr lang="en-US" sz="3100" b="1" dirty="0" smtClean="0"/>
              <a:t>Math 110 Statistics</a:t>
            </a:r>
          </a:p>
          <a:p>
            <a:pPr lvl="1"/>
            <a:r>
              <a:rPr lang="en-US" sz="2800" dirty="0" smtClean="0"/>
              <a:t>Completed Algebra II and 3.0 GPA (11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or 12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grade) </a:t>
            </a:r>
          </a:p>
          <a:p>
            <a:pPr lvl="1"/>
            <a:r>
              <a:rPr lang="en-US" sz="2800" dirty="0" smtClean="0"/>
              <a:t>Completed </a:t>
            </a:r>
            <a:r>
              <a:rPr lang="en-US" sz="2800" dirty="0" err="1" smtClean="0"/>
              <a:t>Precalculus</a:t>
            </a:r>
            <a:r>
              <a:rPr lang="en-US" sz="2800" dirty="0" smtClean="0"/>
              <a:t> and 2.3 GPA (11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grade) or 2.6 GPA (12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grade)</a:t>
            </a:r>
          </a:p>
          <a:p>
            <a:r>
              <a:rPr lang="en-US" sz="3100" b="1" dirty="0" smtClean="0"/>
              <a:t>Math 130 College Algebra</a:t>
            </a:r>
          </a:p>
          <a:p>
            <a:pPr lvl="1"/>
            <a:r>
              <a:rPr lang="en-US" sz="2800" dirty="0" smtClean="0"/>
              <a:t>Completed Algebra II and 3.2 GPA(11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or 12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grade) </a:t>
            </a:r>
          </a:p>
          <a:p>
            <a:pPr lvl="1"/>
            <a:r>
              <a:rPr lang="en-US" sz="2800" dirty="0" smtClean="0"/>
              <a:t>Completed </a:t>
            </a:r>
            <a:r>
              <a:rPr lang="en-US" sz="2800" dirty="0" err="1" smtClean="0"/>
              <a:t>Precalc</a:t>
            </a:r>
            <a:r>
              <a:rPr lang="en-US" sz="2800" dirty="0" smtClean="0"/>
              <a:t> and 2.9 GPA (11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grade) </a:t>
            </a:r>
            <a:r>
              <a:rPr lang="en-US" sz="2800" i="1" u="sng" dirty="0" smtClean="0"/>
              <a:t>or </a:t>
            </a:r>
          </a:p>
          <a:p>
            <a:pPr lvl="1"/>
            <a:r>
              <a:rPr lang="en-US" sz="2800" dirty="0" smtClean="0"/>
              <a:t>Completed </a:t>
            </a:r>
            <a:r>
              <a:rPr lang="en-US" sz="2800" dirty="0" err="1" smtClean="0"/>
              <a:t>Precalc</a:t>
            </a:r>
            <a:r>
              <a:rPr lang="en-US" sz="2800" dirty="0" smtClean="0"/>
              <a:t> or Statistics and 3.0 GPA (12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grade) 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2894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EA40E6-DC97-44D9-AD42-B2CB30711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9113" y="1134835"/>
            <a:ext cx="8213774" cy="54573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98221" y="261257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New Placement Results: Math</a:t>
            </a:r>
            <a:endParaRPr lang="en-US" sz="4400" dirty="0"/>
          </a:p>
        </p:txBody>
      </p:sp>
      <p:sp>
        <p:nvSpPr>
          <p:cNvPr id="5" name="Rectangle 4"/>
          <p:cNvSpPr/>
          <p:nvPr/>
        </p:nvSpPr>
        <p:spPr>
          <a:xfrm>
            <a:off x="4822257" y="2242686"/>
            <a:ext cx="914400" cy="94327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336505" y="2367815"/>
            <a:ext cx="866382" cy="818147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>
          <a:xfrm flipV="1">
            <a:off x="5736657" y="2704699"/>
            <a:ext cx="3676764" cy="962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822257" y="3290099"/>
            <a:ext cx="914400" cy="7428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336505" y="3290099"/>
            <a:ext cx="866382" cy="57925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0" idx="3"/>
          </p:cNvCxnSpPr>
          <p:nvPr/>
        </p:nvCxnSpPr>
        <p:spPr>
          <a:xfrm flipV="1">
            <a:off x="5736657" y="3647975"/>
            <a:ext cx="3676764" cy="1356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356783" y="2021305"/>
            <a:ext cx="1499937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Lowest Levels drop 49.5% to 15.8%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0367318" y="3185962"/>
            <a:ext cx="1499937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Middle levels up 24.8% to 49.4%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7958" y="1586161"/>
            <a:ext cx="17411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Advanced placements makes college more ready to place students based on skills students bring from previous academic achievement.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2620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3115"/>
          </a:xfrm>
        </p:spPr>
        <p:txBody>
          <a:bodyPr/>
          <a:lstStyle/>
          <a:p>
            <a:pPr algn="ctr"/>
            <a:r>
              <a:rPr lang="en-US" b="1" dirty="0" smtClean="0"/>
              <a:t>New Placement Results: English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30620" y="5811520"/>
            <a:ext cx="3434080" cy="8432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4960" y="1900426"/>
            <a:ext cx="22656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Advance placement makes college more ready for students with demonstrated academic preparation</a:t>
            </a:r>
            <a:endParaRPr lang="en-US" sz="2400" b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2463687"/>
              </p:ext>
            </p:extLst>
          </p:nvPr>
        </p:nvGraphicFramePr>
        <p:xfrm>
          <a:off x="2963636" y="1259840"/>
          <a:ext cx="7226844" cy="4907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34560" y="5448310"/>
            <a:ext cx="51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1A               68             67            81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0592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528" y="391204"/>
            <a:ext cx="10515600" cy="1070202"/>
          </a:xfrm>
        </p:spPr>
        <p:txBody>
          <a:bodyPr/>
          <a:lstStyle/>
          <a:p>
            <a:pPr algn="ctr"/>
            <a:r>
              <a:rPr lang="en-US" b="1" dirty="0" smtClean="0"/>
              <a:t>New Placement System: Expected Success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" y="3150760"/>
            <a:ext cx="5373842" cy="3143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2998225"/>
            <a:ext cx="5092010" cy="3417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1461406"/>
            <a:ext cx="941342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200" dirty="0" smtClean="0"/>
              <a:t>Long Beach City College found both overall increase in successful completion of transfer level Math and English but also significant increases for all groups.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4903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New Placement: Expected Success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677" y="2791728"/>
            <a:ext cx="3739243" cy="3342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7300" y="1600200"/>
            <a:ext cx="4555671" cy="1019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dirty="0" smtClean="0"/>
              <a:t>MiraCosta College found improvements in English 1A placement rates for all groups.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6" y="2834314"/>
            <a:ext cx="6637564" cy="34508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1284" y="1600199"/>
            <a:ext cx="4106636" cy="1019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dirty="0" smtClean="0"/>
              <a:t>MiraCosta College also found improvement in successful completion in English 1A.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603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8665"/>
          </a:xfrm>
        </p:spPr>
        <p:txBody>
          <a:bodyPr/>
          <a:lstStyle/>
          <a:p>
            <a:pPr algn="ctr"/>
            <a:r>
              <a:rPr lang="en-US" b="1" dirty="0" smtClean="0"/>
              <a:t>History of Student Success Initiatives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57681"/>
            <a:ext cx="10515600" cy="529345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/>
              <a:t>College Promise (2018)					???? M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Guided Pathways (2017)</a:t>
            </a:r>
            <a:r>
              <a:rPr lang="en-US" sz="3600" dirty="0"/>
              <a:t>	</a:t>
            </a:r>
            <a:r>
              <a:rPr lang="en-US" sz="3600" dirty="0" smtClean="0"/>
              <a:t>			$150 M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Strong Workforce (2016)				$200 M</a:t>
            </a:r>
          </a:p>
          <a:p>
            <a:pPr>
              <a:spcBef>
                <a:spcPts val="0"/>
              </a:spcBef>
            </a:pPr>
            <a:r>
              <a:rPr lang="en-US" sz="3600" dirty="0"/>
              <a:t>Student </a:t>
            </a:r>
            <a:r>
              <a:rPr lang="en-US" sz="3600" dirty="0" smtClean="0"/>
              <a:t>Equity </a:t>
            </a:r>
            <a:r>
              <a:rPr lang="en-US" sz="3600" dirty="0"/>
              <a:t>(2014)			</a:t>
            </a:r>
            <a:r>
              <a:rPr lang="en-US" sz="3600" dirty="0" smtClean="0"/>
              <a:t>	</a:t>
            </a:r>
            <a:r>
              <a:rPr lang="en-US" sz="3600" dirty="0"/>
              <a:t>	$155 M</a:t>
            </a:r>
          </a:p>
          <a:p>
            <a:pPr>
              <a:spcBef>
                <a:spcPts val="0"/>
              </a:spcBef>
            </a:pPr>
            <a:r>
              <a:rPr lang="en-US" sz="3600" dirty="0"/>
              <a:t>Institutional </a:t>
            </a:r>
            <a:r>
              <a:rPr lang="en-US" sz="3600" dirty="0" smtClean="0"/>
              <a:t>Effectiveness-IEPI </a:t>
            </a:r>
            <a:r>
              <a:rPr lang="en-US" sz="3600" dirty="0"/>
              <a:t>(2014)	</a:t>
            </a:r>
            <a:r>
              <a:rPr lang="en-US" sz="3600" dirty="0" smtClean="0"/>
              <a:t>  </a:t>
            </a:r>
            <a:r>
              <a:rPr lang="en-US" sz="3600" dirty="0"/>
              <a:t>	  $28 M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Student </a:t>
            </a:r>
            <a:r>
              <a:rPr lang="en-US" sz="3600" dirty="0"/>
              <a:t>Success </a:t>
            </a:r>
            <a:r>
              <a:rPr lang="en-US" sz="3600" dirty="0" smtClean="0"/>
              <a:t>&amp; Support (2012)		$285 M</a:t>
            </a:r>
          </a:p>
          <a:p>
            <a:pPr>
              <a:spcBef>
                <a:spcPts val="0"/>
              </a:spcBef>
            </a:pPr>
            <a:r>
              <a:rPr lang="en-US" sz="3600" dirty="0"/>
              <a:t>Technology (OEI/CAI/EPI/</a:t>
            </a:r>
            <a:r>
              <a:rPr lang="en-US" sz="3600" dirty="0" err="1"/>
              <a:t>eTrans</a:t>
            </a:r>
            <a:r>
              <a:rPr lang="en-US" sz="3600" dirty="0"/>
              <a:t>, 2010)	  $14 M</a:t>
            </a:r>
          </a:p>
          <a:p>
            <a:pPr>
              <a:spcBef>
                <a:spcPts val="0"/>
              </a:spcBef>
            </a:pPr>
            <a:r>
              <a:rPr lang="en-US" sz="3600" dirty="0"/>
              <a:t>Basic Skills Initiative (2007/2015)		  	  $50 M</a:t>
            </a:r>
          </a:p>
          <a:p>
            <a:pPr>
              <a:spcBef>
                <a:spcPts val="0"/>
              </a:spcBef>
            </a:pPr>
            <a:r>
              <a:rPr lang="en-US" sz="3600" dirty="0" err="1"/>
              <a:t>CalWORKS</a:t>
            </a:r>
            <a:r>
              <a:rPr lang="en-US" sz="3600" dirty="0"/>
              <a:t> Student Services (1996)		  $44 M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Extended Opportunity: EOPS (1969)		$123 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286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0416" y="265345"/>
            <a:ext cx="8067675" cy="664025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Basic Skills Multiple Paths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720" y="1045030"/>
            <a:ext cx="9652545" cy="489857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Accelerated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Learning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Community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>
              <a:spcBef>
                <a:spcPts val="0"/>
              </a:spcBef>
            </a:pPr>
            <a:endParaRPr lang="en-US" dirty="0" smtClean="0">
              <a:solidFill>
                <a:srgbClr val="FF0000"/>
              </a:solidFill>
            </a:endParaRPr>
          </a:p>
          <a:p>
            <a:pPr marL="0"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</a:rPr>
              <a:t>Summer Bridge</a:t>
            </a:r>
            <a:r>
              <a:rPr lang="en-US" dirty="0" smtClean="0"/>
              <a:t>: Counseling &amp; English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Peer Advisors, Tutoring, Free Texts,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Study Center, Laptops,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Workshop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</a:rPr>
              <a:t>Corequisite Model</a:t>
            </a:r>
            <a:r>
              <a:rPr lang="en-US" dirty="0" smtClean="0"/>
              <a:t>: 2.4-2.6 High School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GPA can take English 1A only with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English 66 as a corequisite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Compressed Sequence</a:t>
            </a:r>
            <a:r>
              <a:rPr lang="en-US" dirty="0" smtClean="0"/>
              <a:t>: Statway</a:t>
            </a:r>
            <a:br>
              <a:rPr lang="en-US" dirty="0" smtClean="0"/>
            </a:br>
            <a:endParaRPr lang="en-US" dirty="0" smtClean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529063"/>
              </p:ext>
            </p:extLst>
          </p:nvPr>
        </p:nvGraphicFramePr>
        <p:xfrm>
          <a:off x="3443519" y="1091603"/>
          <a:ext cx="5887465" cy="1497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" name="Document" r:id="rId3" imgW="5956042" imgH="1580731" progId="Word.Document.12">
                  <p:embed/>
                </p:oleObj>
              </mc:Choice>
              <mc:Fallback>
                <p:oleObj name="Document" r:id="rId3" imgW="5956042" imgH="158073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43519" y="1091603"/>
                        <a:ext cx="5887465" cy="14978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2252180"/>
              </p:ext>
            </p:extLst>
          </p:nvPr>
        </p:nvGraphicFramePr>
        <p:xfrm>
          <a:off x="129077" y="5329518"/>
          <a:ext cx="7673803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5" name="Document" r:id="rId5" imgW="8227575" imgH="994237" progId="Word.Document.12">
                  <p:embed/>
                </p:oleObj>
              </mc:Choice>
              <mc:Fallback>
                <p:oleObj name="Document" r:id="rId5" imgW="8227575" imgH="99423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9077" y="5329518"/>
                        <a:ext cx="7673803" cy="1165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104230"/>
              </p:ext>
            </p:extLst>
          </p:nvPr>
        </p:nvGraphicFramePr>
        <p:xfrm>
          <a:off x="6743700" y="2589439"/>
          <a:ext cx="4653642" cy="2465616"/>
        </p:xfrm>
        <a:graphic>
          <a:graphicData uri="http://schemas.openxmlformats.org/drawingml/2006/table">
            <a:tbl>
              <a:tblPr/>
              <a:tblGrid>
                <a:gridCol w="1028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4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4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9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89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Bridge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Success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Retention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3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Asian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41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98%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42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100%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3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Black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91%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91%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3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Latino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946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93%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1008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99%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3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White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100%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100%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91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Total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1031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93%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1095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99%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ight Arrow 3"/>
          <p:cNvSpPr/>
          <p:nvPr/>
        </p:nvSpPr>
        <p:spPr>
          <a:xfrm>
            <a:off x="5354320" y="3068320"/>
            <a:ext cx="863600" cy="284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97" y="1314448"/>
            <a:ext cx="8014703" cy="360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2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414" y="610055"/>
            <a:ext cx="10515600" cy="80236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Entering a Major: Online Catalog by Career Cluster</a:t>
            </a:r>
            <a:endParaRPr lang="en-US" b="1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77" y="1412423"/>
            <a:ext cx="8245929" cy="5125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72880" y="1975757"/>
            <a:ext cx="2854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Traditional college catalogs organize programs of study alphabetically. Using the Courseleaf software, Mt. SAC is organizing our online catalog by Career Clusters.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6457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474" y="191388"/>
            <a:ext cx="7905931" cy="762635"/>
          </a:xfrm>
        </p:spPr>
        <p:txBody>
          <a:bodyPr/>
          <a:lstStyle/>
          <a:p>
            <a:pPr algn="ctr"/>
            <a:r>
              <a:rPr lang="en-US" b="1" dirty="0" smtClean="0"/>
              <a:t>Entering a Major: Program Maps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83" y="1972254"/>
            <a:ext cx="8130117" cy="4399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59" y="2411004"/>
            <a:ext cx="3472161" cy="40740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83" y="1972254"/>
            <a:ext cx="401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Current Catalog Listing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84400" y="1026160"/>
            <a:ext cx="7244080" cy="8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dirty="0" smtClean="0"/>
              <a:t>Program Maps Developed By Faculty to Be Clear to Students Entering the Program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7667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040" y="172085"/>
            <a:ext cx="10515600" cy="803275"/>
          </a:xfrm>
        </p:spPr>
        <p:txBody>
          <a:bodyPr/>
          <a:lstStyle/>
          <a:p>
            <a:pPr algn="ctr"/>
            <a:r>
              <a:rPr lang="en-US" b="1" dirty="0" smtClean="0"/>
              <a:t>Staying on the Path: Supportive Cohorts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080" y="5500334"/>
            <a:ext cx="10515600" cy="116808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Mt. SAC encourages students to join a cohort-based learning and support program. The cohorts are based on interest, major, and/or demographic group. The program model includes a program coordinator or manager, a dedicated gathering place, counseling, mentoring, academic support, and extracurricular activities.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29" y="961560"/>
            <a:ext cx="2214880" cy="622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550" y="782875"/>
            <a:ext cx="2526030" cy="1442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863" y="4101046"/>
            <a:ext cx="1890776" cy="12438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05" y="2906515"/>
            <a:ext cx="2451608" cy="13034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85" y="857987"/>
            <a:ext cx="2923540" cy="17970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79" y="3946368"/>
            <a:ext cx="2608072" cy="15000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054" y="913803"/>
            <a:ext cx="1965198" cy="29870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616" y="2647219"/>
            <a:ext cx="2421733" cy="12261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0" y="1649907"/>
            <a:ext cx="2507367" cy="11511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8" y="4294371"/>
            <a:ext cx="2462530" cy="8242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9" y="4186798"/>
            <a:ext cx="2895600" cy="1019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70" y="2475922"/>
            <a:ext cx="2233633" cy="147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310" y="187779"/>
            <a:ext cx="9203871" cy="88401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Staying on the Path: Academic Interventions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062" y="5559423"/>
            <a:ext cx="9214108" cy="10987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Mt. SAC’s Success Centers are focused on related programs of study such as the STEM Center (Science, Technology, Engineering &amp; Math) and are on delivery of academic support such as Learning Assistance /Center.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896" y="862174"/>
            <a:ext cx="2124135" cy="1086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12" y="2246014"/>
            <a:ext cx="1694761" cy="1000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47" y="1218820"/>
            <a:ext cx="2305064" cy="943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394" y="2760189"/>
            <a:ext cx="2335124" cy="16532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2" y="2613962"/>
            <a:ext cx="2204013" cy="886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05" y="4037404"/>
            <a:ext cx="2618695" cy="752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20" y="3807150"/>
            <a:ext cx="2189025" cy="8446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86" y="2503864"/>
            <a:ext cx="2007606" cy="11212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36" y="1007169"/>
            <a:ext cx="1679815" cy="13146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68" y="4392559"/>
            <a:ext cx="2862072" cy="914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337" y="1225042"/>
            <a:ext cx="2181237" cy="12314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84" y="4704413"/>
            <a:ext cx="3803877" cy="8797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84" y="1235777"/>
            <a:ext cx="2054679" cy="12270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607" y="2973345"/>
            <a:ext cx="1323392" cy="15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1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3" y="1420586"/>
            <a:ext cx="9518041" cy="38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7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Mt. SAC Trends in Staying on the Path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2984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A key measure of staying on the path to completion is the number of units taken in the first year. To complete and associate degree or the first two years of a baccalaureate degree, 30 units are needed.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 smtClean="0"/>
              <a:t>Mt. SAC initial efforts in student success and equity have shown measurable gains in this key metric.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2050266"/>
              </p:ext>
            </p:extLst>
          </p:nvPr>
        </p:nvGraphicFramePr>
        <p:xfrm>
          <a:off x="5657850" y="1916791"/>
          <a:ext cx="5810477" cy="3716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693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203"/>
          </a:xfrm>
        </p:spPr>
        <p:txBody>
          <a:bodyPr/>
          <a:lstStyle/>
          <a:p>
            <a:pPr algn="ctr"/>
            <a:r>
              <a:rPr lang="en-US" b="1" dirty="0" smtClean="0"/>
              <a:t>Mt. SAC Trends in Completion</a:t>
            </a:r>
            <a:endParaRPr lang="en-US" b="1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9863504"/>
              </p:ext>
            </p:extLst>
          </p:nvPr>
        </p:nvGraphicFramePr>
        <p:xfrm>
          <a:off x="4433208" y="1159329"/>
          <a:ext cx="7649935" cy="4425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79716" y="2587020"/>
            <a:ext cx="3102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Completion among students unprepared for college has trended up: 39%-40%-41%-48%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79716" y="4156680"/>
            <a:ext cx="28003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Year-to-year persistence has also trended up: 72%-77%-79%-80%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79716" y="1273010"/>
            <a:ext cx="3126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Completion for those college prepared is flat: 76%-72%-73%-75%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988379" y="5584372"/>
            <a:ext cx="5510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Example: the 2006-07 six year cohort data was collected on student performance through 2012-13.</a:t>
            </a:r>
          </a:p>
          <a:p>
            <a:pPr algn="ctr"/>
            <a:r>
              <a:rPr lang="en-US" dirty="0">
                <a:hlinkClick r:id="rId3"/>
              </a:rPr>
              <a:t>http://scorecard.cccco.edu/scorecard.aspx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82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114425"/>
            <a:ext cx="95250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3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0146"/>
          </a:xfrm>
        </p:spPr>
        <p:txBody>
          <a:bodyPr/>
          <a:lstStyle/>
          <a:p>
            <a:pPr algn="ctr"/>
            <a:r>
              <a:rPr lang="en-US" b="1" dirty="0" smtClean="0"/>
              <a:t>Why Guided Pathways?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617" y="1355272"/>
            <a:ext cx="11325137" cy="4821691"/>
          </a:xfrm>
        </p:spPr>
        <p:txBody>
          <a:bodyPr>
            <a:normAutofit/>
          </a:bodyPr>
          <a:lstStyle/>
          <a:p>
            <a:r>
              <a:rPr lang="en-US" dirty="0"/>
              <a:t>California is </a:t>
            </a:r>
            <a:r>
              <a:rPr lang="en-US" b="1" dirty="0" smtClean="0">
                <a:solidFill>
                  <a:srgbClr val="FF0000"/>
                </a:solidFill>
              </a:rPr>
              <a:t>short 1.1 </a:t>
            </a:r>
            <a:r>
              <a:rPr lang="en-US" b="1" dirty="0">
                <a:solidFill>
                  <a:srgbClr val="FF0000"/>
                </a:solidFill>
              </a:rPr>
              <a:t>million bachelor’s degrees </a:t>
            </a:r>
            <a:r>
              <a:rPr lang="en-US" dirty="0" smtClean="0"/>
              <a:t>to meet demand </a:t>
            </a:r>
            <a:r>
              <a:rPr lang="en-US" dirty="0"/>
              <a:t>by </a:t>
            </a:r>
            <a:r>
              <a:rPr lang="en-US" dirty="0" smtClean="0"/>
              <a:t>2030</a:t>
            </a:r>
          </a:p>
          <a:p>
            <a:r>
              <a:rPr lang="en-US" dirty="0" smtClean="0"/>
              <a:t>At CCC </a:t>
            </a:r>
            <a:r>
              <a:rPr lang="en-US" b="1" dirty="0" smtClean="0">
                <a:solidFill>
                  <a:srgbClr val="FF0000"/>
                </a:solidFill>
              </a:rPr>
              <a:t>71% of college ready </a:t>
            </a:r>
            <a:r>
              <a:rPr lang="en-US" dirty="0" smtClean="0"/>
              <a:t>complete, but </a:t>
            </a:r>
            <a:r>
              <a:rPr lang="en-US" b="1" dirty="0" smtClean="0">
                <a:solidFill>
                  <a:srgbClr val="FF0000"/>
                </a:solidFill>
              </a:rPr>
              <a:t>only 41% of unprepared</a:t>
            </a:r>
          </a:p>
          <a:p>
            <a:r>
              <a:rPr lang="en-US" dirty="0" smtClean="0"/>
              <a:t>CCC </a:t>
            </a:r>
            <a:r>
              <a:rPr lang="en-US" b="1" dirty="0" smtClean="0">
                <a:solidFill>
                  <a:srgbClr val="FF0000"/>
                </a:solidFill>
              </a:rPr>
              <a:t>Black/Latino</a:t>
            </a:r>
            <a:r>
              <a:rPr lang="en-US" dirty="0" smtClean="0"/>
              <a:t>: ready: </a:t>
            </a:r>
            <a:r>
              <a:rPr lang="en-US" b="1" dirty="0" smtClean="0">
                <a:solidFill>
                  <a:srgbClr val="FF0000"/>
                </a:solidFill>
              </a:rPr>
              <a:t>62%/64% </a:t>
            </a:r>
            <a:r>
              <a:rPr lang="en-US" dirty="0" smtClean="0"/>
              <a:t>complete; unprepared: </a:t>
            </a:r>
            <a:r>
              <a:rPr lang="en-US" b="1" dirty="0" smtClean="0">
                <a:solidFill>
                  <a:srgbClr val="FF0000"/>
                </a:solidFill>
              </a:rPr>
              <a:t>33%/37%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 smtClean="0"/>
              <a:t>CCC College Ready: 20%; Need Math: </a:t>
            </a:r>
            <a:r>
              <a:rPr lang="en-US" b="1" dirty="0" smtClean="0">
                <a:solidFill>
                  <a:srgbClr val="FF0000"/>
                </a:solidFill>
              </a:rPr>
              <a:t>25%</a:t>
            </a:r>
            <a:r>
              <a:rPr lang="en-US" dirty="0" smtClean="0"/>
              <a:t>; Need English: </a:t>
            </a:r>
            <a:r>
              <a:rPr lang="en-US" b="1" dirty="0" smtClean="0">
                <a:solidFill>
                  <a:srgbClr val="FF0000"/>
                </a:solidFill>
              </a:rPr>
              <a:t>15%</a:t>
            </a:r>
            <a:r>
              <a:rPr lang="en-US" dirty="0" smtClean="0"/>
              <a:t>; Both: </a:t>
            </a:r>
            <a:r>
              <a:rPr lang="en-US" b="1" dirty="0" smtClean="0">
                <a:solidFill>
                  <a:srgbClr val="FF0000"/>
                </a:solidFill>
              </a:rPr>
              <a:t>39%</a:t>
            </a:r>
          </a:p>
          <a:p>
            <a:r>
              <a:rPr lang="en-US" dirty="0" smtClean="0"/>
              <a:t>Get College Ready: </a:t>
            </a:r>
            <a:r>
              <a:rPr lang="en-US" b="1" dirty="0" smtClean="0">
                <a:solidFill>
                  <a:srgbClr val="FF0000"/>
                </a:solidFill>
              </a:rPr>
              <a:t>2/3/4 Below</a:t>
            </a:r>
            <a:r>
              <a:rPr lang="en-US" dirty="0" smtClean="0"/>
              <a:t>: Math </a:t>
            </a:r>
            <a:r>
              <a:rPr lang="en-US" sz="2400" b="1" dirty="0" smtClean="0"/>
              <a:t>44%/27%/17%; </a:t>
            </a:r>
            <a:r>
              <a:rPr lang="en-US" dirty="0" smtClean="0"/>
              <a:t>English </a:t>
            </a:r>
            <a:r>
              <a:rPr lang="en-US" sz="2400" b="1" dirty="0" smtClean="0">
                <a:solidFill>
                  <a:srgbClr val="FF0000"/>
                </a:solidFill>
              </a:rPr>
              <a:t>51%/37%/31%</a:t>
            </a:r>
          </a:p>
          <a:p>
            <a:r>
              <a:rPr lang="en-US" dirty="0" smtClean="0"/>
              <a:t>At </a:t>
            </a:r>
            <a:r>
              <a:rPr lang="en-US" dirty="0"/>
              <a:t>CSU, </a:t>
            </a:r>
            <a:r>
              <a:rPr lang="en-US" b="1" dirty="0" smtClean="0">
                <a:solidFill>
                  <a:srgbClr val="FF0000"/>
                </a:solidFill>
              </a:rPr>
              <a:t>Black/Latino</a:t>
            </a:r>
            <a:r>
              <a:rPr lang="en-US" dirty="0" smtClean="0"/>
              <a:t> students are </a:t>
            </a:r>
            <a:r>
              <a:rPr lang="en-US" b="1" dirty="0" smtClean="0">
                <a:solidFill>
                  <a:srgbClr val="FF0000"/>
                </a:solidFill>
              </a:rPr>
              <a:t>49% but only 38% of degrees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At Mt. SAC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76%</a:t>
            </a:r>
            <a:r>
              <a:rPr lang="en-US" dirty="0" smtClean="0"/>
              <a:t> of college ready complete;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46%</a:t>
            </a:r>
            <a:r>
              <a:rPr lang="en-US" dirty="0" smtClean="0"/>
              <a:t> of unprepared complete</a:t>
            </a:r>
          </a:p>
          <a:p>
            <a:r>
              <a:rPr lang="en-US" dirty="0" smtClean="0"/>
              <a:t>Mt. SAC Black/Latino ready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67%/64% </a:t>
            </a:r>
            <a:r>
              <a:rPr lang="en-US" dirty="0" smtClean="0"/>
              <a:t>complete; unprepared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40%/40%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4617" y="6292170"/>
            <a:ext cx="11230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http://www.ppic.org/publications/?</a:t>
            </a:r>
            <a:r>
              <a:rPr lang="en-US" dirty="0" smtClean="0">
                <a:hlinkClick r:id="rId2"/>
              </a:rPr>
              <a:t>topic=ppic-higher-education-center</a:t>
            </a:r>
            <a:r>
              <a:rPr lang="en-US" dirty="0"/>
              <a:t>;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scorecard.cccco.edu/scorecard.aspx</a:t>
            </a:r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9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s Rios Initiatives- How does the work fit togeth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0160" y="861061"/>
            <a:ext cx="9763762" cy="54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2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3382"/>
          </a:xfrm>
        </p:spPr>
        <p:txBody>
          <a:bodyPr/>
          <a:lstStyle/>
          <a:p>
            <a:pPr algn="ctr"/>
            <a:r>
              <a:rPr lang="en-US" b="1" dirty="0" smtClean="0"/>
              <a:t>Why Guided Pathways? Historical View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81730"/>
              </p:ext>
            </p:extLst>
          </p:nvPr>
        </p:nvGraphicFramePr>
        <p:xfrm>
          <a:off x="6335488" y="1185456"/>
          <a:ext cx="5151663" cy="2151266"/>
        </p:xfrm>
        <a:graphic>
          <a:graphicData uri="http://schemas.openxmlformats.org/drawingml/2006/table">
            <a:tbl>
              <a:tblPr firstRow="1" firstCol="1" bandRow="1"/>
              <a:tblGrid>
                <a:gridCol w="1669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9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34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82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 of HS Graduation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School </a:t>
                      </a:r>
                      <a:r>
                        <a:rPr lang="en-US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Grad 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Initial College Enrollment Rate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8.8%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1947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1853" y="1185456"/>
            <a:ext cx="5891168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Bef>
                <a:spcPts val="600"/>
              </a:spcBef>
              <a:buAutoNum type="arabicPlain" startAt="1909"/>
              <a:tabLst>
                <a:tab pos="685800" algn="l"/>
              </a:tabLst>
            </a:pPr>
            <a:r>
              <a:rPr lang="en-US" sz="2000" dirty="0" smtClean="0"/>
              <a:t>Carnegie System of Credit Hours for Schools and Colleges. What followed was a tremendous growth in high school enrollment and a clear distinction between high school and college.</a:t>
            </a:r>
          </a:p>
          <a:p>
            <a:pPr marL="685800" indent="-685800">
              <a:spcBef>
                <a:spcPts val="600"/>
              </a:spcBef>
              <a:buAutoNum type="arabicPlain" startAt="1947"/>
              <a:tabLst>
                <a:tab pos="685800" algn="l"/>
              </a:tabLst>
            </a:pPr>
            <a:r>
              <a:rPr lang="en-US" sz="2000" dirty="0" smtClean="0"/>
              <a:t>Post WWII: High school curriculum became more standardized. The GI Bill mushroomed college enrollment. Community colleges growth was dramatic to meet the need.</a:t>
            </a:r>
          </a:p>
          <a:p>
            <a:pPr marL="690563" indent="-690563">
              <a:spcBef>
                <a:spcPts val="600"/>
              </a:spcBef>
              <a:tabLst>
                <a:tab pos="685800" algn="l"/>
              </a:tabLst>
            </a:pPr>
            <a:r>
              <a:rPr lang="en-US" sz="2000" dirty="0" smtClean="0"/>
              <a:t>1980s	Growth of diversity in high school graduates and college enrollments. Emphasis on targeted populations increases, e.g., MESA, EOPS, Puente</a:t>
            </a:r>
          </a:p>
          <a:p>
            <a:pPr marL="685800" indent="-685800">
              <a:spcBef>
                <a:spcPts val="600"/>
              </a:spcBef>
              <a:tabLst>
                <a:tab pos="685800" algn="l"/>
              </a:tabLst>
            </a:pPr>
            <a:r>
              <a:rPr lang="en-US" sz="2000" dirty="0" smtClean="0"/>
              <a:t>Today	With higher high school graduation rates and more than two-thirds of graduates going to college, the community college paradigm created 70 years ago does not meet the needs of today’s students.</a:t>
            </a:r>
            <a:endParaRPr lang="en-US" sz="2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547135"/>
              </p:ext>
            </p:extLst>
          </p:nvPr>
        </p:nvGraphicFramePr>
        <p:xfrm>
          <a:off x="6461079" y="3501630"/>
          <a:ext cx="4900479" cy="2743200"/>
        </p:xfrm>
        <a:graphic>
          <a:graphicData uri="http://schemas.openxmlformats.org/drawingml/2006/table">
            <a:tbl>
              <a:tblPr firstRow="1" firstCol="1" bandRow="1"/>
              <a:tblGrid>
                <a:gridCol w="1182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3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27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98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02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108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HS Graduates and College </a:t>
                      </a:r>
                      <a:r>
                        <a:rPr lang="en-US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Enrollment by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Race/Ethnicity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Age 18-21, </a:t>
                      </a:r>
                      <a:r>
                        <a:rPr lang="en-US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1975, 1997, 2013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108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en-US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 Age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18-21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School Graduates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of HS Grads In College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5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US" sz="20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5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44.7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65.9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5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White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80.6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79.2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34.6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68.8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5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60.4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68.7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33.4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55.6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5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Hispanic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57.2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60.7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59.8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62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84" y="122376"/>
            <a:ext cx="10515600" cy="606425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Milestones to Completion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53" y="1579283"/>
            <a:ext cx="6381093" cy="49240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906" y="5086349"/>
            <a:ext cx="3169948" cy="125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 smtClean="0"/>
              <a:t>HS Outreach</a:t>
            </a:r>
          </a:p>
          <a:p>
            <a:pPr algn="ctr">
              <a:lnSpc>
                <a:spcPts val="3000"/>
              </a:lnSpc>
            </a:pPr>
            <a:r>
              <a:rPr lang="en-US" sz="3200" b="1" dirty="0" smtClean="0"/>
              <a:t>Dual </a:t>
            </a:r>
            <a:r>
              <a:rPr lang="en-US" sz="3200" b="1" dirty="0"/>
              <a:t>Enrollment</a:t>
            </a:r>
            <a:r>
              <a:rPr lang="en-US" sz="3200" b="1" dirty="0" smtClean="0"/>
              <a:t>/ Early </a:t>
            </a:r>
            <a:r>
              <a:rPr lang="en-US" sz="3200" b="1" dirty="0"/>
              <a:t>College HS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52089" y="4602717"/>
            <a:ext cx="31845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 smtClean="0"/>
              <a:t>HS/Adult Ed </a:t>
            </a:r>
            <a:r>
              <a:rPr lang="en-US" sz="3200" b="1" dirty="0"/>
              <a:t>to College </a:t>
            </a:r>
            <a:r>
              <a:rPr lang="en-US" sz="3200" b="1" dirty="0" smtClean="0"/>
              <a:t>Entry</a:t>
            </a:r>
          </a:p>
          <a:p>
            <a:pPr algn="ctr"/>
            <a:r>
              <a:rPr lang="en-US" sz="2400" b="1" dirty="0" smtClean="0"/>
              <a:t>Apply/Register/Attend</a:t>
            </a:r>
            <a:endParaRPr lang="en-US" sz="2400" b="1" dirty="0"/>
          </a:p>
          <a:p>
            <a:pPr algn="ctr"/>
            <a:r>
              <a:rPr lang="en-US" sz="2400" b="1" dirty="0"/>
              <a:t>Financial </a:t>
            </a:r>
            <a:r>
              <a:rPr lang="en-US" sz="2400" b="1" dirty="0" smtClean="0"/>
              <a:t>Aid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26394" y="3046734"/>
            <a:ext cx="370982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On-Boarding</a:t>
            </a:r>
          </a:p>
          <a:p>
            <a:pPr algn="ctr">
              <a:lnSpc>
                <a:spcPts val="2000"/>
              </a:lnSpc>
            </a:pPr>
            <a:r>
              <a:rPr lang="en-US" sz="2400" b="1" dirty="0"/>
              <a:t>Orientation</a:t>
            </a:r>
          </a:p>
          <a:p>
            <a:pPr algn="ctr">
              <a:lnSpc>
                <a:spcPts val="2000"/>
              </a:lnSpc>
            </a:pPr>
            <a:r>
              <a:rPr lang="en-US" sz="2400" b="1" dirty="0"/>
              <a:t>Assessment &amp; Placement</a:t>
            </a:r>
          </a:p>
          <a:p>
            <a:pPr algn="ctr">
              <a:lnSpc>
                <a:spcPts val="2000"/>
              </a:lnSpc>
            </a:pPr>
            <a:r>
              <a:rPr lang="en-US" sz="2400" b="1" dirty="0"/>
              <a:t>Education </a:t>
            </a:r>
            <a:r>
              <a:rPr lang="en-US" sz="2400" b="1" dirty="0" smtClean="0"/>
              <a:t>Plans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5322" y="3310794"/>
            <a:ext cx="2450131" cy="1329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dirty="0"/>
              <a:t>Basic </a:t>
            </a:r>
            <a:r>
              <a:rPr lang="en-US" sz="3200" b="1" dirty="0" smtClean="0"/>
              <a:t>Skills:</a:t>
            </a:r>
          </a:p>
          <a:p>
            <a:pPr algn="ctr">
              <a:lnSpc>
                <a:spcPts val="3200"/>
              </a:lnSpc>
            </a:pPr>
            <a:r>
              <a:rPr lang="en-US" sz="3200" b="1" dirty="0" smtClean="0"/>
              <a:t>Math, English, ESL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7804" y="2030413"/>
            <a:ext cx="3095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Entering a Major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85030" y="1791801"/>
            <a:ext cx="3095954" cy="8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Following the Major Map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944" y="838736"/>
            <a:ext cx="1366201" cy="129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1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596" y="1791989"/>
            <a:ext cx="9126808" cy="327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8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5218"/>
          </a:xfrm>
        </p:spPr>
        <p:txBody>
          <a:bodyPr/>
          <a:lstStyle/>
          <a:p>
            <a:pPr algn="ctr"/>
            <a:r>
              <a:rPr lang="en-US" b="1" dirty="0" smtClean="0"/>
              <a:t>Dual Enrollment  &amp; Early College HS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307" y="1183821"/>
            <a:ext cx="6858000" cy="5674179"/>
          </a:xfrm>
        </p:spPr>
        <p:txBody>
          <a:bodyPr>
            <a:normAutofit/>
          </a:bodyPr>
          <a:lstStyle/>
          <a:p>
            <a:r>
              <a:rPr lang="en-US" dirty="0" smtClean="0"/>
              <a:t>School boards determine which students may benefit from dual enrollment and dual credit, upon recommendation from their principal and parental consent.</a:t>
            </a:r>
          </a:p>
          <a:p>
            <a:r>
              <a:rPr lang="en-US" dirty="0" smtClean="0"/>
              <a:t>Students enrolled in Early College High Schools earn college credit through dual enrollment.</a:t>
            </a:r>
          </a:p>
          <a:p>
            <a:r>
              <a:rPr lang="en-US" dirty="0" smtClean="0"/>
              <a:t>ECHS school days are 180 rather than 240 minutes. </a:t>
            </a:r>
          </a:p>
          <a:p>
            <a:r>
              <a:rPr lang="en-US" dirty="0" smtClean="0"/>
              <a:t>AB 288 expands dual enrollment to closed classes during school periods under specified conditions jointly approved by both boards.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384571"/>
              </p:ext>
            </p:extLst>
          </p:nvPr>
        </p:nvGraphicFramePr>
        <p:xfrm>
          <a:off x="7576459" y="2454273"/>
          <a:ext cx="4275364" cy="4175760"/>
        </p:xfrm>
        <a:graphic>
          <a:graphicData uri="http://schemas.openxmlformats.org/drawingml/2006/table">
            <a:tbl>
              <a:tblPr firstRow="1" firstCol="1" bandRow="1"/>
              <a:tblGrid>
                <a:gridCol w="1666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9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row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International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Polytechnic</a:t>
                      </a:r>
                      <a:r>
                        <a:rPr lang="en-US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HS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Ipoly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ENGL 68, 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 College Writing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ENGL 1A, Freshman Composition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 110, Elementary Statistics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POLI 1, Political Science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 160, </a:t>
                      </a:r>
                      <a:r>
                        <a:rPr lang="en-US" sz="14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Precalculus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Rowland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SOC 1, Sociology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Nogales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ANTH 5, Cultural Anthropology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Edgewood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HS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COUN 51, Career Planning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 5, </a:t>
                      </a:r>
                      <a:r>
                        <a:rPr lang="en-US" sz="14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Contemp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Health Issues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3831590" algn="l"/>
                        </a:tabLs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 90, Medical Terminology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3831590" algn="l"/>
                        </a:tabLs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FIRE 1, Fire Protection 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West Covina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COUN 51, Career Planning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 71A, Intermediate Algebra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 71B, Intermediate Algebra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831590" algn="l"/>
                        </a:tabLst>
                      </a:pP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Ganesha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3831590" algn="l"/>
                        </a:tabLs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ENGL 68, </a:t>
                      </a:r>
                      <a:r>
                        <a:rPr lang="en-US" sz="14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Prepfor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College Writing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ENGL 1A, Freshman Composition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831590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Diamond Bar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3831590" algn="l"/>
                        </a:tabLs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ENGL 1A, Freshman Composition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4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ENGL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1C, Critical Thinking 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&amp;Writing 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76459" y="1302732"/>
            <a:ext cx="4544787" cy="1019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dirty="0" smtClean="0"/>
              <a:t>After a pilot year in 2016-17, Mt. SAC is now offering dual enrolled classes at the following schools.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541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042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Early College High School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254762"/>
            <a:ext cx="6344920" cy="478535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ECH Makes Students More Ready for College</a:t>
            </a:r>
          </a:p>
          <a:p>
            <a:pPr marL="233363" lvl="1">
              <a:buFont typeface="Courier New" panose="02070309020205020404" pitchFamily="49" charset="0"/>
              <a:buChar char="o"/>
            </a:pPr>
            <a:r>
              <a:rPr lang="en-US" sz="2800" dirty="0" smtClean="0"/>
              <a:t>86% graduate </a:t>
            </a:r>
            <a:r>
              <a:rPr lang="en-US" sz="2800" dirty="0"/>
              <a:t>from high </a:t>
            </a:r>
            <a:r>
              <a:rPr lang="en-US" sz="2800" dirty="0" smtClean="0"/>
              <a:t>school, more than the 81% for </a:t>
            </a:r>
            <a:r>
              <a:rPr lang="en-US" sz="2800" dirty="0"/>
              <a:t>comparison </a:t>
            </a:r>
            <a:r>
              <a:rPr lang="en-US" sz="2800" dirty="0" smtClean="0"/>
              <a:t>students</a:t>
            </a:r>
            <a:endParaRPr lang="en-US" sz="2800" dirty="0"/>
          </a:p>
          <a:p>
            <a:pPr marL="233363" lvl="1">
              <a:buFont typeface="Courier New" panose="02070309020205020404" pitchFamily="49" charset="0"/>
              <a:buChar char="o"/>
            </a:pPr>
            <a:r>
              <a:rPr lang="en-US" sz="2800" dirty="0" smtClean="0"/>
              <a:t>80% enroll in college, </a:t>
            </a:r>
            <a:r>
              <a:rPr lang="en-US" sz="2800" dirty="0"/>
              <a:t>compared with </a:t>
            </a:r>
            <a:r>
              <a:rPr lang="en-US" sz="2800" dirty="0" smtClean="0"/>
              <a:t>71% of </a:t>
            </a:r>
            <a:r>
              <a:rPr lang="en-US" sz="2800" dirty="0"/>
              <a:t>comparison students</a:t>
            </a:r>
          </a:p>
          <a:p>
            <a:pPr marL="233363" lvl="1">
              <a:buFont typeface="Courier New" panose="02070309020205020404" pitchFamily="49" charset="0"/>
              <a:buChar char="o"/>
            </a:pPr>
            <a:r>
              <a:rPr lang="en-US" sz="2800" dirty="0" smtClean="0"/>
              <a:t>20% earn </a:t>
            </a:r>
            <a:r>
              <a:rPr lang="en-US" sz="2800" dirty="0"/>
              <a:t>a </a:t>
            </a:r>
            <a:r>
              <a:rPr lang="en-US" sz="2800" dirty="0" smtClean="0"/>
              <a:t>associate degree </a:t>
            </a:r>
            <a:r>
              <a:rPr lang="en-US" sz="2800" dirty="0"/>
              <a:t>by the time they </a:t>
            </a:r>
            <a:r>
              <a:rPr lang="en-US" sz="2800" dirty="0" smtClean="0"/>
              <a:t>graduate </a:t>
            </a:r>
            <a:r>
              <a:rPr lang="en-US" sz="2800" dirty="0"/>
              <a:t>from high </a:t>
            </a:r>
            <a:r>
              <a:rPr lang="en-US" sz="2800" dirty="0" smtClean="0"/>
              <a:t>school</a:t>
            </a:r>
          </a:p>
          <a:p>
            <a:pPr marL="233363" lvl="1">
              <a:buFont typeface="Courier New" panose="02070309020205020404" pitchFamily="49" charset="0"/>
              <a:buChar char="o"/>
            </a:pPr>
            <a:r>
              <a:rPr lang="en-US" sz="2800" dirty="0" smtClean="0"/>
              <a:t>Two </a:t>
            </a:r>
            <a:r>
              <a:rPr lang="en-US" sz="2800" dirty="0"/>
              <a:t>years out of high school </a:t>
            </a:r>
            <a:r>
              <a:rPr lang="en-US" sz="2800" dirty="0" smtClean="0"/>
              <a:t>25</a:t>
            </a:r>
            <a:r>
              <a:rPr lang="en-US" sz="2800" dirty="0"/>
              <a:t>% </a:t>
            </a:r>
            <a:r>
              <a:rPr lang="en-US" sz="2800" dirty="0" smtClean="0"/>
              <a:t>have earned </a:t>
            </a:r>
            <a:r>
              <a:rPr lang="en-US" sz="2800" dirty="0"/>
              <a:t>a bachelor’s </a:t>
            </a:r>
            <a:r>
              <a:rPr lang="en-US" sz="2800" dirty="0" smtClean="0"/>
              <a:t>degree</a:t>
            </a:r>
          </a:p>
          <a:p>
            <a:pPr marL="233363" lvl="1">
              <a:buFont typeface="Courier New" panose="02070309020205020404" pitchFamily="49" charset="0"/>
              <a:buChar char="o"/>
            </a:pPr>
            <a:r>
              <a:rPr lang="en-US" sz="2800" dirty="0" smtClean="0"/>
              <a:t>High </a:t>
            </a:r>
            <a:r>
              <a:rPr lang="en-US" sz="2800" dirty="0"/>
              <a:t>school graduation and college </a:t>
            </a:r>
            <a:r>
              <a:rPr lang="en-US" sz="2800" dirty="0" smtClean="0"/>
              <a:t>enrollment does not </a:t>
            </a:r>
            <a:r>
              <a:rPr lang="en-US" sz="2800" dirty="0"/>
              <a:t>differ significantly based on gender, race/ethnicity, family income, first-generation college-going status, or pre-high school achievement</a:t>
            </a:r>
          </a:p>
          <a:p>
            <a:pPr marL="233363" lvl="1">
              <a:buFont typeface="Courier New" panose="02070309020205020404" pitchFamily="49" charset="0"/>
              <a:buChar char="o"/>
            </a:pPr>
            <a:endParaRPr lang="en-US" sz="2800" dirty="0"/>
          </a:p>
          <a:p>
            <a:pPr lvl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1402080" y="6129337"/>
            <a:ext cx="10393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www.air.org/sites/default/files/downloads/report/ECHSI_Impact_Study_Report_Final1_0.pdf</a:t>
            </a:r>
            <a:endParaRPr lang="en-US" sz="1600" u="sng" dirty="0" smtClean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www.air.org/resource/early-college-continued-success-early-college-high-school-initiative-impact-study-2014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1412576"/>
            <a:ext cx="5415280" cy="36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lvl="1" indent="-228600">
              <a:lnSpc>
                <a:spcPct val="70000"/>
              </a:lnSpc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80" y="1596312"/>
            <a:ext cx="5405120" cy="370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1897</TotalTime>
  <Words>2368</Words>
  <Application>Microsoft Office PowerPoint</Application>
  <PresentationFormat>Widescreen</PresentationFormat>
  <Paragraphs>499</Paragraphs>
  <Slides>40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Light</vt:lpstr>
      <vt:lpstr>Courier New</vt:lpstr>
      <vt:lpstr>Symbol</vt:lpstr>
      <vt:lpstr>Times New Roman</vt:lpstr>
      <vt:lpstr>Wingdings</vt:lpstr>
      <vt:lpstr>Office Theme</vt:lpstr>
      <vt:lpstr>Document</vt:lpstr>
      <vt:lpstr>Making College Ready for Students Rather Than Making Students Ready for College</vt:lpstr>
      <vt:lpstr>What is Guided Pathways?</vt:lpstr>
      <vt:lpstr>History of Student Success Initiatives</vt:lpstr>
      <vt:lpstr>Why Guided Pathways?</vt:lpstr>
      <vt:lpstr>Why Guided Pathways? Historical View</vt:lpstr>
      <vt:lpstr>Milestones to Completion</vt:lpstr>
      <vt:lpstr>PowerPoint Presentation</vt:lpstr>
      <vt:lpstr>Dual Enrollment  &amp; Early College HS</vt:lpstr>
      <vt:lpstr>Early College High School</vt:lpstr>
      <vt:lpstr>PowerPoint Presentation</vt:lpstr>
      <vt:lpstr>PowerPoint Presentation</vt:lpstr>
      <vt:lpstr>College Entry: Reaching Students via Text Message</vt:lpstr>
      <vt:lpstr>College Entry: Initial Choice of College Major</vt:lpstr>
      <vt:lpstr>PowerPoint Presentation</vt:lpstr>
      <vt:lpstr>On-Boarding: Initial Education Plans</vt:lpstr>
      <vt:lpstr>On-Boarding: Early Choice of Career Cluster . Using Names Understood by Students Makes College More Ready for Students</vt:lpstr>
      <vt:lpstr>On-Boarding: Growth in Students Served</vt:lpstr>
      <vt:lpstr>PowerPoint Presentation</vt:lpstr>
      <vt:lpstr>Basic Skills: Assessment &amp; Placement</vt:lpstr>
      <vt:lpstr>PowerPoint Presentation</vt:lpstr>
      <vt:lpstr>PowerPoint Presentation</vt:lpstr>
      <vt:lpstr>PowerPoint Presentation</vt:lpstr>
      <vt:lpstr>Multiple Measure Placement</vt:lpstr>
      <vt:lpstr>Multiple Measures English Placement</vt:lpstr>
      <vt:lpstr>Multiple Measures Math Placement</vt:lpstr>
      <vt:lpstr>PowerPoint Presentation</vt:lpstr>
      <vt:lpstr>New Placement Results: English</vt:lpstr>
      <vt:lpstr>New Placement System: Expected Success</vt:lpstr>
      <vt:lpstr>New Placement: Expected Success</vt:lpstr>
      <vt:lpstr>Basic Skills Multiple Paths</vt:lpstr>
      <vt:lpstr>PowerPoint Presentation</vt:lpstr>
      <vt:lpstr>Entering a Major: Online Catalog by Career Cluster</vt:lpstr>
      <vt:lpstr>Entering a Major: Program Maps</vt:lpstr>
      <vt:lpstr>Staying on the Path: Supportive Cohorts</vt:lpstr>
      <vt:lpstr>Staying on the Path: Academic Interventions</vt:lpstr>
      <vt:lpstr>PowerPoint Presentation</vt:lpstr>
      <vt:lpstr>Mt. SAC Trends in Staying on the Path</vt:lpstr>
      <vt:lpstr>Mt. SAC Trends in Completion</vt:lpstr>
      <vt:lpstr>PowerPoint Presentation</vt:lpstr>
      <vt:lpstr>PowerPoint Presentation</vt:lpstr>
    </vt:vector>
  </TitlesOfParts>
  <Company>Mt. San Antonio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Lina Chen</dc:creator>
  <cp:lastModifiedBy>Sampat, Michelle</cp:lastModifiedBy>
  <cp:revision>147</cp:revision>
  <dcterms:created xsi:type="dcterms:W3CDTF">2017-11-11T16:25:38Z</dcterms:created>
  <dcterms:modified xsi:type="dcterms:W3CDTF">2017-11-15T16:23:46Z</dcterms:modified>
</cp:coreProperties>
</file>