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44" r:id="rId5"/>
    <p:sldId id="285" r:id="rId6"/>
    <p:sldId id="391" r:id="rId7"/>
    <p:sldId id="353" r:id="rId8"/>
    <p:sldId id="313" r:id="rId9"/>
    <p:sldId id="389" r:id="rId10"/>
    <p:sldId id="501" r:id="rId11"/>
    <p:sldId id="510" r:id="rId12"/>
    <p:sldId id="515" r:id="rId13"/>
    <p:sldId id="504" r:id="rId14"/>
    <p:sldId id="511" r:id="rId15"/>
    <p:sldId id="512" r:id="rId16"/>
    <p:sldId id="520" r:id="rId17"/>
    <p:sldId id="514" r:id="rId18"/>
    <p:sldId id="283" r:id="rId19"/>
    <p:sldId id="388" r:id="rId20"/>
    <p:sldId id="310" r:id="rId21"/>
    <p:sldId id="390" r:id="rId22"/>
    <p:sldId id="331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A56EA-C547-3FEE-0A0E-3880EC3E5840}" v="2" dt="2024-01-17T23:38:15.171"/>
  </p1510:revLst>
</p1510:revInfo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23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8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quinones@mtsac.edu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0"/>
            <a:ext cx="8956431" cy="152627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Calibri" panose="020F0502020204030204" pitchFamily="34" charset="0"/>
              </a:rPr>
              <a:t>Navigating PIE 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Planning for Institutional Effectiveness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0404482" y="5936525"/>
            <a:ext cx="1482718" cy="457200"/>
          </a:xfrm>
        </p:spPr>
        <p:txBody>
          <a:bodyPr anchor="b">
            <a:normAutofit fontScale="925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/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Data for Unit Goals and Resources: Sample of Dashboards</a:t>
            </a:r>
          </a:p>
        </p:txBody>
      </p:sp>
      <p:pic>
        <p:nvPicPr>
          <p:cNvPr id="8" name="Picture 7" descr="A screenshot of a success and retention dashboard">
            <a:extLst>
              <a:ext uri="{FF2B5EF4-FFF2-40B4-BE49-F238E27FC236}">
                <a16:creationId xmlns:a16="http://schemas.microsoft.com/office/drawing/2014/main" id="{AC5F2BBF-DD16-4CEF-9E0C-4E9F05EE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4" y="1308371"/>
            <a:ext cx="9601200" cy="53527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555736" y="1377473"/>
            <a:ext cx="3419956" cy="31986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any of these Bookmark icons/pages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icon has different information from headcounts, rates, division, department, etc.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45873" y="2483141"/>
            <a:ext cx="5318619" cy="5704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4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056"/>
            <a:ext cx="10308336" cy="640080"/>
          </a:xfrm>
        </p:spPr>
        <p:txBody>
          <a:bodyPr/>
          <a:lstStyle/>
          <a:p>
            <a:pPr algn="ctr"/>
            <a:r>
              <a:rPr lang="en-US" dirty="0"/>
              <a:t>Success Rates by Division, Department, &amp; Success</a:t>
            </a:r>
          </a:p>
        </p:txBody>
      </p:sp>
      <p:pic>
        <p:nvPicPr>
          <p:cNvPr id="9" name="Picture 8" descr="A screenshot of success rates by division, department, and success">
            <a:extLst>
              <a:ext uri="{FF2B5EF4-FFF2-40B4-BE49-F238E27FC236}">
                <a16:creationId xmlns:a16="http://schemas.microsoft.com/office/drawing/2014/main" id="{0A2E02FF-33E4-4180-B728-83A32EBB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" y="1108359"/>
            <a:ext cx="9144000" cy="555275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241294" y="1257993"/>
            <a:ext cx="3905484" cy="40251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go back to the main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'Reset Filters’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clear any items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selections by Using the Eraser     Button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655668" y="1367050"/>
            <a:ext cx="5585626" cy="5096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 of eraser icon" title="Eraser icon">
            <a:extLst>
              <a:ext uri="{FF2B5EF4-FFF2-40B4-BE49-F238E27FC236}">
                <a16:creationId xmlns:a16="http://schemas.microsoft.com/office/drawing/2014/main" id="{34325D69-FC65-4E8B-B8EE-54B86F30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813" y="4819783"/>
            <a:ext cx="295275" cy="2381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BB1BB-A7B6-472F-8E3F-754938BEB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83346" y="1876733"/>
            <a:ext cx="5192466" cy="7588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4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SEAP Programs Demographic Profile Ethnicity Example</a:t>
            </a:r>
          </a:p>
        </p:txBody>
      </p:sp>
      <p:pic>
        <p:nvPicPr>
          <p:cNvPr id="8" name="Picture 7" descr="A screenshot of demographic profiles">
            <a:extLst>
              <a:ext uri="{FF2B5EF4-FFF2-40B4-BE49-F238E27FC236}">
                <a16:creationId xmlns:a16="http://schemas.microsoft.com/office/drawing/2014/main" id="{ACE7954E-A993-4BE4-916E-2DD8B4756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8" y="1151403"/>
            <a:ext cx="8778240" cy="52585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949304" y="2411187"/>
            <a:ext cx="920815" cy="2125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3D32B-A988-45C2-A635-0F345E5F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39645" y="3666565"/>
            <a:ext cx="935298" cy="216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9974943" y="2044512"/>
            <a:ext cx="2181839" cy="18390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Program</a:t>
            </a:r>
          </a:p>
        </p:txBody>
      </p:sp>
    </p:spTree>
    <p:extLst>
      <p:ext uri="{BB962C8B-B14F-4D97-AF65-F5344CB8AC3E}">
        <p14:creationId xmlns:p14="http://schemas.microsoft.com/office/powerpoint/2010/main" val="159932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SEAP Programs Fall to Spring Retention Example (Fall 22 to Spring 23 &amp; EOPS)</a:t>
            </a:r>
          </a:p>
        </p:txBody>
      </p:sp>
      <p:pic>
        <p:nvPicPr>
          <p:cNvPr id="7" name="Picture 6" descr="A screenshot of a fall to spring retention dashboard">
            <a:extLst>
              <a:ext uri="{FF2B5EF4-FFF2-40B4-BE49-F238E27FC236}">
                <a16:creationId xmlns:a16="http://schemas.microsoft.com/office/drawing/2014/main" id="{28E6F104-F187-4103-9E94-83A23AF1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8136"/>
            <a:ext cx="9144000" cy="46420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DD73CB-039B-4469-BCE8-CF6A6408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67649" y="3075227"/>
            <a:ext cx="374457" cy="4229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3D32B-A988-45C2-A635-0F345E5F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53057" y="2070559"/>
            <a:ext cx="829185" cy="2531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164402" y="1143632"/>
            <a:ext cx="1871766" cy="31986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AY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Select Program &amp; All Mt. SAC</a:t>
            </a:r>
          </a:p>
        </p:txBody>
      </p:sp>
    </p:spTree>
    <p:extLst>
      <p:ext uri="{BB962C8B-B14F-4D97-AF65-F5344CB8AC3E}">
        <p14:creationId xmlns:p14="http://schemas.microsoft.com/office/powerpoint/2010/main" val="184281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Exercise: Success, Challenges, and Lessons Learned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603B0-E87F-4049-888E-DD7223A360FB}"/>
              </a:ext>
            </a:extLst>
          </p:cNvPr>
          <p:cNvSpPr txBox="1">
            <a:spLocks/>
          </p:cNvSpPr>
          <p:nvPr/>
        </p:nvSpPr>
        <p:spPr>
          <a:xfrm>
            <a:off x="1717158" y="1551839"/>
            <a:ext cx="10076688" cy="37592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your initial thoughts on the data? 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be contributing to student success in your program? 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be detracting student success in your program?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6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D8DFB-FF7A-945C-BED4-DCA09B596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85" y="1910779"/>
            <a:ext cx="10298437" cy="4310238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– Goals and Resources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10194036" y="1797268"/>
            <a:ext cx="1080768" cy="9898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8229600" y="1573566"/>
            <a:ext cx="304520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Add the new goal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825486" y="2790996"/>
            <a:ext cx="46299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b.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695112" y="4181504"/>
            <a:ext cx="450760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c.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0732315" y="4816456"/>
            <a:ext cx="45215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d.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231685" y="3231316"/>
            <a:ext cx="1635640" cy="1075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674113" y="3046898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b. Filter to view only active or inactive goals.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4521666" y="4065898"/>
            <a:ext cx="1015068" cy="261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5274753" y="3883824"/>
            <a:ext cx="6126190" cy="7463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c. </a:t>
            </a:r>
            <a:r>
              <a:rPr lang="en-US" sz="2400" b="1" i="1" dirty="0"/>
              <a:t>Double-click in the white rectangle (card) to open and edit or update the goal.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11205477" y="5114523"/>
            <a:ext cx="304218" cy="6857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417170" y="5614004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d. </a:t>
            </a:r>
            <a:r>
              <a:rPr lang="en-US" sz="2400" b="1" i="1" dirty="0"/>
              <a:t>Click on the dots to copy or open the goal.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ular Callout 24">
            <a:extLst>
              <a:ext uri="{FF2B5EF4-FFF2-40B4-BE49-F238E27FC236}">
                <a16:creationId xmlns:a16="http://schemas.microsoft.com/office/drawing/2014/main" id="{4ABE7545-25F5-2C4D-00AF-3CCD24603E0E}"/>
              </a:ext>
            </a:extLst>
          </p:cNvPr>
          <p:cNvSpPr/>
          <p:nvPr/>
        </p:nvSpPr>
        <p:spPr>
          <a:xfrm>
            <a:off x="7667537" y="1583093"/>
            <a:ext cx="45474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E3654-4C35-3F99-1E42-33CEE79F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7" y="2334221"/>
            <a:ext cx="10595296" cy="276628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– Year at a Glance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9653655" y="2181979"/>
            <a:ext cx="1428202" cy="1535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6689351" y="3312025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689351" y="1466620"/>
            <a:ext cx="5149989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Access the Year at a Glance historical data for the past 3 years.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6262168" y="4640452"/>
            <a:ext cx="302534" cy="10486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3215905" y="5542108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f. </a:t>
            </a:r>
            <a:r>
              <a:rPr lang="en-US" sz="2400" b="1" i="1" dirty="0"/>
              <a:t>Add the summary for the reporting year</a:t>
            </a:r>
            <a:endParaRPr lang="en-US" sz="2400" i="1" dirty="0"/>
          </a:p>
        </p:txBody>
      </p:sp>
      <p:sp>
        <p:nvSpPr>
          <p:cNvPr id="9" name="Rounded Rectangular Callout 26">
            <a:extLst>
              <a:ext uri="{FF2B5EF4-FFF2-40B4-BE49-F238E27FC236}">
                <a16:creationId xmlns:a16="http://schemas.microsoft.com/office/drawing/2014/main" id="{3D315ED7-37F2-BC4F-5F75-6A94E4836014}"/>
              </a:ext>
            </a:extLst>
          </p:cNvPr>
          <p:cNvSpPr/>
          <p:nvPr/>
        </p:nvSpPr>
        <p:spPr>
          <a:xfrm>
            <a:off x="5955896" y="4588550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ACDF47-87AD-10E3-AF50-46A2090A533F}"/>
              </a:ext>
            </a:extLst>
          </p:cNvPr>
          <p:cNvCxnSpPr>
            <a:cxnSpLocks/>
          </p:cNvCxnSpPr>
          <p:nvPr/>
        </p:nvCxnSpPr>
        <p:spPr>
          <a:xfrm flipH="1" flipV="1">
            <a:off x="9529006" y="3717363"/>
            <a:ext cx="630062" cy="24988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30">
            <a:extLst>
              <a:ext uri="{FF2B5EF4-FFF2-40B4-BE49-F238E27FC236}">
                <a16:creationId xmlns:a16="http://schemas.microsoft.com/office/drawing/2014/main" id="{0F54FDF7-6149-DD2D-812F-1FAC2ED10AD9}"/>
              </a:ext>
            </a:extLst>
          </p:cNvPr>
          <p:cNvSpPr/>
          <p:nvPr/>
        </p:nvSpPr>
        <p:spPr>
          <a:xfrm>
            <a:off x="5805250" y="6041941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e. </a:t>
            </a:r>
            <a:r>
              <a:rPr lang="en-US" sz="2400" b="1" i="1" dirty="0"/>
              <a:t>Open Page Filter </a:t>
            </a:r>
            <a:r>
              <a:rPr lang="en-US" sz="2400" i="1" dirty="0"/>
              <a:t>(narrow down searches)</a:t>
            </a:r>
          </a:p>
        </p:txBody>
      </p:sp>
      <p:sp>
        <p:nvSpPr>
          <p:cNvPr id="21" name="Rounded Rectangular Callout 26">
            <a:extLst>
              <a:ext uri="{FF2B5EF4-FFF2-40B4-BE49-F238E27FC236}">
                <a16:creationId xmlns:a16="http://schemas.microsoft.com/office/drawing/2014/main" id="{261C8640-1444-C5D5-17C3-742AC0DFF473}"/>
              </a:ext>
            </a:extLst>
          </p:cNvPr>
          <p:cNvSpPr/>
          <p:nvPr/>
        </p:nvSpPr>
        <p:spPr>
          <a:xfrm>
            <a:off x="10076289" y="3757501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67232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021776-5575-02E2-8A6F-D55214B1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346" y="1534362"/>
            <a:ext cx="9073021" cy="4728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-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52832" y="6262934"/>
            <a:ext cx="7208240" cy="5534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*Make color filled with ‘X’ means goal mapped.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744432-C510-8AD3-D6D8-445C19BE6B2F}"/>
              </a:ext>
            </a:extLst>
          </p:cNvPr>
          <p:cNvCxnSpPr>
            <a:cxnSpLocks/>
          </p:cNvCxnSpPr>
          <p:nvPr/>
        </p:nvCxnSpPr>
        <p:spPr>
          <a:xfrm flipH="1">
            <a:off x="4614348" y="1868055"/>
            <a:ext cx="1379627" cy="11071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78D22-EED4-4AA2-1066-A9209DE87E1B}"/>
              </a:ext>
            </a:extLst>
          </p:cNvPr>
          <p:cNvCxnSpPr>
            <a:cxnSpLocks/>
          </p:cNvCxnSpPr>
          <p:nvPr/>
        </p:nvCxnSpPr>
        <p:spPr>
          <a:xfrm>
            <a:off x="10923574" y="1868055"/>
            <a:ext cx="25613" cy="11771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B01D59-247D-EE01-9529-2B4FBBB41BA7}"/>
              </a:ext>
            </a:extLst>
          </p:cNvPr>
          <p:cNvCxnSpPr>
            <a:cxnSpLocks/>
          </p:cNvCxnSpPr>
          <p:nvPr/>
        </p:nvCxnSpPr>
        <p:spPr>
          <a:xfrm flipH="1">
            <a:off x="6742764" y="1792396"/>
            <a:ext cx="973123" cy="11828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C3E72E-F4A2-7F3A-9B89-835D4202FB01}"/>
              </a:ext>
            </a:extLst>
          </p:cNvPr>
          <p:cNvCxnSpPr>
            <a:cxnSpLocks/>
          </p:cNvCxnSpPr>
          <p:nvPr/>
        </p:nvCxnSpPr>
        <p:spPr>
          <a:xfrm flipH="1">
            <a:off x="8976220" y="1792396"/>
            <a:ext cx="552639" cy="11828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785011" y="1088136"/>
            <a:ext cx="5254149" cy="9453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Departmental goals are displayed horizontally.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6EDC14-F242-38F8-924D-F2B85EC3C5BE}"/>
              </a:ext>
            </a:extLst>
          </p:cNvPr>
          <p:cNvCxnSpPr>
            <a:cxnSpLocks/>
          </p:cNvCxnSpPr>
          <p:nvPr/>
        </p:nvCxnSpPr>
        <p:spPr>
          <a:xfrm>
            <a:off x="2565979" y="2828611"/>
            <a:ext cx="378908" cy="600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C56C8A-EBDA-B797-654A-54D9FDA6B27D}"/>
              </a:ext>
            </a:extLst>
          </p:cNvPr>
          <p:cNvCxnSpPr>
            <a:cxnSpLocks/>
          </p:cNvCxnSpPr>
          <p:nvPr/>
        </p:nvCxnSpPr>
        <p:spPr>
          <a:xfrm>
            <a:off x="1982432" y="3012907"/>
            <a:ext cx="869568" cy="13995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F68F73-D5ED-0CF3-05E5-35F6A7FBF193}"/>
              </a:ext>
            </a:extLst>
          </p:cNvPr>
          <p:cNvCxnSpPr>
            <a:cxnSpLocks/>
          </p:cNvCxnSpPr>
          <p:nvPr/>
        </p:nvCxnSpPr>
        <p:spPr>
          <a:xfrm>
            <a:off x="1313817" y="3045204"/>
            <a:ext cx="1525529" cy="27246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0CB07FD6-7FBF-BC12-6E45-EA489076D266}"/>
              </a:ext>
            </a:extLst>
          </p:cNvPr>
          <p:cNvSpPr/>
          <p:nvPr/>
        </p:nvSpPr>
        <p:spPr>
          <a:xfrm>
            <a:off x="761178" y="1088136"/>
            <a:ext cx="2391932" cy="20301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Strategic Priorities (College Goals) are displayed vertically.</a:t>
            </a:r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3FABCA-04BC-9E4A-75E3-4688F870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40" y="1568741"/>
            <a:ext cx="10623259" cy="33643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535B43-7E3D-4BDC-8006-21CF96A84096}"/>
              </a:ext>
            </a:extLst>
          </p:cNvPr>
          <p:cNvCxnSpPr>
            <a:cxnSpLocks/>
          </p:cNvCxnSpPr>
          <p:nvPr/>
        </p:nvCxnSpPr>
        <p:spPr>
          <a:xfrm flipV="1">
            <a:off x="8615494" y="2167295"/>
            <a:ext cx="2801923" cy="24718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View Options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5998128" y="2167295"/>
            <a:ext cx="4868473" cy="2378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00644B-E7DC-16AB-87CA-767C352F8018}"/>
              </a:ext>
            </a:extLst>
          </p:cNvPr>
          <p:cNvCxnSpPr>
            <a:cxnSpLocks/>
          </p:cNvCxnSpPr>
          <p:nvPr/>
        </p:nvCxnSpPr>
        <p:spPr>
          <a:xfrm flipV="1">
            <a:off x="11129746" y="2167295"/>
            <a:ext cx="793163" cy="22872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541865" y="4349647"/>
            <a:ext cx="9733870" cy="77259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Options allow for full-screen, quarter, and half screen size. </a:t>
            </a:r>
          </a:p>
        </p:txBody>
      </p:sp>
    </p:spTree>
    <p:extLst>
      <p:ext uri="{BB962C8B-B14F-4D97-AF65-F5344CB8AC3E}">
        <p14:creationId xmlns:p14="http://schemas.microsoft.com/office/powerpoint/2010/main" val="356952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Easy as PIE</a:t>
            </a:r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Video Training Resources</a:t>
            </a:r>
            <a:r>
              <a:rPr lang="en-US" sz="2400" dirty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hlinkClick r:id="rId5"/>
              </a:rPr>
              <a:t>http://www.mtsac.edu/pie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Krupa Patel: </a:t>
            </a:r>
            <a:r>
              <a:rPr lang="en-US" sz="2400" dirty="0">
                <a:hlinkClick r:id="rId6"/>
              </a:rPr>
              <a:t>kpatel37@mtsac.edu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Meghan Chen: </a:t>
            </a:r>
            <a:r>
              <a:rPr lang="en-US" sz="2400" dirty="0">
                <a:hlinkClick r:id="rId7"/>
              </a:rPr>
              <a:t>mchen@mtsac.edu</a:t>
            </a:r>
            <a:r>
              <a:rPr lang="en-US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80049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Patricia Quinones: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linkClick r:id="rId8"/>
              </a:rPr>
              <a:t>pquinones@mtsac.edu</a:t>
            </a:r>
            <a:r>
              <a:rPr lang="en-US" sz="24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CEA568-6B23-FAE2-4FB5-2F316603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50" y="1197135"/>
            <a:ext cx="10079365" cy="539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PIE - Access</a:t>
            </a:r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53576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3243778" y="1425547"/>
            <a:ext cx="3259793" cy="6482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5840547" y="2042511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. www.mtsac.edu/</a:t>
            </a:r>
            <a:r>
              <a:rPr lang="en-US" sz="2400" b="1" dirty="0">
                <a:solidFill>
                  <a:schemeClr val="bg1"/>
                </a:solidFill>
              </a:rPr>
              <a:t>pie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243778" y="4572000"/>
            <a:ext cx="833272" cy="4781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644450" y="4096325"/>
            <a:ext cx="1780030" cy="7085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Click 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70D4-1D72-562D-3743-4DE0BA41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Sign in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7C05F-15A6-9D22-4954-4954E2CD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D62A2-0377-A8E9-F74C-F95083CD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7" y="1702601"/>
            <a:ext cx="10381674" cy="3816189"/>
          </a:xfrm>
          <a:prstGeom prst="rect">
            <a:avLst/>
          </a:prstGeom>
        </p:spPr>
      </p:pic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727BD42E-0260-1C40-34F1-F1ADED265872}"/>
              </a:ext>
            </a:extLst>
          </p:cNvPr>
          <p:cNvSpPr/>
          <p:nvPr/>
        </p:nvSpPr>
        <p:spPr>
          <a:xfrm>
            <a:off x="1511993" y="1702601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3. After clicking on “Go to PIE” click on Sign in on the top right corner.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86DF54-4FF9-3568-782B-6CED9F4D09B0}"/>
              </a:ext>
            </a:extLst>
          </p:cNvPr>
          <p:cNvCxnSpPr>
            <a:cxnSpLocks/>
          </p:cNvCxnSpPr>
          <p:nvPr/>
        </p:nvCxnSpPr>
        <p:spPr>
          <a:xfrm flipV="1">
            <a:off x="10680007" y="1925698"/>
            <a:ext cx="969865" cy="9714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Single Sign 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42183" y="2518790"/>
            <a:ext cx="2564249" cy="24069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Use portal username &amp; </a:t>
            </a:r>
          </a:p>
          <a:p>
            <a:pPr algn="ctr"/>
            <a:r>
              <a:rPr lang="en-US" sz="2400" dirty="0"/>
              <a:t>password to login.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0A42E-1FB7-203F-950E-1E0AF09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997" y="2434796"/>
            <a:ext cx="3525286" cy="271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89B69-079F-57EE-E8E4-025C2C15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848" y="1972598"/>
            <a:ext cx="3900137" cy="40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7144BD-9AFD-A9F9-A79D-18E58B0B1335}"/>
              </a:ext>
            </a:extLst>
          </p:cNvPr>
          <p:cNvCxnSpPr/>
          <p:nvPr/>
        </p:nvCxnSpPr>
        <p:spPr>
          <a:xfrm>
            <a:off x="7561385" y="2478086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D6100-1ACC-F584-1806-3E8F5F1D9C1C}"/>
              </a:ext>
            </a:extLst>
          </p:cNvPr>
          <p:cNvCxnSpPr/>
          <p:nvPr/>
        </p:nvCxnSpPr>
        <p:spPr>
          <a:xfrm flipH="1">
            <a:off x="4415849" y="2511886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Home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4AFD9-A8EB-70AD-B41D-0ADC99A5D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73" y="3304094"/>
            <a:ext cx="10128463" cy="3105850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68E88E49-1238-7A9A-BEBE-9B5EAAA44E4F}"/>
              </a:ext>
            </a:extLst>
          </p:cNvPr>
          <p:cNvSpPr/>
          <p:nvPr/>
        </p:nvSpPr>
        <p:spPr>
          <a:xfrm>
            <a:off x="4358255" y="1162438"/>
            <a:ext cx="4617965" cy="1597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home screen with the Mt. SAC logo will appear.  The home screen is customizable with any information, files, or pictures. </a:t>
            </a:r>
          </a:p>
        </p:txBody>
      </p:sp>
    </p:spTree>
    <p:extLst>
      <p:ext uri="{BB962C8B-B14F-4D97-AF65-F5344CB8AC3E}">
        <p14:creationId xmlns:p14="http://schemas.microsoft.com/office/powerpoint/2010/main" val="316123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9D6540-B486-8D34-51D7-B61E7954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87" y="1088136"/>
            <a:ext cx="10247248" cy="5623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Menu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088859" y="1631975"/>
            <a:ext cx="2936147" cy="2775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835242" y="1162438"/>
            <a:ext cx="7202959" cy="10316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Click on the hamburger menu on the left-hand side of the screen to access the sections within the Unit PIE.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0EEC93-07C6-4EF9-B42C-7DC8A2E6E2FB}"/>
              </a:ext>
            </a:extLst>
          </p:cNvPr>
          <p:cNvCxnSpPr>
            <a:cxnSpLocks/>
          </p:cNvCxnSpPr>
          <p:nvPr/>
        </p:nvCxnSpPr>
        <p:spPr>
          <a:xfrm flipH="1">
            <a:off x="4690533" y="2583413"/>
            <a:ext cx="1282426" cy="374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CA30A4-DFDD-4FD8-9287-AD935F9E9B99}"/>
              </a:ext>
            </a:extLst>
          </p:cNvPr>
          <p:cNvCxnSpPr>
            <a:cxnSpLocks/>
          </p:cNvCxnSpPr>
          <p:nvPr/>
        </p:nvCxnSpPr>
        <p:spPr>
          <a:xfrm flipH="1">
            <a:off x="4690533" y="3398859"/>
            <a:ext cx="1206928" cy="595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86D7C-FDB5-4DCD-A08C-28D645D23199}"/>
              </a:ext>
            </a:extLst>
          </p:cNvPr>
          <p:cNvCxnSpPr>
            <a:cxnSpLocks/>
          </p:cNvCxnSpPr>
          <p:nvPr/>
        </p:nvCxnSpPr>
        <p:spPr>
          <a:xfrm flipH="1" flipV="1">
            <a:off x="2623595" y="5590794"/>
            <a:ext cx="2066938" cy="8191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21">
            <a:extLst>
              <a:ext uri="{FF2B5EF4-FFF2-40B4-BE49-F238E27FC236}">
                <a16:creationId xmlns:a16="http://schemas.microsoft.com/office/drawing/2014/main" id="{B688A017-5A18-46F8-BE04-9B0155052211}"/>
              </a:ext>
            </a:extLst>
          </p:cNvPr>
          <p:cNvSpPr/>
          <p:nvPr/>
        </p:nvSpPr>
        <p:spPr>
          <a:xfrm>
            <a:off x="4597969" y="6029842"/>
            <a:ext cx="2145866" cy="65069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Reporting</a:t>
            </a:r>
            <a:endParaRPr lang="en-US" sz="2400" i="1" dirty="0"/>
          </a:p>
        </p:txBody>
      </p:sp>
      <p:sp>
        <p:nvSpPr>
          <p:cNvPr id="21" name="Rounded Rectangular Callout 22">
            <a:extLst>
              <a:ext uri="{FF2B5EF4-FFF2-40B4-BE49-F238E27FC236}">
                <a16:creationId xmlns:a16="http://schemas.microsoft.com/office/drawing/2014/main" id="{96E47E44-6C3D-4F3C-BD31-915B10988087}"/>
              </a:ext>
            </a:extLst>
          </p:cNvPr>
          <p:cNvSpPr/>
          <p:nvPr/>
        </p:nvSpPr>
        <p:spPr>
          <a:xfrm>
            <a:off x="5755652" y="3065023"/>
            <a:ext cx="2314557" cy="566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PIE Dashboard</a:t>
            </a:r>
            <a:endParaRPr lang="en-US" sz="2400" i="1" dirty="0"/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C535750C-962F-4947-86E6-60ADE2B4ADBD}"/>
              </a:ext>
            </a:extLst>
          </p:cNvPr>
          <p:cNvSpPr/>
          <p:nvPr/>
        </p:nvSpPr>
        <p:spPr>
          <a:xfrm>
            <a:off x="5746858" y="2241148"/>
            <a:ext cx="6085477" cy="67287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Expand the </a:t>
            </a:r>
            <a:r>
              <a:rPr lang="en-US" sz="2400" b="1" i="1" dirty="0"/>
              <a:t>PIE caret</a:t>
            </a:r>
            <a:r>
              <a:rPr lang="en-US" sz="2400" i="1" dirty="0"/>
              <a:t>. To access the menus.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79745D-F674-A13B-CEF3-1125E24F4678}"/>
              </a:ext>
            </a:extLst>
          </p:cNvPr>
          <p:cNvCxnSpPr>
            <a:cxnSpLocks/>
          </p:cNvCxnSpPr>
          <p:nvPr/>
        </p:nvCxnSpPr>
        <p:spPr>
          <a:xfrm flipH="1" flipV="1">
            <a:off x="4597969" y="3896212"/>
            <a:ext cx="1374990" cy="2597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22">
            <a:extLst>
              <a:ext uri="{FF2B5EF4-FFF2-40B4-BE49-F238E27FC236}">
                <a16:creationId xmlns:a16="http://schemas.microsoft.com/office/drawing/2014/main" id="{DCA273C5-B218-0D2F-CE45-663BDBF173E1}"/>
              </a:ext>
            </a:extLst>
          </p:cNvPr>
          <p:cNvSpPr/>
          <p:nvPr/>
        </p:nvSpPr>
        <p:spPr>
          <a:xfrm>
            <a:off x="5746859" y="3782557"/>
            <a:ext cx="3791424" cy="637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Unit Goals &amp; Resources</a:t>
            </a:r>
            <a:endParaRPr lang="en-US" sz="2400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AD5700-3035-8564-A190-A66C539AE4F2}"/>
              </a:ext>
            </a:extLst>
          </p:cNvPr>
          <p:cNvCxnSpPr>
            <a:cxnSpLocks/>
          </p:cNvCxnSpPr>
          <p:nvPr/>
        </p:nvCxnSpPr>
        <p:spPr>
          <a:xfrm flipH="1" flipV="1">
            <a:off x="4414619" y="4491071"/>
            <a:ext cx="1482842" cy="5189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22">
            <a:extLst>
              <a:ext uri="{FF2B5EF4-FFF2-40B4-BE49-F238E27FC236}">
                <a16:creationId xmlns:a16="http://schemas.microsoft.com/office/drawing/2014/main" id="{F56ED642-54F3-A63A-4BA9-1970CBC62787}"/>
              </a:ext>
            </a:extLst>
          </p:cNvPr>
          <p:cNvSpPr/>
          <p:nvPr/>
        </p:nvSpPr>
        <p:spPr>
          <a:xfrm>
            <a:off x="5755652" y="4562818"/>
            <a:ext cx="2774716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Year at a Glance</a:t>
            </a:r>
            <a:endParaRPr lang="en-US" sz="2400" i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814348-7EAB-0A84-4A7C-7AD79D9C02E4}"/>
              </a:ext>
            </a:extLst>
          </p:cNvPr>
          <p:cNvCxnSpPr>
            <a:cxnSpLocks/>
          </p:cNvCxnSpPr>
          <p:nvPr/>
        </p:nvCxnSpPr>
        <p:spPr>
          <a:xfrm flipH="1" flipV="1">
            <a:off x="4105126" y="4985151"/>
            <a:ext cx="1641732" cy="6056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22">
            <a:extLst>
              <a:ext uri="{FF2B5EF4-FFF2-40B4-BE49-F238E27FC236}">
                <a16:creationId xmlns:a16="http://schemas.microsoft.com/office/drawing/2014/main" id="{EFA2C905-320C-B387-1FEC-CA7E674CA428}"/>
              </a:ext>
            </a:extLst>
          </p:cNvPr>
          <p:cNvSpPr/>
          <p:nvPr/>
        </p:nvSpPr>
        <p:spPr>
          <a:xfrm>
            <a:off x="5630728" y="5301274"/>
            <a:ext cx="2145866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Mapping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0205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">
          <a:xfrm>
            <a:off x="3965170" y="4495801"/>
            <a:ext cx="7406641" cy="19134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Data Review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719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530646-E547-40CB-B333-418BAF66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1381"/>
            <a:ext cx="11311128" cy="640080"/>
          </a:xfrm>
        </p:spPr>
        <p:txBody>
          <a:bodyPr/>
          <a:lstStyle/>
          <a:p>
            <a:pPr algn="ctr"/>
            <a:r>
              <a:rPr lang="en-US" b="1" dirty="0"/>
              <a:t>Key Dashboards include:</a:t>
            </a:r>
          </a:p>
        </p:txBody>
      </p:sp>
      <p:pic>
        <p:nvPicPr>
          <p:cNvPr id="10" name="Picture 9" descr="Icon" title="Icon">
            <a:extLst>
              <a:ext uri="{FF2B5EF4-FFF2-40B4-BE49-F238E27FC236}">
                <a16:creationId xmlns:a16="http://schemas.microsoft.com/office/drawing/2014/main" id="{842626C3-4DF0-4A0A-A9B6-E9B9F292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323" y="2134014"/>
            <a:ext cx="2491892" cy="2865368"/>
          </a:xfrm>
          <a:prstGeom prst="rect">
            <a:avLst/>
          </a:prstGeom>
          <a:solidFill>
            <a:srgbClr val="84282C"/>
          </a:solidFill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3A6AC-74AD-4307-9E41-A523E6C4BC52}"/>
              </a:ext>
            </a:extLst>
          </p:cNvPr>
          <p:cNvSpPr txBox="1"/>
          <p:nvPr/>
        </p:nvSpPr>
        <p:spPr>
          <a:xfrm>
            <a:off x="4081215" y="961392"/>
            <a:ext cx="7714867" cy="4388894"/>
          </a:xfrm>
          <a:prstGeom prst="rect">
            <a:avLst/>
          </a:prstGeom>
          <a:solidFill>
            <a:srgbClr val="84282C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Data for the last five academic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How are our courses doing? Course success and retention, enrollment and fill rates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How are our students doing?  S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uccess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and retention rates by demographics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114999"/>
              <a:buFont typeface="Arial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many students are completing our programs?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degrees and certificates awarded by Division and Program (ethnicity and gender).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114999"/>
              <a:buFont typeface="Arial"/>
              <a:buChar char="•"/>
              <a:defRPr/>
            </a:pPr>
            <a:r>
              <a:rPr lang="en-US" sz="2400" b="1" dirty="0">
                <a:solidFill>
                  <a:prstClr val="white"/>
                </a:solidFill>
                <a:cs typeface="Calibri"/>
              </a:rPr>
              <a:t>How are students in specific student programs doing? (formerly SEAP Dashboards)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3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Helpful Definitions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603B0-E87F-4049-888E-DD7223A360FB}"/>
              </a:ext>
            </a:extLst>
          </p:cNvPr>
          <p:cNvSpPr txBox="1">
            <a:spLocks/>
          </p:cNvSpPr>
          <p:nvPr/>
        </p:nvSpPr>
        <p:spPr>
          <a:xfrm>
            <a:off x="1635155" y="1174415"/>
            <a:ext cx="10076688" cy="56834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 student is enrolled in a course if they received an end of term notation that is displayed on their official transcript.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(Data)-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percentage of students who received a passing/satisfactory grade.  Success rates includes grades of A, B, C, P, IA, IB, IC, and IPP by the total number of enrollments.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Retention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percentage of students who do not withdraw from class and who receive a valid grade.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to Spring Retention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percentage of students enrolled in both fall &amp; spring at Mt. SAC in the selected year, excluding students who completed an award or transferred to a four-year institution.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Awards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number of degree/certificates given to a student upon the successful completion of a program at Mt. SAC. This includes all Associates, certificates and noncredit awards.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 (Data)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students enrolling in either the University of California (UC) California State University (CSU) system, or private institutions.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73877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C086C52F84C4F92343C6E8E3EBA18" ma:contentTypeVersion="9" ma:contentTypeDescription="Create a new document." ma:contentTypeScope="" ma:versionID="b9a36be2fc3bf98775b2f9481edd1d75">
  <xsd:schema xmlns:xsd="http://www.w3.org/2001/XMLSchema" xmlns:xs="http://www.w3.org/2001/XMLSchema" xmlns:p="http://schemas.microsoft.com/office/2006/metadata/properties" xmlns:ns3="740c4432-1147-47c7-ac46-9c9b2606a31f" targetNamespace="http://schemas.microsoft.com/office/2006/metadata/properties" ma:root="true" ma:fieldsID="dd382572432fa0ef437be1979ed459d5" ns3:_="">
    <xsd:import namespace="740c4432-1147-47c7-ac46-9c9b2606a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c4432-1147-47c7-ac46-9c9b2606a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C9B2C7-BFD5-45C8-83E6-2DB8B18D0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c4432-1147-47c7-ac46-9c9b2606a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43719-1B5A-4EA0-9181-412E9A75B261}">
  <ds:schemaRefs>
    <ds:schemaRef ds:uri="http://schemas.openxmlformats.org/package/2006/metadata/core-properties"/>
    <ds:schemaRef ds:uri="740c4432-1147-47c7-ac46-9c9b2606a31f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2B265C-D035-4881-8D81-88127C040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30264</TotalTime>
  <Words>788</Words>
  <Application>Microsoft Office PowerPoint</Application>
  <PresentationFormat>Widescreen</PresentationFormat>
  <Paragraphs>122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Making Templates Accessible</vt:lpstr>
      <vt:lpstr>Navigating PIE  Planning for Institutional Effectiveness</vt:lpstr>
      <vt:lpstr>PIE - Access</vt:lpstr>
      <vt:lpstr>PIE – Sign in</vt:lpstr>
      <vt:lpstr>PIE – Single Sign On</vt:lpstr>
      <vt:lpstr>PIE – Home Screen</vt:lpstr>
      <vt:lpstr>PIE – Menu</vt:lpstr>
      <vt:lpstr>Data Review</vt:lpstr>
      <vt:lpstr>Key Dashboards include:</vt:lpstr>
      <vt:lpstr>Helpful Definitions</vt:lpstr>
      <vt:lpstr>Using Data for Unit Goals and Resources: Sample of Dashboards</vt:lpstr>
      <vt:lpstr>Success Rates by Division, Department, &amp; Success</vt:lpstr>
      <vt:lpstr>SEAP Programs Demographic Profile Ethnicity Example</vt:lpstr>
      <vt:lpstr>SEAP Programs Fall to Spring Retention Example (Fall 22 to Spring 23 &amp; EOPS)</vt:lpstr>
      <vt:lpstr>Data Exercise: Success, Challenges, and Lessons Learned</vt:lpstr>
      <vt:lpstr>PIE – Goals and Resources</vt:lpstr>
      <vt:lpstr>PIE – Year at a Glance</vt:lpstr>
      <vt:lpstr>PIE - Mapping</vt:lpstr>
      <vt:lpstr>PIE – View Options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Patel, Krupa</cp:lastModifiedBy>
  <cp:revision>642</cp:revision>
  <dcterms:created xsi:type="dcterms:W3CDTF">2018-01-26T20:40:34Z</dcterms:created>
  <dcterms:modified xsi:type="dcterms:W3CDTF">2024-01-17T23:41:49Z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0x010100779C086C52F84C4F92343C6E8E3EBA18</vt:lpwstr>
  </property>
</Properties>
</file>