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5" r:id="rId3"/>
    <p:sldId id="410" r:id="rId4"/>
    <p:sldId id="335" r:id="rId5"/>
    <p:sldId id="411" r:id="rId6"/>
    <p:sldId id="412" r:id="rId7"/>
    <p:sldId id="408" r:id="rId8"/>
    <p:sldId id="398" r:id="rId9"/>
    <p:sldId id="407" r:id="rId10"/>
    <p:sldId id="405" r:id="rId11"/>
    <p:sldId id="331" r:id="rId12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/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6954E-E0A5-4022-9D85-15CEB9A96DBB}" v="8" dt="2021-11-04T23:10:40.522"/>
  </p1510:revLst>
</p1510:revInfo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13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arao, Annel" userId="S::atagarao@mtsac.edu::ad9b2f87-35bb-4527-b404-2225f225ac05" providerId="AD" clId="Web-{45C6954E-E0A5-4022-9D85-15CEB9A96DBB}"/>
    <pc:docChg chg="modSld">
      <pc:chgData name="Tagarao, Annel" userId="S::atagarao@mtsac.edu::ad9b2f87-35bb-4527-b404-2225f225ac05" providerId="AD" clId="Web-{45C6954E-E0A5-4022-9D85-15CEB9A96DBB}" dt="2021-11-04T23:10:40.522" v="7" actId="20577"/>
      <pc:docMkLst>
        <pc:docMk/>
      </pc:docMkLst>
      <pc:sldChg chg="modSp">
        <pc:chgData name="Tagarao, Annel" userId="S::atagarao@mtsac.edu::ad9b2f87-35bb-4527-b404-2225f225ac05" providerId="AD" clId="Web-{45C6954E-E0A5-4022-9D85-15CEB9A96DBB}" dt="2021-11-04T23:10:40.522" v="7" actId="20577"/>
        <pc:sldMkLst>
          <pc:docMk/>
          <pc:sldMk cId="2598858012" sldId="345"/>
        </pc:sldMkLst>
        <pc:spChg chg="mod">
          <ac:chgData name="Tagarao, Annel" userId="S::atagarao@mtsac.edu::ad9b2f87-35bb-4527-b404-2225f225ac05" providerId="AD" clId="Web-{45C6954E-E0A5-4022-9D85-15CEB9A96DBB}" dt="2021-11-04T23:10:40.522" v="7" actId="20577"/>
          <ac:spMkLst>
            <pc:docMk/>
            <pc:sldMk cId="2598858012" sldId="345"/>
            <ac:spMk id="2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5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4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2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8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0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wide view of the Mt. San Antonio College campus with snowy hills in the background.&#10;" title="Landscape of Mt. San Antonio College">
            <a:extLst>
              <a:ext uri="{FF2B5EF4-FFF2-40B4-BE49-F238E27FC236}">
                <a16:creationId xmlns:a16="http://schemas.microsoft.com/office/drawing/2014/main" id="{2AE90EBC-FEA5-4399-9D3D-6DFE72606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197772-8144-458F-9C45-88D9F86E1412}"/>
              </a:ext>
            </a:extLst>
          </p:cNvPr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The logo features the words Mt. San Antonio College, Mt. SAC, hills and a torch." title="Mt. San Antonio College Logo">
            <a:extLst>
              <a:ext uri="{FF2B5EF4-FFF2-40B4-BE49-F238E27FC236}">
                <a16:creationId xmlns:a16="http://schemas.microsoft.com/office/drawing/2014/main" id="{9B0AF954-D169-4201-B753-B95A3AD891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7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685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892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327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813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134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646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47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51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7316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7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7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886-E09C-4E54-888E-9996D0E331DD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30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6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403EA6-EB48-4390-B870-7D8E4A85664A}" type="datetime1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eekaboo view of the Mt. SAC campus with rolling hills and snowcapped mountain in the background" title="Landscape of Campus">
            <a:extLst>
              <a:ext uri="{FF2B5EF4-FFF2-40B4-BE49-F238E27FC236}">
                <a16:creationId xmlns:a16="http://schemas.microsoft.com/office/drawing/2014/main" id="{17ADB385-5E4D-4A9D-9933-89C144526E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F630AF-52B7-4B3B-A736-DFCF4FEBB6D1}"/>
              </a:ext>
            </a:extLst>
          </p:cNvPr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661" r:id="rId18"/>
    <p:sldLayoutId id="2147483662" r:id="rId19"/>
    <p:sldLayoutId id="2147483678" r:id="rId20"/>
    <p:sldLayoutId id="2147483672" r:id="rId2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ac.edu/titlev/documents/DataLiteracyNewsletter1_final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tagarao@mtsac.edu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.mtsac.edu/pie" TargetMode="External"/><Relationship Id="rId4" Type="http://schemas.openxmlformats.org/officeDocument/2006/relationships/hyperlink" Target="mailto:psuarez7@mtsa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38820" y="909501"/>
            <a:ext cx="6815669" cy="2349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212121"/>
                </a:solidFill>
              </a:rPr>
              <a:t>P</a:t>
            </a:r>
            <a:r>
              <a:rPr lang="en-US" dirty="0">
                <a:solidFill>
                  <a:srgbClr val="212121"/>
                </a:solidFill>
              </a:rPr>
              <a:t>lanning for </a:t>
            </a:r>
            <a:r>
              <a:rPr lang="en-US" b="1" dirty="0">
                <a:solidFill>
                  <a:srgbClr val="212121"/>
                </a:solidFill>
              </a:rPr>
              <a:t>I</a:t>
            </a:r>
            <a:r>
              <a:rPr lang="en-US" dirty="0">
                <a:solidFill>
                  <a:srgbClr val="212121"/>
                </a:solidFill>
              </a:rPr>
              <a:t>nstitutional </a:t>
            </a:r>
            <a:r>
              <a:rPr lang="en-US" b="1" dirty="0">
                <a:solidFill>
                  <a:srgbClr val="212121"/>
                </a:solidFill>
              </a:rPr>
              <a:t>E</a:t>
            </a:r>
            <a:r>
              <a:rPr lang="en-US" dirty="0">
                <a:solidFill>
                  <a:srgbClr val="212121"/>
                </a:solidFill>
              </a:rPr>
              <a:t>ffectiveness</a:t>
            </a:r>
            <a:br>
              <a:rPr lang="en-US" dirty="0">
                <a:solidFill>
                  <a:srgbClr val="212121"/>
                </a:solidFill>
              </a:rPr>
            </a:br>
            <a:r>
              <a:rPr lang="en-US" b="1" dirty="0">
                <a:solidFill>
                  <a:srgbClr val="212121"/>
                </a:solidFill>
              </a:rPr>
              <a:t>Unpacking Data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159E612-B1C2-4FC6-AF89-72E9CA32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8165" y="4053168"/>
            <a:ext cx="6815669" cy="5146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rgbClr val="212121"/>
                </a:solidFill>
              </a:rPr>
              <a:t>2021-2222 </a:t>
            </a:r>
          </a:p>
          <a:p>
            <a:endParaRPr lang="en-US" sz="2100" dirty="0">
              <a:solidFill>
                <a:srgbClr val="212121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7976675-37AF-4BE5-A07B-360BD7CF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4E4EFAB-AE02-4809-8285-EDC44B9E34E2}" type="slidenum">
              <a:rPr lang="en-US" smtClean="0">
                <a:solidFill>
                  <a:srgbClr val="21212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BC7ECF-FA93-4D17-B21B-394B3AC9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5C523B15-B4BA-44BE-A029-DAD1825D15EA}"/>
              </a:ext>
            </a:extLst>
          </p:cNvPr>
          <p:cNvSpPr txBox="1"/>
          <p:nvPr/>
        </p:nvSpPr>
        <p:spPr>
          <a:xfrm>
            <a:off x="2211354" y="2603241"/>
            <a:ext cx="251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Data Literacy for Equity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1008" y="5934456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1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Contact US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712121" y="1179076"/>
            <a:ext cx="4732222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Annel Medina Tagarao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hlinkClick r:id="rId3"/>
              </a:rPr>
              <a:t>atagarao@mtsac.edu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12122" y="2750281"/>
            <a:ext cx="4732221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Pedro Suarez: </a:t>
            </a:r>
            <a:r>
              <a:rPr lang="en-US" sz="2400" dirty="0">
                <a:hlinkClick r:id="rId4"/>
              </a:rPr>
              <a:t>psuarez7@mtsac.edu</a:t>
            </a:r>
            <a:r>
              <a:rPr lang="en-US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7217" y="3961708"/>
            <a:ext cx="486712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Video Training Resources</a:t>
            </a:r>
            <a:r>
              <a:rPr lang="en-US" sz="2400" dirty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hlinkClick r:id="rId5"/>
              </a:rPr>
              <a:t>http://www.mtsac.edu/pie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576247" y="1128664"/>
            <a:ext cx="3714065" cy="5011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Easy as PIE</a:t>
            </a:r>
          </a:p>
        </p:txBody>
      </p:sp>
      <p:pic>
        <p:nvPicPr>
          <p:cNvPr id="1026" name="Picture 2" descr="Image result for 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7" y="2489946"/>
            <a:ext cx="3714065" cy="20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t. SAC PIE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6506" y="4778677"/>
            <a:ext cx="4750964" cy="14697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647C337-08BD-45CE-8D33-1DD11A518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0E650A-651E-43C8-98B2-BC8D56A3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84" y="481264"/>
            <a:ext cx="11213432" cy="5895473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212121"/>
                </a:solidFill>
              </a:rPr>
              <a:t>Turn your plans into progress…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2400639"/>
            <a:ext cx="2286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1295401" y="2556932"/>
            <a:ext cx="9601196" cy="33189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2000" b="1" dirty="0">
              <a:solidFill>
                <a:srgbClr val="373737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dirty="0">
                <a:solidFill>
                  <a:srgbClr val="373737"/>
                </a:solidFill>
              </a:rPr>
              <a:t>Reporting Results is a whole lot easier! 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dirty="0">
                <a:solidFill>
                  <a:srgbClr val="373737"/>
                </a:solidFill>
              </a:rPr>
              <a:t>The data sits next to your plan…(lots of options, dashboards, pdf reports, links, etc.)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dirty="0">
                <a:solidFill>
                  <a:srgbClr val="373737"/>
                </a:solidFill>
              </a:rPr>
              <a:t>Data is available by division, department, subject, course and CRN.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5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The dashboards include: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295402" y="2468032"/>
            <a:ext cx="6256866" cy="33189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Enrollment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 Fill Rates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Historical FTE &amp; Enrollment Analysis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Success &amp; Retention Rates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Awards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Transfer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2" name="Graphic 91" descr="Refresh">
            <a:extLst>
              <a:ext uri="{FF2B5EF4-FFF2-40B4-BE49-F238E27FC236}">
                <a16:creationId xmlns:a16="http://schemas.microsoft.com/office/drawing/2014/main" id="{F2386667-6F11-4D92-8FC0-030295F0B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860EDB8-5305-433F-BE41-D7A86D811DB3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0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4754FE-2818-4245-A38F-599BC05D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153" y="-1"/>
            <a:ext cx="9601196" cy="609601"/>
          </a:xfrm>
        </p:spPr>
        <p:txBody>
          <a:bodyPr>
            <a:noAutofit/>
          </a:bodyPr>
          <a:lstStyle/>
          <a:p>
            <a:r>
              <a:rPr lang="en-US" b="1" dirty="0"/>
              <a:t>Dashboard Example</a:t>
            </a:r>
          </a:p>
        </p:txBody>
      </p:sp>
      <p:pic>
        <p:nvPicPr>
          <p:cNvPr id="7" name="Picture 6" descr="Sample screenshot of success and retention dashboards">
            <a:extLst>
              <a:ext uri="{FF2B5EF4-FFF2-40B4-BE49-F238E27FC236}">
                <a16:creationId xmlns:a16="http://schemas.microsoft.com/office/drawing/2014/main" id="{32EF5025-4A46-4078-B8A2-75C47BA2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06" y="609600"/>
            <a:ext cx="7578431" cy="5819335"/>
          </a:xfrm>
          <a:prstGeom prst="rect">
            <a:avLst/>
          </a:prstGeom>
        </p:spPr>
      </p:pic>
      <p:sp>
        <p:nvSpPr>
          <p:cNvPr id="18" name="Rounded Rectangular Callout 17" descr="Success and retention dashboard rates"/>
          <p:cNvSpPr/>
          <p:nvPr/>
        </p:nvSpPr>
        <p:spPr>
          <a:xfrm>
            <a:off x="1389618" y="429065"/>
            <a:ext cx="2523399" cy="401626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Select any of these pages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Each icon has a different information from headcounts, rates, division, department, etc. 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C920C1-9EE2-4737-994A-3B7F000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91078" y="4636073"/>
            <a:ext cx="1587416" cy="476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6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0A4F041C-7E58-45B5-887D-8AE60E88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625" y="67350"/>
            <a:ext cx="9378375" cy="10049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Success Rates by </a:t>
            </a:r>
            <a:br>
              <a:rPr lang="en-US" b="1" dirty="0"/>
            </a:br>
            <a:r>
              <a:rPr lang="en-US" b="1" dirty="0"/>
              <a:t>Division, Department, &amp; Subject </a:t>
            </a:r>
          </a:p>
        </p:txBody>
      </p:sp>
      <p:pic>
        <p:nvPicPr>
          <p:cNvPr id="4" name="Picture 3" descr="Screenshot of the dashboard of success rates by division, department, and subject">
            <a:extLst>
              <a:ext uri="{FF2B5EF4-FFF2-40B4-BE49-F238E27FC236}">
                <a16:creationId xmlns:a16="http://schemas.microsoft.com/office/drawing/2014/main" id="{16B3F4C5-792F-4194-AD5E-6E919C222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936" y="1354048"/>
            <a:ext cx="7717370" cy="5007550"/>
          </a:xfrm>
          <a:prstGeom prst="rect">
            <a:avLst/>
          </a:prstGeom>
        </p:spPr>
      </p:pic>
      <p:sp>
        <p:nvSpPr>
          <p:cNvPr id="18" name="Rounded Rectangular Callout 17" descr="Select any of these filters"/>
          <p:cNvSpPr/>
          <p:nvPr/>
        </p:nvSpPr>
        <p:spPr>
          <a:xfrm>
            <a:off x="1580506" y="754587"/>
            <a:ext cx="1843203" cy="5949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Select 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7" descr="Select any of these filters">
            <a:extLst>
              <a:ext uri="{FF2B5EF4-FFF2-40B4-BE49-F238E27FC236}">
                <a16:creationId xmlns:a16="http://schemas.microsoft.com/office/drawing/2014/main" id="{A50EA007-7546-413A-BFFB-9AE54048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506" y="1607428"/>
            <a:ext cx="1843203" cy="73426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Select </a:t>
            </a:r>
            <a:r>
              <a:rPr lang="en-US" sz="2400" dirty="0">
                <a:solidFill>
                  <a:schemeClr val="tx1"/>
                </a:solidFill>
              </a:rPr>
              <a:t>Modality, </a:t>
            </a:r>
          </a:p>
        </p:txBody>
      </p:sp>
      <p:sp>
        <p:nvSpPr>
          <p:cNvPr id="20" name="Rounded Rectangular Callout 17" descr="Select any of these filters">
            <a:extLst>
              <a:ext uri="{FF2B5EF4-FFF2-40B4-BE49-F238E27FC236}">
                <a16:creationId xmlns:a16="http://schemas.microsoft.com/office/drawing/2014/main" id="{8BF75926-EB40-48A2-84E6-92F0AF4690CF}"/>
              </a:ext>
            </a:extLst>
          </p:cNvPr>
          <p:cNvSpPr txBox="1">
            <a:spLocks/>
          </p:cNvSpPr>
          <p:nvPr/>
        </p:nvSpPr>
        <p:spPr>
          <a:xfrm>
            <a:off x="1580505" y="2501508"/>
            <a:ext cx="1843203" cy="73426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Select </a:t>
            </a:r>
            <a:r>
              <a:rPr lang="en-US" dirty="0">
                <a:solidFill>
                  <a:schemeClr val="tx1"/>
                </a:solidFill>
              </a:rPr>
              <a:t>Ethnicity</a:t>
            </a:r>
          </a:p>
        </p:txBody>
      </p:sp>
      <p:sp>
        <p:nvSpPr>
          <p:cNvPr id="21" name="Rounded Rectangular Callout 17" descr="Select any of these filters">
            <a:extLst>
              <a:ext uri="{FF2B5EF4-FFF2-40B4-BE49-F238E27FC236}">
                <a16:creationId xmlns:a16="http://schemas.microsoft.com/office/drawing/2014/main" id="{354EC532-9D93-4A4C-9C02-F032299CED2C}"/>
              </a:ext>
            </a:extLst>
          </p:cNvPr>
          <p:cNvSpPr txBox="1">
            <a:spLocks/>
          </p:cNvSpPr>
          <p:nvPr/>
        </p:nvSpPr>
        <p:spPr>
          <a:xfrm>
            <a:off x="1580505" y="3351513"/>
            <a:ext cx="1843203" cy="73426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Select </a:t>
            </a:r>
            <a:r>
              <a:rPr lang="en-US" dirty="0">
                <a:solidFill>
                  <a:schemeClr val="tx1"/>
                </a:solidFill>
              </a:rPr>
              <a:t>Gender</a:t>
            </a:r>
          </a:p>
        </p:txBody>
      </p:sp>
      <p:sp>
        <p:nvSpPr>
          <p:cNvPr id="22" name="Rounded Rectangular Callout 17" descr="Select any of these filters">
            <a:extLst>
              <a:ext uri="{FF2B5EF4-FFF2-40B4-BE49-F238E27FC236}">
                <a16:creationId xmlns:a16="http://schemas.microsoft.com/office/drawing/2014/main" id="{125BDEB6-11A5-47EF-91B7-CF9BAC9FAF65}"/>
              </a:ext>
            </a:extLst>
          </p:cNvPr>
          <p:cNvSpPr txBox="1">
            <a:spLocks/>
          </p:cNvSpPr>
          <p:nvPr/>
        </p:nvSpPr>
        <p:spPr>
          <a:xfrm>
            <a:off x="1580505" y="4216681"/>
            <a:ext cx="1843203" cy="73426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Select </a:t>
            </a:r>
            <a:r>
              <a:rPr lang="en-US" dirty="0">
                <a:solidFill>
                  <a:schemeClr val="tx1"/>
                </a:solidFill>
              </a:rPr>
              <a:t>Student Type</a:t>
            </a:r>
          </a:p>
        </p:txBody>
      </p:sp>
      <p:sp>
        <p:nvSpPr>
          <p:cNvPr id="23" name="Rounded Rectangular Callout 17" descr="Select any of these filters">
            <a:extLst>
              <a:ext uri="{FF2B5EF4-FFF2-40B4-BE49-F238E27FC236}">
                <a16:creationId xmlns:a16="http://schemas.microsoft.com/office/drawing/2014/main" id="{2A652418-E880-4221-A3BC-F8A73EDA43C3}"/>
              </a:ext>
            </a:extLst>
          </p:cNvPr>
          <p:cNvSpPr txBox="1">
            <a:spLocks/>
          </p:cNvSpPr>
          <p:nvPr/>
        </p:nvSpPr>
        <p:spPr>
          <a:xfrm>
            <a:off x="1587756" y="5092985"/>
            <a:ext cx="1843203" cy="73426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Select</a:t>
            </a:r>
            <a:r>
              <a:rPr lang="en-US" dirty="0">
                <a:solidFill>
                  <a:schemeClr val="tx1"/>
                </a:solidFill>
              </a:rPr>
              <a:t> Education Goal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87293" y="1395146"/>
            <a:ext cx="855058" cy="4592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D8FA1-4C6A-485B-A2BE-671947BFE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45579" y="3303653"/>
            <a:ext cx="855058" cy="4592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1F1DDF-3758-4BCA-86B9-12589DCE3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13625" y="5643684"/>
            <a:ext cx="1220165" cy="36713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58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DA5B8F0-0F2F-418F-ADA3-202E047E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858" y="300038"/>
            <a:ext cx="9601196" cy="7437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Success Rates by Division (Cont.)</a:t>
            </a:r>
          </a:p>
        </p:txBody>
      </p:sp>
      <p:pic>
        <p:nvPicPr>
          <p:cNvPr id="4" name="Picture 3" descr="Screenshot of the dashboard of success rates by division, department, and subject">
            <a:extLst>
              <a:ext uri="{FF2B5EF4-FFF2-40B4-BE49-F238E27FC236}">
                <a16:creationId xmlns:a16="http://schemas.microsoft.com/office/drawing/2014/main" id="{16B3F4C5-792F-4194-AD5E-6E919C222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936" y="1354048"/>
            <a:ext cx="7717370" cy="50075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F4297D-54CC-4F86-8D72-FE8C61FF9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66727" y="2394949"/>
            <a:ext cx="1029024" cy="1743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17" descr="Select any of these filters">
            <a:extLst>
              <a:ext uri="{FF2B5EF4-FFF2-40B4-BE49-F238E27FC236}">
                <a16:creationId xmlns:a16="http://schemas.microsoft.com/office/drawing/2014/main" id="{13D5FB96-61E8-49A0-B4CE-B58B66893AAB}"/>
              </a:ext>
            </a:extLst>
          </p:cNvPr>
          <p:cNvSpPr/>
          <p:nvPr/>
        </p:nvSpPr>
        <p:spPr>
          <a:xfrm>
            <a:off x="1525003" y="1974561"/>
            <a:ext cx="2759458" cy="101515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1. Select Division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7" descr="Select any of these filters">
            <a:extLst>
              <a:ext uri="{FF2B5EF4-FFF2-40B4-BE49-F238E27FC236}">
                <a16:creationId xmlns:a16="http://schemas.microsoft.com/office/drawing/2014/main" id="{C86B2006-A41A-4AF9-8921-7DB37F9775B9}"/>
              </a:ext>
            </a:extLst>
          </p:cNvPr>
          <p:cNvSpPr/>
          <p:nvPr/>
        </p:nvSpPr>
        <p:spPr>
          <a:xfrm>
            <a:off x="1525003" y="3450306"/>
            <a:ext cx="2759458" cy="15509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2. You can remove filter by using Eraser Button on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4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647C337-08BD-45CE-8D33-1DD11A518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0E650A-651E-43C8-98B2-BC8D56A3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Tips…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295401" y="2556932"/>
            <a:ext cx="9601196" cy="33189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on the + signs to expand the rows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on the &gt; on the bottom of the page to scroll through available dashboards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on the &lt;-&gt; on the bottom right side to expand the dashboard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53901" y="5910277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7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323D99-3048-49BD-8254-6C79DA7A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7" y="46778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100" b="1" kern="1200" dirty="0">
                <a:ln>
                  <a:noFill/>
                </a:ln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Data Exercise: Success,</a:t>
            </a:r>
            <a:r>
              <a:rPr lang="en-US" sz="4100" b="1" kern="1200" baseline="0" dirty="0">
                <a:ln>
                  <a:noFill/>
                </a:ln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Challenges, and Lessons Learned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987419" y="2556932"/>
            <a:ext cx="8909177" cy="33189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 with one course, then apply to other courses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your initial thoughts on the data?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might be contributing to student success in your program?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might be detracting student success in your program?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this the data we need to make a decision? Why or why not?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most important information?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missing?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53901" y="5910277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1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FAAA19-814E-41BC-8551-375A2236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PIE Definitions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651517" y="2556932"/>
            <a:ext cx="9245079" cy="33189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32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rgbClr val="373737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900" b="1" dirty="0">
                <a:solidFill>
                  <a:srgbClr val="373737"/>
                </a:solidFill>
              </a:rPr>
              <a:t>Enrollment (Demographics) </a:t>
            </a:r>
            <a:r>
              <a:rPr lang="en-US" sz="4900" dirty="0">
                <a:solidFill>
                  <a:srgbClr val="373737"/>
                </a:solidFill>
              </a:rPr>
              <a:t>– A student is enrolled in a course if they received an end-of-term notation that is displayed on their official transcript.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900" b="1" dirty="0">
                <a:solidFill>
                  <a:srgbClr val="373737"/>
                </a:solidFill>
              </a:rPr>
              <a:t>Success (Data) </a:t>
            </a:r>
            <a:r>
              <a:rPr lang="en-US" sz="4900" dirty="0">
                <a:solidFill>
                  <a:srgbClr val="373737"/>
                </a:solidFill>
              </a:rPr>
              <a:t>– The percentage of students who received a passing/satisfactory grade. Success rates includes grades of A, B, C, P, IA, IB, IC, and IPP by the total number of enrollments. 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900" b="1" dirty="0">
                <a:solidFill>
                  <a:srgbClr val="373737"/>
                </a:solidFill>
              </a:rPr>
              <a:t>Retention</a:t>
            </a:r>
            <a:r>
              <a:rPr lang="en-US" sz="4900" dirty="0">
                <a:solidFill>
                  <a:srgbClr val="373737"/>
                </a:solidFill>
              </a:rPr>
              <a:t> – The percentage of students who do not withdraw from class and who receive a valid grade.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900" b="1" dirty="0">
                <a:solidFill>
                  <a:srgbClr val="212121"/>
                </a:solidFill>
              </a:rPr>
              <a:t>Awards</a:t>
            </a:r>
            <a:r>
              <a:rPr lang="en-US" sz="4900" dirty="0">
                <a:solidFill>
                  <a:srgbClr val="212121"/>
                </a:solidFill>
              </a:rPr>
              <a:t> – The number of degree/certificates given to a student upon the successful completion of a program at Mt. SAC. This includes all Associates, certificates and noncredit awards.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900" b="1" dirty="0">
                <a:solidFill>
                  <a:srgbClr val="212121"/>
                </a:solidFill>
              </a:rPr>
              <a:t>Transfer (Data) </a:t>
            </a:r>
            <a:r>
              <a:rPr lang="en-US" sz="4900" dirty="0">
                <a:solidFill>
                  <a:srgbClr val="212121"/>
                </a:solidFill>
              </a:rPr>
              <a:t>– The number of students enrolling in either the University of California (UC) California State University (CSU) system, or private institutions. 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737"/>
                </a:solidFill>
              </a:rPr>
              <a:t>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rgbClr val="373737"/>
              </a:solidFill>
            </a:endParaRP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>
                <a:solidFill>
                  <a:srgbClr val="373737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8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493</Words>
  <Application>Microsoft Office PowerPoint</Application>
  <PresentationFormat>Widescreen</PresentationFormat>
  <Paragraphs>83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Planning for Institutional Effectiveness Unpacking Data</vt:lpstr>
      <vt:lpstr>Turn your plans into progress…</vt:lpstr>
      <vt:lpstr>The dashboards include:</vt:lpstr>
      <vt:lpstr>Dashboard Example</vt:lpstr>
      <vt:lpstr>Success Rates by  Division, Department, &amp; Subject </vt:lpstr>
      <vt:lpstr>Success Rates by Division (Cont.)</vt:lpstr>
      <vt:lpstr>Tips…</vt:lpstr>
      <vt:lpstr>Data Exercise: Success, Challenges, and Lessons Learned</vt:lpstr>
      <vt:lpstr>Helpful PIE Definitions</vt:lpstr>
      <vt:lpstr>More Information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Institutional Effectiveness Unpacking Data</dc:title>
  <dc:creator>Tagarao, Annel</dc:creator>
  <cp:lastModifiedBy>Tagarao, Annel</cp:lastModifiedBy>
  <cp:revision>29</cp:revision>
  <dcterms:created xsi:type="dcterms:W3CDTF">2021-11-04T21:34:41Z</dcterms:created>
  <dcterms:modified xsi:type="dcterms:W3CDTF">2021-11-04T23:10:44Z</dcterms:modified>
</cp:coreProperties>
</file>