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1"/>
  </p:notesMasterIdLst>
  <p:handoutMasterIdLst>
    <p:handoutMasterId r:id="rId12"/>
  </p:handoutMasterIdLst>
  <p:sldIdLst>
    <p:sldId id="324" r:id="rId2"/>
    <p:sldId id="317" r:id="rId3"/>
    <p:sldId id="322" r:id="rId4"/>
    <p:sldId id="318" r:id="rId5"/>
    <p:sldId id="326" r:id="rId6"/>
    <p:sldId id="328" r:id="rId7"/>
    <p:sldId id="329" r:id="rId8"/>
    <p:sldId id="323" r:id="rId9"/>
    <p:sldId id="333" r:id="rId10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51E63-E18F-41E2-951F-EFB77B395D98}">
          <p14:sldIdLst>
            <p14:sldId id="324"/>
            <p14:sldId id="317"/>
            <p14:sldId id="322"/>
            <p14:sldId id="318"/>
            <p14:sldId id="326"/>
            <p14:sldId id="328"/>
            <p14:sldId id="329"/>
            <p14:sldId id="323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4CF"/>
    <a:srgbClr val="006666"/>
    <a:srgbClr val="009999"/>
    <a:srgbClr val="0099CC"/>
    <a:srgbClr val="33CCCC"/>
    <a:srgbClr val="008080"/>
    <a:srgbClr val="0066FF"/>
    <a:srgbClr val="0099FF"/>
    <a:srgbClr val="6D1143"/>
    <a:srgbClr val="5B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126" autoAdjust="0"/>
    <p:restoredTop sz="94782" autoAdjust="0"/>
  </p:normalViewPr>
  <p:slideViewPr>
    <p:cSldViewPr>
      <p:cViewPr varScale="1">
        <p:scale>
          <a:sx n="64" d="100"/>
          <a:sy n="64" d="100"/>
        </p:scale>
        <p:origin x="-245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54" y="76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144" cy="464205"/>
          </a:xfrm>
          <a:prstGeom prst="rect">
            <a:avLst/>
          </a:prstGeom>
        </p:spPr>
        <p:txBody>
          <a:bodyPr vert="horz" lIns="88133" tIns="44067" rIns="88133" bIns="44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7" y="2"/>
            <a:ext cx="3038144" cy="464205"/>
          </a:xfrm>
          <a:prstGeom prst="rect">
            <a:avLst/>
          </a:prstGeom>
        </p:spPr>
        <p:txBody>
          <a:bodyPr vert="horz" lIns="88133" tIns="44067" rIns="88133" bIns="44067" rtlCol="0"/>
          <a:lstStyle>
            <a:lvl1pPr algn="r">
              <a:defRPr sz="1200"/>
            </a:lvl1pPr>
          </a:lstStyle>
          <a:p>
            <a:fld id="{0A234040-27A1-4973-88E0-785CC99A687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60"/>
            <a:ext cx="3038144" cy="464205"/>
          </a:xfrm>
          <a:prstGeom prst="rect">
            <a:avLst/>
          </a:prstGeom>
        </p:spPr>
        <p:txBody>
          <a:bodyPr vert="horz" lIns="88133" tIns="44067" rIns="88133" bIns="44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7" y="8830660"/>
            <a:ext cx="3038144" cy="464205"/>
          </a:xfrm>
          <a:prstGeom prst="rect">
            <a:avLst/>
          </a:prstGeom>
        </p:spPr>
        <p:txBody>
          <a:bodyPr vert="horz" lIns="88133" tIns="44067" rIns="88133" bIns="44067" rtlCol="0" anchor="b"/>
          <a:lstStyle>
            <a:lvl1pPr algn="r">
              <a:defRPr sz="1200"/>
            </a:lvl1pPr>
          </a:lstStyle>
          <a:p>
            <a:fld id="{11BF287E-FBB1-4B12-9C04-037B520F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371" cy="464184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7" y="0"/>
            <a:ext cx="3038371" cy="464184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r">
              <a:defRPr sz="1200"/>
            </a:lvl1pPr>
          </a:lstStyle>
          <a:p>
            <a:fld id="{B2A9DFB7-D674-4041-8EDF-F6315705AA48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698500"/>
            <a:ext cx="2613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0" tIns="45815" rIns="91630" bIns="458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6108"/>
            <a:ext cx="5608320" cy="4182428"/>
          </a:xfrm>
          <a:prstGeom prst="rect">
            <a:avLst/>
          </a:prstGeom>
        </p:spPr>
        <p:txBody>
          <a:bodyPr vert="horz" lIns="91630" tIns="45815" rIns="91630" bIns="458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628"/>
            <a:ext cx="3038371" cy="464184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7" y="8830628"/>
            <a:ext cx="3038371" cy="464184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r">
              <a:defRPr sz="1200"/>
            </a:lvl1pPr>
          </a:lstStyle>
          <a:p>
            <a:fld id="{942D62E6-AB41-4B89-9B14-77F8BCC9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75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8688" y="698500"/>
            <a:ext cx="2613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D62E6-AB41-4B89-9B14-77F8BCC9BB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28801"/>
            <a:ext cx="5886450" cy="2569633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48006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E482-F2C9-494E-8573-D4868EBCAA30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4350" y="4531360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7EB5-FF67-40CA-8701-27A8079A14EF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812800"/>
            <a:ext cx="1543050" cy="78232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514850" cy="782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C22-FC78-49EC-970F-DCDB39C97D0B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F62B-888E-4ADC-87A6-8EE5BD355146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149601"/>
            <a:ext cx="5829300" cy="29337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6169153"/>
            <a:ext cx="5829300" cy="2000249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6AB5-603A-42E0-8F70-82812F4DC5E3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" y="6132576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39FE-8E5F-4400-900C-DFA88D980825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0415-8EF3-4A74-8039-2529196E85D9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858" y="5394662"/>
            <a:ext cx="6278880" cy="5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A4A4-3F01-450D-9953-CF64D5DE55D2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41A9-3E80-4F88-8D77-EDB08D8C5346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107"/>
            <a:ext cx="1604772" cy="1682496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056107"/>
            <a:ext cx="4286250" cy="7437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840737"/>
            <a:ext cx="1604772" cy="56581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3654-2955-47DB-AC14-FDF2EE662B93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636707" y="4774071"/>
            <a:ext cx="743712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640"/>
            <a:ext cx="1607010" cy="168656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3957" y="1117602"/>
            <a:ext cx="4428293" cy="733394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844800"/>
            <a:ext cx="1604772" cy="5657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55B-64E1-47DF-A615-9E7A34A8BBE2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4381"/>
            <a:ext cx="6858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711200"/>
            <a:ext cx="61722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50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24384"/>
            <a:ext cx="21717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B6CFA5-6C1A-466C-82C9-2913AAD9D4F7}" type="datetime2">
              <a:rPr lang="en-US" smtClean="0"/>
              <a:t>Tuesday, April 03,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24384"/>
            <a:ext cx="3086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24384"/>
            <a:ext cx="800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SISC Overview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5200650" cy="1422400"/>
          </a:xfrm>
        </p:spPr>
        <p:txBody>
          <a:bodyPr/>
          <a:lstStyle/>
          <a:p>
            <a:r>
              <a:rPr lang="en-US" dirty="0" smtClean="0"/>
              <a:t>Mt. </a:t>
            </a:r>
            <a:r>
              <a:rPr lang="en-US" dirty="0" smtClean="0"/>
              <a:t>San Antonio College</a:t>
            </a:r>
            <a:endParaRPr lang="en-US" dirty="0" smtClean="0"/>
          </a:p>
          <a:p>
            <a:r>
              <a:rPr lang="en-US" dirty="0" smtClean="0"/>
              <a:t>April 4, </a:t>
            </a:r>
            <a:r>
              <a:rPr lang="en-US" dirty="0" smtClean="0"/>
              <a:t>2018</a:t>
            </a:r>
          </a:p>
        </p:txBody>
      </p:sp>
      <p:pic>
        <p:nvPicPr>
          <p:cNvPr id="8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5619"/>
            <a:ext cx="3445943" cy="11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66" y="508001"/>
            <a:ext cx="4614734" cy="635000"/>
          </a:xfrm>
        </p:spPr>
        <p:txBody>
          <a:bodyPr>
            <a:noAutofit/>
          </a:bodyPr>
          <a:lstStyle/>
          <a:p>
            <a:r>
              <a:rPr lang="en-US" sz="1800" b="1" dirty="0"/>
              <a:t>Background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5619"/>
            <a:ext cx="1630315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0913" y="1143000"/>
            <a:ext cx="601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SISC is </a:t>
            </a:r>
            <a:r>
              <a:rPr lang="en-US" sz="1200" b="1" u="sng" dirty="0"/>
              <a:t>not</a:t>
            </a:r>
            <a:r>
              <a:rPr lang="en-US" sz="1200" b="1" dirty="0"/>
              <a:t> an insurance company.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We are a cooperative of more than 400 California public schools joining together to reduce costs and spread risk over a large population…Schools Helping Schools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b="1" dirty="0" smtClean="0"/>
              <a:t>Unlike some school pools, we are </a:t>
            </a:r>
            <a:r>
              <a:rPr lang="en-US" sz="1200" b="1" u="sng" dirty="0" smtClean="0"/>
              <a:t>not</a:t>
            </a:r>
            <a:r>
              <a:rPr lang="en-US" sz="1200" b="1" dirty="0" smtClean="0"/>
              <a:t> a corporation; we are a public entity.</a:t>
            </a:r>
            <a:endParaRPr lang="en-US" sz="1200" b="1" dirty="0"/>
          </a:p>
          <a:p>
            <a:r>
              <a:rPr lang="en-US" sz="1200" dirty="0"/>
              <a:t> </a:t>
            </a:r>
          </a:p>
          <a:p>
            <a:r>
              <a:rPr lang="en-US" sz="1200" dirty="0" smtClean="0">
                <a:solidFill>
                  <a:prstClr val="black"/>
                </a:solidFill>
                <a:ea typeface="Calibri"/>
                <a:cs typeface="Univers-Bold"/>
              </a:rPr>
              <a:t>All SISC staff members are public </a:t>
            </a:r>
            <a:r>
              <a:rPr lang="en-US" sz="1200" dirty="0">
                <a:solidFill>
                  <a:prstClr val="black"/>
                </a:solidFill>
                <a:ea typeface="Calibri"/>
                <a:cs typeface="Univers-Bold"/>
              </a:rPr>
              <a:t>school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Univers-Bold"/>
              </a:rPr>
              <a:t>employees of the Kern County Office of Ed.</a:t>
            </a:r>
            <a:endParaRPr lang="en-US" sz="1200" dirty="0">
              <a:solidFill>
                <a:prstClr val="black"/>
              </a:solidFill>
              <a:ea typeface="Calibri"/>
              <a:cs typeface="Univers-Bold"/>
            </a:endParaRPr>
          </a:p>
          <a:p>
            <a:pPr lvl="0"/>
            <a:endParaRPr lang="en-US" sz="1200" dirty="0" smtClean="0">
              <a:solidFill>
                <a:prstClr val="black"/>
              </a:solidFill>
              <a:ea typeface="Calibri"/>
              <a:cs typeface="Univers-Bold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ea typeface="Calibri"/>
                <a:cs typeface="Univers-Bold"/>
              </a:rPr>
              <a:t>Like public schools,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Univers-Bold"/>
              </a:rPr>
              <a:t>SISC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Univers-Bold"/>
              </a:rPr>
              <a:t>is subject to the Brown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Univers-Bold"/>
              </a:rPr>
              <a:t>Act.</a:t>
            </a:r>
          </a:p>
          <a:p>
            <a:pPr lvl="0"/>
            <a:r>
              <a:rPr lang="en-US" sz="1200" b="1" dirty="0" smtClean="0">
                <a:solidFill>
                  <a:prstClr val="black"/>
                </a:solidFill>
                <a:ea typeface="Calibri"/>
                <a:cs typeface="Univers-Bold"/>
              </a:rPr>
              <a:t>Board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Univers-Bold"/>
              </a:rPr>
              <a:t>meetings are open to the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Univers-Bold"/>
              </a:rPr>
              <a:t>public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Univers-Bold"/>
              </a:rPr>
              <a:t>and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Univers-Bold"/>
              </a:rPr>
              <a:t> </a:t>
            </a:r>
            <a:r>
              <a:rPr lang="en-US" sz="1200" dirty="0">
                <a:solidFill>
                  <a:prstClr val="black"/>
                </a:solidFill>
                <a:ea typeface="Calibri"/>
                <a:cs typeface="Univers-Bold"/>
              </a:rPr>
              <a:t>f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Univers-Bold"/>
              </a:rPr>
              <a:t>inancial </a:t>
            </a:r>
            <a:r>
              <a:rPr lang="en-US" sz="1200" dirty="0">
                <a:solidFill>
                  <a:prstClr val="black"/>
                </a:solidFill>
                <a:ea typeface="Calibri"/>
                <a:cs typeface="Univers-Bold"/>
              </a:rPr>
              <a:t>statements are a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Univers-Bold"/>
              </a:rPr>
              <a:t>public record.</a:t>
            </a:r>
          </a:p>
          <a:p>
            <a:pPr lvl="0"/>
            <a:endParaRPr lang="en-US" sz="1200" dirty="0">
              <a:solidFill>
                <a:prstClr val="black"/>
              </a:solidFill>
              <a:ea typeface="Calibri"/>
              <a:cs typeface="Univers-Bold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We </a:t>
            </a:r>
            <a:r>
              <a:rPr lang="en-US" sz="1200" dirty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understand and support the needs of public </a:t>
            </a:r>
            <a:r>
              <a:rPr lang="en-US" sz="1200" dirty="0" smtClean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schools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One </a:t>
            </a:r>
            <a:r>
              <a:rPr lang="en-US" sz="1200" dirty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way we do this is by </a:t>
            </a:r>
            <a:r>
              <a:rPr lang="en-US" sz="1200" b="1" dirty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releasing our rate renewals in the early </a:t>
            </a:r>
            <a:r>
              <a:rPr lang="en-US" sz="1200" b="1" dirty="0" smtClean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spring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This </a:t>
            </a:r>
            <a:r>
              <a:rPr lang="en-US" sz="1200" dirty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gives everyone adequate time to prepare for the coming </a:t>
            </a:r>
            <a:r>
              <a:rPr lang="en-US" sz="1200" dirty="0" smtClean="0">
                <a:solidFill>
                  <a:prstClr val="black"/>
                </a:solidFill>
                <a:latin typeface="Univers"/>
                <a:ea typeface="Calibri"/>
                <a:cs typeface="Univers"/>
              </a:rPr>
              <a:t>year</a:t>
            </a:r>
            <a:endParaRPr lang="en-US" sz="1200" dirty="0">
              <a:solidFill>
                <a:prstClr val="black"/>
              </a:solidFill>
              <a:latin typeface="Univers"/>
              <a:ea typeface="Calibri"/>
              <a:cs typeface="Univers"/>
            </a:endParaRPr>
          </a:p>
          <a:p>
            <a:pPr lvl="0"/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ea typeface="Calibri"/>
                <a:cs typeface="Times New Roman"/>
              </a:rPr>
              <a:t>SISC </a:t>
            </a:r>
            <a:r>
              <a:rPr lang="en-US" sz="1200" dirty="0">
                <a:solidFill>
                  <a:prstClr val="black"/>
                </a:solidFill>
                <a:ea typeface="Calibri"/>
                <a:cs typeface="Times New Roman"/>
              </a:rPr>
              <a:t>is run in the best interests of our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Times New Roman"/>
              </a:rPr>
              <a:t>membership</a:t>
            </a:r>
          </a:p>
          <a:p>
            <a:pPr lvl="0"/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Our focus is the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value we provide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our members - not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perks, politics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or profits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913" y="4724400"/>
            <a:ext cx="6019800" cy="310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350" b="1" dirty="0">
                <a:solidFill>
                  <a:srgbClr val="17365D"/>
                </a:solidFill>
              </a:rPr>
              <a:t>One out of every 1,000 Americans is covered by a SISC medical plan</a:t>
            </a:r>
            <a:r>
              <a:rPr lang="en-US" sz="1350" b="1" dirty="0" smtClean="0">
                <a:solidFill>
                  <a:srgbClr val="17365D"/>
                </a:solidFill>
              </a:rPr>
              <a:t>.</a:t>
            </a:r>
            <a:endParaRPr lang="en-US" sz="1350" b="1" dirty="0">
              <a:solidFill>
                <a:srgbClr val="17365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63" y="5410200"/>
            <a:ext cx="6095612" cy="32778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Another way </a:t>
            </a:r>
            <a:r>
              <a:rPr lang="en-US" sz="1200" dirty="0">
                <a:solidFill>
                  <a:prstClr val="black"/>
                </a:solidFill>
              </a:rPr>
              <a:t>to illustrate the size of SISC is to look at </a:t>
            </a:r>
            <a:r>
              <a:rPr lang="en-US" sz="1200" dirty="0" smtClean="0">
                <a:solidFill>
                  <a:prstClr val="black"/>
                </a:solidFill>
              </a:rPr>
              <a:t>the funds we received from the Federal Government as a result of participating in the Affordable Care Act ERRP</a:t>
            </a:r>
          </a:p>
          <a:p>
            <a:pPr lvl="0" algn="ctr">
              <a:lnSpc>
                <a:spcPct val="115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0" y="5926282"/>
            <a:ext cx="51514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36" y="501123"/>
            <a:ext cx="4400550" cy="641877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Geographic Diversity Provides Stability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205" y="1447800"/>
            <a:ext cx="241554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SISC treats having membership spread out over all of California like a diversified investment.</a:t>
            </a:r>
          </a:p>
          <a:p>
            <a:endParaRPr lang="en-US" sz="1300" dirty="0"/>
          </a:p>
          <a:p>
            <a:r>
              <a:rPr lang="en-US" sz="1300" dirty="0"/>
              <a:t>Regional differences in the cost of medical care are taken into consideration, but the size and diversity of our pool allow us to spread the risk and minimize </a:t>
            </a:r>
            <a:r>
              <a:rPr lang="en-US" sz="1300" dirty="0" smtClean="0"/>
              <a:t>the regional </a:t>
            </a:r>
            <a:r>
              <a:rPr lang="en-US" sz="1300" dirty="0"/>
              <a:t>adjustments.</a:t>
            </a:r>
          </a:p>
          <a:p>
            <a:r>
              <a:rPr lang="en-US" sz="1300" dirty="0"/>
              <a:t> </a:t>
            </a:r>
          </a:p>
          <a:p>
            <a:r>
              <a:rPr lang="en-US" sz="1300" b="1" dirty="0"/>
              <a:t>Renewal rates are based primarily on the experience of the entire statewide pool.</a:t>
            </a:r>
            <a:endParaRPr lang="en-US" sz="1300" dirty="0"/>
          </a:p>
          <a:p>
            <a:r>
              <a:rPr lang="en-US" sz="1300" dirty="0"/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300" b="1" dirty="0" smtClean="0">
                <a:solidFill>
                  <a:srgbClr val="000000"/>
                </a:solidFill>
                <a:ea typeface="Calibri"/>
                <a:cs typeface="Times New Roman"/>
              </a:rPr>
              <a:t>All </a:t>
            </a:r>
            <a:r>
              <a:rPr lang="en-US" sz="1300" b="1" dirty="0">
                <a:solidFill>
                  <a:srgbClr val="000000"/>
                </a:solidFill>
                <a:ea typeface="Calibri"/>
                <a:cs typeface="Times New Roman"/>
              </a:rPr>
              <a:t>groups within the same region receive the same renewal </a:t>
            </a:r>
            <a:r>
              <a:rPr lang="en-US" sz="1300" b="1" dirty="0" smtClean="0">
                <a:solidFill>
                  <a:srgbClr val="000000"/>
                </a:solidFill>
                <a:ea typeface="Calibri"/>
                <a:cs typeface="Times New Roman"/>
              </a:rPr>
              <a:t>range regardless </a:t>
            </a:r>
            <a:r>
              <a:rPr lang="en-US" sz="1300" b="1" dirty="0">
                <a:solidFill>
                  <a:srgbClr val="000000"/>
                </a:solidFill>
                <a:ea typeface="Calibri"/>
                <a:cs typeface="Times New Roman"/>
              </a:rPr>
              <a:t>of their size</a:t>
            </a:r>
            <a:r>
              <a:rPr lang="en-US" sz="1300" b="1" dirty="0" smtClean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5619"/>
            <a:ext cx="1630315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205" y="6477000"/>
            <a:ext cx="4943995" cy="240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Univers"/>
              </a:rPr>
              <a:t>SISC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Univers"/>
              </a:rPr>
              <a:t>Provides Stability</a:t>
            </a:r>
            <a:endParaRPr lang="en-US" b="1" u="sng" dirty="0" smtClean="0">
              <a:solidFill>
                <a:prstClr val="black"/>
              </a:solidFill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US" sz="1300" b="1" dirty="0">
              <a:solidFill>
                <a:prstClr val="black"/>
              </a:solidFill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US" sz="1300" b="1" dirty="0" smtClean="0">
                <a:solidFill>
                  <a:prstClr val="black"/>
                </a:solidFill>
              </a:rPr>
              <a:t>SISC </a:t>
            </a:r>
            <a:r>
              <a:rPr lang="en-US" sz="1300" b="1" dirty="0">
                <a:solidFill>
                  <a:prstClr val="black"/>
                </a:solidFill>
              </a:rPr>
              <a:t>doesn’t bring in new groups below cost</a:t>
            </a:r>
            <a:r>
              <a:rPr lang="en-US" sz="1300" b="1" dirty="0" smtClean="0">
                <a:solidFill>
                  <a:prstClr val="black"/>
                </a:solidFill>
              </a:rPr>
              <a:t>.</a:t>
            </a:r>
          </a:p>
          <a:p>
            <a:pPr lvl="0">
              <a:buSzPts val="1000"/>
              <a:tabLst>
                <a:tab pos="457200" algn="l"/>
              </a:tabLst>
            </a:pPr>
            <a:endParaRPr lang="en-US" sz="1300" b="1" dirty="0">
              <a:solidFill>
                <a:prstClr val="black"/>
              </a:solidFill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US" sz="1300" b="1" dirty="0">
                <a:solidFill>
                  <a:srgbClr val="000000"/>
                </a:solidFill>
                <a:ea typeface="Calibri"/>
                <a:cs typeface="Times New Roman"/>
              </a:rPr>
              <a:t>New member districts receive the same renewal range as those who are already in the pool.</a:t>
            </a:r>
          </a:p>
          <a:p>
            <a:pPr lvl="0">
              <a:spcBef>
                <a:spcPct val="20000"/>
              </a:spcBef>
              <a:buClr>
                <a:srgbClr val="17365D"/>
              </a:buClr>
              <a:buSzPct val="85000"/>
            </a:pPr>
            <a:endParaRPr lang="en-US" sz="1300" dirty="0">
              <a:solidFill>
                <a:prstClr val="black"/>
              </a:solidFill>
            </a:endParaRPr>
          </a:p>
          <a:p>
            <a:pPr lvl="0"/>
            <a:r>
              <a:rPr lang="en-US" sz="1300" dirty="0">
                <a:solidFill>
                  <a:prstClr val="black"/>
                </a:solidFill>
              </a:rPr>
              <a:t>Our low costs and stability are </a:t>
            </a:r>
            <a:r>
              <a:rPr lang="en-US" sz="1300" dirty="0" smtClean="0">
                <a:solidFill>
                  <a:prstClr val="black"/>
                </a:solidFill>
              </a:rPr>
              <a:t>major reasons </a:t>
            </a:r>
            <a:r>
              <a:rPr lang="en-US" sz="1300" dirty="0">
                <a:solidFill>
                  <a:prstClr val="black"/>
                </a:solidFill>
              </a:rPr>
              <a:t>groups join SISC and stay with us for decades.</a:t>
            </a:r>
          </a:p>
          <a:p>
            <a:pPr lvl="0"/>
            <a:r>
              <a:rPr lang="en-US" sz="1300" dirty="0">
                <a:solidFill>
                  <a:prstClr val="black"/>
                </a:solidFill>
              </a:rPr>
              <a:t> </a:t>
            </a:r>
          </a:p>
          <a:p>
            <a:pPr lvl="0"/>
            <a:r>
              <a:rPr lang="en-US" sz="1300" dirty="0">
                <a:solidFill>
                  <a:prstClr val="black"/>
                </a:solidFill>
              </a:rPr>
              <a:t>SISC groups can depend on predictable and fair rate renewals.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417798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3733800" cy="60960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Univers"/>
              </a:rPr>
              <a:t>Size and Financial Strength produce Lower Costs and Stability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5619"/>
            <a:ext cx="1630315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2582" y="1524000"/>
            <a:ext cx="5867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We serve 431 educational agencies with:</a:t>
            </a:r>
          </a:p>
          <a:p>
            <a:endParaRPr lang="en-US" sz="1300" dirty="0" smtClean="0"/>
          </a:p>
          <a:p>
            <a:r>
              <a:rPr lang="en-US" sz="1300" dirty="0"/>
              <a:t>	</a:t>
            </a:r>
            <a:r>
              <a:rPr lang="en-US" sz="1300" dirty="0" smtClean="0"/>
              <a:t>	216,930  PPO members</a:t>
            </a:r>
          </a:p>
          <a:p>
            <a:r>
              <a:rPr lang="en-US" sz="1300" dirty="0"/>
              <a:t>	</a:t>
            </a:r>
            <a:r>
              <a:rPr lang="en-US" sz="1300" dirty="0" smtClean="0"/>
              <a:t>  	  69,419  Kaiser members</a:t>
            </a:r>
          </a:p>
          <a:p>
            <a:r>
              <a:rPr lang="en-US" sz="1300" dirty="0"/>
              <a:t>	</a:t>
            </a:r>
            <a:r>
              <a:rPr lang="en-US" sz="1300" dirty="0" smtClean="0"/>
              <a:t>  	</a:t>
            </a:r>
            <a:r>
              <a:rPr lang="en-US" sz="1300" u="sng" dirty="0" smtClean="0"/>
              <a:t>  29,768</a:t>
            </a:r>
            <a:r>
              <a:rPr lang="en-US" sz="1300" dirty="0" smtClean="0"/>
              <a:t>  HMO members</a:t>
            </a:r>
          </a:p>
          <a:p>
            <a:r>
              <a:rPr lang="en-US" sz="1300" dirty="0"/>
              <a:t>	</a:t>
            </a:r>
            <a:r>
              <a:rPr lang="en-US" sz="1300" dirty="0" smtClean="0"/>
              <a:t>	316,117  Medical Plan members</a:t>
            </a:r>
          </a:p>
          <a:p>
            <a:endParaRPr lang="en-US" sz="1300" dirty="0"/>
          </a:p>
          <a:p>
            <a:pPr algn="ctr"/>
            <a:r>
              <a:rPr lang="en-US" sz="1300" dirty="0" smtClean="0"/>
              <a:t>More </a:t>
            </a:r>
            <a:r>
              <a:rPr lang="en-US" sz="1300" dirty="0"/>
              <a:t>than </a:t>
            </a:r>
            <a:r>
              <a:rPr lang="en-US" sz="1300" dirty="0" smtClean="0"/>
              <a:t>165 educational agencies</a:t>
            </a:r>
          </a:p>
          <a:p>
            <a:pPr algn="ctr"/>
            <a:r>
              <a:rPr lang="en-US" sz="1300" dirty="0" smtClean="0"/>
              <a:t>have </a:t>
            </a:r>
            <a:r>
              <a:rPr lang="en-US" sz="1300" dirty="0"/>
              <a:t>joined in </a:t>
            </a:r>
            <a:r>
              <a:rPr lang="en-US" sz="1300" dirty="0" smtClean="0"/>
              <a:t>the </a:t>
            </a:r>
            <a:r>
              <a:rPr lang="en-US" sz="1300" dirty="0"/>
              <a:t>last 10 </a:t>
            </a:r>
            <a:r>
              <a:rPr lang="en-US" sz="1300" dirty="0" smtClean="0"/>
              <a:t>years.</a:t>
            </a:r>
            <a:endParaRPr lang="en-US" sz="1300" b="1" dirty="0" smtClean="0">
              <a:solidFill>
                <a:srgbClr val="00B050"/>
              </a:solidFill>
            </a:endParaRPr>
          </a:p>
          <a:p>
            <a:endParaRPr lang="en-US" sz="1300" b="1" dirty="0">
              <a:solidFill>
                <a:srgbClr val="00B05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95¢ </a:t>
            </a:r>
            <a:r>
              <a:rPr lang="en-US" sz="1400" b="1" dirty="0">
                <a:solidFill>
                  <a:srgbClr val="00B050"/>
                </a:solidFill>
              </a:rPr>
              <a:t>of every </a:t>
            </a:r>
            <a:r>
              <a:rPr lang="en-US" sz="1400" b="1" dirty="0" smtClean="0">
                <a:solidFill>
                  <a:srgbClr val="00B050"/>
                </a:solidFill>
              </a:rPr>
              <a:t>$</a:t>
            </a:r>
            <a:r>
              <a:rPr lang="en-US" sz="1400" b="1" dirty="0">
                <a:solidFill>
                  <a:srgbClr val="00B050"/>
                </a:solidFill>
              </a:rPr>
              <a:t>1.00 </a:t>
            </a:r>
            <a:r>
              <a:rPr lang="en-US" sz="1400" b="1" dirty="0" smtClean="0">
                <a:solidFill>
                  <a:srgbClr val="00B050"/>
                </a:solidFill>
              </a:rPr>
              <a:t>is paid to hospitals, doctors and pharmacies</a:t>
            </a:r>
          </a:p>
          <a:p>
            <a:pPr algn="ctr"/>
            <a:endParaRPr lang="en-US" sz="1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5¢ goes toward administrative costs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6248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Other pools are not necessarily administered like SISC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This year, </a:t>
            </a:r>
            <a:r>
              <a:rPr lang="en-US" sz="1300" b="1" dirty="0" smtClean="0">
                <a:solidFill>
                  <a:srgbClr val="FF0000"/>
                </a:solidFill>
              </a:rPr>
              <a:t>CalPERS</a:t>
            </a:r>
            <a:r>
              <a:rPr lang="en-US" sz="1300" b="1" dirty="0" smtClean="0"/>
              <a:t> increased rates as much as </a:t>
            </a:r>
            <a:r>
              <a:rPr lang="en-US" sz="1300" b="1" dirty="0" smtClean="0">
                <a:solidFill>
                  <a:srgbClr val="FF0000"/>
                </a:solidFill>
              </a:rPr>
              <a:t>18%</a:t>
            </a:r>
            <a:r>
              <a:rPr lang="en-US" sz="1300" b="1" dirty="0" smtClean="0"/>
              <a:t> </a:t>
            </a:r>
            <a:r>
              <a:rPr lang="en-US" sz="1300" b="1" dirty="0" smtClean="0">
                <a:solidFill>
                  <a:srgbClr val="FF0000"/>
                </a:solidFill>
              </a:rPr>
              <a:t>on some plans</a:t>
            </a:r>
            <a:r>
              <a:rPr lang="en-US" sz="1300" b="1" dirty="0" smtClean="0"/>
              <a:t>.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Last year, </a:t>
            </a:r>
            <a:r>
              <a:rPr lang="en-US" sz="1300" b="1" dirty="0" smtClean="0">
                <a:solidFill>
                  <a:srgbClr val="FF0000"/>
                </a:solidFill>
              </a:rPr>
              <a:t>a Large School Pool </a:t>
            </a:r>
            <a:r>
              <a:rPr lang="en-US" sz="1300" b="1" dirty="0" smtClean="0"/>
              <a:t>increased rates </a:t>
            </a:r>
            <a:r>
              <a:rPr lang="en-US" sz="1300" b="1" dirty="0" smtClean="0">
                <a:solidFill>
                  <a:srgbClr val="FF0000"/>
                </a:solidFill>
              </a:rPr>
              <a:t>29%</a:t>
            </a:r>
            <a:r>
              <a:rPr lang="en-US" sz="1300" b="1" dirty="0" smtClean="0"/>
              <a:t> </a:t>
            </a:r>
            <a:r>
              <a:rPr lang="en-US" sz="1300" b="1" dirty="0" smtClean="0">
                <a:solidFill>
                  <a:srgbClr val="FF0000"/>
                </a:solidFill>
              </a:rPr>
              <a:t>for a district in Monterey</a:t>
            </a:r>
            <a:r>
              <a:rPr lang="en-US" sz="1300" b="1" dirty="0" smtClean="0"/>
              <a:t>.</a:t>
            </a:r>
          </a:p>
          <a:p>
            <a:endParaRPr lang="en-US" sz="1300" b="1" dirty="0"/>
          </a:p>
          <a:p>
            <a:r>
              <a:rPr lang="en-US" sz="1300" b="1" dirty="0" smtClean="0">
                <a:solidFill>
                  <a:srgbClr val="00B050"/>
                </a:solidFill>
              </a:rPr>
              <a:t>For the last 3 years, SISC </a:t>
            </a:r>
            <a:r>
              <a:rPr lang="en-US" sz="1300" b="1" dirty="0">
                <a:solidFill>
                  <a:srgbClr val="00B050"/>
                </a:solidFill>
              </a:rPr>
              <a:t>renewals </a:t>
            </a:r>
            <a:r>
              <a:rPr lang="en-US" sz="1300" b="1" dirty="0" smtClean="0">
                <a:solidFill>
                  <a:srgbClr val="00B050"/>
                </a:solidFill>
              </a:rPr>
              <a:t>have </a:t>
            </a:r>
            <a:r>
              <a:rPr lang="en-US" sz="1300" b="1" dirty="0">
                <a:solidFill>
                  <a:srgbClr val="00B050"/>
                </a:solidFill>
              </a:rPr>
              <a:t>been single </a:t>
            </a:r>
            <a:r>
              <a:rPr lang="en-US" sz="1300" b="1" dirty="0" smtClean="0">
                <a:solidFill>
                  <a:srgbClr val="00B050"/>
                </a:solidFill>
              </a:rPr>
              <a:t>digits for every district.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67032"/>
              </p:ext>
            </p:extLst>
          </p:nvPr>
        </p:nvGraphicFramePr>
        <p:xfrm>
          <a:off x="1144732" y="6172200"/>
          <a:ext cx="4483099" cy="2585658"/>
        </p:xfrm>
        <a:graphic>
          <a:graphicData uri="http://schemas.openxmlformats.org/drawingml/2006/table">
            <a:tbl>
              <a:tblPr/>
              <a:tblGrid>
                <a:gridCol w="418803"/>
                <a:gridCol w="114219"/>
                <a:gridCol w="637723"/>
                <a:gridCol w="355348"/>
                <a:gridCol w="507640"/>
                <a:gridCol w="647242"/>
                <a:gridCol w="647242"/>
                <a:gridCol w="647242"/>
                <a:gridCol w="507640"/>
              </a:tblGrid>
              <a:tr h="8126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Renewal Summary - Average for All and Highest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267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PPO Plans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 Plans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Kaiser Plans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84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1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Highest: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9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1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Highest: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9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1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2015-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Highest: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3714750" cy="761999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Regional Membership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5619"/>
            <a:ext cx="1630315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716474"/>
              </p:ext>
            </p:extLst>
          </p:nvPr>
        </p:nvGraphicFramePr>
        <p:xfrm>
          <a:off x="533399" y="1524000"/>
          <a:ext cx="5791200" cy="7090515"/>
        </p:xfrm>
        <a:graphic>
          <a:graphicData uri="http://schemas.openxmlformats.org/drawingml/2006/table">
            <a:tbl>
              <a:tblPr/>
              <a:tblGrid>
                <a:gridCol w="1981200"/>
                <a:gridCol w="2209800"/>
                <a:gridCol w="1600200"/>
              </a:tblGrid>
              <a:tr h="27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RIVERSIDE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ANGELES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DIEGO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Alvord Unified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Antelope Valley CCD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Carlsbad Unified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Coachella Valley Unified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Antelope Valley Union High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Chula Vista Elementary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College of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Antelope Valley Transportation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Mar Union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Corona-Norco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Unified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Arcadia Unified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Fallbrook Union High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Lake Elsinore Unified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Azusa Unified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Palomar CCD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Menifee Union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Hughes-Elizabeth Lakes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Vista Unified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Moreno Valley Unified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Lancaster Elementary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Nuview School District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Palisades Charter High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37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Temecula Valley Unified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Palmdale Elementary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Briggs Elementary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0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Val Verde Unified</a:t>
                      </a:r>
                      <a:endParaRPr lang="en-US" sz="1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Palmdale Aerospace Adademy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Mesa Union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Pasadena Unified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Mupu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Elementary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Pasadena Community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College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Ojai Unified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Brea Olinda Unified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Pomona Unified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Oxnard Elementary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Buena Park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Clarita CCD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Pleasant Valley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Huntington Beach City Elem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Westside Union Elementary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Rio Elementary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Fullerton Elementary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Wilsona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 Clara Elementary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Fullerton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Un High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Somis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Habra City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BERNARDINO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 Orange County CCD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Lewis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Westminster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Silver Valley Unified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Trona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Unified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84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95800" cy="7620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Univers"/>
              </a:rPr>
              <a:t>Flexibility to Provide Choice of Plan Options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638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 smtClean="0">
                <a:solidFill>
                  <a:prstClr val="black"/>
                </a:solidFill>
              </a:rPr>
              <a:t>Each District/Bargaining Unit may </a:t>
            </a:r>
            <a:r>
              <a:rPr lang="en-US" sz="1300" dirty="0">
                <a:solidFill>
                  <a:prstClr val="black"/>
                </a:solidFill>
              </a:rPr>
              <a:t>offer up to </a:t>
            </a:r>
            <a:r>
              <a:rPr lang="en-US" sz="1300" dirty="0" smtClean="0">
                <a:solidFill>
                  <a:prstClr val="black"/>
                </a:solidFill>
              </a:rPr>
              <a:t>6 medical </a:t>
            </a:r>
            <a:r>
              <a:rPr lang="en-US" sz="1300" dirty="0">
                <a:solidFill>
                  <a:prstClr val="black"/>
                </a:solidFill>
              </a:rPr>
              <a:t>plan options, plus </a:t>
            </a:r>
            <a:r>
              <a:rPr lang="en-US" sz="1300" dirty="0" smtClean="0">
                <a:solidFill>
                  <a:prstClr val="black"/>
                </a:solidFill>
              </a:rPr>
              <a:t>a Bronze </a:t>
            </a:r>
            <a:r>
              <a:rPr lang="en-US" sz="1300" dirty="0">
                <a:solidFill>
                  <a:prstClr val="black"/>
                </a:solidFill>
              </a:rPr>
              <a:t>plan</a:t>
            </a:r>
          </a:p>
          <a:p>
            <a:endParaRPr lang="en-US" sz="1300" i="1" dirty="0"/>
          </a:p>
          <a:p>
            <a:pPr lvl="0">
              <a:buClr>
                <a:srgbClr val="17365D"/>
              </a:buClr>
            </a:pPr>
            <a:r>
              <a:rPr lang="en-US" sz="1300" dirty="0">
                <a:solidFill>
                  <a:prstClr val="black"/>
                </a:solidFill>
              </a:rPr>
              <a:t>Medical </a:t>
            </a:r>
            <a:r>
              <a:rPr lang="en-US" sz="1300" dirty="0" smtClean="0">
                <a:solidFill>
                  <a:prstClr val="black"/>
                </a:solidFill>
              </a:rPr>
              <a:t>plan options </a:t>
            </a:r>
            <a:r>
              <a:rPr lang="en-US" sz="1300" dirty="0">
                <a:solidFill>
                  <a:prstClr val="black"/>
                </a:solidFill>
              </a:rPr>
              <a:t>include </a:t>
            </a:r>
            <a:r>
              <a:rPr lang="en-US" sz="1300" dirty="0" smtClean="0">
                <a:solidFill>
                  <a:prstClr val="black"/>
                </a:solidFill>
              </a:rPr>
              <a:t>Kaiser</a:t>
            </a:r>
            <a:r>
              <a:rPr lang="en-US" sz="1300" dirty="0">
                <a:solidFill>
                  <a:prstClr val="black"/>
                </a:solidFill>
              </a:rPr>
              <a:t>, Anthem Blue Cross or Blue Shield.</a:t>
            </a:r>
          </a:p>
          <a:p>
            <a:pPr lvl="0">
              <a:buClr>
                <a:srgbClr val="17365D"/>
              </a:buClr>
            </a:pPr>
            <a:endParaRPr lang="en-US" sz="1300" dirty="0">
              <a:solidFill>
                <a:prstClr val="black"/>
              </a:solidFill>
            </a:endParaRPr>
          </a:p>
          <a:p>
            <a:pPr lvl="0">
              <a:buClr>
                <a:srgbClr val="17365D"/>
              </a:buClr>
            </a:pPr>
            <a:r>
              <a:rPr lang="en-US" sz="1300" dirty="0">
                <a:solidFill>
                  <a:prstClr val="black"/>
                </a:solidFill>
              </a:rPr>
              <a:t>Kaiser options include traditional plans, deductible plans and Health Savings Account (HSA) plans.</a:t>
            </a:r>
          </a:p>
          <a:p>
            <a:pPr lvl="0">
              <a:buClr>
                <a:srgbClr val="17365D"/>
              </a:buClr>
            </a:pPr>
            <a:endParaRPr lang="en-US" sz="1300" dirty="0">
              <a:solidFill>
                <a:prstClr val="black"/>
              </a:solidFill>
            </a:endParaRPr>
          </a:p>
          <a:p>
            <a:pPr lvl="0">
              <a:buClr>
                <a:srgbClr val="17365D"/>
              </a:buClr>
            </a:pPr>
            <a:r>
              <a:rPr lang="en-US" sz="1300" dirty="0" smtClean="0">
                <a:solidFill>
                  <a:prstClr val="black"/>
                </a:solidFill>
              </a:rPr>
              <a:t>4 HMO plans and 17 PPO plans can be paired with 5 pharmacy plans.  This creates 105 possible plan combinations.</a:t>
            </a:r>
          </a:p>
          <a:p>
            <a:pPr lvl="0">
              <a:buClr>
                <a:srgbClr val="17365D"/>
              </a:buClr>
            </a:pPr>
            <a:endParaRPr lang="en-US" sz="1300" dirty="0" smtClean="0">
              <a:solidFill>
                <a:prstClr val="black"/>
              </a:solidFill>
            </a:endParaRPr>
          </a:p>
          <a:p>
            <a:pPr lvl="0">
              <a:buClr>
                <a:srgbClr val="17365D"/>
              </a:buClr>
            </a:pPr>
            <a:r>
              <a:rPr lang="en-US" sz="1300" dirty="0">
                <a:solidFill>
                  <a:prstClr val="black"/>
                </a:solidFill>
              </a:rPr>
              <a:t>3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smtClean="0">
                <a:solidFill>
                  <a:prstClr val="black"/>
                </a:solidFill>
              </a:rPr>
              <a:t>PPO HSA compatible plans are available</a:t>
            </a:r>
            <a:endParaRPr lang="en-US" sz="1300" dirty="0">
              <a:solidFill>
                <a:prstClr val="black"/>
              </a:solidFill>
            </a:endParaRPr>
          </a:p>
          <a:p>
            <a:pPr lvl="0">
              <a:buClr>
                <a:srgbClr val="17365D"/>
              </a:buClr>
            </a:pPr>
            <a:endParaRPr lang="en-US" sz="1300" dirty="0">
              <a:solidFill>
                <a:prstClr val="black"/>
              </a:solidFill>
            </a:endParaRPr>
          </a:p>
          <a:p>
            <a:pPr lvl="0">
              <a:buClr>
                <a:srgbClr val="17365D"/>
              </a:buClr>
            </a:pPr>
            <a:r>
              <a:rPr lang="en-US" sz="1300" dirty="0" smtClean="0">
                <a:solidFill>
                  <a:prstClr val="black"/>
                </a:solidFill>
              </a:rPr>
              <a:t>The </a:t>
            </a:r>
            <a:r>
              <a:rPr lang="en-US" sz="1300" dirty="0" smtClean="0">
                <a:solidFill>
                  <a:prstClr val="black"/>
                </a:solidFill>
              </a:rPr>
              <a:t>HSA-Compatible PPO </a:t>
            </a:r>
            <a:r>
              <a:rPr lang="en-US" sz="1300" dirty="0" smtClean="0">
                <a:solidFill>
                  <a:prstClr val="black"/>
                </a:solidFill>
              </a:rPr>
              <a:t>Bronze </a:t>
            </a:r>
            <a:r>
              <a:rPr lang="en-US" sz="1300" dirty="0">
                <a:solidFill>
                  <a:prstClr val="black"/>
                </a:solidFill>
              </a:rPr>
              <a:t>plan may be offered to all employees without regard to hours worked.</a:t>
            </a:r>
          </a:p>
          <a:p>
            <a:pPr lvl="0">
              <a:buClr>
                <a:srgbClr val="17365D"/>
              </a:buClr>
            </a:pPr>
            <a:endParaRPr lang="en-US" sz="1300" dirty="0">
              <a:solidFill>
                <a:prstClr val="black"/>
              </a:solidFill>
            </a:endParaRPr>
          </a:p>
          <a:p>
            <a:pPr lvl="0">
              <a:buClr>
                <a:srgbClr val="17365D"/>
              </a:buClr>
            </a:pPr>
            <a:r>
              <a:rPr lang="en-US" sz="1300" dirty="0">
                <a:solidFill>
                  <a:prstClr val="black"/>
                </a:solidFill>
              </a:rPr>
              <a:t>SISC also </a:t>
            </a:r>
            <a:r>
              <a:rPr lang="en-US" sz="1300" dirty="0" smtClean="0">
                <a:solidFill>
                  <a:prstClr val="black"/>
                </a:solidFill>
              </a:rPr>
              <a:t>offers a variety of plans from:</a:t>
            </a:r>
            <a:endParaRPr lang="en-US" sz="1300" dirty="0">
              <a:solidFill>
                <a:prstClr val="black"/>
              </a:solidFill>
            </a:endParaRPr>
          </a:p>
          <a:p>
            <a:pPr lvl="1">
              <a:buClr>
                <a:srgbClr val="17365D"/>
              </a:buClr>
            </a:pPr>
            <a:r>
              <a:rPr lang="en-US" sz="1300" dirty="0">
                <a:solidFill>
                  <a:prstClr val="black"/>
                </a:solidFill>
              </a:rPr>
              <a:t>Dental (Delta Premier and Delta PPO)</a:t>
            </a:r>
          </a:p>
          <a:p>
            <a:pPr lvl="1">
              <a:buClr>
                <a:srgbClr val="17365D"/>
              </a:buClr>
            </a:pPr>
            <a:r>
              <a:rPr lang="en-US" sz="1300" dirty="0">
                <a:solidFill>
                  <a:prstClr val="black"/>
                </a:solidFill>
              </a:rPr>
              <a:t>Vision (VSP and MES)</a:t>
            </a:r>
          </a:p>
          <a:p>
            <a:pPr lvl="1">
              <a:buClr>
                <a:srgbClr val="17365D"/>
              </a:buClr>
            </a:pPr>
            <a:r>
              <a:rPr lang="en-US" sz="1300" dirty="0">
                <a:solidFill>
                  <a:prstClr val="black"/>
                </a:solidFill>
              </a:rPr>
              <a:t>Life (Basic employee only and supplemental life)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5619"/>
            <a:ext cx="1630315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4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3400"/>
            <a:ext cx="3086100" cy="6858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Univers"/>
              </a:rPr>
              <a:t>Retiree Medical Options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6172200" cy="6807200"/>
          </a:xfrm>
        </p:spPr>
        <p:txBody>
          <a:bodyPr>
            <a:normAutofit/>
          </a:bodyPr>
          <a:lstStyle/>
          <a:p>
            <a:r>
              <a:rPr lang="en-US" sz="1300" dirty="0"/>
              <a:t>Retirees under age 65 (without Medicare) are permitted to enroll in the same plan options offered to active </a:t>
            </a:r>
            <a:r>
              <a:rPr lang="en-US" sz="1300" dirty="0" smtClean="0"/>
              <a:t>employees</a:t>
            </a:r>
          </a:p>
          <a:p>
            <a:endParaRPr lang="en-US" sz="1300" dirty="0"/>
          </a:p>
          <a:p>
            <a:pPr lvl="0">
              <a:buClr>
                <a:srgbClr val="17365D"/>
              </a:buClr>
            </a:pPr>
            <a:r>
              <a:rPr lang="en-US" sz="1300" dirty="0">
                <a:solidFill>
                  <a:prstClr val="black"/>
                </a:solidFill>
              </a:rPr>
              <a:t>Retirees age 65+ (with Medicare) are offered Individual Retiree Medical Plans</a:t>
            </a:r>
            <a:r>
              <a:rPr lang="en-US" sz="1300" dirty="0" smtClean="0">
                <a:solidFill>
                  <a:prstClr val="black"/>
                </a:solidFill>
              </a:rPr>
              <a:t>:</a:t>
            </a:r>
          </a:p>
          <a:p>
            <a:pPr lvl="0">
              <a:buClr>
                <a:srgbClr val="17365D"/>
              </a:buClr>
            </a:pPr>
            <a:endParaRPr lang="en-US" sz="1300" dirty="0">
              <a:solidFill>
                <a:prstClr val="black"/>
              </a:solidFill>
            </a:endParaRPr>
          </a:p>
          <a:p>
            <a:pPr lvl="2"/>
            <a:r>
              <a:rPr lang="en-US" sz="1300" dirty="0" smtClean="0"/>
              <a:t>Kaiser </a:t>
            </a:r>
            <a:r>
              <a:rPr lang="en-US" sz="1300" dirty="0"/>
              <a:t>Permanente Senior Advantage Plan </a:t>
            </a:r>
            <a:r>
              <a:rPr lang="en-US" sz="1300" dirty="0" smtClean="0"/>
              <a:t> </a:t>
            </a:r>
            <a:endParaRPr lang="en-US" sz="1300" dirty="0"/>
          </a:p>
          <a:p>
            <a:pPr lvl="2"/>
            <a:r>
              <a:rPr lang="en-US" sz="1300" dirty="0"/>
              <a:t>Blue Shield 65 Plus HMO Medicare Advantage Plan </a:t>
            </a:r>
            <a:r>
              <a:rPr lang="en-US" sz="1300" dirty="0" smtClean="0"/>
              <a:t> </a:t>
            </a:r>
            <a:endParaRPr lang="en-US" sz="1300" dirty="0"/>
          </a:p>
          <a:p>
            <a:pPr lvl="2"/>
            <a:r>
              <a:rPr lang="en-US" sz="1300" dirty="0"/>
              <a:t>CompanionCare – A SISC Medicare Supplement </a:t>
            </a:r>
            <a:r>
              <a:rPr lang="en-US" sz="1300" dirty="0" smtClean="0"/>
              <a:t>Plan</a:t>
            </a:r>
          </a:p>
          <a:p>
            <a:pPr lvl="2"/>
            <a:endParaRPr lang="en-US" sz="1300" dirty="0"/>
          </a:p>
          <a:p>
            <a:pPr lvl="2"/>
            <a:r>
              <a:rPr lang="en-US" sz="1300" dirty="0" smtClean="0"/>
              <a:t>These plans include </a:t>
            </a:r>
            <a:r>
              <a:rPr lang="en-US" sz="1300" dirty="0"/>
              <a:t>Part D prescription </a:t>
            </a:r>
            <a:r>
              <a:rPr lang="en-US" sz="1300" dirty="0" smtClean="0"/>
              <a:t>coverage with no coverage gap.</a:t>
            </a:r>
          </a:p>
          <a:p>
            <a:pPr lvl="2"/>
            <a:endParaRPr lang="en-US" sz="1300" dirty="0"/>
          </a:p>
          <a:p>
            <a:pPr lvl="2"/>
            <a:r>
              <a:rPr lang="en-US" sz="1300" dirty="0" smtClean="0"/>
              <a:t>The member must reside in Medicare Advantage Plan service area.</a:t>
            </a:r>
          </a:p>
          <a:p>
            <a:pPr lvl="3"/>
            <a:endParaRPr lang="en-US" sz="1300" dirty="0"/>
          </a:p>
          <a:p>
            <a:pPr lvl="2"/>
            <a:r>
              <a:rPr lang="en-US" sz="1300" dirty="0"/>
              <a:t>SISC provides direct billing for retirees enrolled in a SISC Individual Retiree Medical Plan.  There is no fee for this service</a:t>
            </a:r>
            <a:r>
              <a:rPr lang="en-US" sz="1300" dirty="0" smtClean="0"/>
              <a:t>.</a:t>
            </a:r>
          </a:p>
          <a:p>
            <a:pPr lvl="2"/>
            <a:endParaRPr lang="en-US" sz="1300" dirty="0" smtClean="0"/>
          </a:p>
          <a:p>
            <a:pPr lvl="1"/>
            <a:r>
              <a:rPr lang="en-US" sz="1300" dirty="0"/>
              <a:t>SISC does not require a district contribution in order for retirees to participate</a:t>
            </a:r>
            <a:r>
              <a:rPr lang="en-US" sz="1300" dirty="0" smtClean="0"/>
              <a:t>.</a:t>
            </a:r>
          </a:p>
          <a:p>
            <a:pPr lvl="1"/>
            <a:endParaRPr lang="en-US" sz="1300" dirty="0"/>
          </a:p>
          <a:p>
            <a:pPr lvl="1"/>
            <a:r>
              <a:rPr lang="en-US" sz="1300" dirty="0"/>
              <a:t>SISC requires that the retiree be a qualified CalSTRS or CalPERS retiree in order to participate as a retiree</a:t>
            </a:r>
            <a:r>
              <a:rPr lang="en-US" sz="1300" dirty="0" smtClean="0"/>
              <a:t>.</a:t>
            </a:r>
          </a:p>
          <a:p>
            <a:pPr marL="274320" lvl="1" indent="0">
              <a:buNone/>
            </a:pPr>
            <a:endParaRPr lang="en-US" sz="1300" dirty="0" smtClean="0"/>
          </a:p>
          <a:p>
            <a:pPr lvl="1"/>
            <a:r>
              <a:rPr lang="en-US" sz="1300" dirty="0" smtClean="0"/>
              <a:t>All retired members must maintain enrollment in Medicare.</a:t>
            </a:r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5619"/>
            <a:ext cx="1630315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4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533400"/>
            <a:ext cx="4400550" cy="685799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Univers"/>
              </a:rPr>
              <a:t>Customer Service  –  One Story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50" y="2514600"/>
            <a:ext cx="17335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The </a:t>
            </a:r>
            <a:r>
              <a:rPr lang="en-US" sz="1200" b="1" dirty="0"/>
              <a:t>Transition to </a:t>
            </a:r>
            <a:r>
              <a:rPr lang="en-US" sz="1200" b="1" dirty="0" smtClean="0"/>
              <a:t>SISC</a:t>
            </a:r>
          </a:p>
          <a:p>
            <a:endParaRPr lang="en-US" sz="1200" dirty="0"/>
          </a:p>
          <a:p>
            <a:r>
              <a:rPr lang="en-US" sz="1200" b="1" dirty="0"/>
              <a:t>“I was very impressed with how easy SISC made</a:t>
            </a:r>
          </a:p>
          <a:p>
            <a:r>
              <a:rPr lang="en-US" sz="1200" b="1" dirty="0"/>
              <a:t>the transition. </a:t>
            </a:r>
            <a:r>
              <a:rPr lang="en-US" sz="1200" dirty="0"/>
              <a:t>We had been dreading it, but they </a:t>
            </a:r>
            <a:r>
              <a:rPr lang="en-US" sz="1200" dirty="0" smtClean="0"/>
              <a:t>did everything </a:t>
            </a:r>
            <a:r>
              <a:rPr lang="en-US" sz="1200" dirty="0"/>
              <a:t>they could to help us. </a:t>
            </a:r>
            <a:r>
              <a:rPr lang="en-US" sz="1200" b="1" dirty="0"/>
              <a:t>We found </a:t>
            </a:r>
            <a:r>
              <a:rPr lang="en-US" sz="1200" b="1" dirty="0" smtClean="0"/>
              <a:t>them to </a:t>
            </a:r>
            <a:r>
              <a:rPr lang="en-US" sz="1200" b="1" dirty="0"/>
              <a:t>be very flexible </a:t>
            </a:r>
            <a:r>
              <a:rPr lang="en-US" sz="1200" dirty="0"/>
              <a:t>in adding us to their benefits</a:t>
            </a:r>
          </a:p>
          <a:p>
            <a:r>
              <a:rPr lang="en-US" sz="1200" dirty="0"/>
              <a:t>programs, looking for ways </a:t>
            </a:r>
            <a:r>
              <a:rPr lang="en-US" sz="1200" dirty="0" smtClean="0"/>
              <a:t>to accommodate </a:t>
            </a:r>
            <a:r>
              <a:rPr lang="en-US" sz="1200" dirty="0"/>
              <a:t>us.”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1632" y="2514600"/>
            <a:ext cx="17103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The </a:t>
            </a:r>
            <a:r>
              <a:rPr lang="en-US" sz="1200" b="1" dirty="0"/>
              <a:t>Renewal </a:t>
            </a:r>
            <a:r>
              <a:rPr lang="en-US" sz="1200" b="1" dirty="0" smtClean="0"/>
              <a:t>Process</a:t>
            </a:r>
          </a:p>
          <a:p>
            <a:endParaRPr lang="en-US" sz="1200" dirty="0"/>
          </a:p>
          <a:p>
            <a:r>
              <a:rPr lang="en-US" sz="1200" dirty="0"/>
              <a:t>“We have had a really great experience with </a:t>
            </a:r>
            <a:r>
              <a:rPr lang="en-US" sz="1200" dirty="0" smtClean="0"/>
              <a:t>our renewals</a:t>
            </a:r>
            <a:r>
              <a:rPr lang="en-US" sz="1200" dirty="0"/>
              <a:t>. They are timely</a:t>
            </a:r>
            <a:r>
              <a:rPr lang="en-US" sz="1200" b="1" dirty="0"/>
              <a:t>; we get them really early in</a:t>
            </a:r>
          </a:p>
          <a:p>
            <a:r>
              <a:rPr lang="en-US" sz="1200" b="1" dirty="0"/>
              <a:t>the spring so we can plan for the year. The rates are</a:t>
            </a:r>
          </a:p>
          <a:p>
            <a:r>
              <a:rPr lang="en-US" sz="1200" b="1" dirty="0"/>
              <a:t>also very stable. </a:t>
            </a:r>
            <a:r>
              <a:rPr lang="en-US" sz="1200" dirty="0"/>
              <a:t>SISC is so large that a bad </a:t>
            </a:r>
            <a:r>
              <a:rPr lang="en-US" sz="1200" dirty="0" smtClean="0"/>
              <a:t>claims year </a:t>
            </a:r>
            <a:r>
              <a:rPr lang="en-US" sz="1200" dirty="0"/>
              <a:t>for a district does not affect their individual rate.”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8145" y="2530860"/>
            <a:ext cx="1714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Ongoing service</a:t>
            </a:r>
          </a:p>
          <a:p>
            <a:endParaRPr lang="en-US" sz="1200" dirty="0"/>
          </a:p>
          <a:p>
            <a:r>
              <a:rPr lang="en-US" sz="1200" dirty="0"/>
              <a:t>“Our Account Manager is just wonderful. She </a:t>
            </a:r>
            <a:r>
              <a:rPr lang="en-US" sz="1200" dirty="0" smtClean="0"/>
              <a:t>always makes </a:t>
            </a:r>
            <a:r>
              <a:rPr lang="en-US" sz="1200" dirty="0"/>
              <a:t>me feel like we are her only client — and </a:t>
            </a:r>
            <a:r>
              <a:rPr lang="en-US" sz="1200" dirty="0" smtClean="0"/>
              <a:t>I know </a:t>
            </a:r>
            <a:r>
              <a:rPr lang="en-US" sz="1200" dirty="0"/>
              <a:t>she has others. She bends over backwards </a:t>
            </a:r>
            <a:r>
              <a:rPr lang="en-US" sz="1200" dirty="0" smtClean="0"/>
              <a:t>to help </a:t>
            </a:r>
            <a:r>
              <a:rPr lang="en-US" sz="1200" dirty="0"/>
              <a:t>us and be responsive. She also makes sure </a:t>
            </a:r>
            <a:r>
              <a:rPr lang="en-US" sz="1200" dirty="0" smtClean="0"/>
              <a:t>we are </a:t>
            </a:r>
            <a:r>
              <a:rPr lang="en-US" sz="1200" dirty="0"/>
              <a:t>in the loop on situations where employees call</a:t>
            </a:r>
          </a:p>
          <a:p>
            <a:r>
              <a:rPr lang="en-US" sz="1200" dirty="0"/>
              <a:t>SISC directly. </a:t>
            </a:r>
            <a:r>
              <a:rPr lang="en-US" sz="1200" b="1" dirty="0"/>
              <a:t>I think our SISC team is just amazing</a:t>
            </a:r>
            <a:r>
              <a:rPr lang="en-US" sz="1200" dirty="0" smtClean="0"/>
              <a:t>.”</a:t>
            </a:r>
          </a:p>
          <a:p>
            <a:endParaRPr lang="en-US" sz="1200" dirty="0"/>
          </a:p>
          <a:p>
            <a:r>
              <a:rPr lang="en-US" sz="1200" b="1" i="1" dirty="0" smtClean="0"/>
              <a:t>Benefits Technician</a:t>
            </a:r>
            <a:r>
              <a:rPr lang="en-US" sz="1200" b="1" i="1" dirty="0"/>
              <a:t>,</a:t>
            </a:r>
          </a:p>
          <a:p>
            <a:r>
              <a:rPr lang="en-US" sz="1200" b="1" i="1" dirty="0" smtClean="0"/>
              <a:t>MVUSD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86195" y="14478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The best advocates we have for SISC are the districts we </a:t>
            </a:r>
            <a:r>
              <a:rPr lang="en-US" sz="1400" b="1" dirty="0" smtClean="0"/>
              <a:t>serve.</a:t>
            </a:r>
          </a:p>
          <a:p>
            <a:r>
              <a:rPr lang="en-US" sz="1400" b="1" dirty="0" smtClean="0"/>
              <a:t>Here’s </a:t>
            </a:r>
            <a:r>
              <a:rPr lang="en-US" sz="1400" b="1" dirty="0"/>
              <a:t>what one of our districts has to say about us: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5619"/>
            <a:ext cx="1630315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04" y="533400"/>
            <a:ext cx="4272395" cy="599303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Univers"/>
              </a:rPr>
              <a:t>Value-Added Features (no additional cost)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2" descr="G:\HEALTH\GENERAL\Logos\SISC Logo\New SISC Blue_Gray\SISC-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5619"/>
            <a:ext cx="1630315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7674" y="1295400"/>
            <a:ext cx="5715001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spc="-15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Benefits and Services</a:t>
            </a:r>
          </a:p>
          <a:p>
            <a:pPr marL="285750" indent="-285750"/>
            <a:endParaRPr lang="en-US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171450" marR="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Expert Medical Opinion Benefit</a:t>
            </a:r>
            <a:r>
              <a:rPr lang="en-US" sz="12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Calibri"/>
                <a:cs typeface="Times New Roman"/>
              </a:rPr>
              <a:t>- from </a:t>
            </a:r>
            <a:r>
              <a:rPr lang="en-US" sz="1200" dirty="0">
                <a:solidFill>
                  <a:srgbClr val="000000"/>
                </a:solidFill>
                <a:ea typeface="Calibri"/>
                <a:cs typeface="Times New Roman"/>
              </a:rPr>
              <a:t>world-class physicians</a:t>
            </a:r>
            <a:endParaRPr lang="en-US" sz="12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r>
              <a:rPr lang="en-US" sz="1050" dirty="0"/>
              <a:t>Some findings for people who got an expert opinion: </a:t>
            </a:r>
          </a:p>
          <a:p>
            <a:r>
              <a:rPr lang="en-US" sz="1050" dirty="0"/>
              <a:t>35% with concerns about a Multiple Sclerosis diagnosis didn’t have it.</a:t>
            </a:r>
          </a:p>
          <a:p>
            <a:r>
              <a:rPr lang="en-US" sz="1050" dirty="0"/>
              <a:t>43% with concerns about a Rheumatoid Arthritis diagnosis didn’t have it.</a:t>
            </a:r>
          </a:p>
          <a:p>
            <a:r>
              <a:rPr lang="en-US" sz="1050" dirty="0" smtClean="0"/>
              <a:t>.</a:t>
            </a:r>
            <a:endParaRPr lang="en-US" sz="105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R="0"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$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0 generic drugs at Costco and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Mail Order</a:t>
            </a:r>
          </a:p>
          <a:p>
            <a:pPr lvl="0"/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     (on Anthem/Shield PPO </a:t>
            </a:r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and HMO 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Plans - </a:t>
            </a:r>
            <a:r>
              <a:rPr lang="en-US" sz="900" dirty="0" smtClean="0">
                <a:solidFill>
                  <a:srgbClr val="000000"/>
                </a:solidFill>
                <a:ea typeface="Calibri"/>
                <a:cs typeface="Times New Roman"/>
              </a:rPr>
              <a:t>HSA </a:t>
            </a:r>
            <a:r>
              <a:rPr lang="en-US" sz="900" dirty="0" smtClean="0">
                <a:solidFill>
                  <a:srgbClr val="000000"/>
                </a:solidFill>
                <a:ea typeface="Calibri"/>
                <a:cs typeface="Times New Roman"/>
              </a:rPr>
              <a:t>Plan deductible must be met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)</a:t>
            </a:r>
            <a:endParaRPr lang="en-US" sz="105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/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     In the United States, 80% </a:t>
            </a:r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of drugs are 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dispensed as generics</a:t>
            </a:r>
          </a:p>
          <a:p>
            <a:pPr lvl="0"/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71450" marR="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Employee 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Assistance Program (EAP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)</a:t>
            </a:r>
          </a:p>
          <a:p>
            <a:pPr marR="0">
              <a:spcBef>
                <a:spcPts val="0"/>
              </a:spcBef>
            </a:pP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     (</a:t>
            </a:r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Included 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on </a:t>
            </a:r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PPO, HMO and 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Kaiser)</a:t>
            </a:r>
          </a:p>
          <a:p>
            <a:pPr marR="0">
              <a:spcBef>
                <a:spcPts val="0"/>
              </a:spcBef>
            </a:pPr>
            <a:endParaRPr lang="en-US" sz="1200" dirty="0">
              <a:ea typeface="Times New Roman"/>
            </a:endParaRPr>
          </a:p>
          <a:p>
            <a:pPr marL="171450" marR="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24/7 physician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line</a:t>
            </a:r>
          </a:p>
          <a:p>
            <a:pPr marR="0">
              <a:spcBef>
                <a:spcPts val="0"/>
              </a:spcBef>
            </a:pP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     (on Anthem/Shield PPO </a:t>
            </a:r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and 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HMO)</a:t>
            </a:r>
          </a:p>
          <a:p>
            <a:pPr marR="0"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/>
              <a:t>Section 125 Flexible Benefits Plan</a:t>
            </a:r>
            <a:endParaRPr lang="en-US" sz="1200" dirty="0"/>
          </a:p>
          <a:p>
            <a:r>
              <a:rPr lang="en-US" sz="1050" dirty="0" smtClean="0"/>
              <a:t>     (</a:t>
            </a:r>
            <a:r>
              <a:rPr lang="en-US" sz="1050" dirty="0"/>
              <a:t>Moves certain expenses to pre-tax status)</a:t>
            </a:r>
          </a:p>
          <a:p>
            <a:pPr lvl="0"/>
            <a:r>
              <a:rPr lang="en-US" sz="1050" dirty="0" smtClean="0"/>
              <a:t>     Premium </a:t>
            </a:r>
            <a:r>
              <a:rPr lang="en-US" sz="1050" dirty="0"/>
              <a:t>Only Plan – Employee Paid Health, Dental, Vision &amp; Life Premiums</a:t>
            </a:r>
          </a:p>
          <a:p>
            <a:pPr lvl="0"/>
            <a:r>
              <a:rPr lang="en-US" sz="1050" dirty="0" smtClean="0"/>
              <a:t>     Dependent/Child </a:t>
            </a:r>
            <a:r>
              <a:rPr lang="en-US" sz="1050" dirty="0"/>
              <a:t>Care Costs (such as Day Care, etc.)</a:t>
            </a:r>
          </a:p>
          <a:p>
            <a:pPr lvl="0"/>
            <a:r>
              <a:rPr lang="en-US" sz="1050" dirty="0" smtClean="0"/>
              <a:t>     Unreimbursed </a:t>
            </a:r>
            <a:r>
              <a:rPr lang="en-US" sz="1050" dirty="0"/>
              <a:t>Medical Costs (such as Deductibles, Co-Pays, Orthodontic, etc</a:t>
            </a:r>
            <a:r>
              <a:rPr lang="en-US" sz="1050" dirty="0" smtClean="0"/>
              <a:t>.)</a:t>
            </a:r>
          </a:p>
          <a:p>
            <a:pPr lvl="0"/>
            <a:endParaRPr lang="en-US" sz="12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COBRA 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administration</a:t>
            </a:r>
          </a:p>
          <a:p>
            <a:pPr lvl="0"/>
            <a:endParaRPr lang="en-US" sz="1200" dirty="0">
              <a:solidFill>
                <a:prstClr val="black"/>
              </a:solidFill>
              <a:ea typeface="Times New Roman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Direct bill for self-paid retirees</a:t>
            </a:r>
          </a:p>
          <a:p>
            <a:pPr lvl="0"/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     (</a:t>
            </a:r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on Individual Retiree Plans)</a:t>
            </a:r>
          </a:p>
          <a:p>
            <a:pPr lvl="0"/>
            <a:endParaRPr lang="en-US" sz="12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674" y="6324600"/>
            <a:ext cx="5791201" cy="2285241"/>
          </a:xfrm>
          <a:prstGeom prst="rect">
            <a:avLst/>
          </a:prstGeom>
        </p:spPr>
        <p:txBody>
          <a:bodyPr wrap="square" lIns="91440" rIns="91440">
            <a:spAutoFit/>
          </a:bodyPr>
          <a:lstStyle/>
          <a:p>
            <a:pPr indent="111125">
              <a:lnSpc>
                <a:spcPct val="150000"/>
              </a:lnSpc>
            </a:pPr>
            <a:r>
              <a:rPr lang="en-US" b="1" spc="-15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W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ellness - Health</a:t>
            </a:r>
            <a:r>
              <a:rPr lang="en-US" b="1" spc="140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Sma</a:t>
            </a:r>
            <a:r>
              <a:rPr lang="en-US" b="1" spc="5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ts</a:t>
            </a:r>
          </a:p>
          <a:p>
            <a:pPr indent="111125">
              <a:lnSpc>
                <a:spcPct val="150000"/>
              </a:lnSpc>
            </a:pPr>
            <a:endParaRPr lang="en-US" sz="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Onsite 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flu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shot clinics</a:t>
            </a:r>
          </a:p>
          <a:p>
            <a:endParaRPr lang="en-US" sz="1200" b="1" dirty="0">
              <a:latin typeface="Calibri"/>
              <a:ea typeface="Calibri"/>
              <a:cs typeface="Times New Roman"/>
            </a:endParaRPr>
          </a:p>
          <a:p>
            <a:pPr marL="171450" marR="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Onsite 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biometric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screenings – A “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K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now Your Numbers” Campaign with   </a:t>
            </a:r>
          </a:p>
          <a:p>
            <a:pPr marR="0">
              <a:spcBef>
                <a:spcPts val="0"/>
              </a:spcBef>
            </a:pP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     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incentives for participation</a:t>
            </a:r>
            <a:endParaRPr lang="en-US" sz="12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        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Free HbA1c </a:t>
            </a:r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blood glucose testing 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is included for </a:t>
            </a:r>
            <a:r>
              <a:rPr lang="en-US" sz="1050" dirty="0">
                <a:solidFill>
                  <a:srgbClr val="000000"/>
                </a:solidFill>
                <a:ea typeface="Calibri"/>
                <a:cs typeface="Times New Roman"/>
              </a:rPr>
              <a:t>those who meet </a:t>
            </a: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criteria.</a:t>
            </a:r>
          </a:p>
          <a:p>
            <a:pPr marR="0">
              <a:spcBef>
                <a:spcPts val="0"/>
              </a:spcBef>
            </a:pPr>
            <a:r>
              <a:rPr lang="en-US" sz="1050" dirty="0" smtClean="0">
                <a:solidFill>
                  <a:srgbClr val="000000"/>
                </a:solidFill>
                <a:ea typeface="Calibri"/>
                <a:cs typeface="Times New Roman"/>
              </a:rPr>
              <a:t>        In 2017, 553 people </a:t>
            </a:r>
            <a:r>
              <a:rPr lang="en-US" sz="1050" dirty="0" smtClean="0"/>
              <a:t>who did not know they were diabetic (181) or pre-diabetic (372) </a:t>
            </a:r>
          </a:p>
          <a:p>
            <a:pPr marR="0">
              <a:spcBef>
                <a:spcPts val="0"/>
              </a:spcBef>
            </a:pPr>
            <a:r>
              <a:rPr lang="en-US" sz="1050" dirty="0" smtClean="0"/>
              <a:t>        learned they were as a result of our </a:t>
            </a:r>
            <a:r>
              <a:rPr lang="en-US" sz="1050" dirty="0" smtClean="0"/>
              <a:t>voluntary HbA1c </a:t>
            </a:r>
            <a:r>
              <a:rPr lang="en-US" sz="1050" dirty="0" smtClean="0"/>
              <a:t>test.</a:t>
            </a:r>
            <a:endParaRPr lang="en-US" sz="105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R="0"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0000"/>
                </a:solidFill>
                <a:ea typeface="Calibri"/>
                <a:cs typeface="Times New Roman"/>
              </a:rPr>
              <a:t>  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SOLERA4ME 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Times New Roman"/>
              </a:rPr>
              <a:t>Diabetes Prevention </a:t>
            </a:r>
            <a:r>
              <a:rPr lang="en-US" sz="1200" b="1" dirty="0" smtClean="0">
                <a:solidFill>
                  <a:srgbClr val="000000"/>
                </a:solidFill>
                <a:ea typeface="Calibri"/>
                <a:cs typeface="Times New Roman"/>
              </a:rPr>
              <a:t>Program</a:t>
            </a:r>
            <a:endParaRPr lang="en-US" sz="12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36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ISC III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28345</TotalTime>
  <Words>1219</Words>
  <Application>Microsoft Office PowerPoint</Application>
  <PresentationFormat>On-screen Show (4:3)</PresentationFormat>
  <Paragraphs>272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SISC Overview</vt:lpstr>
      <vt:lpstr>Background</vt:lpstr>
      <vt:lpstr>Geographic Diversity Provides Stability</vt:lpstr>
      <vt:lpstr>Size and Financial Strength produce Lower Costs and Stability</vt:lpstr>
      <vt:lpstr>Regional Membership</vt:lpstr>
      <vt:lpstr>Flexibility to Provide Choice of Plan Options</vt:lpstr>
      <vt:lpstr>Retiree Medical Options</vt:lpstr>
      <vt:lpstr>Customer Service  –  One Story</vt:lpstr>
      <vt:lpstr>Value-Added Features (no additional cost)</vt:lpstr>
    </vt:vector>
  </TitlesOfParts>
  <Company>KCSOS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Resig - HEALTH BENEFITS PROGRAM OPPORTUNITIES WITH sisc</dc:title>
  <dc:creator>Lola Nickell</dc:creator>
  <cp:lastModifiedBy>Armando Cabrera</cp:lastModifiedBy>
  <cp:revision>354</cp:revision>
  <cp:lastPrinted>2017-02-17T01:08:05Z</cp:lastPrinted>
  <dcterms:created xsi:type="dcterms:W3CDTF">2012-12-03T21:40:02Z</dcterms:created>
  <dcterms:modified xsi:type="dcterms:W3CDTF">2018-04-03T17:29:52Z</dcterms:modified>
</cp:coreProperties>
</file>