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348" r:id="rId2"/>
    <p:sldId id="424" r:id="rId3"/>
    <p:sldId id="425" r:id="rId4"/>
    <p:sldId id="438" r:id="rId5"/>
    <p:sldId id="439" r:id="rId6"/>
    <p:sldId id="426" r:id="rId7"/>
    <p:sldId id="427" r:id="rId8"/>
    <p:sldId id="293" r:id="rId9"/>
    <p:sldId id="294" r:id="rId10"/>
    <p:sldId id="436" r:id="rId11"/>
    <p:sldId id="332" r:id="rId12"/>
    <p:sldId id="297" r:id="rId13"/>
    <p:sldId id="401" r:id="rId14"/>
    <p:sldId id="409" r:id="rId15"/>
    <p:sldId id="372" r:id="rId16"/>
    <p:sldId id="301" r:id="rId17"/>
    <p:sldId id="305" r:id="rId18"/>
    <p:sldId id="304" r:id="rId19"/>
    <p:sldId id="366" r:id="rId20"/>
    <p:sldId id="367" r:id="rId21"/>
    <p:sldId id="428" r:id="rId22"/>
    <p:sldId id="429" r:id="rId23"/>
    <p:sldId id="432" r:id="rId24"/>
    <p:sldId id="430" r:id="rId25"/>
    <p:sldId id="431" r:id="rId26"/>
  </p:sldIdLst>
  <p:sldSz cx="12192000" cy="6858000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Samantha Robertson" initials="SR" lastIdx="1" clrIdx="2">
    <p:extLst/>
  </p:cmAuthor>
  <p:cmAuthor id="4" name="Suarez, Pedro L." initials="SPL" lastIdx="2" clrIdx="3">
    <p:extLst>
      <p:ext uri="{19B8F6BF-5375-455C-9EA6-DF929625EA0E}">
        <p15:presenceInfo xmlns:p15="http://schemas.microsoft.com/office/powerpoint/2012/main" userId="S-1-5-21-3103666036-478339142-1459999382-56768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E00"/>
    <a:srgbClr val="E2AC00"/>
    <a:srgbClr val="84282C"/>
    <a:srgbClr val="D7D7D7"/>
    <a:srgbClr val="B83B1D"/>
    <a:srgbClr val="D83B01"/>
    <a:srgbClr val="C8C8C8"/>
    <a:srgbClr val="DD462F"/>
    <a:srgbClr val="0078D7"/>
    <a:srgbClr val="9BC9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E3FDE45-AF77-4B5C-9715-49D594BDF05E}"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4314" autoAdjust="0"/>
  </p:normalViewPr>
  <p:slideViewPr>
    <p:cSldViewPr snapToGrid="0">
      <p:cViewPr varScale="1">
        <p:scale>
          <a:sx n="115" d="100"/>
          <a:sy n="115" d="100"/>
        </p:scale>
        <p:origin x="414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1230" y="84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8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80FBE-A8DF-4758-9AC4-3A9E1039168F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679768-A2FC-4D08-91F6-8DCE6C566B3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2551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1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3577B-6902-467D-A26C-08A0DD5E4E03}" type="datetimeFigureOut">
              <a:rPr lang="en-US" smtClean="0"/>
              <a:t>4/25/2019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61EA0F-A667-4B49-8422-0062BC55E24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1910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84080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785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6483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50322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4169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22008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26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6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783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590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054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06428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187343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514600" y="857250"/>
            <a:ext cx="4114800" cy="2314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34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08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5134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959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459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83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2647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0584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7031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269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15210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004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ide view of the Mt. San Antonio College campus with snowy hills in the background.&#10;" title="Landscape of Mt. San Antonio College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49"/>
          <a:stretch/>
        </p:blipFill>
        <p:spPr>
          <a:xfrm>
            <a:off x="-76200" y="0"/>
            <a:ext cx="12268200" cy="68580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 bwMode="auto">
          <a:xfrm>
            <a:off x="1251312" y="4459349"/>
            <a:ext cx="10940687" cy="200964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56000" y="4742044"/>
            <a:ext cx="8080373" cy="1111495"/>
          </a:xfrm>
          <a:noFill/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3" name="Picture 2" descr="The logo features the words Mt. San Antonio College, Mt. SAC, hills and a torch." title="Mt. San Antonio College Logo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233" y="4814416"/>
            <a:ext cx="1940560" cy="1375871"/>
          </a:xfrm>
          <a:prstGeom prst="rect">
            <a:avLst/>
          </a:prstGeom>
        </p:spPr>
      </p:pic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3566160" y="5427663"/>
            <a:ext cx="8080373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185494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5DA907-BFD3-49E2-B4CA-D28C3110B17D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75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192256" y="365125"/>
            <a:ext cx="64008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52600" y="365125"/>
            <a:ext cx="916305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85C126-60B3-47F8-9743-CD99BBC2BA6F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76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1752600" y="1444752"/>
            <a:ext cx="10076688" cy="43891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5815-345B-450C-ABB0-59F17AAF06BC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836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1709738"/>
            <a:ext cx="10079736" cy="2852737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589463"/>
            <a:ext cx="1007973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78DCE-CE00-4BC2-B083-F4E4A6089851}" type="datetime1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844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86600" y="1501775"/>
            <a:ext cx="474345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3F327-DBFE-4B63-A290-64463BB06941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516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1414463"/>
            <a:ext cx="470217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752600" y="2238375"/>
            <a:ext cx="4702175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107004" y="1414463"/>
            <a:ext cx="472533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07004" y="2238375"/>
            <a:ext cx="4725332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CBA-18A7-4B26-BCA3-F0C93DBD0D04}" type="datetime1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4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1904886-E09C-4E54-888E-9996D0E331DD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44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8E77ED-3705-4549-9B84-F88C7ADFA4D2}" type="datetime1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432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1650" y="457200"/>
            <a:ext cx="3943350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0300" y="987425"/>
            <a:ext cx="5622035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1650" y="2171700"/>
            <a:ext cx="3943350" cy="3697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57612A-A686-42DD-A66E-EE246F29E575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55736" y="6356352"/>
            <a:ext cx="3276600" cy="365125"/>
          </a:xfrm>
        </p:spPr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979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3936" y="457200"/>
            <a:ext cx="3941064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6208776" y="987425"/>
            <a:ext cx="562356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73936" y="2176272"/>
            <a:ext cx="3941064" cy="369417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CA8963-C911-433D-8DB7-892202FAB7E8}" type="datetime1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Add a footer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E4EFAB-AE02-4809-8285-EDC44B9E34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984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eekaboo view of the Mt. SAC campus with rolling hills and snowcapped mountain in the background" title="Landscape of Campu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31" t="-136" r="49163" b="7881"/>
          <a:stretch/>
        </p:blipFill>
        <p:spPr>
          <a:xfrm>
            <a:off x="-8636" y="-10160"/>
            <a:ext cx="1503680" cy="6898640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0"/>
            <a:ext cx="15494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lvl="0"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5648" y="1447800"/>
            <a:ext cx="10076688" cy="4386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755648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fld id="{D0403EA6-EB48-4390-B870-7D8E4A85664A}" type="datetime1">
              <a:rPr lang="en-US" smtClean="0"/>
              <a:t>4/25/2019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46192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55736" y="6356352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9860EDB8-5305-433F-BE41-D7A86D811DB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754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6" r:id="rId3"/>
    <p:sldLayoutId id="2147483677" r:id="rId4"/>
    <p:sldLayoutId id="2147483678" r:id="rId5"/>
    <p:sldLayoutId id="2147483672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lnSpc>
          <a:spcPct val="108000"/>
        </a:lnSpc>
        <a:spcBef>
          <a:spcPts val="0"/>
        </a:spcBef>
        <a:spcAft>
          <a:spcPts val="800"/>
        </a:spcAft>
        <a:buClr>
          <a:schemeClr val="tx1">
            <a:lumMod val="75000"/>
            <a:lumOff val="25000"/>
          </a:schemeClr>
        </a:buClr>
        <a:buFontTx/>
        <a:buNone/>
        <a:defRPr sz="16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lnSpc>
          <a:spcPct val="90000"/>
        </a:lnSpc>
        <a:spcBef>
          <a:spcPct val="30000"/>
        </a:spcBef>
        <a:buClr>
          <a:schemeClr val="tx1">
            <a:lumMod val="75000"/>
            <a:lumOff val="25000"/>
          </a:schemeClr>
        </a:buClr>
        <a:buFont typeface="Arial" panose="020B0604020202020204" pitchFamily="34" charset="0"/>
        <a:buNone/>
        <a:defRPr sz="18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3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11106148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Where We Are Going</a:t>
            </a:r>
            <a:endParaRPr lang="en-US" sz="48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1995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313" y="1261839"/>
            <a:ext cx="9246437" cy="552849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 flipV="1">
            <a:off x="3762712" y="5548331"/>
            <a:ext cx="1172276" cy="2459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2002728" y="5186847"/>
            <a:ext cx="2218250" cy="8800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7. </a:t>
            </a:r>
            <a:r>
              <a:rPr lang="en-US" sz="2400" b="1" dirty="0" smtClean="0"/>
              <a:t>Update</a:t>
            </a:r>
            <a:r>
              <a:rPr lang="en-US" sz="2400" dirty="0" smtClean="0"/>
              <a:t> Type of Request</a:t>
            </a:r>
            <a:endParaRPr lang="en-US" sz="2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Edit </a:t>
            </a:r>
            <a:r>
              <a:rPr lang="en-US" b="1" dirty="0">
                <a:solidFill>
                  <a:schemeClr val="tx1"/>
                </a:solidFill>
              </a:rPr>
              <a:t>Resources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>
          <a:xfrm>
            <a:off x="3458095" y="2630300"/>
            <a:ext cx="1745672" cy="22815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0" y="1995054"/>
            <a:ext cx="3777605" cy="16496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Select </a:t>
            </a:r>
            <a:r>
              <a:rPr lang="en-US" sz="2400" b="1" dirty="0" smtClean="0"/>
              <a:t>Active</a:t>
            </a:r>
            <a:r>
              <a:rPr lang="en-US" sz="2400" dirty="0" smtClean="0"/>
              <a:t> if Resource is still required.  If no longer required, please </a:t>
            </a:r>
            <a:r>
              <a:rPr lang="en-US" sz="2400" b="1" dirty="0" smtClean="0"/>
              <a:t>Inactive</a:t>
            </a:r>
            <a:r>
              <a:rPr lang="en-US" sz="2400" dirty="0" smtClean="0"/>
              <a:t>.  Do not delete!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10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691745" y="4231178"/>
            <a:ext cx="2951019" cy="51475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9445614" y="3677942"/>
            <a:ext cx="2746386" cy="164592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Work with relevant departments to give an estimate of funding requested.</a:t>
            </a:r>
            <a:endParaRPr lang="en-US" sz="2400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7032567" y="2466252"/>
            <a:ext cx="355230" cy="4955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6219859" y="1816249"/>
            <a:ext cx="2335877" cy="79384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b="1" dirty="0" smtClean="0"/>
              <a:t>Update</a:t>
            </a:r>
            <a:r>
              <a:rPr lang="en-US" sz="2400" dirty="0" smtClean="0"/>
              <a:t> all Request Status</a:t>
            </a:r>
            <a:endParaRPr lang="en-US" sz="2400" dirty="0"/>
          </a:p>
        </p:txBody>
      </p:sp>
      <p:cxnSp>
        <p:nvCxnSpPr>
          <p:cNvPr id="30" name="Straight Arrow Connector 29"/>
          <p:cNvCxnSpPr/>
          <p:nvPr/>
        </p:nvCxnSpPr>
        <p:spPr>
          <a:xfrm flipH="1">
            <a:off x="10617400" y="1408733"/>
            <a:ext cx="355230" cy="4955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ular Callout 28"/>
          <p:cNvSpPr/>
          <p:nvPr/>
        </p:nvSpPr>
        <p:spPr>
          <a:xfrm>
            <a:off x="9285316" y="1223676"/>
            <a:ext cx="2538317" cy="42373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8.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811788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4943" y="1570476"/>
            <a:ext cx="10317393" cy="49355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Add Resources Needed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>
            <a:off x="10050211" y="2382207"/>
            <a:ext cx="1379789" cy="77299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7807568" y="1943100"/>
            <a:ext cx="2936631" cy="72976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</a:t>
            </a:r>
            <a:r>
              <a:rPr lang="en-US" sz="2400" b="1" dirty="0"/>
              <a:t>Select</a:t>
            </a:r>
            <a:r>
              <a:rPr lang="en-US" sz="2400" dirty="0" smtClean="0"/>
              <a:t> to Add Resource Needed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175462" y="3670905"/>
            <a:ext cx="673331" cy="74315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ular Callout 7"/>
          <p:cNvSpPr/>
          <p:nvPr/>
        </p:nvSpPr>
        <p:spPr>
          <a:xfrm>
            <a:off x="628143" y="4414059"/>
            <a:ext cx="2936631" cy="82295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</a:t>
            </a:r>
            <a:r>
              <a:rPr lang="en-US" sz="2400" b="1" dirty="0" smtClean="0"/>
              <a:t>Select</a:t>
            </a:r>
            <a:r>
              <a:rPr lang="en-US" sz="2400" dirty="0" smtClean="0"/>
              <a:t> Unit Goal to expand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016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1803" y="1102330"/>
            <a:ext cx="9469495" cy="565077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Add Resources Needed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 flipV="1">
            <a:off x="2919222" y="3225126"/>
            <a:ext cx="967154" cy="6109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2941865" y="3836029"/>
            <a:ext cx="944053" cy="4699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Straight Arrow Connector 55"/>
          <p:cNvCxnSpPr/>
          <p:nvPr/>
        </p:nvCxnSpPr>
        <p:spPr>
          <a:xfrm flipV="1">
            <a:off x="9306658" y="2256455"/>
            <a:ext cx="747346" cy="65942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ounded Rectangular Callout 30"/>
          <p:cNvSpPr/>
          <p:nvPr/>
        </p:nvSpPr>
        <p:spPr>
          <a:xfrm>
            <a:off x="650632" y="2927838"/>
            <a:ext cx="2458915" cy="205740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When </a:t>
            </a:r>
            <a:r>
              <a:rPr lang="en-US" sz="2400" dirty="0"/>
              <a:t>Adding Resources, enter information into the following </a:t>
            </a:r>
            <a:r>
              <a:rPr lang="en-US" sz="2400" dirty="0" smtClean="0"/>
              <a:t>fields.</a:t>
            </a:r>
            <a:endParaRPr lang="en-US" sz="2400" dirty="0"/>
          </a:p>
        </p:txBody>
      </p:sp>
      <p:sp>
        <p:nvSpPr>
          <p:cNvPr id="55" name="Rounded Rectangular Callout 54"/>
          <p:cNvSpPr/>
          <p:nvPr/>
        </p:nvSpPr>
        <p:spPr>
          <a:xfrm>
            <a:off x="7570177" y="2657641"/>
            <a:ext cx="4157051" cy="45483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Make sure to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8015445" y="5282898"/>
            <a:ext cx="1080581" cy="3299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8934413" y="5229985"/>
            <a:ext cx="2519246" cy="7385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Select</a:t>
            </a:r>
            <a:r>
              <a:rPr lang="en-US" sz="2400" dirty="0" smtClean="0"/>
              <a:t> Type of Request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211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07" y="1088136"/>
            <a:ext cx="8645236" cy="57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Copy &amp; Moving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059883" y="3901431"/>
            <a:ext cx="1707535" cy="157599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1820487" y="5378336"/>
            <a:ext cx="2759825" cy="7980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Resources Needed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10194036" y="4423106"/>
            <a:ext cx="540326" cy="90017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966194" y="4906983"/>
            <a:ext cx="2341191" cy="75398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</a:t>
            </a:r>
            <a:r>
              <a:rPr lang="en-US" sz="2400" b="1" dirty="0" smtClean="0"/>
              <a:t>Copy </a:t>
            </a:r>
            <a:r>
              <a:rPr lang="en-US" sz="2400" dirty="0" smtClean="0"/>
              <a:t>Resources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7358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984" y="1469988"/>
            <a:ext cx="9981507" cy="5232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Copy &amp; Moving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2842953" y="3705895"/>
            <a:ext cx="592441" cy="50865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4971011" y="2319251"/>
            <a:ext cx="623454" cy="9642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463935" y="1318810"/>
            <a:ext cx="2842951" cy="12165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Select </a:t>
            </a:r>
            <a:r>
              <a:rPr lang="en-US" sz="2400" b="1" dirty="0" smtClean="0"/>
              <a:t>Unit Goal</a:t>
            </a:r>
            <a:r>
              <a:rPr lang="en-US" sz="2400" dirty="0" smtClean="0"/>
              <a:t> you wish to </a:t>
            </a:r>
            <a:r>
              <a:rPr lang="en-US" sz="2400" b="1" dirty="0" smtClean="0"/>
              <a:t>Copy</a:t>
            </a:r>
            <a:r>
              <a:rPr lang="en-US" sz="2400" dirty="0" smtClean="0"/>
              <a:t> </a:t>
            </a:r>
            <a:r>
              <a:rPr lang="en-US" sz="2400" b="1" dirty="0" smtClean="0"/>
              <a:t>Resource</a:t>
            </a:r>
            <a:r>
              <a:rPr lang="en-US" sz="2400" dirty="0" smtClean="0"/>
              <a:t> to.</a:t>
            </a:r>
            <a:endParaRPr lang="en-US" sz="2400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920958" y="4724027"/>
            <a:ext cx="514436" cy="4714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21433" y="3704559"/>
            <a:ext cx="2171949" cy="161558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You will see all of your </a:t>
            </a:r>
            <a:r>
              <a:rPr lang="en-US" sz="2400" b="1" dirty="0" smtClean="0"/>
              <a:t>Unit Goals </a:t>
            </a:r>
            <a:r>
              <a:rPr lang="en-US" sz="2400" dirty="0" smtClean="0"/>
              <a:t>displayed.</a:t>
            </a:r>
            <a:endParaRPr lang="en-US" sz="2400" dirty="0"/>
          </a:p>
        </p:txBody>
      </p:sp>
      <p:cxnSp>
        <p:nvCxnSpPr>
          <p:cNvPr id="23" name="Straight Arrow Connector 22"/>
          <p:cNvCxnSpPr/>
          <p:nvPr/>
        </p:nvCxnSpPr>
        <p:spPr>
          <a:xfrm flipH="1" flipV="1">
            <a:off x="6570987" y="3513064"/>
            <a:ext cx="661086" cy="144667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5439321" y="4639665"/>
            <a:ext cx="3408219" cy="14361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Select </a:t>
            </a:r>
            <a:r>
              <a:rPr lang="en-US" sz="2400" dirty="0" smtClean="0"/>
              <a:t>the Right Arrow to “</a:t>
            </a:r>
            <a:r>
              <a:rPr lang="en-US" sz="2400" b="1" dirty="0" smtClean="0"/>
              <a:t>Move Selected</a:t>
            </a:r>
            <a:r>
              <a:rPr lang="en-US" sz="2400" dirty="0" smtClean="0"/>
              <a:t>” Unit to the right bucket. </a:t>
            </a:r>
            <a:endParaRPr lang="en-US" sz="2400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9925396" y="3704559"/>
            <a:ext cx="714894" cy="6390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ular Callout 23"/>
          <p:cNvSpPr/>
          <p:nvPr/>
        </p:nvSpPr>
        <p:spPr>
          <a:xfrm>
            <a:off x="8936181" y="4297635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</a:t>
            </a:r>
            <a:r>
              <a:rPr lang="en-US" sz="2400" b="1" dirty="0" smtClean="0"/>
              <a:t>Unit Goal </a:t>
            </a:r>
            <a:r>
              <a:rPr lang="en-US" sz="2400" dirty="0" smtClean="0"/>
              <a:t>will appear </a:t>
            </a:r>
            <a:endParaRPr lang="en-US" sz="2400" dirty="0"/>
          </a:p>
        </p:txBody>
      </p:sp>
      <p:cxnSp>
        <p:nvCxnSpPr>
          <p:cNvPr id="26" name="Straight Arrow Connector 25"/>
          <p:cNvCxnSpPr/>
          <p:nvPr/>
        </p:nvCxnSpPr>
        <p:spPr>
          <a:xfrm>
            <a:off x="10000212" y="1737906"/>
            <a:ext cx="316306" cy="40317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8424117" y="1441430"/>
            <a:ext cx="3408219" cy="4263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8199" y="3440135"/>
            <a:ext cx="3914682" cy="202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8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9125" y="1088136"/>
            <a:ext cx="8338705" cy="5710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View &amp; Upload Related Documents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9584575" y="5520384"/>
            <a:ext cx="733861" cy="5479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3200340" y="5202037"/>
            <a:ext cx="6676273" cy="46299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</a:t>
            </a:r>
            <a:r>
              <a:rPr lang="en-US" sz="2400" b="1" dirty="0" smtClean="0"/>
              <a:t>Add Related Documents </a:t>
            </a:r>
            <a:r>
              <a:rPr lang="en-US" sz="2400" dirty="0" smtClean="0"/>
              <a:t>to the Resource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678408" y="2479687"/>
            <a:ext cx="1070632" cy="2354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0" y="1728216"/>
            <a:ext cx="3272504" cy="8237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</a:t>
            </a:r>
            <a:r>
              <a:rPr lang="en-US" sz="2400" b="1" dirty="0" smtClean="0"/>
              <a:t>View</a:t>
            </a:r>
            <a:r>
              <a:rPr lang="en-US" sz="2400" dirty="0" smtClean="0"/>
              <a:t> Resource and expand to view details.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7315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8378" y="1416017"/>
            <a:ext cx="10173958" cy="48587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7" name="Straight Arrow Connector 16"/>
          <p:cNvCxnSpPr/>
          <p:nvPr/>
        </p:nvCxnSpPr>
        <p:spPr>
          <a:xfrm flipV="1">
            <a:off x="2746238" y="4891937"/>
            <a:ext cx="703544" cy="81630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605625" y="5545026"/>
            <a:ext cx="4984770" cy="8929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</a:t>
            </a:r>
            <a:r>
              <a:rPr lang="en-US" sz="2400" b="1" dirty="0" smtClean="0"/>
              <a:t>Documents </a:t>
            </a:r>
            <a:r>
              <a:rPr lang="en-US" sz="2400" b="1" dirty="0"/>
              <a:t>Repository </a:t>
            </a:r>
            <a:r>
              <a:rPr lang="en-US" sz="2400" dirty="0"/>
              <a:t>(</a:t>
            </a:r>
            <a:r>
              <a:rPr lang="en-US" sz="2400" dirty="0" smtClean="0"/>
              <a:t>Where all </a:t>
            </a:r>
            <a:r>
              <a:rPr lang="en-US" sz="2400" dirty="0"/>
              <a:t>files are stored </a:t>
            </a:r>
            <a:r>
              <a:rPr lang="en-US" sz="2400" dirty="0" smtClean="0"/>
              <a:t>in Nuventive Improve)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7456516" y="4605251"/>
            <a:ext cx="1856175" cy="6607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088922" y="5217469"/>
            <a:ext cx="3366015" cy="8110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be </a:t>
            </a:r>
            <a:r>
              <a:rPr lang="en-US" sz="2400" dirty="0"/>
              <a:t>able to </a:t>
            </a:r>
            <a:r>
              <a:rPr lang="en-US" sz="2400" dirty="0" smtClean="0"/>
              <a:t>add and upload documents.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0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956" y="1161357"/>
            <a:ext cx="8757010" cy="568910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9817331" y="5415662"/>
            <a:ext cx="573578" cy="107481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H="1">
            <a:off x="7963593" y="2412378"/>
            <a:ext cx="1445531" cy="1953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8844742" y="2833903"/>
            <a:ext cx="831274" cy="8283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438486" y="1963506"/>
            <a:ext cx="2668031" cy="121195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Click to </a:t>
            </a:r>
            <a:r>
              <a:rPr lang="en-US" sz="2400" b="1" dirty="0" smtClean="0"/>
              <a:t>browse </a:t>
            </a:r>
            <a:r>
              <a:rPr lang="en-US" sz="2400" dirty="0" smtClean="0"/>
              <a:t>and add files on your computer.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9438485" y="4753487"/>
            <a:ext cx="2668031" cy="113252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Select file </a:t>
            </a:r>
            <a:r>
              <a:rPr lang="en-US" sz="2400" dirty="0"/>
              <a:t>and Select </a:t>
            </a:r>
            <a:r>
              <a:rPr lang="en-US" sz="2400" b="1" dirty="0" smtClean="0"/>
              <a:t>Open.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49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3" y="1849052"/>
            <a:ext cx="10523898" cy="4580991"/>
          </a:xfrm>
          <a:prstGeom prst="rect">
            <a:avLst/>
          </a:prstGeom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Uploading Documents to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 flipV="1">
            <a:off x="7939454" y="2574646"/>
            <a:ext cx="1820008" cy="62310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28941" y="1737317"/>
            <a:ext cx="1710713" cy="34258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5528136" y="1421690"/>
            <a:ext cx="2668031" cy="78408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7</a:t>
            </a:r>
            <a:r>
              <a:rPr lang="en-US" sz="2400" dirty="0" smtClean="0"/>
              <a:t>. Select</a:t>
            </a:r>
            <a:r>
              <a:rPr lang="en-US" sz="2400" b="1" dirty="0" smtClean="0"/>
              <a:t> </a:t>
            </a:r>
            <a:r>
              <a:rPr lang="en-US" sz="2400" b="1" dirty="0"/>
              <a:t>Save and Relate</a:t>
            </a:r>
            <a:endParaRPr lang="en-US" sz="2400" dirty="0"/>
          </a:p>
        </p:txBody>
      </p:sp>
      <p:cxnSp>
        <p:nvCxnSpPr>
          <p:cNvPr id="22" name="Straight Arrow Connector 21"/>
          <p:cNvCxnSpPr>
            <a:stCxn id="18" idx="0"/>
          </p:cNvCxnSpPr>
          <p:nvPr/>
        </p:nvCxnSpPr>
        <p:spPr>
          <a:xfrm flipV="1">
            <a:off x="10044451" y="2940802"/>
            <a:ext cx="39985" cy="106149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4329966" y="29408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/>
              <a:t>Save and Add New:</a:t>
            </a:r>
            <a:r>
              <a:rPr lang="en-US" sz="2400" dirty="0"/>
              <a:t> saves the document and stays on this screen to keep adding more </a:t>
            </a:r>
            <a:r>
              <a:rPr lang="en-US" sz="2400" dirty="0" smtClean="0"/>
              <a:t>documents.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8187048" y="4002296"/>
            <a:ext cx="3714806" cy="123620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b="1" dirty="0"/>
              <a:t>Save and Close: </a:t>
            </a:r>
            <a:r>
              <a:rPr lang="en-US" sz="2400" dirty="0"/>
              <a:t>saves the document and returns to previous </a:t>
            </a:r>
            <a:r>
              <a:rPr lang="en-US" sz="2400" dirty="0" smtClean="0"/>
              <a:t>screen.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36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7155" y="1673121"/>
            <a:ext cx="10335181" cy="429448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Manage Assignment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10666348" y="4927048"/>
            <a:ext cx="745548" cy="8332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3" name="Rounded Rectangular Callout 12"/>
          <p:cNvSpPr/>
          <p:nvPr/>
        </p:nvSpPr>
        <p:spPr>
          <a:xfrm>
            <a:off x="9229365" y="3820366"/>
            <a:ext cx="2375202" cy="135497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tool icon to </a:t>
            </a:r>
            <a:r>
              <a:rPr lang="en-US" sz="2400" b="1" dirty="0" smtClean="0"/>
              <a:t>Manage</a:t>
            </a:r>
            <a:r>
              <a:rPr lang="en-US" sz="2400" dirty="0" smtClean="0"/>
              <a:t> </a:t>
            </a:r>
            <a:r>
              <a:rPr lang="en-US" sz="2400" b="1" dirty="0" smtClean="0"/>
              <a:t>Assignment</a:t>
            </a:r>
            <a:endParaRPr lang="en-US" sz="2400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91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36" y="1579536"/>
            <a:ext cx="10392046" cy="514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View and Edit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42953" y="3038122"/>
            <a:ext cx="550877" cy="52317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56121" y="2303837"/>
            <a:ext cx="2171949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Unit Goals</a:t>
            </a:r>
            <a:endParaRPr lang="en-US" sz="240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10254924" y="2522689"/>
            <a:ext cx="942320" cy="12014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651220" y="2275183"/>
            <a:ext cx="2171949" cy="89787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Click to </a:t>
            </a:r>
            <a:r>
              <a:rPr lang="en-US" sz="2400" b="1" dirty="0" smtClean="0"/>
              <a:t>Edit </a:t>
            </a:r>
            <a:r>
              <a:rPr lang="en-US" sz="2400" dirty="0" smtClean="0"/>
              <a:t>Unit Goals</a:t>
            </a:r>
            <a:endParaRPr lang="en-US" sz="2400" dirty="0"/>
          </a:p>
        </p:txBody>
      </p:sp>
      <p:sp>
        <p:nvSpPr>
          <p:cNvPr id="11" name="Rounded Rectangular Callout 10"/>
          <p:cNvSpPr/>
          <p:nvPr/>
        </p:nvSpPr>
        <p:spPr>
          <a:xfrm>
            <a:off x="3895982" y="5602776"/>
            <a:ext cx="6709566" cy="117688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These </a:t>
            </a:r>
            <a:r>
              <a:rPr lang="en-US" sz="2400" dirty="0"/>
              <a:t>are existing goals from last year.  If </a:t>
            </a:r>
            <a:r>
              <a:rPr lang="en-US" sz="2400" b="1" dirty="0"/>
              <a:t>substantial</a:t>
            </a:r>
            <a:r>
              <a:rPr lang="en-US" sz="2400" dirty="0"/>
              <a:t> changes are being </a:t>
            </a:r>
            <a:r>
              <a:rPr lang="en-US" sz="2400" dirty="0" smtClean="0"/>
              <a:t>made to the goal name, </a:t>
            </a:r>
            <a:r>
              <a:rPr lang="en-US" sz="2400" dirty="0"/>
              <a:t>a new goal should be </a:t>
            </a:r>
            <a:r>
              <a:rPr lang="en-US" sz="2400" dirty="0" smtClean="0"/>
              <a:t>entered.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6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996" y="1261839"/>
            <a:ext cx="9191798" cy="54187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Manage Assignment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937702" y="4295579"/>
            <a:ext cx="581891" cy="45720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2" name="Straight Arrow Connector 11"/>
          <p:cNvCxnSpPr/>
          <p:nvPr/>
        </p:nvCxnSpPr>
        <p:spPr>
          <a:xfrm>
            <a:off x="3937702" y="4791006"/>
            <a:ext cx="501294" cy="5706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ular Callout 12"/>
          <p:cNvSpPr/>
          <p:nvPr/>
        </p:nvSpPr>
        <p:spPr>
          <a:xfrm>
            <a:off x="1614907" y="4197927"/>
            <a:ext cx="2375202" cy="162929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</a:t>
            </a:r>
            <a:r>
              <a:rPr lang="en-US" sz="2400" dirty="0"/>
              <a:t>. </a:t>
            </a:r>
            <a:r>
              <a:rPr lang="en-US" sz="2400" b="1" dirty="0" smtClean="0"/>
              <a:t>Enter</a:t>
            </a:r>
            <a:r>
              <a:rPr lang="en-US" sz="2400" dirty="0" smtClean="0"/>
              <a:t> </a:t>
            </a:r>
            <a:r>
              <a:rPr lang="en-US" sz="2400" dirty="0"/>
              <a:t>information into the following </a:t>
            </a:r>
            <a:r>
              <a:rPr lang="en-US" sz="2400" dirty="0" smtClean="0"/>
              <a:t>fields.</a:t>
            </a:r>
            <a:endParaRPr lang="en-US" sz="2400" dirty="0"/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9816849" y="2293422"/>
            <a:ext cx="352921" cy="6326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0123396" y="2293422"/>
            <a:ext cx="343352" cy="7656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8911244" y="2788596"/>
            <a:ext cx="2333639" cy="503244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</a:t>
            </a:r>
            <a:r>
              <a:rPr lang="en-US" sz="2400" b="1" dirty="0" smtClean="0"/>
              <a:t>Save</a:t>
            </a:r>
            <a:r>
              <a:rPr lang="en-US" sz="2400" dirty="0"/>
              <a:t> </a:t>
            </a:r>
            <a:r>
              <a:rPr lang="en-US" sz="2400" dirty="0" smtClean="0"/>
              <a:t>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15" name="Rounded Rectangular Callout 14"/>
          <p:cNvSpPr/>
          <p:nvPr/>
        </p:nvSpPr>
        <p:spPr>
          <a:xfrm>
            <a:off x="8420793" y="5029200"/>
            <a:ext cx="3159587" cy="166523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An email is sent to PIE user assigned and notifies the PIE user when logging 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0200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0872" y="4419600"/>
            <a:ext cx="11311128" cy="2074333"/>
          </a:xfrm>
          <a:prstGeom prst="rect">
            <a:avLst/>
          </a:prstGeom>
          <a:solidFill>
            <a:schemeClr val="accent4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 bwMode="black">
          <a:xfrm>
            <a:off x="1000369" y="4495800"/>
            <a:ext cx="9947493" cy="191346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dirty="0" smtClean="0">
                <a:latin typeface="Calibri" panose="020F0502020204030204" pitchFamily="34" charset="0"/>
              </a:rPr>
              <a:t>PIE Planning &amp; Resources</a:t>
            </a:r>
          </a:p>
          <a:p>
            <a:r>
              <a:rPr lang="en-US" sz="4800" b="1" dirty="0" smtClean="0">
                <a:latin typeface="Calibri" panose="020F0502020204030204" pitchFamily="34" charset="0"/>
              </a:rPr>
              <a:t>Mapping</a:t>
            </a:r>
            <a:endParaRPr lang="en-US" sz="4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031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College Goals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136" y="1212341"/>
            <a:ext cx="8808850" cy="5583321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2304136" y="3619871"/>
            <a:ext cx="558666" cy="4527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376194" y="3243593"/>
            <a:ext cx="486608" cy="37627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83128" y="2683881"/>
            <a:ext cx="2404562" cy="199618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* All Unit Goals should align with Mt. SAC’s 5 College Goals!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659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4" y="1180496"/>
            <a:ext cx="10188143" cy="559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Select Map Foundational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2919423" y="2038964"/>
            <a:ext cx="278508" cy="92341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980592" y="1635211"/>
            <a:ext cx="3534507" cy="857810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1. Select </a:t>
            </a:r>
            <a:r>
              <a:rPr lang="en-US" sz="2400" b="1" dirty="0" smtClean="0">
                <a:solidFill>
                  <a:schemeClr val="bg1"/>
                </a:solidFill>
              </a:rPr>
              <a:t>Mapping</a:t>
            </a:r>
            <a:r>
              <a:rPr lang="en-US" sz="2400" dirty="0" smtClean="0">
                <a:solidFill>
                  <a:schemeClr val="bg1"/>
                </a:solidFill>
              </a:rPr>
              <a:t> Drop Down Menu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 flipV="1">
            <a:off x="3125585" y="3820849"/>
            <a:ext cx="829559" cy="84872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3833033" y="4498686"/>
            <a:ext cx="3305522" cy="1557529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2. Select </a:t>
            </a:r>
            <a:r>
              <a:rPr lang="en-US" sz="2400" b="1" dirty="0" smtClean="0">
                <a:solidFill>
                  <a:schemeClr val="bg1"/>
                </a:solidFill>
              </a:rPr>
              <a:t>Map Foundational Unit  Goals to Division Goals and College Themes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71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7484" y="1193988"/>
            <a:ext cx="9911542" cy="53449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Select Mt. SAC College Themes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6957753" y="5609194"/>
            <a:ext cx="4569739" cy="103557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* All Unit Goals should be mapped to Mt. SAC College Goals.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2826327" y="3624349"/>
            <a:ext cx="548640" cy="78970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ounded Rectangular Callout 20"/>
          <p:cNvSpPr/>
          <p:nvPr/>
        </p:nvSpPr>
        <p:spPr>
          <a:xfrm>
            <a:off x="43862" y="4210097"/>
            <a:ext cx="2956067" cy="845066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3. Please Select: </a:t>
            </a:r>
            <a:r>
              <a:rPr lang="en-US" sz="2400" b="1" dirty="0" smtClean="0">
                <a:solidFill>
                  <a:schemeClr val="bg1"/>
                </a:solidFill>
              </a:rPr>
              <a:t>College Goals 2018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>
                <a:solidFill>
                  <a:schemeClr val="bg1"/>
                </a:solidFill>
              </a:rPr>
              <a:pPr/>
              <a:t>24</a:t>
            </a:fld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47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3024" y="1180496"/>
            <a:ext cx="10188143" cy="55936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208" y="448056"/>
            <a:ext cx="11311128" cy="640080"/>
          </a:xfrm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3. Mapping – Select Mt. SAC College Themes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7921271" y="2664600"/>
            <a:ext cx="378069" cy="59986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153808" y="2522486"/>
            <a:ext cx="491251" cy="76888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ular Callout 15"/>
          <p:cNvSpPr/>
          <p:nvPr/>
        </p:nvSpPr>
        <p:spPr>
          <a:xfrm>
            <a:off x="6890456" y="1615677"/>
            <a:ext cx="2817768" cy="122416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4. </a:t>
            </a:r>
            <a:r>
              <a:rPr lang="en-US" sz="2400" b="1" dirty="0" smtClean="0">
                <a:solidFill>
                  <a:schemeClr val="bg1"/>
                </a:solidFill>
              </a:rPr>
              <a:t>Unit Goals </a:t>
            </a:r>
            <a:r>
              <a:rPr lang="en-US" sz="2400" dirty="0" smtClean="0">
                <a:solidFill>
                  <a:schemeClr val="bg1"/>
                </a:solidFill>
              </a:rPr>
              <a:t>are displayed from left to right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11112986" y="2368809"/>
            <a:ext cx="83127" cy="62943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9867927" y="2774724"/>
            <a:ext cx="2310582" cy="3796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>
                <a:solidFill>
                  <a:schemeClr val="bg1"/>
                </a:solidFill>
              </a:rPr>
              <a:t>7</a:t>
            </a:r>
            <a:r>
              <a:rPr lang="en-US" sz="2400" dirty="0" smtClean="0">
                <a:solidFill>
                  <a:schemeClr val="bg1"/>
                </a:solidFill>
              </a:rPr>
              <a:t>. Select </a:t>
            </a:r>
            <a:r>
              <a:rPr lang="en-US" sz="2400" b="1" dirty="0" smtClean="0">
                <a:solidFill>
                  <a:schemeClr val="bg1"/>
                </a:solidFill>
              </a:rPr>
              <a:t>Save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25</a:t>
            </a:fld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2686580" y="4128072"/>
            <a:ext cx="516106" cy="25273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2686580" y="4499664"/>
            <a:ext cx="507435" cy="40158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1113077" y="3068729"/>
            <a:ext cx="1671687" cy="286187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5. </a:t>
            </a:r>
            <a:r>
              <a:rPr lang="en-US" sz="2400" b="1" dirty="0" smtClean="0">
                <a:solidFill>
                  <a:schemeClr val="bg1"/>
                </a:solidFill>
              </a:rPr>
              <a:t>College Goals </a:t>
            </a:r>
            <a:r>
              <a:rPr lang="en-US" sz="2400" dirty="0" smtClean="0">
                <a:solidFill>
                  <a:schemeClr val="bg1"/>
                </a:solidFill>
              </a:rPr>
              <a:t>are displayed from top to bottom</a:t>
            </a:r>
            <a:endParaRPr lang="en-US" sz="2400" dirty="0">
              <a:solidFill>
                <a:schemeClr val="bg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8986058" y="4937401"/>
            <a:ext cx="1094660" cy="12505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ular Callout 22"/>
          <p:cNvSpPr/>
          <p:nvPr/>
        </p:nvSpPr>
        <p:spPr>
          <a:xfrm>
            <a:off x="9735514" y="3806766"/>
            <a:ext cx="1902304" cy="23934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4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>
                <a:solidFill>
                  <a:schemeClr val="bg1"/>
                </a:solidFill>
              </a:rPr>
              <a:t>6. Place a checkmark to map Unit Goals to College Goals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92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9107" y="1591453"/>
            <a:ext cx="10581236" cy="48305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and Update </a:t>
            </a:r>
            <a:r>
              <a:rPr lang="en-US" dirty="0" err="1" smtClean="0"/>
              <a:t>Exisiting</a:t>
            </a:r>
            <a:r>
              <a:rPr lang="en-US" dirty="0" smtClean="0"/>
              <a:t> Goals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21208" y="448056"/>
            <a:ext cx="11311128" cy="6400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tx1"/>
                </a:solidFill>
              </a:rPr>
              <a:t>2. Where We Are Going – Edit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3857105" y="4645070"/>
            <a:ext cx="1104484" cy="183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 flipV="1">
            <a:off x="10839587" y="2832182"/>
            <a:ext cx="107805" cy="130040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ed Rectangular Callout 5"/>
          <p:cNvSpPr/>
          <p:nvPr/>
        </p:nvSpPr>
        <p:spPr>
          <a:xfrm>
            <a:off x="521208" y="3936286"/>
            <a:ext cx="3432482" cy="120929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Select</a:t>
            </a:r>
            <a:r>
              <a:rPr lang="en-US" sz="2400" dirty="0" smtClean="0"/>
              <a:t> if Goal is still </a:t>
            </a:r>
            <a:r>
              <a:rPr lang="en-US" sz="2400" b="1" dirty="0" smtClean="0"/>
              <a:t>Active</a:t>
            </a:r>
            <a:r>
              <a:rPr lang="en-US" sz="2400" dirty="0" smtClean="0"/>
              <a:t> or </a:t>
            </a:r>
            <a:r>
              <a:rPr lang="en-US" sz="2400" b="1" dirty="0" smtClean="0"/>
              <a:t>Inactive</a:t>
            </a:r>
            <a:r>
              <a:rPr lang="en-US" sz="2400" dirty="0" smtClean="0"/>
              <a:t> for new Reporting Year.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9685760" y="4066235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Make </a:t>
            </a:r>
            <a:r>
              <a:rPr lang="en-US" sz="2400" dirty="0"/>
              <a:t>sure to </a:t>
            </a:r>
            <a:r>
              <a:rPr lang="en-US" sz="2400" b="1" dirty="0" smtClean="0"/>
              <a:t>Save </a:t>
            </a:r>
            <a:r>
              <a:rPr lang="en-US" sz="2400" dirty="0" smtClean="0"/>
              <a:t>&amp;</a:t>
            </a:r>
            <a:r>
              <a:rPr lang="en-US" sz="2400" b="1" dirty="0" smtClean="0"/>
              <a:t> Return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7523897" y="3376241"/>
            <a:ext cx="537235" cy="139526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ular Callout 18"/>
          <p:cNvSpPr/>
          <p:nvPr/>
        </p:nvSpPr>
        <p:spPr>
          <a:xfrm>
            <a:off x="7482251" y="2308311"/>
            <a:ext cx="2711785" cy="11676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5. </a:t>
            </a:r>
            <a:r>
              <a:rPr lang="en-US" sz="2400" b="1" dirty="0" smtClean="0"/>
              <a:t>Select</a:t>
            </a:r>
            <a:r>
              <a:rPr lang="en-US" sz="2400" dirty="0" smtClean="0"/>
              <a:t> Goal Years (Multiple </a:t>
            </a:r>
            <a:r>
              <a:rPr lang="en-US" sz="2400" dirty="0"/>
              <a:t>years may be </a:t>
            </a:r>
            <a:r>
              <a:rPr lang="en-US" sz="2400" dirty="0" smtClean="0"/>
              <a:t>selected)</a:t>
            </a:r>
            <a:endParaRPr lang="en-US" sz="2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739143" y="2877582"/>
            <a:ext cx="765012" cy="72267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ular Callout 13"/>
          <p:cNvSpPr/>
          <p:nvPr/>
        </p:nvSpPr>
        <p:spPr>
          <a:xfrm>
            <a:off x="521207" y="2128058"/>
            <a:ext cx="3432483" cy="12308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Substantive </a:t>
            </a:r>
            <a:r>
              <a:rPr lang="en-US" sz="2400" dirty="0"/>
              <a:t>edits should not be made to </a:t>
            </a:r>
            <a:r>
              <a:rPr lang="en-US" sz="2400" b="1" dirty="0" smtClean="0"/>
              <a:t>Unit Name</a:t>
            </a:r>
            <a:r>
              <a:rPr lang="en-US" sz="2400" dirty="0" smtClean="0"/>
              <a:t> </a:t>
            </a:r>
            <a:r>
              <a:rPr lang="en-US" sz="2400" dirty="0"/>
              <a:t>or </a:t>
            </a:r>
            <a:r>
              <a:rPr lang="en-US" sz="2400" b="1" dirty="0" smtClean="0"/>
              <a:t>Unit Goal.</a:t>
            </a:r>
          </a:p>
        </p:txBody>
      </p:sp>
    </p:spTree>
    <p:extLst>
      <p:ext uri="{BB962C8B-B14F-4D97-AF65-F5344CB8AC3E}">
        <p14:creationId xmlns:p14="http://schemas.microsoft.com/office/powerpoint/2010/main" val="1312746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4356" y="1588449"/>
            <a:ext cx="10288386" cy="469830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Inactivating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9" name="Straight Arrow Connector 18"/>
          <p:cNvCxnSpPr/>
          <p:nvPr/>
        </p:nvCxnSpPr>
        <p:spPr>
          <a:xfrm>
            <a:off x="3211654" y="4625398"/>
            <a:ext cx="1581092" cy="18749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175462" y="3308465"/>
            <a:ext cx="1862051" cy="11840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6957753" y="5461463"/>
            <a:ext cx="1072341" cy="149628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232756" y="2078182"/>
            <a:ext cx="3935245" cy="1261615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If Unit Goals are no longer required, please </a:t>
            </a:r>
            <a:r>
              <a:rPr lang="en-US" sz="2400" b="1" dirty="0" smtClean="0"/>
              <a:t>update</a:t>
            </a:r>
            <a:r>
              <a:rPr lang="en-US" sz="2400" dirty="0" smtClean="0"/>
              <a:t> </a:t>
            </a:r>
            <a:r>
              <a:rPr lang="en-US" sz="2400" b="1" dirty="0" smtClean="0"/>
              <a:t>status</a:t>
            </a:r>
            <a:r>
              <a:rPr lang="en-US" sz="2400" dirty="0" smtClean="0"/>
              <a:t> to </a:t>
            </a:r>
            <a:r>
              <a:rPr lang="en-US" sz="2400" b="1" dirty="0" smtClean="0"/>
              <a:t>INACTIVE</a:t>
            </a:r>
            <a:r>
              <a:rPr lang="en-US" sz="2400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521208" y="3803118"/>
            <a:ext cx="3188390" cy="12197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</a:t>
            </a:r>
            <a:r>
              <a:rPr lang="en-US" sz="2400" b="1" dirty="0" smtClean="0"/>
              <a:t>Remove</a:t>
            </a:r>
            <a:r>
              <a:rPr lang="en-US" sz="2400" dirty="0" smtClean="0"/>
              <a:t> Current Goal Year and any Future Goal Years.</a:t>
            </a:r>
            <a:endParaRPr lang="en-US" sz="2400" dirty="0"/>
          </a:p>
        </p:txBody>
      </p:sp>
      <p:sp>
        <p:nvSpPr>
          <p:cNvPr id="16" name="Rounded Rectangular Callout 15"/>
          <p:cNvSpPr/>
          <p:nvPr/>
        </p:nvSpPr>
        <p:spPr>
          <a:xfrm>
            <a:off x="7909289" y="5228397"/>
            <a:ext cx="2407905" cy="765387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</a:t>
            </a:r>
            <a:r>
              <a:rPr lang="en-US" sz="2400" b="1" dirty="0" smtClean="0"/>
              <a:t>Enter </a:t>
            </a:r>
            <a:r>
              <a:rPr lang="en-US" sz="2400" dirty="0" smtClean="0"/>
              <a:t>Date Goal Inactivated.</a:t>
            </a:r>
            <a:endParaRPr lang="en-US" sz="24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10814858" y="2784078"/>
            <a:ext cx="53122" cy="60645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9784095" y="3308465"/>
            <a:ext cx="2407905" cy="49465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</a:t>
            </a:r>
            <a:r>
              <a:rPr lang="en-US" sz="2400" b="1" dirty="0" smtClean="0"/>
              <a:t>Save</a:t>
            </a:r>
            <a:r>
              <a:rPr lang="en-US" sz="2400" dirty="0" smtClean="0"/>
              <a:t> &amp; </a:t>
            </a:r>
            <a:r>
              <a:rPr lang="en-US" sz="2400" b="1" dirty="0" smtClean="0"/>
              <a:t>Return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3590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4855" y="902601"/>
            <a:ext cx="10333932" cy="55148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Inactivating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Straight Arrow Connector 22"/>
          <p:cNvCxnSpPr/>
          <p:nvPr/>
        </p:nvCxnSpPr>
        <p:spPr>
          <a:xfrm flipH="1" flipV="1">
            <a:off x="3080767" y="1542681"/>
            <a:ext cx="1973372" cy="11512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4796371" y="1255847"/>
            <a:ext cx="2144756" cy="8213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8000"/>
              </a:lnSpc>
            </a:pPr>
            <a:r>
              <a:rPr lang="en-US" sz="2400" dirty="0" smtClean="0"/>
              <a:t>5. </a:t>
            </a:r>
            <a:r>
              <a:rPr lang="en-US" sz="2400" b="1" dirty="0" smtClean="0"/>
              <a:t>Select</a:t>
            </a:r>
            <a:r>
              <a:rPr lang="en-US" sz="2400" dirty="0" smtClean="0"/>
              <a:t> </a:t>
            </a:r>
          </a:p>
          <a:p>
            <a:pPr>
              <a:lnSpc>
                <a:spcPct val="108000"/>
              </a:lnSpc>
            </a:pPr>
            <a:r>
              <a:rPr lang="en-US" sz="2400" dirty="0" smtClean="0"/>
              <a:t>Filter icon:             </a:t>
            </a:r>
            <a:endParaRPr lang="en-US" sz="2400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11443932" y="2999297"/>
            <a:ext cx="39985" cy="618707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54317" y="5126101"/>
            <a:ext cx="3714806" cy="156853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Unit Goals will still appear.  You will have to enter a </a:t>
            </a:r>
            <a:r>
              <a:rPr lang="en-US" sz="2400" b="1" dirty="0" smtClean="0"/>
              <a:t>filter</a:t>
            </a:r>
            <a:r>
              <a:rPr lang="en-US" sz="2400" dirty="0" smtClean="0"/>
              <a:t> to no longer view inactive unit goals.</a:t>
            </a:r>
            <a:endParaRPr lang="en-US" sz="2400" dirty="0"/>
          </a:p>
        </p:txBody>
      </p:sp>
      <p:sp>
        <p:nvSpPr>
          <p:cNvPr id="18" name="Rounded Rectangular Callout 17"/>
          <p:cNvSpPr/>
          <p:nvPr/>
        </p:nvSpPr>
        <p:spPr>
          <a:xfrm>
            <a:off x="10517063" y="3330333"/>
            <a:ext cx="1661594" cy="74066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7. Select to Close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9409" y="1657806"/>
            <a:ext cx="504825" cy="381000"/>
          </a:xfrm>
          <a:prstGeom prst="rect">
            <a:avLst/>
          </a:prstGeom>
        </p:spPr>
      </p:pic>
      <p:cxnSp>
        <p:nvCxnSpPr>
          <p:cNvPr id="16" name="Straight Arrow Connector 15"/>
          <p:cNvCxnSpPr/>
          <p:nvPr/>
        </p:nvCxnSpPr>
        <p:spPr>
          <a:xfrm flipH="1">
            <a:off x="7355311" y="3613816"/>
            <a:ext cx="1104086" cy="91437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ular Callout 11"/>
          <p:cNvSpPr/>
          <p:nvPr/>
        </p:nvSpPr>
        <p:spPr>
          <a:xfrm>
            <a:off x="7125382" y="3070784"/>
            <a:ext cx="2668031" cy="759888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6. </a:t>
            </a:r>
            <a:r>
              <a:rPr lang="en-US" sz="2400" b="1" dirty="0" smtClean="0"/>
              <a:t>Select</a:t>
            </a:r>
            <a:r>
              <a:rPr lang="en-US" sz="2400" dirty="0" smtClean="0"/>
              <a:t> Active option in Status.</a:t>
            </a:r>
            <a:endParaRPr lang="en-US" sz="2400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8459396" y="5220393"/>
            <a:ext cx="3694497" cy="119703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* This is a one time process and will automatically be applied universally.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4637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9145" y="1579536"/>
            <a:ext cx="10392046" cy="51419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Add Unit Goals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Straight Arrow Connector 17"/>
          <p:cNvCxnSpPr/>
          <p:nvPr/>
        </p:nvCxnSpPr>
        <p:spPr>
          <a:xfrm flipV="1">
            <a:off x="10091651" y="3820250"/>
            <a:ext cx="1554480" cy="1446414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ular Callout 16"/>
          <p:cNvSpPr/>
          <p:nvPr/>
        </p:nvSpPr>
        <p:spPr>
          <a:xfrm>
            <a:off x="8311336" y="4871137"/>
            <a:ext cx="2345761" cy="75225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</a:t>
            </a:r>
            <a:r>
              <a:rPr lang="en-US" sz="2400" dirty="0"/>
              <a:t>to </a:t>
            </a:r>
            <a:r>
              <a:rPr lang="en-US" sz="2400" b="1" dirty="0" smtClean="0"/>
              <a:t>Add</a:t>
            </a:r>
            <a:r>
              <a:rPr lang="en-US" sz="2400" dirty="0" smtClean="0"/>
              <a:t> </a:t>
            </a:r>
            <a:r>
              <a:rPr lang="en-US" sz="2400" dirty="0"/>
              <a:t>Unit Goals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2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6230" y="1376015"/>
            <a:ext cx="10299902" cy="745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4543" y="2110343"/>
            <a:ext cx="10287000" cy="43910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Add Unit Goals</a:t>
            </a: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40" name="Straight Arrow Connector 39"/>
          <p:cNvCxnSpPr/>
          <p:nvPr/>
        </p:nvCxnSpPr>
        <p:spPr>
          <a:xfrm flipV="1">
            <a:off x="3639856" y="3852067"/>
            <a:ext cx="941685" cy="37168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" name="Picture 6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Straight Arrow Connector 30"/>
          <p:cNvCxnSpPr/>
          <p:nvPr/>
        </p:nvCxnSpPr>
        <p:spPr>
          <a:xfrm>
            <a:off x="10215474" y="1757048"/>
            <a:ext cx="592937" cy="342462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H="1" flipV="1">
            <a:off x="6301047" y="4277997"/>
            <a:ext cx="2526432" cy="316726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ular Callout 26"/>
          <p:cNvSpPr/>
          <p:nvPr/>
        </p:nvSpPr>
        <p:spPr>
          <a:xfrm>
            <a:off x="8763463" y="3985874"/>
            <a:ext cx="3250735" cy="117314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Select Goal Years (Multiple </a:t>
            </a:r>
            <a:r>
              <a:rPr lang="en-US" sz="2400" dirty="0"/>
              <a:t>years may be </a:t>
            </a:r>
            <a:r>
              <a:rPr lang="en-US" sz="2400" dirty="0" smtClean="0"/>
              <a:t>selected)</a:t>
            </a:r>
            <a:endParaRPr lang="en-US" sz="2400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3622399" y="4305856"/>
            <a:ext cx="976597" cy="34954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19" name="Rounded Rectangular Callout 18"/>
          <p:cNvSpPr/>
          <p:nvPr/>
        </p:nvSpPr>
        <p:spPr>
          <a:xfrm>
            <a:off x="1366582" y="3481067"/>
            <a:ext cx="2393391" cy="160597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</a:t>
            </a:r>
            <a:r>
              <a:rPr lang="en-US" sz="2400" dirty="0"/>
              <a:t>E</a:t>
            </a:r>
            <a:r>
              <a:rPr lang="en-US" sz="2400" dirty="0" smtClean="0"/>
              <a:t>nter </a:t>
            </a:r>
            <a:r>
              <a:rPr lang="en-US" sz="2400" dirty="0"/>
              <a:t>information into the following fields</a:t>
            </a:r>
          </a:p>
        </p:txBody>
      </p:sp>
      <p:sp>
        <p:nvSpPr>
          <p:cNvPr id="22" name="Rounded Rectangular Callout 21"/>
          <p:cNvSpPr/>
          <p:nvPr/>
        </p:nvSpPr>
        <p:spPr>
          <a:xfrm>
            <a:off x="8081175" y="1192546"/>
            <a:ext cx="2307655" cy="88668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/>
              <a:t>4</a:t>
            </a:r>
            <a:r>
              <a:rPr lang="en-US" sz="2400" dirty="0" smtClean="0"/>
              <a:t>. Make </a:t>
            </a:r>
            <a:r>
              <a:rPr lang="en-US" sz="2400" dirty="0"/>
              <a:t>sure to </a:t>
            </a:r>
            <a:r>
              <a:rPr lang="en-US" sz="2400" b="1" dirty="0" smtClean="0"/>
              <a:t>Save </a:t>
            </a:r>
            <a:r>
              <a:rPr lang="en-US" sz="2400" dirty="0" smtClean="0"/>
              <a:t>&amp;</a:t>
            </a:r>
            <a:r>
              <a:rPr lang="en-US" sz="2400" b="1" dirty="0" smtClean="0"/>
              <a:t> Return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81034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3244" y="1088136"/>
            <a:ext cx="8645236" cy="57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– View Resources</a:t>
            </a: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30" name="Straight Arrow Connector 29"/>
          <p:cNvCxnSpPr>
            <a:stCxn id="26" idx="1"/>
          </p:cNvCxnSpPr>
          <p:nvPr/>
        </p:nvCxnSpPr>
        <p:spPr>
          <a:xfrm flipH="1">
            <a:off x="5619404" y="3177286"/>
            <a:ext cx="1320189" cy="646569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ular Callout 25"/>
          <p:cNvSpPr/>
          <p:nvPr/>
        </p:nvSpPr>
        <p:spPr>
          <a:xfrm>
            <a:off x="6939593" y="2984334"/>
            <a:ext cx="288387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Resources </a:t>
            </a:r>
            <a:r>
              <a:rPr lang="en-US" sz="2400" dirty="0"/>
              <a:t>Needed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992582" y="3124331"/>
            <a:ext cx="1027787" cy="491813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ular Callout 27"/>
          <p:cNvSpPr/>
          <p:nvPr/>
        </p:nvSpPr>
        <p:spPr>
          <a:xfrm>
            <a:off x="1425999" y="3557878"/>
            <a:ext cx="2453053" cy="86922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1.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Unit Goal Details</a:t>
            </a:r>
            <a:endParaRPr lang="en-US" sz="24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967773" y="4427100"/>
            <a:ext cx="857544" cy="569005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ular Callout 14"/>
          <p:cNvSpPr/>
          <p:nvPr/>
        </p:nvSpPr>
        <p:spPr>
          <a:xfrm>
            <a:off x="2064536" y="4945259"/>
            <a:ext cx="2883877" cy="861802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2. Select dropdown arrow to view details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2641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2907" y="1088136"/>
            <a:ext cx="8645236" cy="5716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2. </a:t>
            </a:r>
            <a:r>
              <a:rPr lang="en-US" b="1" dirty="0">
                <a:solidFill>
                  <a:schemeClr val="tx1"/>
                </a:solidFill>
              </a:rPr>
              <a:t>Where We </a:t>
            </a:r>
            <a:r>
              <a:rPr lang="en-US" b="1" dirty="0" smtClean="0">
                <a:solidFill>
                  <a:schemeClr val="tx1"/>
                </a:solidFill>
              </a:rPr>
              <a:t>Are Going </a:t>
            </a:r>
            <a:r>
              <a:rPr lang="en-US" b="1" dirty="0">
                <a:solidFill>
                  <a:schemeClr val="tx1"/>
                </a:solidFill>
              </a:rPr>
              <a:t>– </a:t>
            </a:r>
            <a:r>
              <a:rPr lang="en-US" b="1" dirty="0" smtClean="0">
                <a:solidFill>
                  <a:schemeClr val="tx1"/>
                </a:solidFill>
              </a:rPr>
              <a:t>Edit </a:t>
            </a:r>
            <a:r>
              <a:rPr lang="en-US" b="1" dirty="0">
                <a:solidFill>
                  <a:schemeClr val="tx1"/>
                </a:solidFill>
              </a:rPr>
              <a:t>Resources</a:t>
            </a: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769" y="127459"/>
            <a:ext cx="1936748" cy="113438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26" name="Straight Arrow Connector 25"/>
          <p:cNvCxnSpPr/>
          <p:nvPr/>
        </p:nvCxnSpPr>
        <p:spPr>
          <a:xfrm flipV="1">
            <a:off x="3709394" y="4405745"/>
            <a:ext cx="1494373" cy="938221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ular Callout 24"/>
          <p:cNvSpPr/>
          <p:nvPr/>
        </p:nvSpPr>
        <p:spPr>
          <a:xfrm>
            <a:off x="2166904" y="5263344"/>
            <a:ext cx="3352747" cy="385903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3. Click to </a:t>
            </a:r>
            <a:r>
              <a:rPr lang="en-US" sz="2400" b="1" dirty="0" smtClean="0"/>
              <a:t>View</a:t>
            </a:r>
            <a:r>
              <a:rPr lang="en-US" sz="2400" dirty="0" smtClean="0"/>
              <a:t> Resource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0EDB8-5305-433F-BE41-D7A86D811DB3}" type="slidenum">
              <a:rPr lang="en-US" smtClean="0"/>
              <a:pPr/>
              <a:t>9</a:t>
            </a:fld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9568197" y="3826015"/>
            <a:ext cx="944455" cy="429270"/>
          </a:xfrm>
          <a:prstGeom prst="straightConnector1">
            <a:avLst/>
          </a:prstGeom>
          <a:ln w="47625">
            <a:solidFill>
              <a:srgbClr val="FFFF00"/>
            </a:solidFill>
            <a:tailEnd type="triangle"/>
          </a:ln>
          <a:effectLst>
            <a:glow rad="88900">
              <a:schemeClr val="tx1"/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ular Callout 21"/>
          <p:cNvSpPr/>
          <p:nvPr/>
        </p:nvSpPr>
        <p:spPr>
          <a:xfrm>
            <a:off x="6843039" y="3667543"/>
            <a:ext cx="3251916" cy="392401"/>
          </a:xfrm>
          <a:prstGeom prst="wedgeRoundRectCallout">
            <a:avLst>
              <a:gd name="adj1" fmla="val -23582"/>
              <a:gd name="adj2" fmla="val 50077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  <a:effectLst>
            <a:innerShdw blurRad="63500" dist="50800" dir="162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8000"/>
              </a:lnSpc>
            </a:pPr>
            <a:r>
              <a:rPr lang="en-US" sz="2400" dirty="0" smtClean="0"/>
              <a:t>4. Click to </a:t>
            </a:r>
            <a:r>
              <a:rPr lang="en-US" sz="2400" b="1" dirty="0" smtClean="0"/>
              <a:t>Edit </a:t>
            </a:r>
            <a:r>
              <a:rPr lang="en-US" sz="2400" dirty="0" smtClean="0"/>
              <a:t>Resource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4710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king Templates Accessible">
  <a:themeElements>
    <a:clrScheme name="Mt. SAC 2018">
      <a:dk1>
        <a:sysClr val="windowText" lastClr="000000"/>
      </a:dk1>
      <a:lt1>
        <a:sysClr val="window" lastClr="FFFFFF"/>
      </a:lt1>
      <a:dk2>
        <a:srgbClr val="595959"/>
      </a:dk2>
      <a:lt2>
        <a:srgbClr val="EEECE1"/>
      </a:lt2>
      <a:accent1>
        <a:srgbClr val="4F81BD"/>
      </a:accent1>
      <a:accent2>
        <a:srgbClr val="C33D43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ssibility guide.potx" id="{709F6ED1-91B4-42EB-B205-04CA5CDF84DF}" vid="{41E99566-B948-45A3-A3EF-0F5CFCE3D07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Accessibility guide</Template>
  <TotalTime>43084</TotalTime>
  <Words>930</Words>
  <Application>Microsoft Office PowerPoint</Application>
  <PresentationFormat>Widescreen</PresentationFormat>
  <Paragraphs>144</Paragraphs>
  <Slides>25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Making Templates Accessible</vt:lpstr>
      <vt:lpstr>PowerPoint Presentation</vt:lpstr>
      <vt:lpstr>Review and Update Exisiting Goals</vt:lpstr>
      <vt:lpstr>Review and Update Exisiting Goals</vt:lpstr>
      <vt:lpstr>2. Where We Are Going – Inactivating Goals</vt:lpstr>
      <vt:lpstr>2. Where We Are Going – Inactivating Resources</vt:lpstr>
      <vt:lpstr>2. Where We Are Going – Add Unit Goals</vt:lpstr>
      <vt:lpstr>2. Where We Are Going – Add Unit Goals</vt:lpstr>
      <vt:lpstr>2. Where We Are Going – View Resources</vt:lpstr>
      <vt:lpstr>2. Where We Are Going – Edit Resources</vt:lpstr>
      <vt:lpstr>2. Where We Are Going – Edit Resources</vt:lpstr>
      <vt:lpstr>2. Where We Are Going – Add Resources Needed</vt:lpstr>
      <vt:lpstr>2. Where We Are Going – Add Resources Needed</vt:lpstr>
      <vt:lpstr>Review and Update Exisiting Goals</vt:lpstr>
      <vt:lpstr>Review and Update Exisiting Goals</vt:lpstr>
      <vt:lpstr>2. Where We Are Going – View &amp; Upload Related Documents</vt:lpstr>
      <vt:lpstr>2. Where We Are Going – Uploading Documents to Resources</vt:lpstr>
      <vt:lpstr>2. Where We Are Going – Uploading Documents to Resources</vt:lpstr>
      <vt:lpstr>2. Where We Are Going – Uploading Documents to Resources</vt:lpstr>
      <vt:lpstr>2. Where We Are Going – Manage Assignment</vt:lpstr>
      <vt:lpstr>2. Where We Are Going – Manage Assignment</vt:lpstr>
      <vt:lpstr>PowerPoint Presentation</vt:lpstr>
      <vt:lpstr>3. Mapping – College Goals</vt:lpstr>
      <vt:lpstr>3. Mapping – Select Map Foundational Goals</vt:lpstr>
      <vt:lpstr>3. Mapping – Select Mt. SAC College Themes</vt:lpstr>
      <vt:lpstr>3. Mapping – Select Mt. SAC College Themes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Making Templates Accessible</dc:title>
  <dc:creator>Mai, Uyen</dc:creator>
  <cp:lastModifiedBy>Suarez, Pedro L.</cp:lastModifiedBy>
  <cp:revision>747</cp:revision>
  <dcterms:created xsi:type="dcterms:W3CDTF">2018-01-26T20:40:34Z</dcterms:created>
  <dcterms:modified xsi:type="dcterms:W3CDTF">2019-04-25T21:32:38Z</dcterms:modified>
  <cp:version/>
</cp:coreProperties>
</file>