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48" r:id="rId2"/>
    <p:sldId id="475" r:id="rId3"/>
    <p:sldId id="445" r:id="rId4"/>
    <p:sldId id="446" r:id="rId5"/>
    <p:sldId id="448" r:id="rId6"/>
    <p:sldId id="435" r:id="rId7"/>
    <p:sldId id="476" r:id="rId8"/>
    <p:sldId id="477" r:id="rId9"/>
    <p:sldId id="478" r:id="rId10"/>
    <p:sldId id="479" r:id="rId11"/>
    <p:sldId id="480" r:id="rId12"/>
    <p:sldId id="481" r:id="rId13"/>
    <p:sldId id="482" r:id="rId14"/>
    <p:sldId id="466" r:id="rId15"/>
    <p:sldId id="470" r:id="rId16"/>
    <p:sldId id="467" r:id="rId17"/>
    <p:sldId id="461" r:id="rId18"/>
    <p:sldId id="437" r:id="rId19"/>
    <p:sldId id="442" r:id="rId20"/>
    <p:sldId id="454" r:id="rId21"/>
    <p:sldId id="465" r:id="rId22"/>
    <p:sldId id="452" r:id="rId23"/>
    <p:sldId id="453" r:id="rId24"/>
    <p:sldId id="438" r:id="rId25"/>
    <p:sldId id="440" r:id="rId26"/>
    <p:sldId id="456" r:id="rId27"/>
    <p:sldId id="457" r:id="rId28"/>
    <p:sldId id="451" r:id="rId29"/>
    <p:sldId id="460"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 id="4" name="Suarez, Pedro L." initials="SPL" lastIdx="2" clrIdx="3">
    <p:extLst>
      <p:ext uri="{19B8F6BF-5375-455C-9EA6-DF929625EA0E}">
        <p15:presenceInfo xmlns:p15="http://schemas.microsoft.com/office/powerpoint/2012/main" userId="S-1-5-21-3103666036-478339142-1459999382-56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282C"/>
    <a:srgbClr val="FABE00"/>
    <a:srgbClr val="E2AC00"/>
    <a:srgbClr val="D7D7D7"/>
    <a:srgbClr val="B83B1D"/>
    <a:srgbClr val="D83B01"/>
    <a:srgbClr val="C8C8C8"/>
    <a:srgbClr val="DD462F"/>
    <a:srgbClr val="0078D7"/>
    <a:srgbClr val="9BC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14" autoAdjust="0"/>
  </p:normalViewPr>
  <p:slideViewPr>
    <p:cSldViewPr snapToGrid="0">
      <p:cViewPr varScale="1">
        <p:scale>
          <a:sx n="109" d="100"/>
          <a:sy n="109" d="100"/>
        </p:scale>
        <p:origin x="67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8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80680FBE-A8DF-4758-9AC4-3A9E1039168F}" type="datetimeFigureOut">
              <a:rPr lang="en-US" smtClean="0"/>
              <a:t>2/22/2019</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EC13577B-6902-467D-A26C-08A0DD5E4E03}" type="datetimeFigureOut">
              <a:rPr lang="en-US" smtClean="0"/>
              <a:t>2/22/2019</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97840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389147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13918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85824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15673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220205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32818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28</a:t>
            </a:fld>
            <a:endParaRPr lang="en-US" dirty="0"/>
          </a:p>
        </p:txBody>
      </p:sp>
    </p:spTree>
    <p:extLst>
      <p:ext uri="{BB962C8B-B14F-4D97-AF65-F5344CB8AC3E}">
        <p14:creationId xmlns:p14="http://schemas.microsoft.com/office/powerpoint/2010/main" val="656421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smtClean="0"/>
              <a:t>Click to edit Master title style</a:t>
            </a:r>
            <a:endParaRPr lang="en-US" dirty="0"/>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DA907-BFD3-49E2-B4CA-D28C3110B17D}" type="datetime1">
              <a:rPr lang="en-US" smtClean="0"/>
              <a:t>2/22/2019</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5C126-60B3-47F8-9743-CD99BBC2BA6F}" type="datetime1">
              <a:rPr lang="en-US" smtClean="0"/>
              <a:t>2/22/2019</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5A95815-345B-450C-ABB0-59F17AAF06BC}" type="datetime1">
              <a:rPr lang="en-US" smtClean="0"/>
              <a:t>2/22/2019</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678DCE-CE00-4BC2-B083-F4E4A6089851}" type="datetime1">
              <a:rPr lang="en-US" smtClean="0"/>
              <a:t>2/22/2019</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3F327-DBFE-4B63-A290-64463BB06941}" type="datetime1">
              <a:rPr lang="en-US" smtClean="0"/>
              <a:t>2/22/2019</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8DCBA-18A7-4B26-BCA3-F0C93DBD0D04}" type="datetime1">
              <a:rPr lang="en-US" smtClean="0"/>
              <a:t>2/22/2019</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1904886-E09C-4E54-888E-9996D0E331DD}" type="datetime1">
              <a:rPr lang="en-US" smtClean="0"/>
              <a:t>2/22/2019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77ED-3705-4549-9B84-F88C7ADFA4D2}" type="datetime1">
              <a:rPr lang="en-US" smtClean="0"/>
              <a:t>2/22/2019</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57612A-A686-42DD-A66E-EE246F29E575}" type="datetime1">
              <a:rPr lang="en-US" smtClean="0"/>
              <a:t>2/22/2019</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CA8963-C911-433D-8DB7-892202FAB7E8}" type="datetime1">
              <a:rPr lang="en-US" smtClean="0"/>
              <a:t>2/22/2019</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D0403EA6-EB48-4390-B870-7D8E4A85664A}" type="datetime1">
              <a:rPr lang="en-US" smtClean="0"/>
              <a:t>2/22/2019</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black">
          <a:xfrm>
            <a:off x="3965170" y="4495801"/>
            <a:ext cx="7406641" cy="1913467"/>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Quality PIE</a:t>
            </a:r>
            <a:endParaRPr lang="en-US" sz="4800" dirty="0">
              <a:latin typeface="Calibri" panose="020F0502020204030204" pitchFamily="34" charset="0"/>
            </a:endParaRPr>
          </a:p>
        </p:txBody>
      </p:sp>
    </p:spTree>
    <p:extLst>
      <p:ext uri="{BB962C8B-B14F-4D97-AF65-F5344CB8AC3E}">
        <p14:creationId xmlns:p14="http://schemas.microsoft.com/office/powerpoint/2010/main" val="391995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Closing the Loop – </a:t>
            </a:r>
            <a:r>
              <a:rPr lang="en-US" dirty="0" smtClean="0"/>
              <a:t>Using Data for Unit Goal Planning and Resources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10</a:t>
            </a:fld>
            <a:endParaRPr lang="en-US" dirty="0"/>
          </a:p>
        </p:txBody>
      </p:sp>
      <p:sp>
        <p:nvSpPr>
          <p:cNvPr id="11" name="Rectangle 10"/>
          <p:cNvSpPr/>
          <p:nvPr/>
        </p:nvSpPr>
        <p:spPr>
          <a:xfrm>
            <a:off x="2050925" y="4015047"/>
            <a:ext cx="423949" cy="149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2899" y="5070764"/>
            <a:ext cx="556953" cy="166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2350777" y="1506153"/>
            <a:ext cx="9065154" cy="5167415"/>
          </a:xfrm>
          <a:prstGeom prst="rect">
            <a:avLst/>
          </a:prstGeom>
        </p:spPr>
      </p:pic>
      <p:sp>
        <p:nvSpPr>
          <p:cNvPr id="16" name="Rounded Rectangular Callout 15"/>
          <p:cNvSpPr/>
          <p:nvPr/>
        </p:nvSpPr>
        <p:spPr>
          <a:xfrm>
            <a:off x="90160" y="1307755"/>
            <a:ext cx="4769428" cy="11708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You may be tempted to say, “Oh no! My course’s success rate is dropping! I NEED RESOURCES!”</a:t>
            </a:r>
            <a:endParaRPr lang="en-US" sz="2400" dirty="0"/>
          </a:p>
        </p:txBody>
      </p:sp>
      <p:sp>
        <p:nvSpPr>
          <p:cNvPr id="17" name="Rounded Rectangular Callout 16"/>
          <p:cNvSpPr/>
          <p:nvPr/>
        </p:nvSpPr>
        <p:spPr>
          <a:xfrm>
            <a:off x="90161" y="2615794"/>
            <a:ext cx="3725382" cy="424220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Power BI dashboards provide you with several data points about your program. As you tell your program's story, what other information is important to consider? Advisory Committee input? State/Federal requirements? Other data sources?</a:t>
            </a:r>
          </a:p>
        </p:txBody>
      </p:sp>
    </p:spTree>
    <p:extLst>
      <p:ext uri="{BB962C8B-B14F-4D97-AF65-F5344CB8AC3E}">
        <p14:creationId xmlns:p14="http://schemas.microsoft.com/office/powerpoint/2010/main" val="3202367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Closing the Loop – </a:t>
            </a:r>
            <a:r>
              <a:rPr lang="en-US" dirty="0" smtClean="0"/>
              <a:t>Using Data for Unit Goal Planning and Resources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11</a:t>
            </a:fld>
            <a:endParaRPr lang="en-US" dirty="0"/>
          </a:p>
        </p:txBody>
      </p:sp>
      <p:sp>
        <p:nvSpPr>
          <p:cNvPr id="11" name="Rectangle 10"/>
          <p:cNvSpPr/>
          <p:nvPr/>
        </p:nvSpPr>
        <p:spPr>
          <a:xfrm>
            <a:off x="2050925" y="4015047"/>
            <a:ext cx="423949" cy="149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2899" y="5070764"/>
            <a:ext cx="556953" cy="166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700898" y="1307755"/>
            <a:ext cx="9631482" cy="5550245"/>
          </a:xfrm>
          <a:prstGeom prst="rect">
            <a:avLst/>
          </a:prstGeom>
        </p:spPr>
      </p:pic>
      <p:sp>
        <p:nvSpPr>
          <p:cNvPr id="10" name="Rounded Rectangular Callout 9"/>
          <p:cNvSpPr/>
          <p:nvPr/>
        </p:nvSpPr>
        <p:spPr>
          <a:xfrm>
            <a:off x="90160" y="2560321"/>
            <a:ext cx="3251555" cy="416115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PIECE OF THE PIE.</a:t>
            </a:r>
          </a:p>
          <a:p>
            <a:endParaRPr lang="en-US" sz="2400" dirty="0" smtClean="0"/>
          </a:p>
          <a:p>
            <a:r>
              <a:rPr lang="en-US" sz="2400" dirty="0" smtClean="0"/>
              <a:t>Could the rates be attributed to student count, intervention, or another variable? </a:t>
            </a:r>
          </a:p>
          <a:p>
            <a:endParaRPr lang="en-US" sz="2400" dirty="0"/>
          </a:p>
          <a:p>
            <a:r>
              <a:rPr lang="en-US" sz="2400" dirty="0" smtClean="0"/>
              <a:t>Further research is needed to evaluate CAUSAL relationships. </a:t>
            </a:r>
            <a:endParaRPr lang="en-US" sz="2400" dirty="0"/>
          </a:p>
        </p:txBody>
      </p:sp>
      <p:sp>
        <p:nvSpPr>
          <p:cNvPr id="13" name="Rounded Rectangular Callout 12"/>
          <p:cNvSpPr/>
          <p:nvPr/>
        </p:nvSpPr>
        <p:spPr>
          <a:xfrm>
            <a:off x="90160" y="1307755"/>
            <a:ext cx="4769428" cy="11708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Again, you may be tempted to say, “Alright! My course’s success rate is climbing! I closed my loop!”</a:t>
            </a:r>
            <a:endParaRPr lang="en-US" sz="2400" dirty="0"/>
          </a:p>
        </p:txBody>
      </p:sp>
    </p:spTree>
    <p:extLst>
      <p:ext uri="{BB962C8B-B14F-4D97-AF65-F5344CB8AC3E}">
        <p14:creationId xmlns:p14="http://schemas.microsoft.com/office/powerpoint/2010/main" val="2497429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Using Data for Unit Goal Planning and Resources</a:t>
            </a:r>
            <a:endParaRPr lang="en-US" b="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12</a:t>
            </a:fld>
            <a:endParaRPr lang="en-US" dirty="0"/>
          </a:p>
        </p:txBody>
      </p:sp>
      <p:sp>
        <p:nvSpPr>
          <p:cNvPr id="5" name="Rounded Rectangular Callout 4"/>
          <p:cNvSpPr/>
          <p:nvPr/>
        </p:nvSpPr>
        <p:spPr>
          <a:xfrm>
            <a:off x="1638663" y="1466486"/>
            <a:ext cx="9076218" cy="257569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t>What are your initial thoughts on the data?</a:t>
            </a:r>
          </a:p>
          <a:p>
            <a:pPr marL="342900" indent="-342900">
              <a:buFont typeface="Arial" panose="020B0604020202020204" pitchFamily="34" charset="0"/>
              <a:buChar char="•"/>
            </a:pPr>
            <a:r>
              <a:rPr lang="en-US" sz="2400" dirty="0"/>
              <a:t>What might be contributing to student success in your program?</a:t>
            </a:r>
          </a:p>
          <a:p>
            <a:pPr marL="342900" indent="-342900">
              <a:buFont typeface="Arial" panose="020B0604020202020204" pitchFamily="34" charset="0"/>
              <a:buChar char="•"/>
            </a:pPr>
            <a:r>
              <a:rPr lang="en-US" sz="2400" dirty="0"/>
              <a:t>What might be detracting student success in your program?</a:t>
            </a:r>
          </a:p>
          <a:p>
            <a:pPr marL="342900" indent="-342900">
              <a:buFont typeface="Arial" panose="020B0604020202020204" pitchFamily="34" charset="0"/>
              <a:buChar char="•"/>
            </a:pPr>
            <a:r>
              <a:rPr lang="en-US" sz="2400" dirty="0"/>
              <a:t>Is this the data we need to make a decision? Why or why not?</a:t>
            </a:r>
          </a:p>
          <a:p>
            <a:pPr marL="342900" indent="-342900">
              <a:buFont typeface="Arial" panose="020B0604020202020204" pitchFamily="34" charset="0"/>
              <a:buChar char="•"/>
            </a:pPr>
            <a:r>
              <a:rPr lang="en-US" sz="2400" dirty="0"/>
              <a:t>What is the most important information?</a:t>
            </a:r>
          </a:p>
          <a:p>
            <a:pPr marL="342900" indent="-342900">
              <a:buFont typeface="Arial" panose="020B0604020202020204" pitchFamily="34" charset="0"/>
              <a:buChar char="•"/>
            </a:pPr>
            <a:r>
              <a:rPr lang="en-US" sz="2400" dirty="0"/>
              <a:t>What is missing?</a:t>
            </a:r>
          </a:p>
        </p:txBody>
      </p:sp>
      <p:sp>
        <p:nvSpPr>
          <p:cNvPr id="6" name="Rounded Rectangular Callout 5"/>
          <p:cNvSpPr/>
          <p:nvPr/>
        </p:nvSpPr>
        <p:spPr>
          <a:xfrm>
            <a:off x="1546167" y="4797456"/>
            <a:ext cx="10515600" cy="1279148"/>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t>GOAL</a:t>
            </a:r>
          </a:p>
          <a:p>
            <a:r>
              <a:rPr lang="en-US" sz="3200" dirty="0" smtClean="0"/>
              <a:t>Data-informed requests, decisions, and follow-up (close loop)</a:t>
            </a:r>
          </a:p>
        </p:txBody>
      </p:sp>
    </p:spTree>
    <p:extLst>
      <p:ext uri="{BB962C8B-B14F-4D97-AF65-F5344CB8AC3E}">
        <p14:creationId xmlns:p14="http://schemas.microsoft.com/office/powerpoint/2010/main" val="340930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Review</a:t>
            </a:r>
            <a:endParaRPr lang="en-US" b="1"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13</a:t>
            </a:fld>
            <a:endParaRPr lang="en-US" dirty="0"/>
          </a:p>
        </p:txBody>
      </p:sp>
      <p:pic>
        <p:nvPicPr>
          <p:cNvPr id="5" name="Content Placeholder 4"/>
          <p:cNvPicPr>
            <a:picLocks noGrp="1" noChangeAspect="1"/>
          </p:cNvPicPr>
          <p:nvPr>
            <p:ph sz="quarter" idx="13"/>
          </p:nvPr>
        </p:nvPicPr>
        <p:blipFill rotWithShape="1">
          <a:blip r:embed="rId2"/>
          <a:srcRect t="14067"/>
          <a:stretch/>
        </p:blipFill>
        <p:spPr>
          <a:xfrm>
            <a:off x="5724203" y="1143855"/>
            <a:ext cx="6080423" cy="5254062"/>
          </a:xfrm>
          <a:prstGeom prst="rect">
            <a:avLst/>
          </a:prstGeom>
          <a:ln>
            <a:solidFill>
              <a:schemeClr val="accent1"/>
            </a:solidFill>
          </a:ln>
        </p:spPr>
      </p:pic>
      <p:sp>
        <p:nvSpPr>
          <p:cNvPr id="6" name="Rounded Rectangular Callout 5"/>
          <p:cNvSpPr/>
          <p:nvPr/>
        </p:nvSpPr>
        <p:spPr>
          <a:xfrm>
            <a:off x="1502626" y="1702450"/>
            <a:ext cx="3369999" cy="449793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dirty="0" smtClean="0"/>
              <a:t>We appreciate your feedback! Take note of the Credit and Noncredit data menus. More dashboards (flavors of PIE data) to come!</a:t>
            </a:r>
            <a:endParaRPr lang="en-US" sz="2400" dirty="0"/>
          </a:p>
        </p:txBody>
      </p:sp>
      <p:cxnSp>
        <p:nvCxnSpPr>
          <p:cNvPr id="7" name="Straight Arrow Connector 6"/>
          <p:cNvCxnSpPr>
            <a:stCxn id="6" idx="3"/>
          </p:cNvCxnSpPr>
          <p:nvPr/>
        </p:nvCxnSpPr>
        <p:spPr>
          <a:xfrm flipV="1">
            <a:off x="4872625" y="2517733"/>
            <a:ext cx="1177446" cy="143368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45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black">
          <a:xfrm>
            <a:off x="3965170" y="4495801"/>
            <a:ext cx="7406641" cy="1913467"/>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Where We Are Now</a:t>
            </a:r>
            <a:endParaRPr lang="en-US" sz="4800" dirty="0">
              <a:latin typeface="Calibri" panose="020F0502020204030204" pitchFamily="34" charset="0"/>
            </a:endParaRPr>
          </a:p>
        </p:txBody>
      </p:sp>
    </p:spTree>
    <p:extLst>
      <p:ext uri="{BB962C8B-B14F-4D97-AF65-F5344CB8AC3E}">
        <p14:creationId xmlns:p14="http://schemas.microsoft.com/office/powerpoint/2010/main" val="3085516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2585" y="2395956"/>
            <a:ext cx="10290112" cy="4443082"/>
          </a:xfrm>
          <a:prstGeom prst="rect">
            <a:avLst/>
          </a:prstGeom>
        </p:spPr>
      </p:pic>
      <p:sp>
        <p:nvSpPr>
          <p:cNvPr id="2" name="Title 1"/>
          <p:cNvSpPr>
            <a:spLocks noGrp="1"/>
          </p:cNvSpPr>
          <p:nvPr>
            <p:ph type="title"/>
          </p:nvPr>
        </p:nvSpPr>
        <p:spPr/>
        <p:txBody>
          <a:bodyPr>
            <a:normAutofit/>
          </a:bodyPr>
          <a:lstStyle/>
          <a:p>
            <a:r>
              <a:rPr lang="en-US" b="1" dirty="0" smtClean="0"/>
              <a:t>Narrative Reporting Year</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15</a:t>
            </a:fld>
            <a:endParaRPr lang="en-US" dirty="0"/>
          </a:p>
        </p:txBody>
      </p:sp>
      <p:cxnSp>
        <p:nvCxnSpPr>
          <p:cNvPr id="10" name="Straight Arrow Connector 9"/>
          <p:cNvCxnSpPr/>
          <p:nvPr/>
        </p:nvCxnSpPr>
        <p:spPr>
          <a:xfrm flipH="1">
            <a:off x="4139573" y="2305057"/>
            <a:ext cx="517122" cy="91594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04605" y="1350433"/>
            <a:ext cx="2535380"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7" name="Rounded Rectangular Callout 6"/>
          <p:cNvSpPr/>
          <p:nvPr/>
        </p:nvSpPr>
        <p:spPr>
          <a:xfrm>
            <a:off x="1712960" y="1350434"/>
            <a:ext cx="10129737" cy="141259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Unit PIE authors should enter a new narrative for every reporting year.  </a:t>
            </a:r>
          </a:p>
          <a:p>
            <a:r>
              <a:rPr lang="en-US" sz="2400" dirty="0" smtClean="0"/>
              <a:t>The Reporting Years will display as follows with the content provided by the Unit PIE authors.</a:t>
            </a:r>
            <a:endParaRPr lang="en-US" sz="2400" dirty="0"/>
          </a:p>
        </p:txBody>
      </p:sp>
    </p:spTree>
    <p:extLst>
      <p:ext uri="{BB962C8B-B14F-4D97-AF65-F5344CB8AC3E}">
        <p14:creationId xmlns:p14="http://schemas.microsoft.com/office/powerpoint/2010/main" val="1828563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44437" y="2693787"/>
            <a:ext cx="8724900" cy="4084451"/>
          </a:xfrm>
          <a:prstGeom prst="rect">
            <a:avLst/>
          </a:prstGeom>
        </p:spPr>
      </p:pic>
      <p:sp>
        <p:nvSpPr>
          <p:cNvPr id="2" name="Title 1"/>
          <p:cNvSpPr>
            <a:spLocks noGrp="1"/>
          </p:cNvSpPr>
          <p:nvPr>
            <p:ph type="title"/>
          </p:nvPr>
        </p:nvSpPr>
        <p:spPr/>
        <p:txBody>
          <a:bodyPr>
            <a:normAutofit/>
          </a:bodyPr>
          <a:lstStyle/>
          <a:p>
            <a:r>
              <a:rPr lang="en-US" b="1" dirty="0" smtClean="0"/>
              <a:t>Narrative Reporting Year</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16</a:t>
            </a:fld>
            <a:endParaRPr lang="en-US" dirty="0"/>
          </a:p>
        </p:txBody>
      </p:sp>
      <p:cxnSp>
        <p:nvCxnSpPr>
          <p:cNvPr id="10" name="Straight Arrow Connector 9"/>
          <p:cNvCxnSpPr/>
          <p:nvPr/>
        </p:nvCxnSpPr>
        <p:spPr>
          <a:xfrm flipH="1">
            <a:off x="5620858" y="2478250"/>
            <a:ext cx="517122" cy="915944"/>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102171" y="2462088"/>
            <a:ext cx="519692" cy="93210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04605" y="1350433"/>
            <a:ext cx="2535380"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7" name="Rounded Rectangular Callout 6"/>
          <p:cNvSpPr/>
          <p:nvPr/>
        </p:nvSpPr>
        <p:spPr>
          <a:xfrm>
            <a:off x="1632773" y="1272842"/>
            <a:ext cx="10129737" cy="136418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A stand-alone section of PIE that allows </a:t>
            </a:r>
            <a:r>
              <a:rPr lang="en-US" sz="2400" dirty="0"/>
              <a:t>for documentation of conditions and trends that are informing your planning. Additionally, this is where you can add </a:t>
            </a:r>
            <a:r>
              <a:rPr lang="en-US" sz="2400" dirty="0" smtClean="0"/>
              <a:t>Internal and External Conditions, Critical Decisions, and Notable Achievements.</a:t>
            </a:r>
            <a:endParaRPr lang="en-US" sz="2400" dirty="0"/>
          </a:p>
        </p:txBody>
      </p:sp>
    </p:spTree>
    <p:extLst>
      <p:ext uri="{BB962C8B-B14F-4D97-AF65-F5344CB8AC3E}">
        <p14:creationId xmlns:p14="http://schemas.microsoft.com/office/powerpoint/2010/main" val="99650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black">
          <a:xfrm>
            <a:off x="3965170" y="4495801"/>
            <a:ext cx="7406641" cy="1913467"/>
          </a:xfrm>
          <a:prstGeom prst="rect">
            <a:avLst/>
          </a:prstGeom>
          <a:noFill/>
        </p:spPr>
        <p:txBody>
          <a:bodyPr vert="horz" lIns="91440" tIns="45720" rIns="91440" bIns="45720" rtlCol="0" anchor="ctr">
            <a:normAutofit fontScale="90000" lnSpcReduction="100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Where We Are Going – Goals and Resources</a:t>
            </a:r>
            <a:endParaRPr lang="en-US" sz="4800" dirty="0">
              <a:latin typeface="Calibri" panose="020F0502020204030204" pitchFamily="34" charset="0"/>
            </a:endParaRPr>
          </a:p>
        </p:txBody>
      </p:sp>
    </p:spTree>
    <p:extLst>
      <p:ext uri="{BB962C8B-B14F-4D97-AF65-F5344CB8AC3E}">
        <p14:creationId xmlns:p14="http://schemas.microsoft.com/office/powerpoint/2010/main" val="2423514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3369679" y="3598776"/>
            <a:ext cx="8822321" cy="3122701"/>
          </a:xfrm>
          <a:prstGeom prst="rect">
            <a:avLst/>
          </a:prstGeom>
        </p:spPr>
      </p:pic>
      <p:sp>
        <p:nvSpPr>
          <p:cNvPr id="2" name="Title 1"/>
          <p:cNvSpPr>
            <a:spLocks noGrp="1"/>
          </p:cNvSpPr>
          <p:nvPr>
            <p:ph type="title"/>
          </p:nvPr>
        </p:nvSpPr>
        <p:spPr/>
        <p:txBody>
          <a:bodyPr>
            <a:normAutofit/>
          </a:bodyPr>
          <a:lstStyle/>
          <a:p>
            <a:r>
              <a:rPr lang="en-US" b="1" dirty="0" smtClean="0"/>
              <a:t>Unit Goals – </a:t>
            </a:r>
            <a:r>
              <a:rPr lang="en-US" dirty="0" smtClean="0"/>
              <a:t>What are Quality Goals?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18</a:t>
            </a:fld>
            <a:endParaRPr lang="en-US" dirty="0"/>
          </a:p>
        </p:txBody>
      </p:sp>
      <p:sp>
        <p:nvSpPr>
          <p:cNvPr id="18" name="Rounded Rectangular Callout 17"/>
          <p:cNvSpPr/>
          <p:nvPr/>
        </p:nvSpPr>
        <p:spPr>
          <a:xfrm>
            <a:off x="1579418" y="1299439"/>
            <a:ext cx="10252918" cy="133569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Quality Goals can be classified as “</a:t>
            </a:r>
            <a:r>
              <a:rPr lang="en-US" sz="2400" b="1" dirty="0"/>
              <a:t>over-arching</a:t>
            </a:r>
            <a:r>
              <a:rPr lang="en-US" sz="2400" dirty="0"/>
              <a:t>” goals that are not specific plans or activities, but a more </a:t>
            </a:r>
            <a:r>
              <a:rPr lang="en-US" sz="2400" u="sng" dirty="0"/>
              <a:t>general categorization </a:t>
            </a:r>
            <a:r>
              <a:rPr lang="en-US" sz="2400" dirty="0"/>
              <a:t>of the drivers of your Unit's work. </a:t>
            </a:r>
          </a:p>
        </p:txBody>
      </p:sp>
      <p:cxnSp>
        <p:nvCxnSpPr>
          <p:cNvPr id="38" name="Straight Arrow Connector 37"/>
          <p:cNvCxnSpPr/>
          <p:nvPr/>
        </p:nvCxnSpPr>
        <p:spPr>
          <a:xfrm flipV="1">
            <a:off x="2773566" y="4630526"/>
            <a:ext cx="852692" cy="47782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818912" y="4989939"/>
            <a:ext cx="762000" cy="4461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7" name="Rounded Rectangular Callout 36"/>
          <p:cNvSpPr/>
          <p:nvPr/>
        </p:nvSpPr>
        <p:spPr>
          <a:xfrm>
            <a:off x="307256" y="3656801"/>
            <a:ext cx="2741815" cy="295644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Recommend </a:t>
            </a:r>
            <a:r>
              <a:rPr lang="en-US" sz="2400" dirty="0"/>
              <a:t>evaluating all current goals and look for ways to synchronize from </a:t>
            </a:r>
            <a:r>
              <a:rPr lang="en-US" sz="2400" dirty="0" smtClean="0"/>
              <a:t>various Unit Goals </a:t>
            </a:r>
            <a:r>
              <a:rPr lang="en-US" sz="2400" dirty="0"/>
              <a:t>to one. </a:t>
            </a:r>
          </a:p>
        </p:txBody>
      </p:sp>
      <p:sp>
        <p:nvSpPr>
          <p:cNvPr id="42" name="Rounded Rectangular Callout 41"/>
          <p:cNvSpPr/>
          <p:nvPr/>
        </p:nvSpPr>
        <p:spPr>
          <a:xfrm>
            <a:off x="3131265" y="3054329"/>
            <a:ext cx="1366059" cy="4239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Example:</a:t>
            </a:r>
            <a:endParaRPr lang="en-US" sz="2400" dirty="0"/>
          </a:p>
        </p:txBody>
      </p:sp>
    </p:spTree>
    <p:extLst>
      <p:ext uri="{BB962C8B-B14F-4D97-AF65-F5344CB8AC3E}">
        <p14:creationId xmlns:p14="http://schemas.microsoft.com/office/powerpoint/2010/main" val="455089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65192" y="1560057"/>
            <a:ext cx="10539958" cy="4670678"/>
          </a:xfrm>
          <a:prstGeom prst="rect">
            <a:avLst/>
          </a:prstGeom>
        </p:spPr>
      </p:pic>
      <p:sp>
        <p:nvSpPr>
          <p:cNvPr id="2" name="Title 1"/>
          <p:cNvSpPr>
            <a:spLocks noGrp="1"/>
          </p:cNvSpPr>
          <p:nvPr>
            <p:ph type="title"/>
          </p:nvPr>
        </p:nvSpPr>
        <p:spPr/>
        <p:txBody>
          <a:bodyPr/>
          <a:lstStyle/>
          <a:p>
            <a:r>
              <a:rPr lang="en-US" b="1" dirty="0"/>
              <a:t>Unit </a:t>
            </a:r>
            <a:r>
              <a:rPr lang="en-US" b="1" dirty="0" smtClean="0"/>
              <a:t>Goals </a:t>
            </a:r>
            <a:r>
              <a:rPr lang="en-US" dirty="0" smtClean="0"/>
              <a:t>– </a:t>
            </a:r>
            <a:r>
              <a:rPr lang="en-US" dirty="0"/>
              <a:t>What are Quality Goals?</a:t>
            </a:r>
          </a:p>
        </p:txBody>
      </p:sp>
      <p:sp>
        <p:nvSpPr>
          <p:cNvPr id="3" name="Slide Number Placeholder 2"/>
          <p:cNvSpPr>
            <a:spLocks noGrp="1"/>
          </p:cNvSpPr>
          <p:nvPr>
            <p:ph type="sldNum" sz="quarter" idx="12"/>
          </p:nvPr>
        </p:nvSpPr>
        <p:spPr/>
        <p:txBody>
          <a:bodyPr/>
          <a:lstStyle/>
          <a:p>
            <a:fld id="{9860EDB8-5305-433F-BE41-D7A86D811DB3}" type="slidenum">
              <a:rPr lang="en-US" smtClean="0"/>
              <a:pPr/>
              <a:t>19</a:t>
            </a:fld>
            <a:endParaRPr lang="en-US" dirty="0"/>
          </a:p>
        </p:txBody>
      </p:sp>
      <p:cxnSp>
        <p:nvCxnSpPr>
          <p:cNvPr id="6" name="Straight Arrow Connector 5"/>
          <p:cNvCxnSpPr/>
          <p:nvPr/>
        </p:nvCxnSpPr>
        <p:spPr>
          <a:xfrm flipH="1">
            <a:off x="3599410" y="2688748"/>
            <a:ext cx="432263" cy="77163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3918587" y="1644990"/>
            <a:ext cx="5817556" cy="1704792"/>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Unit Goals should be entered as </a:t>
            </a:r>
            <a:r>
              <a:rPr lang="en-US" sz="2400" b="1" dirty="0" smtClean="0">
                <a:solidFill>
                  <a:schemeClr val="bg1"/>
                </a:solidFill>
              </a:rPr>
              <a:t>over-arching goals</a:t>
            </a:r>
            <a:r>
              <a:rPr lang="en-US" sz="2400" dirty="0" smtClean="0">
                <a:solidFill>
                  <a:schemeClr val="bg1"/>
                </a:solidFill>
              </a:rPr>
              <a:t>.  If more than 5 goals are entered, re-evaluate all of your goals to see if Unit Goals can be revised and simplified.</a:t>
            </a:r>
            <a:endParaRPr lang="en-US" sz="2400" dirty="0">
              <a:solidFill>
                <a:schemeClr val="bg1"/>
              </a:solidFill>
            </a:endParaRPr>
          </a:p>
        </p:txBody>
      </p:sp>
      <p:sp>
        <p:nvSpPr>
          <p:cNvPr id="16" name="Rounded Rectangular Callout 15"/>
          <p:cNvSpPr/>
          <p:nvPr/>
        </p:nvSpPr>
        <p:spPr>
          <a:xfrm>
            <a:off x="9736143" y="5884432"/>
            <a:ext cx="1868423" cy="94383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a:t>
            </a:r>
            <a:r>
              <a:rPr lang="en-US" sz="2400" b="1" dirty="0" smtClean="0">
                <a:solidFill>
                  <a:schemeClr val="bg1"/>
                </a:solidFill>
              </a:rPr>
              <a:t>Quality</a:t>
            </a:r>
            <a:r>
              <a:rPr lang="en-US" sz="2400" dirty="0" smtClean="0">
                <a:solidFill>
                  <a:schemeClr val="bg1"/>
                </a:solidFill>
              </a:rPr>
              <a:t> not Quantity*</a:t>
            </a:r>
            <a:endParaRPr lang="en-US" sz="2400" dirty="0">
              <a:solidFill>
                <a:schemeClr val="bg1"/>
              </a:solidFill>
            </a:endParaRPr>
          </a:p>
        </p:txBody>
      </p:sp>
      <p:pic>
        <p:nvPicPr>
          <p:cNvPr id="17" name="Picture 2" descr="Image result for remind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172" y="6008411"/>
            <a:ext cx="1104773" cy="72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17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PIE Process </a:t>
            </a:r>
            <a:r>
              <a:rPr lang="en-US" b="1" dirty="0"/>
              <a:t>–</a:t>
            </a:r>
            <a:r>
              <a:rPr lang="en-US" b="1" dirty="0" smtClean="0"/>
              <a:t> </a:t>
            </a:r>
            <a:r>
              <a:rPr lang="en-US" dirty="0" smtClean="0"/>
              <a:t>Overview</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a:t>
            </a:fld>
            <a:endParaRPr lang="en-US" dirty="0"/>
          </a:p>
        </p:txBody>
      </p:sp>
      <p:pic>
        <p:nvPicPr>
          <p:cNvPr id="4" name="Picture 3"/>
          <p:cNvPicPr>
            <a:picLocks noChangeAspect="1"/>
          </p:cNvPicPr>
          <p:nvPr/>
        </p:nvPicPr>
        <p:blipFill>
          <a:blip r:embed="rId2"/>
          <a:stretch>
            <a:fillRect/>
          </a:stretch>
        </p:blipFill>
        <p:spPr>
          <a:xfrm>
            <a:off x="2846797" y="1177151"/>
            <a:ext cx="7347239" cy="5653139"/>
          </a:xfrm>
          <a:prstGeom prst="rect">
            <a:avLst/>
          </a:prstGeom>
        </p:spPr>
      </p:pic>
    </p:spTree>
    <p:extLst>
      <p:ext uri="{BB962C8B-B14F-4D97-AF65-F5344CB8AC3E}">
        <p14:creationId xmlns:p14="http://schemas.microsoft.com/office/powerpoint/2010/main" val="790378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Unit Goals – </a:t>
            </a:r>
            <a:r>
              <a:rPr lang="en-US" dirty="0" smtClean="0"/>
              <a:t>What are Quality Goals?</a:t>
            </a:r>
            <a:endParaRPr lang="en-US" dirty="0"/>
          </a:p>
        </p:txBody>
      </p:sp>
      <p:pic>
        <p:nvPicPr>
          <p:cNvPr id="5" name="Picture 4"/>
          <p:cNvPicPr>
            <a:picLocks noChangeAspect="1"/>
          </p:cNvPicPr>
          <p:nvPr/>
        </p:nvPicPr>
        <p:blipFill>
          <a:blip r:embed="rId2"/>
          <a:stretch>
            <a:fillRect/>
          </a:stretch>
        </p:blipFill>
        <p:spPr>
          <a:xfrm>
            <a:off x="3930165" y="3035965"/>
            <a:ext cx="8261835" cy="2239654"/>
          </a:xfrm>
          <a:prstGeom prst="rect">
            <a:avLst/>
          </a:prstGeom>
        </p:spPr>
      </p:pic>
      <p:sp>
        <p:nvSpPr>
          <p:cNvPr id="3" name="Slide Number Placeholder 2"/>
          <p:cNvSpPr>
            <a:spLocks noGrp="1"/>
          </p:cNvSpPr>
          <p:nvPr>
            <p:ph type="sldNum" sz="quarter" idx="12"/>
          </p:nvPr>
        </p:nvSpPr>
        <p:spPr/>
        <p:txBody>
          <a:bodyPr/>
          <a:lstStyle/>
          <a:p>
            <a:fld id="{9860EDB8-5305-433F-BE41-D7A86D811DB3}" type="slidenum">
              <a:rPr lang="en-US" smtClean="0"/>
              <a:pPr/>
              <a:t>20</a:t>
            </a:fld>
            <a:endParaRPr lang="en-US" dirty="0"/>
          </a:p>
        </p:txBody>
      </p:sp>
      <p:cxnSp>
        <p:nvCxnSpPr>
          <p:cNvPr id="7" name="Straight Arrow Connector 6"/>
          <p:cNvCxnSpPr/>
          <p:nvPr/>
        </p:nvCxnSpPr>
        <p:spPr>
          <a:xfrm>
            <a:off x="3607482" y="2484464"/>
            <a:ext cx="1172990" cy="48656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02375" y="2583564"/>
            <a:ext cx="1429900" cy="80544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1529913" y="1598073"/>
            <a:ext cx="6064687" cy="106481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Unit Goal Name: </a:t>
            </a:r>
            <a:r>
              <a:rPr lang="en-US" sz="2400" u="sng" dirty="0"/>
              <a:t>Name</a:t>
            </a:r>
            <a:r>
              <a:rPr lang="en-US" sz="2400" dirty="0"/>
              <a:t> of </a:t>
            </a:r>
            <a:r>
              <a:rPr lang="en-US" sz="2400" dirty="0" smtClean="0"/>
              <a:t>Over-arching </a:t>
            </a:r>
            <a:r>
              <a:rPr lang="en-US" sz="2400" dirty="0"/>
              <a:t>Goal </a:t>
            </a:r>
          </a:p>
          <a:p>
            <a:r>
              <a:rPr lang="en-US" sz="2400" b="1" dirty="0"/>
              <a:t>Unit Goal: </a:t>
            </a:r>
            <a:r>
              <a:rPr lang="en-US" sz="2400" u="sng" dirty="0"/>
              <a:t>Description</a:t>
            </a:r>
            <a:r>
              <a:rPr lang="en-US" sz="2400" dirty="0"/>
              <a:t> of Over-arching Goal</a:t>
            </a:r>
          </a:p>
        </p:txBody>
      </p:sp>
      <p:cxnSp>
        <p:nvCxnSpPr>
          <p:cNvPr id="25" name="Straight Arrow Connector 24"/>
          <p:cNvCxnSpPr/>
          <p:nvPr/>
        </p:nvCxnSpPr>
        <p:spPr>
          <a:xfrm>
            <a:off x="3781406" y="4126604"/>
            <a:ext cx="1571990" cy="32901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1561599" y="3217595"/>
            <a:ext cx="2278881" cy="333283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Goal Year: </a:t>
            </a:r>
            <a:r>
              <a:rPr lang="en-US" sz="2400" dirty="0" smtClean="0"/>
              <a:t>The current Goal Year must be </a:t>
            </a:r>
            <a:r>
              <a:rPr lang="en-US" sz="2400" dirty="0"/>
              <a:t>selected. Multiple Goal Years can be selected </a:t>
            </a:r>
            <a:r>
              <a:rPr lang="en-US" sz="2400" dirty="0" smtClean="0"/>
              <a:t>as </a:t>
            </a:r>
            <a:r>
              <a:rPr lang="en-US" sz="2400" dirty="0"/>
              <a:t>needed. </a:t>
            </a:r>
          </a:p>
        </p:txBody>
      </p:sp>
    </p:spTree>
    <p:extLst>
      <p:ext uri="{BB962C8B-B14F-4D97-AF65-F5344CB8AC3E}">
        <p14:creationId xmlns:p14="http://schemas.microsoft.com/office/powerpoint/2010/main" val="1999589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Evaluating </a:t>
            </a:r>
            <a:r>
              <a:rPr lang="en-US" b="1" dirty="0" smtClean="0"/>
              <a:t>Unit Goals – </a:t>
            </a:r>
            <a:r>
              <a:rPr lang="en-US" dirty="0" smtClean="0"/>
              <a:t>College Goals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21</a:t>
            </a:fld>
            <a:endParaRPr lang="en-US" dirty="0"/>
          </a:p>
        </p:txBody>
      </p:sp>
      <p:sp>
        <p:nvSpPr>
          <p:cNvPr id="5" name="TextBox 4"/>
          <p:cNvSpPr txBox="1"/>
          <p:nvPr/>
        </p:nvSpPr>
        <p:spPr>
          <a:xfrm>
            <a:off x="1504605" y="1350433"/>
            <a:ext cx="2535380"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7" name="Rounded Rectangular Callout 6"/>
          <p:cNvSpPr/>
          <p:nvPr/>
        </p:nvSpPr>
        <p:spPr>
          <a:xfrm>
            <a:off x="448888" y="3258375"/>
            <a:ext cx="2535380" cy="187210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You </a:t>
            </a:r>
            <a:r>
              <a:rPr lang="en-US" sz="2400" dirty="0"/>
              <a:t>will need to tie your PIE Unit Goals to the College Goals.</a:t>
            </a:r>
          </a:p>
        </p:txBody>
      </p:sp>
      <p:pic>
        <p:nvPicPr>
          <p:cNvPr id="9" name="Picture 8"/>
          <p:cNvPicPr>
            <a:picLocks noChangeAspect="1"/>
          </p:cNvPicPr>
          <p:nvPr/>
        </p:nvPicPr>
        <p:blipFill>
          <a:blip r:embed="rId2"/>
          <a:stretch>
            <a:fillRect/>
          </a:stretch>
        </p:blipFill>
        <p:spPr>
          <a:xfrm>
            <a:off x="3108960" y="1482663"/>
            <a:ext cx="9001990" cy="4873689"/>
          </a:xfrm>
          <a:prstGeom prst="rect">
            <a:avLst/>
          </a:prstGeom>
        </p:spPr>
      </p:pic>
      <p:cxnSp>
        <p:nvCxnSpPr>
          <p:cNvPr id="10" name="Straight Arrow Connector 9"/>
          <p:cNvCxnSpPr/>
          <p:nvPr/>
        </p:nvCxnSpPr>
        <p:spPr>
          <a:xfrm flipV="1">
            <a:off x="2984268" y="3557847"/>
            <a:ext cx="1604355" cy="36576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45722" y="4600767"/>
            <a:ext cx="1659776" cy="22061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36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61308" y="3603856"/>
            <a:ext cx="9452091" cy="3254144"/>
          </a:xfrm>
          <a:prstGeom prst="rect">
            <a:avLst/>
          </a:prstGeom>
        </p:spPr>
      </p:pic>
      <p:sp>
        <p:nvSpPr>
          <p:cNvPr id="2" name="Title 1"/>
          <p:cNvSpPr>
            <a:spLocks noGrp="1"/>
          </p:cNvSpPr>
          <p:nvPr>
            <p:ph type="title"/>
          </p:nvPr>
        </p:nvSpPr>
        <p:spPr/>
        <p:txBody>
          <a:bodyPr/>
          <a:lstStyle/>
          <a:p>
            <a:r>
              <a:rPr lang="en-US" b="1" dirty="0"/>
              <a:t>Unit Goals</a:t>
            </a:r>
            <a:r>
              <a:rPr lang="en-US" dirty="0" smtClean="0"/>
              <a:t> </a:t>
            </a:r>
            <a:r>
              <a:rPr lang="en-US" dirty="0"/>
              <a:t>– What are Quality Goals?</a:t>
            </a:r>
          </a:p>
        </p:txBody>
      </p:sp>
      <p:sp>
        <p:nvSpPr>
          <p:cNvPr id="3" name="Slide Number Placeholder 2"/>
          <p:cNvSpPr>
            <a:spLocks noGrp="1"/>
          </p:cNvSpPr>
          <p:nvPr>
            <p:ph type="sldNum" sz="quarter" idx="12"/>
          </p:nvPr>
        </p:nvSpPr>
        <p:spPr/>
        <p:txBody>
          <a:bodyPr/>
          <a:lstStyle/>
          <a:p>
            <a:fld id="{9860EDB8-5305-433F-BE41-D7A86D811DB3}" type="slidenum">
              <a:rPr lang="en-US" smtClean="0"/>
              <a:pPr/>
              <a:t>22</a:t>
            </a:fld>
            <a:endParaRPr lang="en-US" dirty="0"/>
          </a:p>
        </p:txBody>
      </p:sp>
      <p:sp>
        <p:nvSpPr>
          <p:cNvPr id="12" name="Rounded Rectangular Callout 11"/>
          <p:cNvSpPr/>
          <p:nvPr/>
        </p:nvSpPr>
        <p:spPr>
          <a:xfrm>
            <a:off x="1584959" y="1298732"/>
            <a:ext cx="7525790" cy="1549488"/>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Questions  to </a:t>
            </a:r>
            <a:r>
              <a:rPr lang="en-US" sz="2400" dirty="0" smtClean="0"/>
              <a:t>ask:</a:t>
            </a:r>
            <a:endParaRPr lang="en-US" sz="2400" dirty="0"/>
          </a:p>
          <a:p>
            <a:pPr marL="800100" lvl="1" indent="-342900">
              <a:buFont typeface="Arial" panose="020B0604020202020204" pitchFamily="34" charset="0"/>
              <a:buChar char="•"/>
            </a:pPr>
            <a:r>
              <a:rPr lang="en-US" sz="2400" dirty="0"/>
              <a:t>What is your main objective for the Unit </a:t>
            </a:r>
            <a:r>
              <a:rPr lang="en-US" sz="2400" dirty="0" smtClean="0"/>
              <a:t>Goal?</a:t>
            </a:r>
            <a:endParaRPr lang="en-US" sz="2400" dirty="0"/>
          </a:p>
          <a:p>
            <a:pPr marL="800100" lvl="1" indent="-342900">
              <a:buFont typeface="Arial" panose="020B0604020202020204" pitchFamily="34" charset="0"/>
              <a:buChar char="•"/>
            </a:pPr>
            <a:r>
              <a:rPr lang="en-US" sz="2400" dirty="0"/>
              <a:t>Is this a </a:t>
            </a:r>
            <a:r>
              <a:rPr lang="en-US" sz="2400" dirty="0" smtClean="0"/>
              <a:t>single- or multiple-year </a:t>
            </a:r>
            <a:r>
              <a:rPr lang="en-US" sz="2400" dirty="0"/>
              <a:t>Unit </a:t>
            </a:r>
            <a:r>
              <a:rPr lang="en-US" sz="2400" dirty="0" smtClean="0"/>
              <a:t>Goal?</a:t>
            </a:r>
            <a:endParaRPr lang="en-US" sz="2400" dirty="0"/>
          </a:p>
          <a:p>
            <a:pPr marL="800100" lvl="1" indent="-342900">
              <a:buFont typeface="Arial" panose="020B0604020202020204" pitchFamily="34" charset="0"/>
              <a:buChar char="•"/>
            </a:pPr>
            <a:r>
              <a:rPr lang="en-US" sz="2400" dirty="0"/>
              <a:t>What Unit Goals are already in </a:t>
            </a:r>
            <a:r>
              <a:rPr lang="en-US" sz="2400" dirty="0" smtClean="0"/>
              <a:t>progress?</a:t>
            </a:r>
            <a:endParaRPr lang="en-US" sz="2400" dirty="0"/>
          </a:p>
        </p:txBody>
      </p:sp>
      <p:cxnSp>
        <p:nvCxnSpPr>
          <p:cNvPr id="14" name="Straight Arrow Connector 13"/>
          <p:cNvCxnSpPr/>
          <p:nvPr/>
        </p:nvCxnSpPr>
        <p:spPr>
          <a:xfrm>
            <a:off x="2812417" y="3393260"/>
            <a:ext cx="714950" cy="21059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1584959" y="3181286"/>
            <a:ext cx="1366059" cy="4239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Example:</a:t>
            </a:r>
            <a:endParaRPr lang="en-US" sz="2400" dirty="0"/>
          </a:p>
        </p:txBody>
      </p:sp>
    </p:spTree>
    <p:extLst>
      <p:ext uri="{BB962C8B-B14F-4D97-AF65-F5344CB8AC3E}">
        <p14:creationId xmlns:p14="http://schemas.microsoft.com/office/powerpoint/2010/main" val="3316372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8549" y="1093896"/>
            <a:ext cx="9642990" cy="5747477"/>
          </a:xfrm>
          <a:prstGeom prst="rect">
            <a:avLst/>
          </a:prstGeom>
        </p:spPr>
      </p:pic>
      <p:sp>
        <p:nvSpPr>
          <p:cNvPr id="2" name="Title 1"/>
          <p:cNvSpPr>
            <a:spLocks noGrp="1"/>
          </p:cNvSpPr>
          <p:nvPr>
            <p:ph type="title"/>
          </p:nvPr>
        </p:nvSpPr>
        <p:spPr/>
        <p:txBody>
          <a:bodyPr/>
          <a:lstStyle/>
          <a:p>
            <a:r>
              <a:rPr lang="en-US" b="1" dirty="0" smtClean="0"/>
              <a:t>Resources Requested </a:t>
            </a:r>
            <a:r>
              <a:rPr lang="en-US" b="1" dirty="0"/>
              <a:t>– </a:t>
            </a:r>
            <a:r>
              <a:rPr lang="en-US" dirty="0"/>
              <a:t>What are Quality </a:t>
            </a:r>
            <a:r>
              <a:rPr lang="en-US" dirty="0" smtClean="0"/>
              <a:t>Resources?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23</a:t>
            </a:fld>
            <a:endParaRPr lang="en-US" dirty="0"/>
          </a:p>
        </p:txBody>
      </p:sp>
      <p:cxnSp>
        <p:nvCxnSpPr>
          <p:cNvPr id="6" name="Straight Arrow Connector 5"/>
          <p:cNvCxnSpPr/>
          <p:nvPr/>
        </p:nvCxnSpPr>
        <p:spPr>
          <a:xfrm>
            <a:off x="3707476" y="2991394"/>
            <a:ext cx="764772" cy="1134002"/>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623455" y="1817458"/>
            <a:ext cx="6009937" cy="133149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Number of </a:t>
            </a:r>
            <a:r>
              <a:rPr lang="en-US" sz="2400" b="1" dirty="0" smtClean="0">
                <a:solidFill>
                  <a:schemeClr val="bg1"/>
                </a:solidFill>
              </a:rPr>
              <a:t>Resources Needed</a:t>
            </a:r>
            <a:endParaRPr lang="en-US" sz="2400" b="1" dirty="0">
              <a:solidFill>
                <a:schemeClr val="bg1"/>
              </a:solidFill>
            </a:endParaRPr>
          </a:p>
          <a:p>
            <a:r>
              <a:rPr lang="en-US" sz="2400" dirty="0" smtClean="0">
                <a:solidFill>
                  <a:schemeClr val="bg1"/>
                </a:solidFill>
              </a:rPr>
              <a:t>Recommended number of Resources: As many as necessary to achieve your Unit Goal.</a:t>
            </a:r>
            <a:endParaRPr lang="en-US" sz="2400" dirty="0">
              <a:solidFill>
                <a:schemeClr val="bg1"/>
              </a:solidFill>
            </a:endParaRPr>
          </a:p>
        </p:txBody>
      </p:sp>
    </p:spTree>
    <p:extLst>
      <p:ext uri="{BB962C8B-B14F-4D97-AF65-F5344CB8AC3E}">
        <p14:creationId xmlns:p14="http://schemas.microsoft.com/office/powerpoint/2010/main" val="4151779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165423"/>
            <a:ext cx="11311128" cy="640080"/>
          </a:xfrm>
        </p:spPr>
        <p:txBody>
          <a:bodyPr/>
          <a:lstStyle/>
          <a:p>
            <a:r>
              <a:rPr lang="en-US" b="1" dirty="0"/>
              <a:t>Resources Requested</a:t>
            </a:r>
            <a:r>
              <a:rPr lang="en-US" dirty="0" smtClean="0"/>
              <a:t> – Plans &amp; Activities Supported</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24</a:t>
            </a:fld>
            <a:endParaRPr lang="en-US" dirty="0"/>
          </a:p>
        </p:txBody>
      </p:sp>
      <p:pic>
        <p:nvPicPr>
          <p:cNvPr id="12" name="Picture 11"/>
          <p:cNvPicPr>
            <a:picLocks noChangeAspect="1"/>
          </p:cNvPicPr>
          <p:nvPr/>
        </p:nvPicPr>
        <p:blipFill>
          <a:blip r:embed="rId2"/>
          <a:stretch>
            <a:fillRect/>
          </a:stretch>
        </p:blipFill>
        <p:spPr>
          <a:xfrm>
            <a:off x="3157165" y="3156990"/>
            <a:ext cx="7307198" cy="3564487"/>
          </a:xfrm>
          <a:prstGeom prst="rect">
            <a:avLst/>
          </a:prstGeom>
        </p:spPr>
      </p:pic>
      <p:sp>
        <p:nvSpPr>
          <p:cNvPr id="8" name="Rounded Rectangular Callout 7"/>
          <p:cNvSpPr/>
          <p:nvPr/>
        </p:nvSpPr>
        <p:spPr>
          <a:xfrm>
            <a:off x="2839897" y="5810772"/>
            <a:ext cx="7941733" cy="97012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Detail specifically how this Requested Resource will support the Unit Goal and contribute to the College Goals.</a:t>
            </a:r>
            <a:endParaRPr lang="en-US" sz="2400" dirty="0"/>
          </a:p>
        </p:txBody>
      </p:sp>
      <p:cxnSp>
        <p:nvCxnSpPr>
          <p:cNvPr id="9" name="Straight Arrow Connector 8"/>
          <p:cNvCxnSpPr/>
          <p:nvPr/>
        </p:nvCxnSpPr>
        <p:spPr>
          <a:xfrm>
            <a:off x="2291697" y="3722243"/>
            <a:ext cx="1483469" cy="48977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925638" y="3298294"/>
            <a:ext cx="1366059" cy="4239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Example:</a:t>
            </a:r>
            <a:endParaRPr lang="en-US" sz="2400" dirty="0"/>
          </a:p>
        </p:txBody>
      </p:sp>
      <p:sp>
        <p:nvSpPr>
          <p:cNvPr id="14" name="Rounded Rectangular Callout 13"/>
          <p:cNvSpPr/>
          <p:nvPr/>
        </p:nvSpPr>
        <p:spPr>
          <a:xfrm>
            <a:off x="1608667" y="915245"/>
            <a:ext cx="9925396" cy="2217658"/>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Questions  to </a:t>
            </a:r>
            <a:r>
              <a:rPr lang="en-US" sz="2400" dirty="0" smtClean="0"/>
              <a:t>ask:</a:t>
            </a:r>
            <a:endParaRPr lang="en-US" sz="2400" dirty="0"/>
          </a:p>
          <a:p>
            <a:pPr marL="914400" lvl="1" indent="-457200">
              <a:buFont typeface="Arial" panose="020B0604020202020204" pitchFamily="34" charset="0"/>
              <a:buChar char="•"/>
            </a:pPr>
            <a:r>
              <a:rPr lang="en-US" sz="2400" dirty="0" smtClean="0"/>
              <a:t>What </a:t>
            </a:r>
            <a:r>
              <a:rPr lang="en-US" sz="2400" dirty="0"/>
              <a:t>plans and activities will this </a:t>
            </a:r>
            <a:r>
              <a:rPr lang="en-US" sz="2400" dirty="0" smtClean="0"/>
              <a:t>resource </a:t>
            </a:r>
            <a:r>
              <a:rPr lang="en-US" sz="2400" dirty="0"/>
              <a:t>be used for?</a:t>
            </a:r>
          </a:p>
          <a:p>
            <a:pPr marL="914400" lvl="1" indent="-457200">
              <a:buFont typeface="Arial" panose="020B0604020202020204" pitchFamily="34" charset="0"/>
              <a:buChar char="•"/>
            </a:pPr>
            <a:r>
              <a:rPr lang="en-US" sz="2400" dirty="0"/>
              <a:t>Have you </a:t>
            </a:r>
            <a:r>
              <a:rPr lang="en-US" sz="2400" dirty="0" smtClean="0"/>
              <a:t>used available resources such as the Excel staffing estimate file or consulted with experts on </a:t>
            </a:r>
            <a:r>
              <a:rPr lang="en-US" sz="2400" dirty="0"/>
              <a:t>quotes, estimates etc</a:t>
            </a:r>
            <a:r>
              <a:rPr lang="en-US" sz="2400" dirty="0" smtClean="0"/>
              <a:t>.? </a:t>
            </a:r>
          </a:p>
          <a:p>
            <a:pPr marL="914400" lvl="1" indent="-457200">
              <a:buFont typeface="Arial" panose="020B0604020202020204" pitchFamily="34" charset="0"/>
              <a:buChar char="•"/>
            </a:pPr>
            <a:r>
              <a:rPr lang="en-US" sz="2400" dirty="0" smtClean="0"/>
              <a:t>Can Resources to support one goal be combined under 1 Type of Request category?</a:t>
            </a:r>
            <a:endParaRPr lang="en-US" sz="2400" dirty="0"/>
          </a:p>
        </p:txBody>
      </p:sp>
    </p:spTree>
    <p:extLst>
      <p:ext uri="{BB962C8B-B14F-4D97-AF65-F5344CB8AC3E}">
        <p14:creationId xmlns:p14="http://schemas.microsoft.com/office/powerpoint/2010/main" val="1267252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Requested</a:t>
            </a:r>
            <a:r>
              <a:rPr lang="en-US" dirty="0" smtClean="0"/>
              <a:t> </a:t>
            </a:r>
            <a:r>
              <a:rPr lang="en-US" dirty="0"/>
              <a:t>– </a:t>
            </a:r>
            <a:r>
              <a:rPr lang="en-US" dirty="0" smtClean="0"/>
              <a:t>Type of Request</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1806193" y="2610899"/>
            <a:ext cx="7307198" cy="3564487"/>
          </a:xfrm>
          <a:prstGeom prst="rect">
            <a:avLst/>
          </a:prstGeom>
        </p:spPr>
      </p:pic>
      <p:cxnSp>
        <p:nvCxnSpPr>
          <p:cNvPr id="9" name="Straight Arrow Connector 8"/>
          <p:cNvCxnSpPr/>
          <p:nvPr/>
        </p:nvCxnSpPr>
        <p:spPr>
          <a:xfrm>
            <a:off x="1459216" y="3317491"/>
            <a:ext cx="1167606" cy="116306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440134" y="2934228"/>
            <a:ext cx="1366059" cy="4239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Example:</a:t>
            </a:r>
            <a:endParaRPr lang="en-US" sz="2400" dirty="0"/>
          </a:p>
        </p:txBody>
      </p:sp>
      <p:sp>
        <p:nvSpPr>
          <p:cNvPr id="14" name="Rounded Rectangular Callout 13"/>
          <p:cNvSpPr/>
          <p:nvPr/>
        </p:nvSpPr>
        <p:spPr>
          <a:xfrm>
            <a:off x="1806193" y="1327237"/>
            <a:ext cx="7600274" cy="110269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Mt. SAC simplified the process of viewing Resources Requested by using a filter option menu.  </a:t>
            </a:r>
            <a:endParaRPr lang="en-US" sz="2400" dirty="0"/>
          </a:p>
        </p:txBody>
      </p:sp>
      <p:sp>
        <p:nvSpPr>
          <p:cNvPr id="20" name="Rounded Rectangular Callout 19"/>
          <p:cNvSpPr/>
          <p:nvPr/>
        </p:nvSpPr>
        <p:spPr>
          <a:xfrm>
            <a:off x="7698073" y="4239490"/>
            <a:ext cx="4493927" cy="12730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Select the correct option to ensure that Resources are categorized appropriately.</a:t>
            </a:r>
            <a:endParaRPr lang="en-US" sz="2400" dirty="0"/>
          </a:p>
        </p:txBody>
      </p:sp>
    </p:spTree>
    <p:extLst>
      <p:ext uri="{BB962C8B-B14F-4D97-AF65-F5344CB8AC3E}">
        <p14:creationId xmlns:p14="http://schemas.microsoft.com/office/powerpoint/2010/main" val="1606206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Requested</a:t>
            </a:r>
            <a:r>
              <a:rPr lang="en-US" dirty="0" smtClean="0"/>
              <a:t> </a:t>
            </a:r>
            <a:r>
              <a:rPr lang="en-US" dirty="0"/>
              <a:t>– </a:t>
            </a:r>
            <a:r>
              <a:rPr lang="en-US" dirty="0" smtClean="0"/>
              <a:t>Type of Request</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26</a:t>
            </a:fld>
            <a:endParaRPr lang="en-US" dirty="0"/>
          </a:p>
        </p:txBody>
      </p:sp>
      <p:sp>
        <p:nvSpPr>
          <p:cNvPr id="14" name="Rounded Rectangular Callout 13"/>
          <p:cNvSpPr/>
          <p:nvPr/>
        </p:nvSpPr>
        <p:spPr>
          <a:xfrm>
            <a:off x="748144" y="1327237"/>
            <a:ext cx="9050229" cy="539424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200" b="1" dirty="0"/>
              <a:t>Facilities</a:t>
            </a:r>
            <a:r>
              <a:rPr lang="en-US" sz="2200" dirty="0"/>
              <a:t> – items to be referred to Facilities for assistance </a:t>
            </a:r>
            <a:endParaRPr lang="en-US" sz="2200" dirty="0" smtClean="0"/>
          </a:p>
          <a:p>
            <a:pPr marL="285750" indent="-285750">
              <a:buFont typeface="Arial" panose="020B0604020202020204" pitchFamily="34" charset="0"/>
              <a:buChar char="•"/>
            </a:pPr>
            <a:r>
              <a:rPr lang="en-US" sz="2200" b="1" dirty="0" smtClean="0"/>
              <a:t>Staffing</a:t>
            </a:r>
            <a:r>
              <a:rPr lang="en-US" sz="2200" dirty="0" smtClean="0"/>
              <a:t> </a:t>
            </a:r>
            <a:r>
              <a:rPr lang="en-US" sz="2200" dirty="0"/>
              <a:t>– new employees/increase to existing employees, hourly, </a:t>
            </a:r>
            <a:r>
              <a:rPr lang="en-US" sz="2200" dirty="0" smtClean="0"/>
              <a:t>etc.</a:t>
            </a:r>
          </a:p>
          <a:p>
            <a:pPr marL="285750" indent="-285750">
              <a:buFont typeface="Arial" panose="020B0604020202020204" pitchFamily="34" charset="0"/>
              <a:buChar char="•"/>
            </a:pPr>
            <a:r>
              <a:rPr lang="en-US" sz="2200" b="1" dirty="0" smtClean="0"/>
              <a:t>Instructional Equipment </a:t>
            </a:r>
            <a:r>
              <a:rPr lang="en-US" sz="2200" dirty="0"/>
              <a:t>– items more than $500 that qualify for ‘instructional’ pot of $ </a:t>
            </a:r>
            <a:endParaRPr lang="en-US" sz="2200" dirty="0" smtClean="0"/>
          </a:p>
          <a:p>
            <a:pPr marL="285750" indent="-285750">
              <a:buFont typeface="Arial" panose="020B0604020202020204" pitchFamily="34" charset="0"/>
              <a:buChar char="•"/>
            </a:pPr>
            <a:r>
              <a:rPr lang="en-US" sz="2200" b="1" dirty="0" smtClean="0"/>
              <a:t>Instructional </a:t>
            </a:r>
            <a:r>
              <a:rPr lang="en-US" sz="2200" b="1" dirty="0"/>
              <a:t>S</a:t>
            </a:r>
            <a:r>
              <a:rPr lang="en-US" sz="2200" b="1" dirty="0" smtClean="0"/>
              <a:t>upplies </a:t>
            </a:r>
            <a:r>
              <a:rPr lang="en-US" sz="2200" dirty="0"/>
              <a:t>– items less than $500 that qualify for ‘instructional’ pot of $ </a:t>
            </a:r>
            <a:endParaRPr lang="en-US" sz="2200" dirty="0" smtClean="0"/>
          </a:p>
          <a:p>
            <a:pPr marL="285750" indent="-285750">
              <a:buFont typeface="Arial" panose="020B0604020202020204" pitchFamily="34" charset="0"/>
              <a:buChar char="•"/>
            </a:pPr>
            <a:r>
              <a:rPr lang="en-US" sz="2200" b="1" dirty="0" smtClean="0"/>
              <a:t>Lottery</a:t>
            </a:r>
            <a:r>
              <a:rPr lang="en-US" sz="2200" dirty="0" smtClean="0"/>
              <a:t> </a:t>
            </a:r>
            <a:r>
              <a:rPr lang="en-US" sz="2200" dirty="0"/>
              <a:t>– items that meet the definition of State Lottery funding </a:t>
            </a:r>
            <a:endParaRPr lang="en-US" sz="2200" dirty="0" smtClean="0"/>
          </a:p>
          <a:p>
            <a:pPr marL="285750" indent="-285750">
              <a:buFont typeface="Arial" panose="020B0604020202020204" pitchFamily="34" charset="0"/>
              <a:buChar char="•"/>
            </a:pPr>
            <a:r>
              <a:rPr lang="en-US" sz="2200" b="1" dirty="0" smtClean="0"/>
              <a:t>Marketing</a:t>
            </a:r>
            <a:r>
              <a:rPr lang="en-US" sz="2200" dirty="0" smtClean="0"/>
              <a:t> </a:t>
            </a:r>
            <a:r>
              <a:rPr lang="en-US" sz="2200" dirty="0"/>
              <a:t>– items to be referred to the Marketing office for assistance </a:t>
            </a:r>
            <a:endParaRPr lang="en-US" sz="2200" dirty="0" smtClean="0"/>
          </a:p>
          <a:p>
            <a:pPr marL="285750" indent="-285750">
              <a:buFont typeface="Arial" panose="020B0604020202020204" pitchFamily="34" charset="0"/>
              <a:buChar char="•"/>
            </a:pPr>
            <a:r>
              <a:rPr lang="en-US" sz="2200" b="1" dirty="0" smtClean="0"/>
              <a:t>Non-instructional </a:t>
            </a:r>
            <a:r>
              <a:rPr lang="en-US" sz="2200" b="1" dirty="0"/>
              <a:t>equipment </a:t>
            </a:r>
            <a:r>
              <a:rPr lang="en-US" sz="2200" dirty="0"/>
              <a:t>– items more than $500 that do NOT qualify for the ‘instructional’ pot of $ </a:t>
            </a:r>
            <a:endParaRPr lang="en-US" sz="2200" dirty="0" smtClean="0"/>
          </a:p>
          <a:p>
            <a:pPr marL="285750" indent="-285750">
              <a:buFont typeface="Arial" panose="020B0604020202020204" pitchFamily="34" charset="0"/>
              <a:buChar char="•"/>
            </a:pPr>
            <a:r>
              <a:rPr lang="en-US" sz="2200" b="1" dirty="0" smtClean="0"/>
              <a:t>Non-instructional </a:t>
            </a:r>
            <a:r>
              <a:rPr lang="en-US" sz="2200" b="1" dirty="0"/>
              <a:t>supplies </a:t>
            </a:r>
            <a:r>
              <a:rPr lang="en-US" sz="2200" dirty="0"/>
              <a:t>– items less than $500 that do NOT qualify for the ‘instructional’ pot of $ </a:t>
            </a:r>
            <a:endParaRPr lang="en-US" sz="2200" dirty="0" smtClean="0"/>
          </a:p>
          <a:p>
            <a:pPr marL="285750" indent="-285750">
              <a:buFont typeface="Arial" panose="020B0604020202020204" pitchFamily="34" charset="0"/>
              <a:buChar char="•"/>
            </a:pPr>
            <a:r>
              <a:rPr lang="en-US" sz="2200" b="1" dirty="0" smtClean="0"/>
              <a:t>Professional </a:t>
            </a:r>
            <a:r>
              <a:rPr lang="en-US" sz="2200" b="1" dirty="0"/>
              <a:t>Development </a:t>
            </a:r>
            <a:r>
              <a:rPr lang="en-US" sz="2200" dirty="0"/>
              <a:t>– items to be referred to POD for </a:t>
            </a:r>
            <a:r>
              <a:rPr lang="en-US" sz="2200" dirty="0" smtClean="0"/>
              <a:t>assistance</a:t>
            </a:r>
          </a:p>
          <a:p>
            <a:pPr marL="285750" indent="-285750">
              <a:buFont typeface="Arial" panose="020B0604020202020204" pitchFamily="34" charset="0"/>
              <a:buChar char="•"/>
            </a:pPr>
            <a:r>
              <a:rPr lang="en-US" sz="2200" b="1" dirty="0" smtClean="0"/>
              <a:t>Research </a:t>
            </a:r>
            <a:r>
              <a:rPr lang="en-US" sz="2200" b="1" dirty="0"/>
              <a:t>Support </a:t>
            </a:r>
            <a:r>
              <a:rPr lang="en-US" sz="2200" dirty="0"/>
              <a:t>– items to be referred to Research for assistance </a:t>
            </a:r>
            <a:endParaRPr lang="en-US" sz="2200" dirty="0" smtClean="0"/>
          </a:p>
          <a:p>
            <a:pPr marL="285750" indent="-285750">
              <a:buFont typeface="Arial" panose="020B0604020202020204" pitchFamily="34" charset="0"/>
              <a:buChar char="•"/>
            </a:pPr>
            <a:r>
              <a:rPr lang="en-US" sz="2200" b="1" dirty="0" smtClean="0"/>
              <a:t>IT </a:t>
            </a:r>
            <a:r>
              <a:rPr lang="en-US" sz="2200" b="1" dirty="0"/>
              <a:t>support </a:t>
            </a:r>
            <a:r>
              <a:rPr lang="en-US" sz="2200" dirty="0"/>
              <a:t>– items to be referred to IT for assistance </a:t>
            </a:r>
          </a:p>
        </p:txBody>
      </p:sp>
      <p:pic>
        <p:nvPicPr>
          <p:cNvPr id="15" name="Picture 14"/>
          <p:cNvPicPr>
            <a:picLocks noChangeAspect="1"/>
          </p:cNvPicPr>
          <p:nvPr/>
        </p:nvPicPr>
        <p:blipFill>
          <a:blip r:embed="rId2"/>
          <a:stretch>
            <a:fillRect/>
          </a:stretch>
        </p:blipFill>
        <p:spPr>
          <a:xfrm>
            <a:off x="9824108" y="3133898"/>
            <a:ext cx="2367891" cy="2004675"/>
          </a:xfrm>
          <a:prstGeom prst="rect">
            <a:avLst/>
          </a:prstGeom>
        </p:spPr>
      </p:pic>
      <p:cxnSp>
        <p:nvCxnSpPr>
          <p:cNvPr id="11" name="Straight Arrow Connector 10"/>
          <p:cNvCxnSpPr>
            <a:stCxn id="12" idx="2"/>
          </p:cNvCxnSpPr>
          <p:nvPr/>
        </p:nvCxnSpPr>
        <p:spPr>
          <a:xfrm>
            <a:off x="11064240" y="2643803"/>
            <a:ext cx="108065" cy="49009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10135488" y="1488169"/>
            <a:ext cx="1857504" cy="115563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Select one Type of Request</a:t>
            </a:r>
            <a:endParaRPr lang="en-US" sz="2400" dirty="0"/>
          </a:p>
        </p:txBody>
      </p:sp>
    </p:spTree>
    <p:extLst>
      <p:ext uri="{BB962C8B-B14F-4D97-AF65-F5344CB8AC3E}">
        <p14:creationId xmlns:p14="http://schemas.microsoft.com/office/powerpoint/2010/main" val="2498598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Requested</a:t>
            </a:r>
            <a:r>
              <a:rPr lang="en-US" dirty="0" smtClean="0"/>
              <a:t> – How to Measure Success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1806193" y="2610899"/>
            <a:ext cx="7307198" cy="3564487"/>
          </a:xfrm>
          <a:prstGeom prst="rect">
            <a:avLst/>
          </a:prstGeom>
        </p:spPr>
      </p:pic>
      <p:cxnSp>
        <p:nvCxnSpPr>
          <p:cNvPr id="9" name="Straight Arrow Connector 8"/>
          <p:cNvCxnSpPr/>
          <p:nvPr/>
        </p:nvCxnSpPr>
        <p:spPr>
          <a:xfrm>
            <a:off x="1459216" y="3317491"/>
            <a:ext cx="1175919" cy="152051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440134" y="2934228"/>
            <a:ext cx="1366059" cy="4239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Example:</a:t>
            </a:r>
            <a:endParaRPr lang="en-US" sz="2400" dirty="0"/>
          </a:p>
        </p:txBody>
      </p:sp>
      <p:sp>
        <p:nvSpPr>
          <p:cNvPr id="14" name="Rounded Rectangular Callout 13"/>
          <p:cNvSpPr/>
          <p:nvPr/>
        </p:nvSpPr>
        <p:spPr>
          <a:xfrm>
            <a:off x="1806193" y="1327237"/>
            <a:ext cx="7600274" cy="110269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How will you identify the level of success for this plan or activity? Criteria for Success should be measurable</a:t>
            </a:r>
            <a:r>
              <a:rPr lang="en-US" dirty="0"/>
              <a:t>.</a:t>
            </a:r>
            <a:endParaRPr lang="en-US" sz="2400" dirty="0"/>
          </a:p>
        </p:txBody>
      </p:sp>
    </p:spTree>
    <p:extLst>
      <p:ext uri="{BB962C8B-B14F-4D97-AF65-F5344CB8AC3E}">
        <p14:creationId xmlns:p14="http://schemas.microsoft.com/office/powerpoint/2010/main" val="573859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3012" y="1422161"/>
            <a:ext cx="10353991" cy="4595866"/>
          </a:xfrm>
          <a:prstGeom prst="rect">
            <a:avLst/>
          </a:prstGeom>
        </p:spPr>
      </p:pic>
      <p:sp>
        <p:nvSpPr>
          <p:cNvPr id="2" name="Title 1"/>
          <p:cNvSpPr>
            <a:spLocks noGrp="1"/>
          </p:cNvSpPr>
          <p:nvPr>
            <p:ph type="title"/>
          </p:nvPr>
        </p:nvSpPr>
        <p:spPr/>
        <p:txBody>
          <a:bodyPr/>
          <a:lstStyle/>
          <a:p>
            <a:r>
              <a:rPr lang="en-US" b="1" dirty="0" smtClean="0"/>
              <a:t>Access to Sample Quality PIE</a:t>
            </a:r>
            <a:endParaRPr lang="en-US" b="1" dirty="0"/>
          </a:p>
        </p:txBody>
      </p:sp>
      <p:sp>
        <p:nvSpPr>
          <p:cNvPr id="15" name="Text Placeholder 6"/>
          <p:cNvSpPr txBox="1">
            <a:spLocks/>
          </p:cNvSpPr>
          <p:nvPr/>
        </p:nvSpPr>
        <p:spPr>
          <a:xfrm>
            <a:off x="3293534" y="4722755"/>
            <a:ext cx="8551334" cy="296049"/>
          </a:xfrm>
          <a:prstGeom prst="rect">
            <a:avLst/>
          </a:prstGeom>
          <a:solidFill>
            <a:schemeClr val="bg1"/>
          </a:solid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16" name="Text Placeholder 6"/>
          <p:cNvSpPr txBox="1">
            <a:spLocks/>
          </p:cNvSpPr>
          <p:nvPr/>
        </p:nvSpPr>
        <p:spPr>
          <a:xfrm>
            <a:off x="6094475" y="4324737"/>
            <a:ext cx="7305642" cy="296049"/>
          </a:xfrm>
          <a:prstGeom prst="rect">
            <a:avLst/>
          </a:prstGeom>
          <a:no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17" name="Text Placeholder 6"/>
          <p:cNvSpPr txBox="1">
            <a:spLocks/>
          </p:cNvSpPr>
          <p:nvPr/>
        </p:nvSpPr>
        <p:spPr>
          <a:xfrm>
            <a:off x="6094475" y="4807403"/>
            <a:ext cx="7305642" cy="296049"/>
          </a:xfrm>
          <a:prstGeom prst="rect">
            <a:avLst/>
          </a:prstGeom>
          <a:no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28</a:t>
            </a:fld>
            <a:endParaRPr lang="en-US" dirty="0"/>
          </a:p>
        </p:txBody>
      </p:sp>
      <p:cxnSp>
        <p:nvCxnSpPr>
          <p:cNvPr id="43" name="Straight Arrow Connector 42"/>
          <p:cNvCxnSpPr/>
          <p:nvPr/>
        </p:nvCxnSpPr>
        <p:spPr>
          <a:xfrm flipH="1" flipV="1">
            <a:off x="9335096" y="1771059"/>
            <a:ext cx="858940" cy="80397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42" name="Rounded Rectangular Callout 41"/>
          <p:cNvSpPr/>
          <p:nvPr/>
        </p:nvSpPr>
        <p:spPr>
          <a:xfrm>
            <a:off x="8373533" y="2278648"/>
            <a:ext cx="3818468" cy="79586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dirty="0" smtClean="0"/>
              <a:t>Drop down to access </a:t>
            </a:r>
          </a:p>
          <a:p>
            <a:pPr algn="ctr">
              <a:lnSpc>
                <a:spcPct val="108000"/>
              </a:lnSpc>
            </a:pPr>
            <a:r>
              <a:rPr lang="en-US" sz="2400" dirty="0" smtClean="0"/>
              <a:t>‘</a:t>
            </a:r>
            <a:r>
              <a:rPr lang="en-US" sz="2400" b="1" dirty="0" smtClean="0"/>
              <a:t>PIE – Sample of Quality PIE</a:t>
            </a:r>
            <a:r>
              <a:rPr lang="en-US" sz="2400" dirty="0" smtClean="0"/>
              <a:t>’</a:t>
            </a:r>
            <a:endParaRPr lang="en-US" sz="2400" dirty="0"/>
          </a:p>
        </p:txBody>
      </p:sp>
    </p:spTree>
    <p:extLst>
      <p:ext uri="{BB962C8B-B14F-4D97-AF65-F5344CB8AC3E}">
        <p14:creationId xmlns:p14="http://schemas.microsoft.com/office/powerpoint/2010/main" val="3535419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do for Quality PIE</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29</a:t>
            </a:fld>
            <a:endParaRPr lang="en-US" dirty="0"/>
          </a:p>
        </p:txBody>
      </p:sp>
      <p:sp>
        <p:nvSpPr>
          <p:cNvPr id="4" name="Rounded Rectangular Callout 3"/>
          <p:cNvSpPr/>
          <p:nvPr/>
        </p:nvSpPr>
        <p:spPr>
          <a:xfrm>
            <a:off x="3531635" y="1498482"/>
            <a:ext cx="6509481" cy="92968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smtClean="0"/>
              <a:t>Do: Write well articulated content with supporting data, documentation etc.</a:t>
            </a:r>
          </a:p>
        </p:txBody>
      </p:sp>
      <p:pic>
        <p:nvPicPr>
          <p:cNvPr id="6" name="Picture 2" descr="Image result for reminde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156" y="3316580"/>
            <a:ext cx="1826375" cy="120000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3531634" y="2746641"/>
            <a:ext cx="6509481" cy="92968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smtClean="0"/>
              <a:t>Do: Utilize data for closing the loop and justification of resources requested.</a:t>
            </a:r>
          </a:p>
        </p:txBody>
      </p:sp>
      <p:sp>
        <p:nvSpPr>
          <p:cNvPr id="8" name="Rounded Rectangular Callout 7"/>
          <p:cNvSpPr/>
          <p:nvPr/>
        </p:nvSpPr>
        <p:spPr>
          <a:xfrm>
            <a:off x="3531633" y="4086656"/>
            <a:ext cx="6509481" cy="92968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smtClean="0"/>
              <a:t>Do: Collaborate with your department on writing Unit Goals and Resources Requested.</a:t>
            </a:r>
          </a:p>
        </p:txBody>
      </p:sp>
      <p:sp>
        <p:nvSpPr>
          <p:cNvPr id="9" name="Rounded Rectangular Callout 8"/>
          <p:cNvSpPr/>
          <p:nvPr/>
        </p:nvSpPr>
        <p:spPr>
          <a:xfrm>
            <a:off x="3531632" y="5426671"/>
            <a:ext cx="6509481" cy="92968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smtClean="0"/>
              <a:t>Do: Complete your PIE before May 15, 2019</a:t>
            </a:r>
          </a:p>
        </p:txBody>
      </p:sp>
    </p:spTree>
    <p:extLst>
      <p:ext uri="{BB962C8B-B14F-4D97-AF65-F5344CB8AC3E}">
        <p14:creationId xmlns:p14="http://schemas.microsoft.com/office/powerpoint/2010/main" val="1044361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61508" y="1324373"/>
            <a:ext cx="9854305" cy="5383773"/>
          </a:xfrm>
          <a:prstGeom prst="rect">
            <a:avLst/>
          </a:prstGeom>
        </p:spPr>
      </p:pic>
      <p:sp>
        <p:nvSpPr>
          <p:cNvPr id="2" name="Title 1"/>
          <p:cNvSpPr>
            <a:spLocks noGrp="1"/>
          </p:cNvSpPr>
          <p:nvPr>
            <p:ph type="title"/>
          </p:nvPr>
        </p:nvSpPr>
        <p:spPr>
          <a:xfrm>
            <a:off x="521208" y="448056"/>
            <a:ext cx="11309348" cy="640080"/>
          </a:xfrm>
        </p:spPr>
        <p:txBody>
          <a:bodyPr/>
          <a:lstStyle/>
          <a:p>
            <a:r>
              <a:rPr lang="en-US" b="1" dirty="0"/>
              <a:t>Accessing PIE – </a:t>
            </a:r>
            <a:r>
              <a:rPr lang="en-US" dirty="0" smtClean="0"/>
              <a:t>Login</a:t>
            </a:r>
            <a:endParaRPr lang="en-US" dirty="0"/>
          </a:p>
        </p:txBody>
      </p:sp>
      <p:sp>
        <p:nvSpPr>
          <p:cNvPr id="88" name="Text Placeholder 1"/>
          <p:cNvSpPr txBox="1">
            <a:spLocks/>
          </p:cNvSpPr>
          <p:nvPr/>
        </p:nvSpPr>
        <p:spPr>
          <a:xfrm>
            <a:off x="4241759" y="1344381"/>
            <a:ext cx="1898591" cy="318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endParaRPr lang="en-US" sz="1600" b="1" dirty="0">
              <a:solidFill>
                <a:srgbClr val="B83B1D"/>
              </a:solidFill>
            </a:endParaRPr>
          </a:p>
        </p:txBody>
      </p:sp>
      <p:sp>
        <p:nvSpPr>
          <p:cNvPr id="47" name="Rectangle 46"/>
          <p:cNvSpPr/>
          <p:nvPr/>
        </p:nvSpPr>
        <p:spPr>
          <a:xfrm>
            <a:off x="11823067" y="2944523"/>
            <a:ext cx="106741"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cxnSp>
        <p:nvCxnSpPr>
          <p:cNvPr id="26" name="Straight Arrow Connector 25"/>
          <p:cNvCxnSpPr>
            <a:stCxn id="21" idx="2"/>
          </p:cNvCxnSpPr>
          <p:nvPr/>
        </p:nvCxnSpPr>
        <p:spPr>
          <a:xfrm>
            <a:off x="3190766" y="4425982"/>
            <a:ext cx="1513438" cy="2603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1"/>
          </p:cNvCxnSpPr>
          <p:nvPr/>
        </p:nvCxnSpPr>
        <p:spPr>
          <a:xfrm flipH="1">
            <a:off x="4053840" y="1324373"/>
            <a:ext cx="893930" cy="43871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4947770" y="1154484"/>
            <a:ext cx="3279528" cy="33977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1. www.mtsac.edu/</a:t>
            </a:r>
            <a:r>
              <a:rPr lang="en-US" sz="2400" b="1" dirty="0" smtClean="0">
                <a:solidFill>
                  <a:schemeClr val="bg1"/>
                </a:solidFill>
              </a:rPr>
              <a:t>pie</a:t>
            </a:r>
            <a:endParaRPr lang="en-US" sz="2400" b="1" dirty="0">
              <a:solidFill>
                <a:schemeClr val="bg1"/>
              </a:solidFill>
            </a:endParaRPr>
          </a:p>
        </p:txBody>
      </p:sp>
      <p:sp>
        <p:nvSpPr>
          <p:cNvPr id="21" name="Rounded Rectangular Callout 20"/>
          <p:cNvSpPr/>
          <p:nvPr/>
        </p:nvSpPr>
        <p:spPr>
          <a:xfrm>
            <a:off x="1777543" y="4075208"/>
            <a:ext cx="2826446" cy="350774"/>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 Click </a:t>
            </a:r>
            <a:r>
              <a:rPr lang="en-US" sz="2400" dirty="0"/>
              <a:t>to access PIE</a:t>
            </a:r>
            <a:endParaRPr lang="en-US" sz="2400" b="1" dirty="0">
              <a:solidFill>
                <a:srgbClr val="B83B1D"/>
              </a:solidFill>
            </a:endParaRPr>
          </a:p>
        </p:txBody>
      </p:sp>
      <p:sp>
        <p:nvSpPr>
          <p:cNvPr id="3" name="Slide Number Placeholder 2"/>
          <p:cNvSpPr>
            <a:spLocks noGrp="1"/>
          </p:cNvSpPr>
          <p:nvPr>
            <p:ph type="sldNum" sz="quarter" idx="12"/>
          </p:nvPr>
        </p:nvSpPr>
        <p:spPr/>
        <p:txBody>
          <a:bodyPr/>
          <a:lstStyle/>
          <a:p>
            <a:fld id="{9860EDB8-5305-433F-BE41-D7A86D811DB3}" type="slidenum">
              <a:rPr lang="en-US" smtClean="0"/>
              <a:pPr/>
              <a:t>3</a:t>
            </a:fld>
            <a:endParaRPr lang="en-US" dirty="0"/>
          </a:p>
        </p:txBody>
      </p:sp>
    </p:spTree>
    <p:extLst>
      <p:ext uri="{BB962C8B-B14F-4D97-AF65-F5344CB8AC3E}">
        <p14:creationId xmlns:p14="http://schemas.microsoft.com/office/powerpoint/2010/main" val="3148763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Accessing PIE – </a:t>
            </a:r>
            <a:r>
              <a:rPr lang="en-US" dirty="0" smtClean="0"/>
              <a:t>Login</a:t>
            </a:r>
            <a:endParaRPr lang="en-US" dirty="0"/>
          </a:p>
        </p:txBody>
      </p:sp>
      <p:pic>
        <p:nvPicPr>
          <p:cNvPr id="5" name="Picture 4"/>
          <p:cNvPicPr>
            <a:picLocks noChangeAspect="1"/>
          </p:cNvPicPr>
          <p:nvPr/>
        </p:nvPicPr>
        <p:blipFill>
          <a:blip r:embed="rId3"/>
          <a:stretch>
            <a:fillRect/>
          </a:stretch>
        </p:blipFill>
        <p:spPr>
          <a:xfrm>
            <a:off x="4115484" y="1798784"/>
            <a:ext cx="2708051" cy="3028741"/>
          </a:xfrm>
          <a:prstGeom prst="rect">
            <a:avLst/>
          </a:prstGeom>
          <a:ln>
            <a:solidFill>
              <a:schemeClr val="bg1"/>
            </a:solidFill>
          </a:ln>
        </p:spPr>
      </p:pic>
      <p:sp>
        <p:nvSpPr>
          <p:cNvPr id="8" name="Text Placeholder 4"/>
          <p:cNvSpPr txBox="1">
            <a:spLocks/>
          </p:cNvSpPr>
          <p:nvPr/>
        </p:nvSpPr>
        <p:spPr>
          <a:xfrm>
            <a:off x="8103053" y="5689925"/>
            <a:ext cx="2336124" cy="585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0000"/>
              </a:lnSpc>
              <a:spcBef>
                <a:spcPts val="0"/>
              </a:spcBef>
              <a:buNone/>
            </a:pPr>
            <a:endParaRPr lang="en-US" sz="1500" dirty="0"/>
          </a:p>
        </p:txBody>
      </p:sp>
      <p:sp>
        <p:nvSpPr>
          <p:cNvPr id="11" name="Rounded Rectangular Callout 10"/>
          <p:cNvSpPr/>
          <p:nvPr/>
        </p:nvSpPr>
        <p:spPr>
          <a:xfrm>
            <a:off x="4381042" y="4900497"/>
            <a:ext cx="3123668" cy="11492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 Use portal user name &amp; </a:t>
            </a:r>
          </a:p>
          <a:p>
            <a:pPr algn="ctr"/>
            <a:r>
              <a:rPr lang="en-US" sz="2400" dirty="0" smtClean="0"/>
              <a:t>password to login.</a:t>
            </a:r>
            <a:endParaRPr lang="en-US" sz="2400" dirty="0"/>
          </a:p>
        </p:txBody>
      </p:sp>
      <p:sp>
        <p:nvSpPr>
          <p:cNvPr id="13" name="Rounded Rectangular Callout 12"/>
          <p:cNvSpPr/>
          <p:nvPr/>
        </p:nvSpPr>
        <p:spPr>
          <a:xfrm>
            <a:off x="1521229" y="1767255"/>
            <a:ext cx="2564249" cy="439791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spcBef>
                <a:spcPts val="0"/>
              </a:spcBef>
              <a:spcAft>
                <a:spcPts val="600"/>
              </a:spcAft>
            </a:pPr>
            <a:r>
              <a:rPr lang="en-US" sz="2400" dirty="0" smtClean="0"/>
              <a:t>After clicking on “</a:t>
            </a:r>
            <a:r>
              <a:rPr lang="en-US" sz="2400" b="1" dirty="0" smtClean="0"/>
              <a:t>Go to PIE</a:t>
            </a:r>
            <a:r>
              <a:rPr lang="en-US" sz="2400" dirty="0" smtClean="0"/>
              <a:t>” use </a:t>
            </a:r>
            <a:r>
              <a:rPr lang="en-US" sz="2400" dirty="0"/>
              <a:t>your </a:t>
            </a:r>
            <a:r>
              <a:rPr lang="en-US" sz="2400" dirty="0" smtClean="0"/>
              <a:t>Mt. SAC credentials </a:t>
            </a:r>
            <a:r>
              <a:rPr lang="en-US" sz="2400" dirty="0"/>
              <a:t>to access the SharePoint interface that houses </a:t>
            </a:r>
            <a:r>
              <a:rPr lang="en-US" sz="2400" b="1" dirty="0" smtClean="0"/>
              <a:t>PIE</a:t>
            </a:r>
            <a:r>
              <a:rPr lang="en-US" sz="2400" dirty="0" smtClean="0"/>
              <a:t> </a:t>
            </a:r>
            <a:r>
              <a:rPr lang="en-US" sz="2400" dirty="0"/>
              <a:t>to begin the </a:t>
            </a:r>
            <a:r>
              <a:rPr lang="en-US" sz="2400" dirty="0" smtClean="0"/>
              <a:t>process.</a:t>
            </a:r>
            <a:endParaRPr lang="en-US" sz="2400" dirty="0"/>
          </a:p>
        </p:txBody>
      </p:sp>
      <p:pic>
        <p:nvPicPr>
          <p:cNvPr id="10" name="Picture 9"/>
          <p:cNvPicPr>
            <a:picLocks noChangeAspect="1"/>
          </p:cNvPicPr>
          <p:nvPr/>
        </p:nvPicPr>
        <p:blipFill>
          <a:blip r:embed="rId4"/>
          <a:stretch>
            <a:fillRect/>
          </a:stretch>
        </p:blipFill>
        <p:spPr>
          <a:xfrm>
            <a:off x="6736483" y="2468643"/>
            <a:ext cx="5376004" cy="2037140"/>
          </a:xfrm>
          <a:prstGeom prst="rect">
            <a:avLst/>
          </a:prstGeom>
        </p:spPr>
      </p:pic>
      <p:cxnSp>
        <p:nvCxnSpPr>
          <p:cNvPr id="14" name="Straight Arrow Connector 13"/>
          <p:cNvCxnSpPr/>
          <p:nvPr/>
        </p:nvCxnSpPr>
        <p:spPr>
          <a:xfrm flipV="1">
            <a:off x="9680713" y="4353339"/>
            <a:ext cx="884583" cy="695739"/>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8103053" y="4900497"/>
            <a:ext cx="3410074" cy="11492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 Click on the gray Start Button to begin </a:t>
            </a:r>
            <a:r>
              <a:rPr lang="en-US" sz="2400" b="1" dirty="0" smtClean="0"/>
              <a:t>PIE Planning and Resources.</a:t>
            </a:r>
            <a:endParaRPr lang="en-US" sz="2400" b="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4</a:t>
            </a:fld>
            <a:endParaRPr lang="en-US" dirty="0"/>
          </a:p>
        </p:txBody>
      </p:sp>
    </p:spTree>
    <p:extLst>
      <p:ext uri="{BB962C8B-B14F-4D97-AF65-F5344CB8AC3E}">
        <p14:creationId xmlns:p14="http://schemas.microsoft.com/office/powerpoint/2010/main" val="675618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3012" y="1422161"/>
            <a:ext cx="10353991" cy="4595866"/>
          </a:xfrm>
          <a:prstGeom prst="rect">
            <a:avLst/>
          </a:prstGeom>
        </p:spPr>
      </p:pic>
      <p:sp>
        <p:nvSpPr>
          <p:cNvPr id="2" name="Title 1"/>
          <p:cNvSpPr>
            <a:spLocks noGrp="1"/>
          </p:cNvSpPr>
          <p:nvPr>
            <p:ph type="title"/>
          </p:nvPr>
        </p:nvSpPr>
        <p:spPr/>
        <p:txBody>
          <a:bodyPr/>
          <a:lstStyle/>
          <a:p>
            <a:r>
              <a:rPr lang="en-US" b="1" dirty="0" smtClean="0"/>
              <a:t>Evaluating Totals – </a:t>
            </a:r>
            <a:r>
              <a:rPr lang="en-US" dirty="0" smtClean="0"/>
              <a:t>Summary</a:t>
            </a:r>
            <a:r>
              <a:rPr lang="en-US" b="1" dirty="0" smtClean="0"/>
              <a:t> </a:t>
            </a:r>
            <a:endParaRPr lang="en-US" b="1" dirty="0"/>
          </a:p>
        </p:txBody>
      </p:sp>
      <p:sp>
        <p:nvSpPr>
          <p:cNvPr id="15" name="Text Placeholder 6"/>
          <p:cNvSpPr txBox="1">
            <a:spLocks/>
          </p:cNvSpPr>
          <p:nvPr/>
        </p:nvSpPr>
        <p:spPr>
          <a:xfrm>
            <a:off x="3217333" y="5234920"/>
            <a:ext cx="8551334" cy="296049"/>
          </a:xfrm>
          <a:prstGeom prst="rect">
            <a:avLst/>
          </a:prstGeom>
          <a:solidFill>
            <a:schemeClr val="bg1"/>
          </a:solid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16" name="Text Placeholder 6"/>
          <p:cNvSpPr txBox="1">
            <a:spLocks/>
          </p:cNvSpPr>
          <p:nvPr/>
        </p:nvSpPr>
        <p:spPr>
          <a:xfrm>
            <a:off x="6094475" y="4324737"/>
            <a:ext cx="7305642" cy="296049"/>
          </a:xfrm>
          <a:prstGeom prst="rect">
            <a:avLst/>
          </a:prstGeom>
          <a:no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17" name="Text Placeholder 6"/>
          <p:cNvSpPr txBox="1">
            <a:spLocks/>
          </p:cNvSpPr>
          <p:nvPr/>
        </p:nvSpPr>
        <p:spPr>
          <a:xfrm>
            <a:off x="6094475" y="4807403"/>
            <a:ext cx="7305642" cy="296049"/>
          </a:xfrm>
          <a:prstGeom prst="rect">
            <a:avLst/>
          </a:prstGeom>
          <a:noFill/>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endParaRPr lang="en-US" sz="1600" b="1" i="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5</a:t>
            </a:fld>
            <a:endParaRPr lang="en-US" dirty="0"/>
          </a:p>
        </p:txBody>
      </p:sp>
      <p:cxnSp>
        <p:nvCxnSpPr>
          <p:cNvPr id="33" name="Straight Arrow Connector 32"/>
          <p:cNvCxnSpPr/>
          <p:nvPr/>
        </p:nvCxnSpPr>
        <p:spPr>
          <a:xfrm flipH="1" flipV="1">
            <a:off x="6508425" y="5030059"/>
            <a:ext cx="858940" cy="803971"/>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179321" y="5047558"/>
            <a:ext cx="627358" cy="637090"/>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5006547" y="5522536"/>
            <a:ext cx="4740749" cy="1198941"/>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400" dirty="0" smtClean="0"/>
              <a:t>Home Screen will display a total number of </a:t>
            </a:r>
            <a:r>
              <a:rPr lang="en-US" sz="2400" b="1" dirty="0" smtClean="0"/>
              <a:t>Unit Goals,  Resources </a:t>
            </a:r>
            <a:r>
              <a:rPr lang="en-US" sz="2400" dirty="0" smtClean="0"/>
              <a:t>and </a:t>
            </a:r>
            <a:r>
              <a:rPr lang="en-US" sz="2400" b="1" dirty="0"/>
              <a:t>A</a:t>
            </a:r>
            <a:r>
              <a:rPr lang="en-US" sz="2400" b="1" dirty="0" smtClean="0"/>
              <a:t>nalysis of Progress</a:t>
            </a:r>
            <a:r>
              <a:rPr lang="en-US" sz="2400" dirty="0" smtClean="0"/>
              <a:t>. </a:t>
            </a:r>
            <a:endParaRPr lang="en-US" sz="2400" dirty="0"/>
          </a:p>
        </p:txBody>
      </p:sp>
    </p:spTree>
    <p:extLst>
      <p:ext uri="{BB962C8B-B14F-4D97-AF65-F5344CB8AC3E}">
        <p14:creationId xmlns:p14="http://schemas.microsoft.com/office/powerpoint/2010/main" val="176595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Evaluating </a:t>
            </a:r>
            <a:r>
              <a:rPr lang="en-US" b="1" dirty="0" smtClean="0"/>
              <a:t>Unit Goals – </a:t>
            </a:r>
            <a:r>
              <a:rPr lang="en-US" dirty="0" smtClean="0"/>
              <a:t>College Goals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6</a:t>
            </a:fld>
            <a:endParaRPr lang="en-US" dirty="0"/>
          </a:p>
        </p:txBody>
      </p:sp>
      <p:pic>
        <p:nvPicPr>
          <p:cNvPr id="4" name="Picture 3" descr="College Goals for Mt. SAC from 2017-2021.  Goals are aligned with program review.  Subject matter plans are considered part of our review.  All work is aligned with our timeline for accreditation.  Metrics how we measure our progress." title="Mt. SAC Strategic Plan"/>
          <p:cNvPicPr>
            <a:picLocks noChangeAspect="1"/>
          </p:cNvPicPr>
          <p:nvPr/>
        </p:nvPicPr>
        <p:blipFill>
          <a:blip r:embed="rId2"/>
          <a:stretch>
            <a:fillRect/>
          </a:stretch>
        </p:blipFill>
        <p:spPr>
          <a:xfrm>
            <a:off x="3927432" y="1198676"/>
            <a:ext cx="8264567" cy="5238337"/>
          </a:xfrm>
          <a:prstGeom prst="rect">
            <a:avLst/>
          </a:prstGeom>
        </p:spPr>
      </p:pic>
      <p:sp>
        <p:nvSpPr>
          <p:cNvPr id="5" name="TextBox 4"/>
          <p:cNvSpPr txBox="1"/>
          <p:nvPr/>
        </p:nvSpPr>
        <p:spPr>
          <a:xfrm>
            <a:off x="1504605" y="1350433"/>
            <a:ext cx="2535380"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6" name="Rounded Rectangular Callout 5"/>
          <p:cNvSpPr/>
          <p:nvPr/>
        </p:nvSpPr>
        <p:spPr>
          <a:xfrm>
            <a:off x="1545861" y="2181430"/>
            <a:ext cx="2494124" cy="795867"/>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Mt. SAC has 5 college goals.</a:t>
            </a:r>
          </a:p>
        </p:txBody>
      </p:sp>
      <p:sp>
        <p:nvSpPr>
          <p:cNvPr id="8" name="Rounded Rectangular Callout 7"/>
          <p:cNvSpPr/>
          <p:nvPr/>
        </p:nvSpPr>
        <p:spPr>
          <a:xfrm>
            <a:off x="1521231" y="3829707"/>
            <a:ext cx="2494124" cy="2118420"/>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Keep this in mind when writing your over-arching goals in PIE.</a:t>
            </a:r>
          </a:p>
        </p:txBody>
      </p:sp>
    </p:spTree>
    <p:extLst>
      <p:ext uri="{BB962C8B-B14F-4D97-AF65-F5344CB8AC3E}">
        <p14:creationId xmlns:p14="http://schemas.microsoft.com/office/powerpoint/2010/main" val="1705621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black">
          <a:xfrm>
            <a:off x="3965170" y="4495801"/>
            <a:ext cx="7406641" cy="1913467"/>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bg1"/>
                </a:solidFill>
                <a:latin typeface="+mj-lt"/>
                <a:ea typeface="+mj-ea"/>
                <a:cs typeface="+mj-cs"/>
              </a:defRPr>
            </a:lvl1pPr>
          </a:lstStyle>
          <a:p>
            <a:r>
              <a:rPr lang="en-US" sz="4800" dirty="0" smtClean="0">
                <a:latin typeface="Calibri" panose="020F0502020204030204" pitchFamily="34" charset="0"/>
              </a:rPr>
              <a:t>PIE Planning &amp; Resources</a:t>
            </a:r>
          </a:p>
          <a:p>
            <a:r>
              <a:rPr lang="en-US" sz="4800" b="1" dirty="0" smtClean="0">
                <a:latin typeface="Calibri" panose="020F0502020204030204" pitchFamily="34" charset="0"/>
              </a:rPr>
              <a:t>Closing the Loop</a:t>
            </a:r>
            <a:endParaRPr lang="en-US" sz="4800" dirty="0">
              <a:latin typeface="Calibri" panose="020F0502020204030204" pitchFamily="34" charset="0"/>
            </a:endParaRPr>
          </a:p>
        </p:txBody>
      </p:sp>
    </p:spTree>
    <p:extLst>
      <p:ext uri="{BB962C8B-B14F-4D97-AF65-F5344CB8AC3E}">
        <p14:creationId xmlns:p14="http://schemas.microsoft.com/office/powerpoint/2010/main" val="3138466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823566" y="2492553"/>
            <a:ext cx="9889067" cy="4228924"/>
          </a:xfrm>
          <a:prstGeom prst="rect">
            <a:avLst/>
          </a:prstGeom>
        </p:spPr>
      </p:pic>
      <p:sp>
        <p:nvSpPr>
          <p:cNvPr id="2" name="Title 1"/>
          <p:cNvSpPr>
            <a:spLocks noGrp="1"/>
          </p:cNvSpPr>
          <p:nvPr>
            <p:ph type="title"/>
          </p:nvPr>
        </p:nvSpPr>
        <p:spPr/>
        <p:txBody>
          <a:bodyPr>
            <a:normAutofit/>
          </a:bodyPr>
          <a:lstStyle/>
          <a:p>
            <a:r>
              <a:rPr lang="en-US" b="1" dirty="0" smtClean="0"/>
              <a:t>Closing </a:t>
            </a:r>
            <a:r>
              <a:rPr lang="en-US" b="1" dirty="0"/>
              <a:t>the </a:t>
            </a:r>
            <a:r>
              <a:rPr lang="en-US" b="1" dirty="0" smtClean="0"/>
              <a:t>Loop </a:t>
            </a:r>
            <a:r>
              <a:rPr lang="en-US" dirty="0" smtClean="0"/>
              <a:t>– Quality Analysis of Progress</a:t>
            </a:r>
            <a:endParaRPr lang="en-US"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8</a:t>
            </a:fld>
            <a:endParaRPr lang="en-US" dirty="0"/>
          </a:p>
        </p:txBody>
      </p:sp>
      <p:cxnSp>
        <p:nvCxnSpPr>
          <p:cNvPr id="7" name="Straight Arrow Connector 6"/>
          <p:cNvCxnSpPr/>
          <p:nvPr/>
        </p:nvCxnSpPr>
        <p:spPr>
          <a:xfrm flipV="1">
            <a:off x="10504790" y="5669107"/>
            <a:ext cx="764064" cy="459435"/>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566537" y="5268723"/>
            <a:ext cx="764064" cy="800768"/>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6" name="Rounded Rectangular Callout 5"/>
          <p:cNvSpPr/>
          <p:nvPr/>
        </p:nvSpPr>
        <p:spPr>
          <a:xfrm>
            <a:off x="4002168" y="5900731"/>
            <a:ext cx="7146613" cy="811435"/>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You can </a:t>
            </a:r>
            <a:r>
              <a:rPr lang="en-US" sz="2400" dirty="0"/>
              <a:t>provide an analysis of progress on </a:t>
            </a:r>
            <a:r>
              <a:rPr lang="en-US" sz="2400" b="1" dirty="0"/>
              <a:t>Unit Goals </a:t>
            </a:r>
            <a:r>
              <a:rPr lang="en-US" sz="2400" dirty="0"/>
              <a:t>for a reporting year as well as any </a:t>
            </a:r>
            <a:r>
              <a:rPr lang="en-US" sz="2400" b="1" dirty="0" smtClean="0"/>
              <a:t>Resource Requested</a:t>
            </a:r>
            <a:r>
              <a:rPr lang="en-US" sz="2400" dirty="0"/>
              <a:t>.</a:t>
            </a:r>
          </a:p>
        </p:txBody>
      </p:sp>
      <p:sp>
        <p:nvSpPr>
          <p:cNvPr id="17" name="Rounded Rectangular Callout 16"/>
          <p:cNvSpPr/>
          <p:nvPr/>
        </p:nvSpPr>
        <p:spPr>
          <a:xfrm>
            <a:off x="1703493" y="1209488"/>
            <a:ext cx="9925396" cy="197842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Questions  to </a:t>
            </a:r>
            <a:r>
              <a:rPr lang="en-US" sz="2400" dirty="0" smtClean="0"/>
              <a:t>ask:</a:t>
            </a:r>
            <a:endParaRPr lang="en-US" sz="2400" dirty="0"/>
          </a:p>
          <a:p>
            <a:pPr marL="285750" indent="-285750">
              <a:buFont typeface="Arial" panose="020B0604020202020204" pitchFamily="34" charset="0"/>
              <a:buChar char="•"/>
            </a:pPr>
            <a:r>
              <a:rPr lang="en-US" sz="2400" dirty="0"/>
              <a:t>What are results of implementing this plan? </a:t>
            </a:r>
            <a:endParaRPr lang="en-US" sz="2400" dirty="0" smtClean="0"/>
          </a:p>
          <a:p>
            <a:pPr marL="285750" indent="-285750">
              <a:buFont typeface="Arial" panose="020B0604020202020204" pitchFamily="34" charset="0"/>
              <a:buChar char="•"/>
            </a:pPr>
            <a:r>
              <a:rPr lang="en-US" sz="2400" dirty="0" smtClean="0"/>
              <a:t>What does </a:t>
            </a:r>
            <a:r>
              <a:rPr lang="en-US" sz="2400" dirty="0"/>
              <a:t>the data indicate about its progress? </a:t>
            </a:r>
            <a:endParaRPr lang="en-US" sz="2400" dirty="0" smtClean="0"/>
          </a:p>
          <a:p>
            <a:pPr marL="285750" indent="-285750">
              <a:buFont typeface="Arial" panose="020B0604020202020204" pitchFamily="34" charset="0"/>
              <a:buChar char="•"/>
            </a:pPr>
            <a:r>
              <a:rPr lang="en-US" sz="2400" dirty="0" smtClean="0"/>
              <a:t>What </a:t>
            </a:r>
            <a:r>
              <a:rPr lang="en-US" sz="2400" dirty="0"/>
              <a:t>changes, if any, are needed for this plan to be fully implemented? </a:t>
            </a:r>
            <a:endParaRPr lang="en-US" sz="2400" dirty="0" smtClean="0"/>
          </a:p>
          <a:p>
            <a:pPr marL="285750" indent="-285750">
              <a:buFont typeface="Arial" panose="020B0604020202020204" pitchFamily="34" charset="0"/>
              <a:buChar char="•"/>
            </a:pPr>
            <a:r>
              <a:rPr lang="en-US" sz="2400" dirty="0" smtClean="0"/>
              <a:t>What </a:t>
            </a:r>
            <a:r>
              <a:rPr lang="en-US" sz="2400" dirty="0"/>
              <a:t>(additional) resources are needed?</a:t>
            </a:r>
          </a:p>
        </p:txBody>
      </p:sp>
    </p:spTree>
    <p:extLst>
      <p:ext uri="{BB962C8B-B14F-4D97-AF65-F5344CB8AC3E}">
        <p14:creationId xmlns:p14="http://schemas.microsoft.com/office/powerpoint/2010/main" val="2599833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Closing </a:t>
            </a:r>
            <a:r>
              <a:rPr lang="en-US" b="1" dirty="0"/>
              <a:t>the </a:t>
            </a:r>
            <a:r>
              <a:rPr lang="en-US" b="1" dirty="0" smtClean="0"/>
              <a:t>Loop – Reporting Year</a:t>
            </a:r>
            <a:endParaRPr lang="en-US" b="1" dirty="0"/>
          </a:p>
        </p:txBody>
      </p:sp>
      <p:sp>
        <p:nvSpPr>
          <p:cNvPr id="3" name="Slide Number Placeholder 2"/>
          <p:cNvSpPr>
            <a:spLocks noGrp="1"/>
          </p:cNvSpPr>
          <p:nvPr>
            <p:ph type="sldNum" sz="quarter" idx="12"/>
          </p:nvPr>
        </p:nvSpPr>
        <p:spPr/>
        <p:txBody>
          <a:bodyPr/>
          <a:lstStyle/>
          <a:p>
            <a:fld id="{9860EDB8-5305-433F-BE41-D7A86D811DB3}"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2635133" y="2475667"/>
            <a:ext cx="8688185" cy="4382333"/>
          </a:xfrm>
          <a:prstGeom prst="rect">
            <a:avLst/>
          </a:prstGeom>
        </p:spPr>
      </p:pic>
      <p:sp>
        <p:nvSpPr>
          <p:cNvPr id="7" name="Rounded Rectangular Callout 6"/>
          <p:cNvSpPr/>
          <p:nvPr/>
        </p:nvSpPr>
        <p:spPr>
          <a:xfrm>
            <a:off x="2790021" y="1364850"/>
            <a:ext cx="8019296" cy="919186"/>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a:p>
            <a:r>
              <a:rPr lang="en-US" sz="2400" dirty="0" smtClean="0"/>
              <a:t>Previous entries will display and show </a:t>
            </a:r>
            <a:r>
              <a:rPr lang="en-US" sz="2400" u="sng" dirty="0" smtClean="0"/>
              <a:t>progress</a:t>
            </a:r>
            <a:r>
              <a:rPr lang="en-US" sz="2400" dirty="0" smtClean="0"/>
              <a:t> of Unit Goals or Resources Requested, similar to a journal entry.</a:t>
            </a:r>
            <a:endParaRPr lang="en-US" sz="2400" dirty="0"/>
          </a:p>
          <a:p>
            <a:endParaRPr lang="en-US" sz="2400" dirty="0"/>
          </a:p>
        </p:txBody>
      </p:sp>
      <p:cxnSp>
        <p:nvCxnSpPr>
          <p:cNvPr id="8" name="Straight Arrow Connector 7"/>
          <p:cNvCxnSpPr/>
          <p:nvPr/>
        </p:nvCxnSpPr>
        <p:spPr>
          <a:xfrm>
            <a:off x="2443044" y="3535541"/>
            <a:ext cx="1121423" cy="9687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84855" y="3535541"/>
            <a:ext cx="1179612" cy="2213326"/>
          </a:xfrm>
          <a:prstGeom prst="straightConnector1">
            <a:avLst/>
          </a:prstGeom>
          <a:ln w="47625">
            <a:solidFill>
              <a:srgbClr val="FFFF00"/>
            </a:solidFill>
            <a:tailEnd type="triangle"/>
          </a:ln>
          <a:effectLst>
            <a:glow rad="88900">
              <a:schemeClr val="tx1"/>
            </a:glow>
          </a:effectLst>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1423962" y="3152278"/>
            <a:ext cx="1366059" cy="423949"/>
          </a:xfrm>
          <a:prstGeom prst="wedgeRoundRectCallout">
            <a:avLst>
              <a:gd name="adj1" fmla="val -23582"/>
              <a:gd name="adj2" fmla="val 50077"/>
              <a:gd name="adj3" fmla="val 16667"/>
            </a:avLst>
          </a:prstGeom>
          <a:solidFill>
            <a:srgbClr val="84282C"/>
          </a:solidFill>
          <a:ln>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Example:</a:t>
            </a:r>
            <a:endParaRPr lang="en-US" sz="2400" dirty="0"/>
          </a:p>
        </p:txBody>
      </p:sp>
    </p:spTree>
    <p:extLst>
      <p:ext uri="{BB962C8B-B14F-4D97-AF65-F5344CB8AC3E}">
        <p14:creationId xmlns:p14="http://schemas.microsoft.com/office/powerpoint/2010/main" val="1233270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37774</TotalTime>
  <Words>1226</Words>
  <Application>Microsoft Office PowerPoint</Application>
  <PresentationFormat>Widescreen</PresentationFormat>
  <Paragraphs>149</Paragraphs>
  <Slides>29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Making Templates Accessible</vt:lpstr>
      <vt:lpstr>PowerPoint Presentation</vt:lpstr>
      <vt:lpstr>PIE Process – Overview</vt:lpstr>
      <vt:lpstr>Accessing PIE – Login</vt:lpstr>
      <vt:lpstr>Accessing PIE – Login</vt:lpstr>
      <vt:lpstr>Evaluating Totals – Summary </vt:lpstr>
      <vt:lpstr>Evaluating Unit Goals – College Goals</vt:lpstr>
      <vt:lpstr>PowerPoint Presentation</vt:lpstr>
      <vt:lpstr>Closing the Loop – Quality Analysis of Progress</vt:lpstr>
      <vt:lpstr>Closing the Loop – Reporting Year</vt:lpstr>
      <vt:lpstr>Closing the Loop – Using Data for Unit Goal Planning and Resources</vt:lpstr>
      <vt:lpstr>Closing the Loop – Using Data for Unit Goal Planning and Resources</vt:lpstr>
      <vt:lpstr>Using Data for Unit Goal Planning and Resources</vt:lpstr>
      <vt:lpstr>Data Review</vt:lpstr>
      <vt:lpstr>PowerPoint Presentation</vt:lpstr>
      <vt:lpstr>Narrative Reporting Year</vt:lpstr>
      <vt:lpstr>Narrative Reporting Year</vt:lpstr>
      <vt:lpstr>PowerPoint Presentation</vt:lpstr>
      <vt:lpstr>Unit Goals – What are Quality Goals?</vt:lpstr>
      <vt:lpstr>Unit Goals – What are Quality Goals?</vt:lpstr>
      <vt:lpstr>Unit Goals – What are Quality Goals?</vt:lpstr>
      <vt:lpstr>Evaluating Unit Goals – College Goals</vt:lpstr>
      <vt:lpstr>Unit Goals – What are Quality Goals?</vt:lpstr>
      <vt:lpstr>Resources Requested – What are Quality Resources?</vt:lpstr>
      <vt:lpstr>Resources Requested – Plans &amp; Activities Supported</vt:lpstr>
      <vt:lpstr>Resources Requested – Type of Request</vt:lpstr>
      <vt:lpstr>Resources Requested – Type of Request</vt:lpstr>
      <vt:lpstr>Resources Requested – How to Measure Success</vt:lpstr>
      <vt:lpstr>Access to Sample Quality PIE</vt:lpstr>
      <vt:lpstr>What to do for Quality PIE</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Suarez, Pedro L.</cp:lastModifiedBy>
  <cp:revision>774</cp:revision>
  <dcterms:created xsi:type="dcterms:W3CDTF">2018-01-26T20:40:34Z</dcterms:created>
  <dcterms:modified xsi:type="dcterms:W3CDTF">2019-02-22T19:30:10Z</dcterms:modified>
  <cp:version/>
</cp:coreProperties>
</file>