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5" r:id="rId3"/>
    <p:sldId id="350" r:id="rId4"/>
    <p:sldId id="335" r:id="rId5"/>
    <p:sldId id="398" r:id="rId6"/>
    <p:sldId id="396" r:id="rId7"/>
    <p:sldId id="402" r:id="rId8"/>
    <p:sldId id="401" r:id="rId9"/>
    <p:sldId id="397" r:id="rId10"/>
    <p:sldId id="352" r:id="rId11"/>
    <p:sldId id="337" r:id="rId12"/>
    <p:sldId id="338" r:id="rId13"/>
    <p:sldId id="341" r:id="rId14"/>
    <p:sldId id="342" r:id="rId15"/>
    <p:sldId id="343" r:id="rId16"/>
    <p:sldId id="403" r:id="rId17"/>
    <p:sldId id="404" r:id="rId18"/>
    <p:sldId id="405" r:id="rId19"/>
    <p:sldId id="399" r:id="rId20"/>
    <p:sldId id="400" r:id="rId21"/>
    <p:sldId id="331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349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6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3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1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7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51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8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05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87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01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3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52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7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4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Select for Full Window.</a:t>
            </a:r>
            <a:r>
              <a:rPr lang="en-US" baseline="0" dirty="0" smtClean="0"/>
              <a:t> Note: this will open up a new tab in your web browser. To close, just close the tab and you will be back to the previous menu”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7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mchen@mtsac.edu" TargetMode="External"/><Relationship Id="rId3" Type="http://schemas.openxmlformats.org/officeDocument/2006/relationships/image" Target="../media/image27.png"/><Relationship Id="rId7" Type="http://schemas.openxmlformats.org/officeDocument/2006/relationships/hyperlink" Target="mailto:msampat@mtsac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10" Type="http://schemas.openxmlformats.org/officeDocument/2006/relationships/hyperlink" Target="mailto:atagarao@mtsac.edu" TargetMode="External"/><Relationship Id="rId4" Type="http://schemas.openxmlformats.org/officeDocument/2006/relationships/image" Target="../media/image28.jpeg"/><Relationship Id="rId9" Type="http://schemas.openxmlformats.org/officeDocument/2006/relationships/hyperlink" Target="mailto:bmcneice-stallard@mtsa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1"/>
            <a:ext cx="8956431" cy="1375034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</a:rPr>
              <a:t>lanning for </a:t>
            </a:r>
            <a:r>
              <a:rPr lang="en-US" sz="6000" b="1" dirty="0" smtClean="0">
                <a:latin typeface="Calibri" panose="020F0502020204030204" pitchFamily="34" charset="0"/>
              </a:rPr>
              <a:t>I</a:t>
            </a:r>
            <a:r>
              <a:rPr lang="en-US" sz="4800" dirty="0" smtClean="0">
                <a:latin typeface="Calibri" panose="020F0502020204030204" pitchFamily="34" charset="0"/>
              </a:rPr>
              <a:t>nstitutional </a:t>
            </a:r>
            <a:r>
              <a:rPr lang="en-US" sz="6000" b="1" dirty="0" smtClean="0">
                <a:latin typeface="Calibri" panose="020F0502020204030204" pitchFamily="34" charset="0"/>
              </a:rPr>
              <a:t>E</a:t>
            </a:r>
            <a:r>
              <a:rPr lang="en-US" sz="4800" dirty="0" smtClean="0">
                <a:latin typeface="Calibri" panose="020F0502020204030204" pitchFamily="34" charset="0"/>
              </a:rPr>
              <a:t>ffectiveness</a:t>
            </a:r>
            <a:br>
              <a:rPr lang="en-US" sz="4800" dirty="0" smtClean="0">
                <a:latin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</a:rPr>
              <a:t>Data Review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25" y="1858597"/>
            <a:ext cx="4225518" cy="455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261" y="1858597"/>
            <a:ext cx="6492240" cy="45657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SUCCESS - Selecting Items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61043" y="2287958"/>
            <a:ext cx="1482079" cy="736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2326667" y="1381758"/>
            <a:ext cx="4261099" cy="21444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for Full Window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Note: this will open up a new tab in your web browser. To close, just close the tab and you will be back to the previous </a:t>
            </a:r>
            <a:r>
              <a:rPr lang="en-US" sz="2400" dirty="0" smtClean="0">
                <a:solidFill>
                  <a:schemeClr val="tx1"/>
                </a:solidFill>
              </a:rPr>
              <a:t>menu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>
          <a:xfrm>
            <a:off x="7423265" y="3125585"/>
            <a:ext cx="4698399" cy="36529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In each of the drop down menus (i.e. </a:t>
            </a:r>
            <a:r>
              <a:rPr lang="en-US" sz="2400" b="1" dirty="0">
                <a:solidFill>
                  <a:schemeClr val="tx1"/>
                </a:solidFill>
              </a:rPr>
              <a:t>Division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Unit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>
                <a:solidFill>
                  <a:schemeClr val="tx1"/>
                </a:solidFill>
              </a:rPr>
              <a:t>Term</a:t>
            </a:r>
            <a:r>
              <a:rPr lang="en-US" sz="2400" dirty="0">
                <a:solidFill>
                  <a:schemeClr val="tx1"/>
                </a:solidFill>
              </a:rPr>
              <a:t>), you can select multiple terms, units and divisions. Just left click on each drop down menu, press “</a:t>
            </a:r>
            <a:r>
              <a:rPr lang="en-US" sz="2400" b="1" dirty="0">
                <a:solidFill>
                  <a:schemeClr val="tx1"/>
                </a:solidFill>
              </a:rPr>
              <a:t>Ctrl</a:t>
            </a:r>
            <a:r>
              <a:rPr lang="en-US" sz="2400" dirty="0">
                <a:solidFill>
                  <a:schemeClr val="tx1"/>
                </a:solidFill>
              </a:rPr>
              <a:t>” on your keyboard and click on the desired filter. (‘</a:t>
            </a:r>
            <a:r>
              <a:rPr lang="en-US" sz="2400" b="1" dirty="0" err="1">
                <a:solidFill>
                  <a:schemeClr val="tx1"/>
                </a:solidFill>
              </a:rPr>
              <a:t>Cmd</a:t>
            </a:r>
            <a:r>
              <a:rPr lang="en-US" sz="2400" dirty="0">
                <a:solidFill>
                  <a:schemeClr val="tx1"/>
                </a:solidFill>
              </a:rPr>
              <a:t>’ for Mac users). To minimize the drop down menu, just left click on the menu </a:t>
            </a:r>
            <a:r>
              <a:rPr lang="en-US" sz="2400" dirty="0" smtClean="0">
                <a:solidFill>
                  <a:schemeClr val="tx1"/>
                </a:solidFill>
              </a:rPr>
              <a:t>again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708" y="2299092"/>
            <a:ext cx="6564007" cy="42976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SUCCESS – By Term/Gender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715" y="2299092"/>
            <a:ext cx="4225518" cy="455890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156441" y="1749669"/>
            <a:ext cx="1028697" cy="5072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894992" y="1379864"/>
            <a:ext cx="5232759" cy="7396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second tab in the Success section displays </a:t>
            </a:r>
            <a:r>
              <a:rPr lang="en-US" sz="2400" b="1" dirty="0">
                <a:solidFill>
                  <a:schemeClr val="tx1"/>
                </a:solidFill>
              </a:rPr>
              <a:t>Term by Gender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10662" y="4778671"/>
            <a:ext cx="1595946" cy="1801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519744" y="3782315"/>
            <a:ext cx="3312591" cy="226679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user can hover over a bar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they can get the </a:t>
            </a:r>
            <a:r>
              <a:rPr lang="en-US" sz="2400" b="1" dirty="0" smtClean="0">
                <a:solidFill>
                  <a:schemeClr val="tx1"/>
                </a:solidFill>
              </a:rPr>
              <a:t>Title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the bar as well as the </a:t>
            </a:r>
            <a:r>
              <a:rPr lang="en-US" sz="2400" b="1" dirty="0" smtClean="0">
                <a:solidFill>
                  <a:schemeClr val="tx1"/>
                </a:solidFill>
              </a:rPr>
              <a:t>Count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(available throughout the interface)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34" y="2466174"/>
            <a:ext cx="6126480" cy="42553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SUCCESS – Enrolled/ Success by Term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091" y="2165319"/>
            <a:ext cx="4183322" cy="451338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585774" y="1911694"/>
            <a:ext cx="1028697" cy="5072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74711" y="1186962"/>
            <a:ext cx="5580446" cy="12660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third tab displays </a:t>
            </a:r>
            <a:r>
              <a:rPr lang="en-US" sz="2400" b="1" dirty="0" smtClean="0">
                <a:solidFill>
                  <a:schemeClr val="tx1"/>
                </a:solidFill>
              </a:rPr>
              <a:t>Enrolled </a:t>
            </a:r>
            <a:r>
              <a:rPr lang="en-US" sz="2400" b="1" dirty="0">
                <a:solidFill>
                  <a:schemeClr val="tx1"/>
                </a:solidFill>
              </a:rPr>
              <a:t>by </a:t>
            </a:r>
            <a:r>
              <a:rPr lang="en-US" sz="2400" b="1" dirty="0" smtClean="0">
                <a:solidFill>
                  <a:schemeClr val="tx1"/>
                </a:solidFill>
              </a:rPr>
              <a:t>Success </a:t>
            </a:r>
            <a:r>
              <a:rPr lang="en-US" sz="2400" b="1" dirty="0">
                <a:solidFill>
                  <a:schemeClr val="tx1"/>
                </a:solidFill>
              </a:rPr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Term</a:t>
            </a:r>
            <a:r>
              <a:rPr lang="en-US" sz="2400" dirty="0">
                <a:solidFill>
                  <a:schemeClr val="tx1"/>
                </a:solidFill>
              </a:rPr>
              <a:t>.  Student has received a ‘C’ or </a:t>
            </a:r>
            <a:r>
              <a:rPr lang="en-US" sz="2400" dirty="0" smtClean="0">
                <a:solidFill>
                  <a:schemeClr val="tx1"/>
                </a:solidFill>
              </a:rPr>
              <a:t>higher </a:t>
            </a:r>
            <a:r>
              <a:rPr lang="en-US" sz="2400" dirty="0">
                <a:solidFill>
                  <a:schemeClr val="tx1"/>
                </a:solidFill>
              </a:rPr>
              <a:t>by the end of </a:t>
            </a:r>
            <a:r>
              <a:rPr lang="en-US" sz="2400" dirty="0" smtClean="0">
                <a:solidFill>
                  <a:schemeClr val="tx1"/>
                </a:solidFill>
              </a:rPr>
              <a:t>Term.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76" y="1939098"/>
            <a:ext cx="6347457" cy="43891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SUCCESS – By Year and Ethnicity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333" y="1939098"/>
            <a:ext cx="4103824" cy="44276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365631" y="2352565"/>
            <a:ext cx="2751992" cy="13276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806601" y="3469335"/>
            <a:ext cx="3315059" cy="212366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next tab displays </a:t>
            </a:r>
            <a:r>
              <a:rPr lang="en-US" sz="2400" b="1" dirty="0" smtClean="0">
                <a:solidFill>
                  <a:schemeClr val="tx1"/>
                </a:solidFill>
              </a:rPr>
              <a:t>Success </a:t>
            </a:r>
            <a:r>
              <a:rPr lang="en-US" sz="2400" b="1" dirty="0">
                <a:solidFill>
                  <a:schemeClr val="tx1"/>
                </a:solidFill>
              </a:rPr>
              <a:t>by </a:t>
            </a:r>
            <a:r>
              <a:rPr lang="en-US" sz="2400" b="1" dirty="0" smtClean="0">
                <a:solidFill>
                  <a:schemeClr val="tx1"/>
                </a:solidFill>
              </a:rPr>
              <a:t>Ethnicity</a:t>
            </a:r>
            <a:r>
              <a:rPr lang="en-US" sz="2400" dirty="0">
                <a:solidFill>
                  <a:schemeClr val="tx1"/>
                </a:solidFill>
              </a:rPr>
              <a:t>.  Select </a:t>
            </a:r>
            <a:r>
              <a:rPr lang="en-US" sz="2400" b="1" dirty="0" smtClean="0">
                <a:solidFill>
                  <a:schemeClr val="tx1"/>
                </a:solidFill>
              </a:rPr>
              <a:t>Division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Unit</a:t>
            </a:r>
            <a:r>
              <a:rPr lang="en-US" sz="2400" dirty="0">
                <a:solidFill>
                  <a:schemeClr val="tx1"/>
                </a:solidFill>
              </a:rPr>
              <a:t>, and </a:t>
            </a:r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thnicity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a specific ethnic category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40" y="1350015"/>
            <a:ext cx="6492240" cy="4580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995" y="1350013"/>
            <a:ext cx="4103824" cy="442761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SUCCESS – By Term/ Age Group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426028" y="1771685"/>
            <a:ext cx="1688123" cy="12485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874936" y="2615389"/>
            <a:ext cx="3079878" cy="212366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In the </a:t>
            </a:r>
            <a:r>
              <a:rPr lang="en-US" sz="2400" b="1" dirty="0">
                <a:solidFill>
                  <a:schemeClr val="tx1"/>
                </a:solidFill>
              </a:rPr>
              <a:t>Term by Age Group</a:t>
            </a:r>
            <a:r>
              <a:rPr lang="en-US" sz="2400" dirty="0">
                <a:solidFill>
                  <a:schemeClr val="tx1"/>
                </a:solidFill>
              </a:rPr>
              <a:t> Tab, students’ success rate by term and student age group is </a:t>
            </a:r>
            <a:r>
              <a:rPr lang="en-US" sz="2400" dirty="0" smtClean="0">
                <a:solidFill>
                  <a:schemeClr val="tx1"/>
                </a:solidFill>
              </a:rPr>
              <a:t>displayed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660" y="6103596"/>
            <a:ext cx="5275385" cy="64614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7463765" y="6296628"/>
            <a:ext cx="1268201" cy="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211809" y="5838561"/>
            <a:ext cx="3834578" cy="9161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You can remove filter by using Eraser Button on Filter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512040" y="5814786"/>
            <a:ext cx="10671168" cy="1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466623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SUCCESS – ActionPoint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858204" y="4243472"/>
            <a:ext cx="834487" cy="38082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22" y="2009775"/>
            <a:ext cx="3857625" cy="48482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303564" y="1637984"/>
            <a:ext cx="839936" cy="3717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91345" y="2639569"/>
            <a:ext cx="1129562" cy="7662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1467114" y="1362501"/>
            <a:ext cx="3079878" cy="7597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 Click on the Plus Button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10321" y="3269360"/>
            <a:ext cx="2327758" cy="42567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2. Select Unit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858204" y="4806292"/>
            <a:ext cx="901305" cy="4467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9520676" y="2759555"/>
            <a:ext cx="2508378" cy="346935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3. There </a:t>
            </a:r>
            <a:r>
              <a:rPr lang="en-US" sz="2400" dirty="0">
                <a:solidFill>
                  <a:schemeClr val="tx1"/>
                </a:solidFill>
              </a:rPr>
              <a:t>you can add your analysis of progress and how your area will address the data through </a:t>
            </a:r>
            <a:r>
              <a:rPr lang="en-US" sz="2400" dirty="0" smtClean="0">
                <a:solidFill>
                  <a:schemeClr val="tx1"/>
                </a:solidFill>
              </a:rPr>
              <a:t>planning.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30797" y="1783617"/>
            <a:ext cx="1297653" cy="10897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8679475" y="1489525"/>
            <a:ext cx="2656876" cy="59600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4. Save and Return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Noncredit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466623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40" y="1124807"/>
            <a:ext cx="9144000" cy="48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Noncredit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12040" y="5814786"/>
            <a:ext cx="10671168" cy="1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466623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40" y="1198306"/>
            <a:ext cx="8321040" cy="4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55" y="1082447"/>
            <a:ext cx="6102625" cy="5279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25" y="1532616"/>
            <a:ext cx="3414056" cy="4541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405" y="2164332"/>
            <a:ext cx="1448784" cy="18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</a:t>
            </a:r>
            <a:r>
              <a:rPr lang="en-US" b="1" dirty="0">
                <a:solidFill>
                  <a:schemeClr val="tx1"/>
                </a:solidFill>
              </a:rPr>
              <a:t>Helpful PIE 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596044" y="1338349"/>
            <a:ext cx="10236292" cy="520056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Educational Goal</a:t>
            </a:r>
            <a:r>
              <a:rPr lang="en-US" sz="2400" dirty="0">
                <a:solidFill>
                  <a:schemeClr val="tx1"/>
                </a:solidFill>
              </a:rPr>
              <a:t>: The number of students that stated their informed educational goal after participating in the matriculation process.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Ed Plan</a:t>
            </a:r>
            <a:r>
              <a:rPr lang="en-US" sz="2400" dirty="0">
                <a:solidFill>
                  <a:schemeClr val="tx1"/>
                </a:solidFill>
              </a:rPr>
              <a:t>: The number of students that completed a comprehensive Ed Plan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(Make sure that the fields are describing what we want them to describe).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Enrollment (Demographics) </a:t>
            </a:r>
            <a:r>
              <a:rPr lang="en-US" sz="2400" dirty="0">
                <a:solidFill>
                  <a:schemeClr val="tx1"/>
                </a:solidFill>
              </a:rPr>
              <a:t>– A student is enrolled in a course if they received an end-of-term notation that is displayed on their official transcript.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Success (Data) </a:t>
            </a:r>
            <a:r>
              <a:rPr lang="en-US" sz="2400" dirty="0">
                <a:solidFill>
                  <a:schemeClr val="tx1"/>
                </a:solidFill>
              </a:rPr>
              <a:t>– The percentage of students who received a passing/satisfactory grade.  </a:t>
            </a:r>
          </a:p>
        </p:txBody>
      </p:sp>
    </p:spTree>
    <p:extLst>
      <p:ext uri="{BB962C8B-B14F-4D97-AF65-F5344CB8AC3E}">
        <p14:creationId xmlns:p14="http://schemas.microsoft.com/office/powerpoint/2010/main" val="1270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08" y="1324373"/>
            <a:ext cx="9854305" cy="5383773"/>
          </a:xfrm>
          <a:prstGeom prst="rect">
            <a:avLst/>
          </a:prstGeom>
        </p:spPr>
      </p:pic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44523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1" idx="2"/>
          </p:cNvCxnSpPr>
          <p:nvPr/>
        </p:nvCxnSpPr>
        <p:spPr>
          <a:xfrm>
            <a:off x="3207391" y="4401044"/>
            <a:ext cx="1513438" cy="2603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0" idx="1"/>
          </p:cNvCxnSpPr>
          <p:nvPr/>
        </p:nvCxnSpPr>
        <p:spPr>
          <a:xfrm flipH="1">
            <a:off x="4062153" y="1311042"/>
            <a:ext cx="893930" cy="43871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4956083" y="1141153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1. www.mtsac.edu/</a:t>
            </a:r>
            <a:r>
              <a:rPr lang="en-US" sz="2400" b="1" dirty="0" smtClean="0">
                <a:solidFill>
                  <a:schemeClr val="tx1"/>
                </a:solidFill>
              </a:rPr>
              <a:t>pie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794168" y="4050270"/>
            <a:ext cx="2826446" cy="35077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Click </a:t>
            </a:r>
            <a:r>
              <a:rPr lang="en-US" sz="2400" dirty="0">
                <a:solidFill>
                  <a:schemeClr val="tx1"/>
                </a:solidFill>
              </a:rPr>
              <a:t>to access PIE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- Login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</a:t>
            </a:r>
            <a:r>
              <a:rPr lang="en-US" b="1" dirty="0">
                <a:solidFill>
                  <a:schemeClr val="tx1"/>
                </a:solidFill>
              </a:rPr>
              <a:t>Helpful PIE 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695796" y="1346662"/>
            <a:ext cx="10136540" cy="51922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Retention</a:t>
            </a:r>
            <a:r>
              <a:rPr lang="en-US" sz="2400" dirty="0">
                <a:solidFill>
                  <a:schemeClr val="tx1"/>
                </a:solidFill>
              </a:rPr>
              <a:t> – The percentage of students who do not withdraw from class and who receive a valid grade.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Distance Learning </a:t>
            </a:r>
            <a:r>
              <a:rPr lang="en-US" sz="2400" dirty="0">
                <a:solidFill>
                  <a:schemeClr val="tx1"/>
                </a:solidFill>
              </a:rPr>
              <a:t>– A fully online class with non on-campus meetings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Hybrid</a:t>
            </a:r>
            <a:r>
              <a:rPr lang="en-US" sz="2400" dirty="0">
                <a:solidFill>
                  <a:schemeClr val="tx1"/>
                </a:solidFill>
              </a:rPr>
              <a:t> – Is a hybrid class taught partially online with scheduled meetings on-campus.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Awards</a:t>
            </a:r>
            <a:r>
              <a:rPr lang="en-US" sz="2400" dirty="0">
                <a:solidFill>
                  <a:schemeClr val="tx1"/>
                </a:solidFill>
              </a:rPr>
              <a:t> – The number of degree/certificates given to a student upon the successful completion of a program at Mt. SAC. This includes all Associates, certificates and noncredit awards.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Transfer (Data) </a:t>
            </a:r>
            <a:r>
              <a:rPr lang="en-US" sz="2400" dirty="0">
                <a:solidFill>
                  <a:schemeClr val="tx1"/>
                </a:solidFill>
              </a:rPr>
              <a:t>– *The number of students enrolling in either the University of California (UC) or the California State University (CSU) system.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* Transfer by program is not available at this time.</a:t>
            </a:r>
          </a:p>
        </p:txBody>
      </p:sp>
    </p:spTree>
    <p:extLst>
      <p:ext uri="{BB962C8B-B14F-4D97-AF65-F5344CB8AC3E}">
        <p14:creationId xmlns:p14="http://schemas.microsoft.com/office/powerpoint/2010/main" val="3007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Easy as PIE</a:t>
            </a:r>
            <a:endParaRPr lang="en-US" sz="3600" dirty="0"/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6999" y="5950059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5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5060597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6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7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8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4" y="2817012"/>
            <a:ext cx="5234385" cy="31393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9"/>
              </a:rPr>
              <a:t>bmcneice-stallard@mtsac.edu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Annel Medina Tagarao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10"/>
              </a:rPr>
              <a:t>atagarao@mtsac.edu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- Login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209454" y="4900496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Use portal user name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password to login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339" y="1750629"/>
            <a:ext cx="2708051" cy="3028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1490773" y="1750629"/>
            <a:ext cx="244383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After clicking on “Go to PIE” use </a:t>
            </a:r>
            <a:r>
              <a:rPr lang="en-US" sz="2400" dirty="0">
                <a:solidFill>
                  <a:schemeClr val="tx1"/>
                </a:solidFill>
              </a:rPr>
              <a:t>your </a:t>
            </a:r>
            <a:r>
              <a:rPr lang="en-US" sz="2400" dirty="0" smtClean="0">
                <a:solidFill>
                  <a:schemeClr val="tx1"/>
                </a:solidFill>
              </a:rPr>
              <a:t>Mt. SAC credentials </a:t>
            </a:r>
            <a:r>
              <a:rPr lang="en-US" sz="2400" dirty="0">
                <a:solidFill>
                  <a:schemeClr val="tx1"/>
                </a:solidFill>
              </a:rPr>
              <a:t>to access the SharePoint interface that houses </a:t>
            </a:r>
            <a:r>
              <a:rPr lang="en-US" sz="2400" b="1" dirty="0" err="1" smtClean="0">
                <a:solidFill>
                  <a:schemeClr val="tx1"/>
                </a:solidFill>
              </a:rPr>
              <a:t>PowerBI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begin the </a:t>
            </a:r>
            <a:r>
              <a:rPr lang="en-US" sz="2400" dirty="0" smtClean="0">
                <a:solidFill>
                  <a:schemeClr val="tx1"/>
                </a:solidFill>
              </a:rPr>
              <a:t>process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90" y="2421837"/>
            <a:ext cx="5376004" cy="20371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8252527" y="4228564"/>
            <a:ext cx="1428186" cy="8205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ular Callout 2"/>
          <p:cNvSpPr/>
          <p:nvPr/>
        </p:nvSpPr>
        <p:spPr>
          <a:xfrm>
            <a:off x="8252526" y="4900497"/>
            <a:ext cx="3341294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4. Click on the green Start Button to begin </a:t>
            </a:r>
            <a:r>
              <a:rPr lang="en-US" sz="2400" b="1" dirty="0" smtClean="0">
                <a:solidFill>
                  <a:schemeClr val="tx1"/>
                </a:solidFill>
              </a:rPr>
              <a:t>Data Review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20" y="1268242"/>
            <a:ext cx="9031110" cy="545323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Access Data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18358" y="2611418"/>
            <a:ext cx="17424" cy="6395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156963" y="3857331"/>
            <a:ext cx="669555" cy="3322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4744436" y="2457354"/>
            <a:ext cx="2335824" cy="4432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Click Below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197702" y="4322053"/>
            <a:ext cx="716068" cy="4112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826518" y="3747436"/>
            <a:ext cx="3123668" cy="11492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Select any of these categories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Data Review – Data Review Questions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319250" y="1559590"/>
            <a:ext cx="8753303" cy="497932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are your initial thoughts on the data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might be contributing to student success in your program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might be detracting student success in your program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this the data we need to make a decision? Why or why not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the most important information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What </a:t>
            </a:r>
            <a:r>
              <a:rPr lang="en-US" sz="2400" dirty="0">
                <a:solidFill>
                  <a:schemeClr val="tx1"/>
                </a:solidFill>
              </a:rPr>
              <a:t>is missing?</a:t>
            </a:r>
          </a:p>
        </p:txBody>
      </p:sp>
    </p:spTree>
    <p:extLst>
      <p:ext uri="{BB962C8B-B14F-4D97-AF65-F5344CB8AC3E}">
        <p14:creationId xmlns:p14="http://schemas.microsoft.com/office/powerpoint/2010/main" val="36552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14001"/>
            <a:ext cx="10515600" cy="444193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COURSE SUCCESS - Selecting Items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86429" y="3080705"/>
            <a:ext cx="363940" cy="58791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83875" y="1948801"/>
            <a:ext cx="1023062" cy="238616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83875" y="5360833"/>
            <a:ext cx="4406747" cy="49174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80459" y="2612697"/>
            <a:ext cx="2334814" cy="46800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841286" y="1640761"/>
            <a:ext cx="2945870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</a:rPr>
              <a:t>Enter</a:t>
            </a:r>
            <a:r>
              <a:rPr lang="en-US" sz="2400" dirty="0" smtClean="0">
                <a:solidFill>
                  <a:schemeClr val="tx1"/>
                </a:solidFill>
              </a:rPr>
              <a:t> Course Prefix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10485" y="5627261"/>
            <a:ext cx="2380825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926" y="2497140"/>
            <a:ext cx="3017520" cy="8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502" y="1938292"/>
            <a:ext cx="10641497" cy="409288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COURSE SUCCESS - Selecting Items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50501" y="2456761"/>
            <a:ext cx="380415" cy="10785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4289" y="2231916"/>
            <a:ext cx="1330983" cy="186113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15051" y="5134109"/>
            <a:ext cx="665490" cy="9259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383094" y="2303525"/>
            <a:ext cx="2334814" cy="46800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925380" y="1853855"/>
            <a:ext cx="2945870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</a:rPr>
              <a:t>Enter</a:t>
            </a:r>
            <a:r>
              <a:rPr lang="en-US" sz="2400" dirty="0" smtClean="0">
                <a:solidFill>
                  <a:schemeClr val="tx1"/>
                </a:solidFill>
              </a:rPr>
              <a:t> Course Prefix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3658649" y="5959762"/>
            <a:ext cx="2380825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Course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218" y="2371489"/>
            <a:ext cx="301778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19" y="1953207"/>
            <a:ext cx="10617611" cy="489377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Review – SUCCESS - Selecting Items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41920" y="1520204"/>
            <a:ext cx="445347" cy="12970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683460" y="1520204"/>
            <a:ext cx="872950" cy="12107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93521" y="1532156"/>
            <a:ext cx="1511863" cy="128514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445727" y="1386829"/>
            <a:ext cx="2334814" cy="46800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Division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962006" y="1338999"/>
            <a:ext cx="1956101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Unit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281037" y="1315551"/>
            <a:ext cx="1996951" cy="4680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400" b="1" dirty="0" smtClean="0">
                <a:solidFill>
                  <a:schemeClr val="tx1"/>
                </a:solidFill>
              </a:rPr>
              <a:t>Select</a:t>
            </a:r>
            <a:r>
              <a:rPr lang="en-US" sz="2400" dirty="0" smtClean="0">
                <a:solidFill>
                  <a:schemeClr val="tx1"/>
                </a:solidFill>
              </a:rPr>
              <a:t> Term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218" y="2345272"/>
            <a:ext cx="301778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77" y="1949829"/>
            <a:ext cx="10316429" cy="4771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498764"/>
            <a:ext cx="11443184" cy="7559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44019" y="2071171"/>
            <a:ext cx="1619480" cy="234659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7191372" y="1338746"/>
            <a:ext cx="4521342" cy="104256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example shows success for one term (Spring 2018).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702" y="2410238"/>
            <a:ext cx="301778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26804</TotalTime>
  <Words>795</Words>
  <Application>Microsoft Office PowerPoint</Application>
  <PresentationFormat>Widescreen</PresentationFormat>
  <Paragraphs>131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Making Templates Accessible</vt:lpstr>
      <vt:lpstr>Planning for Institutional Effectiveness Data Review</vt:lpstr>
      <vt:lpstr>Data Review - Login</vt:lpstr>
      <vt:lpstr>Data Review - Login</vt:lpstr>
      <vt:lpstr>Data Review – Access Data</vt:lpstr>
      <vt:lpstr>PowerPoint Presentation</vt:lpstr>
      <vt:lpstr>Data Review – COURSE SUCCESS - Selecting Items</vt:lpstr>
      <vt:lpstr>Data Review – COURSE SUCCESS - Selecting Items</vt:lpstr>
      <vt:lpstr>Data Review – SUCCESS - Selecting Items</vt:lpstr>
      <vt:lpstr>PowerPoint Presentation</vt:lpstr>
      <vt:lpstr>Data Review – SUCCESS - Selecting Items</vt:lpstr>
      <vt:lpstr>Data Review – SUCCESS – By Term/Gender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Review</vt:lpstr>
      <vt:lpstr>PowerPoint Presentation</vt:lpstr>
      <vt:lpstr>PowerPoint Presentation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Tagarao, Annel D.</cp:lastModifiedBy>
  <cp:revision>631</cp:revision>
  <dcterms:created xsi:type="dcterms:W3CDTF">2018-01-26T20:40:34Z</dcterms:created>
  <dcterms:modified xsi:type="dcterms:W3CDTF">2019-02-26T18:33:07Z</dcterms:modified>
  <cp:version/>
</cp:coreProperties>
</file>