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45" r:id="rId3"/>
    <p:sldId id="350" r:id="rId4"/>
    <p:sldId id="335" r:id="rId5"/>
    <p:sldId id="398" r:id="rId6"/>
    <p:sldId id="396" r:id="rId7"/>
    <p:sldId id="402" r:id="rId8"/>
    <p:sldId id="401" r:id="rId9"/>
    <p:sldId id="397" r:id="rId10"/>
    <p:sldId id="352" r:id="rId11"/>
    <p:sldId id="337" r:id="rId12"/>
    <p:sldId id="338" r:id="rId13"/>
    <p:sldId id="341" r:id="rId14"/>
    <p:sldId id="342" r:id="rId15"/>
    <p:sldId id="343" r:id="rId16"/>
    <p:sldId id="403" r:id="rId17"/>
    <p:sldId id="404" r:id="rId18"/>
    <p:sldId id="399" r:id="rId19"/>
    <p:sldId id="400" r:id="rId20"/>
    <p:sldId id="331" r:id="rId2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 id="4" name="Suarez, Pedro L." initials="SPL" lastIdx="2" clrIdx="3">
    <p:extLst>
      <p:ext uri="{19B8F6BF-5375-455C-9EA6-DF929625EA0E}">
        <p15:presenceInfo xmlns:p15="http://schemas.microsoft.com/office/powerpoint/2012/main" userId="S-1-5-21-3103666036-478339142-1459999382-56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00"/>
    <a:srgbClr val="E2AC00"/>
    <a:srgbClr val="84282C"/>
    <a:srgbClr val="D7D7D7"/>
    <a:srgbClr val="B83B1D"/>
    <a:srgbClr val="D83B01"/>
    <a:srgbClr val="C8C8C8"/>
    <a:srgbClr val="DD462F"/>
    <a:srgbClr val="0078D7"/>
    <a:srgbClr val="9BC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814" autoAdjust="0"/>
  </p:normalViewPr>
  <p:slideViewPr>
    <p:cSldViewPr snapToGrid="0">
      <p:cViewPr varScale="1">
        <p:scale>
          <a:sx n="87" d="100"/>
          <a:sy n="87" d="100"/>
        </p:scale>
        <p:origin x="151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80680FBE-A8DF-4758-9AC4-3A9E1039168F}" type="datetimeFigureOut">
              <a:rPr lang="en-US" smtClean="0"/>
              <a:t>11/7/2018</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EC13577B-6902-467D-A26C-08A0DD5E4E03}" type="datetimeFigureOut">
              <a:rPr lang="en-US" smtClean="0"/>
              <a:t>11/7/2018</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p>
          <a:p>
            <a:endParaRPr lang="en-US" baseline="0" dirty="0" smtClean="0"/>
          </a:p>
          <a:p>
            <a:r>
              <a:rPr lang="en-US" baseline="0" dirty="0" smtClean="0"/>
              <a:t>11/7/2018 The left screenshot might be too hard for folks (BMS)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70266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143163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118271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38147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64985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39996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233040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2212387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2837901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141543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50155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282407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a:t>
            </a:r>
            <a:r>
              <a:rPr lang="en-US" baseline="0" dirty="0" smtClean="0"/>
              <a:t> is this what everyone else that isn’t intimately working on PIE will see? When I log in, I see two different start buttons. Will the user get confused by this??</a:t>
            </a:r>
          </a:p>
          <a:p>
            <a:r>
              <a:rPr lang="en-US" baseline="0" dirty="0" smtClean="0"/>
              <a:t>** we have the same login structure for the regular PIE input, I can put a screenshot of both and tell them to choose the green one etc.</a:t>
            </a:r>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56757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7104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50889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404714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377188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Pedro: Maybe we should rewrite the drop down menu instructions</a:t>
            </a:r>
            <a:r>
              <a:rPr lang="en-US" baseline="0" dirty="0" smtClean="0"/>
              <a:t> to “In each of the drop down menus (i.e. Division, Unit, Term), you can select multiple terms, units and divisions. Just left click on each drop down menu, press “Ctrl” on your keyboard and click on the desired filter. (‘</a:t>
            </a:r>
            <a:r>
              <a:rPr lang="en-US" baseline="0" dirty="0" err="1" smtClean="0"/>
              <a:t>Cmd</a:t>
            </a:r>
            <a:r>
              <a:rPr lang="en-US" baseline="0" dirty="0" smtClean="0"/>
              <a:t>’ for Mac users). To minimize the drop down menu, just left click on the menu again.”</a:t>
            </a:r>
          </a:p>
          <a:p>
            <a:endParaRPr lang="en-US" baseline="0" dirty="0" smtClean="0"/>
          </a:p>
          <a:p>
            <a:r>
              <a:rPr lang="en-US" dirty="0" smtClean="0"/>
              <a:t>“Select for Full Window.</a:t>
            </a:r>
            <a:r>
              <a:rPr lang="en-US" baseline="0" dirty="0" smtClean="0"/>
              <a:t> Note: this will open up a new tab in your web browser. To close, just close the tab and you will be back to the previous menu”</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90813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627076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smtClean="0"/>
              <a:t>Click to edit Master title style</a:t>
            </a:r>
            <a:endParaRPr lang="en-US" dirty="0"/>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A907-BFD3-49E2-B4CA-D28C3110B17D}"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5C126-60B3-47F8-9743-CD99BBC2BA6F}"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5A95815-345B-450C-ABB0-59F17AAF06BC}" type="datetime1">
              <a:rPr lang="en-US" smtClean="0"/>
              <a:t>11/7/2018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678DCE-CE00-4BC2-B083-F4E4A6089851}"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3F327-DBFE-4B63-A290-64463BB06941}" type="datetime1">
              <a:rPr lang="en-US" smtClean="0"/>
              <a:t>11/7/2018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8DCBA-18A7-4B26-BCA3-F0C93DBD0D04}" type="datetime1">
              <a:rPr lang="en-US" smtClean="0"/>
              <a:t>11/7/2018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1904886-E09C-4E54-888E-9996D0E331DD}" type="datetime1">
              <a:rPr lang="en-US" smtClean="0"/>
              <a:t>11/7/2018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77ED-3705-4549-9B84-F88C7ADFA4D2}" type="datetime1">
              <a:rPr lang="en-US" smtClean="0"/>
              <a:t>11/7/2018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57612A-A686-42DD-A66E-EE246F29E575}" type="datetime1">
              <a:rPr lang="en-US" smtClean="0"/>
              <a:t>11/7/2018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CA8963-C911-433D-8DB7-892202FAB7E8}" type="datetime1">
              <a:rPr lang="en-US" smtClean="0"/>
              <a:t>11/7/2018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D0403EA6-EB48-4390-B870-7D8E4A85664A}" type="datetime1">
              <a:rPr lang="en-US" smtClean="0"/>
              <a:t>11/7/2018</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mailto:mchen@mtsac.edu" TargetMode="External"/><Relationship Id="rId3" Type="http://schemas.openxmlformats.org/officeDocument/2006/relationships/image" Target="../media/image24.png"/><Relationship Id="rId7" Type="http://schemas.openxmlformats.org/officeDocument/2006/relationships/hyperlink" Target="mailto:msampat@mtsac.edu"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mailto:psuarez7@mtsac.edu" TargetMode="External"/><Relationship Id="rId5" Type="http://schemas.openxmlformats.org/officeDocument/2006/relationships/hyperlink" Target="http://www.mtsac.edu/pie" TargetMode="External"/><Relationship Id="rId10" Type="http://schemas.openxmlformats.org/officeDocument/2006/relationships/hyperlink" Target="mailto:atagarao@mtsac.edu" TargetMode="External"/><Relationship Id="rId4" Type="http://schemas.openxmlformats.org/officeDocument/2006/relationships/image" Target="../media/image25.jpeg"/><Relationship Id="rId9" Type="http://schemas.openxmlformats.org/officeDocument/2006/relationships/hyperlink" Target="mailto:bmcneice-stallard@mtsa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235569" y="4561491"/>
            <a:ext cx="8956431" cy="1375034"/>
          </a:xfrm>
        </p:spPr>
        <p:txBody>
          <a:bodyPr>
            <a:normAutofit fontScale="90000"/>
          </a:bodyPr>
          <a:lstStyle/>
          <a:p>
            <a:r>
              <a:rPr lang="en-US" sz="6000" b="1" dirty="0" smtClean="0">
                <a:latin typeface="Calibri" panose="020F0502020204030204" pitchFamily="34" charset="0"/>
              </a:rPr>
              <a:t>P</a:t>
            </a:r>
            <a:r>
              <a:rPr lang="en-US" sz="4800" dirty="0" smtClean="0">
                <a:latin typeface="Calibri" panose="020F0502020204030204" pitchFamily="34" charset="0"/>
              </a:rPr>
              <a:t>lanning for </a:t>
            </a:r>
            <a:r>
              <a:rPr lang="en-US" sz="6000" b="1" dirty="0" smtClean="0">
                <a:latin typeface="Calibri" panose="020F0502020204030204" pitchFamily="34" charset="0"/>
              </a:rPr>
              <a:t>I</a:t>
            </a:r>
            <a:r>
              <a:rPr lang="en-US" sz="4800" dirty="0" smtClean="0">
                <a:latin typeface="Calibri" panose="020F0502020204030204" pitchFamily="34" charset="0"/>
              </a:rPr>
              <a:t>nstitutional </a:t>
            </a:r>
            <a:r>
              <a:rPr lang="en-US" sz="6000" b="1" dirty="0" smtClean="0">
                <a:latin typeface="Calibri" panose="020F0502020204030204" pitchFamily="34" charset="0"/>
              </a:rPr>
              <a:t>E</a:t>
            </a:r>
            <a:r>
              <a:rPr lang="en-US" sz="4800" dirty="0" smtClean="0">
                <a:latin typeface="Calibri" panose="020F0502020204030204" pitchFamily="34" charset="0"/>
              </a:rPr>
              <a:t>ffectiveness</a:t>
            </a:r>
            <a:br>
              <a:rPr lang="en-US" sz="4800" dirty="0" smtClean="0">
                <a:latin typeface="Calibri" panose="020F0502020204030204" pitchFamily="34" charset="0"/>
              </a:rPr>
            </a:br>
            <a:r>
              <a:rPr lang="en-US" sz="4800" b="1" dirty="0" smtClean="0">
                <a:latin typeface="Calibri" panose="020F0502020204030204" pitchFamily="34" charset="0"/>
              </a:rPr>
              <a:t>Data Review</a:t>
            </a:r>
            <a:endParaRPr lang="en-US"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a:off x="7968925" y="1858597"/>
            <a:ext cx="4225518" cy="4558908"/>
          </a:xfrm>
          <a:prstGeom prst="rect">
            <a:avLst/>
          </a:prstGeom>
        </p:spPr>
      </p:pic>
      <p:pic>
        <p:nvPicPr>
          <p:cNvPr id="7" name="Picture 6"/>
          <p:cNvPicPr>
            <a:picLocks noChangeAspect="1"/>
          </p:cNvPicPr>
          <p:nvPr/>
        </p:nvPicPr>
        <p:blipFill>
          <a:blip r:embed="rId4"/>
          <a:stretch>
            <a:fillRect/>
          </a:stretch>
        </p:blipFill>
        <p:spPr>
          <a:xfrm>
            <a:off x="1497261" y="1858597"/>
            <a:ext cx="6492240" cy="4565715"/>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9" name="Straight Arrow Connector 8"/>
          <p:cNvCxnSpPr/>
          <p:nvPr/>
        </p:nvCxnSpPr>
        <p:spPr>
          <a:xfrm>
            <a:off x="6361043" y="2287958"/>
            <a:ext cx="1482079" cy="7363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2326667" y="1381758"/>
            <a:ext cx="4261099" cy="2144441"/>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Select</a:t>
            </a:r>
            <a:r>
              <a:rPr lang="en-US" sz="2400" dirty="0" smtClean="0">
                <a:solidFill>
                  <a:schemeClr val="tx1"/>
                </a:solidFill>
              </a:rPr>
              <a:t> for Full Window</a:t>
            </a:r>
          </a:p>
          <a:p>
            <a:pPr algn="ctr"/>
            <a:r>
              <a:rPr lang="en-US" sz="2400" dirty="0">
                <a:solidFill>
                  <a:schemeClr val="tx1"/>
                </a:solidFill>
              </a:rPr>
              <a:t>Note: this will open up a new tab in your web browser. To close, just close the tab and you will be back to the previous menu</a:t>
            </a:r>
            <a:r>
              <a:rPr lang="en-US" sz="2400" dirty="0" smtClean="0">
                <a:solidFill>
                  <a:schemeClr val="tx1"/>
                </a:solidFill>
              </a:rPr>
              <a:t>”</a:t>
            </a:r>
            <a:endParaRPr lang="en-US" sz="2400" dirty="0">
              <a:solidFill>
                <a:schemeClr val="tx1"/>
              </a:solidFill>
            </a:endParaRPr>
          </a:p>
        </p:txBody>
      </p:sp>
      <p:sp>
        <p:nvSpPr>
          <p:cNvPr id="36" name="Rounded Rectangular Callout 35"/>
          <p:cNvSpPr/>
          <p:nvPr/>
        </p:nvSpPr>
        <p:spPr>
          <a:xfrm>
            <a:off x="7423265" y="3125585"/>
            <a:ext cx="4698399" cy="365290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a typeface="Calibri" panose="020F0502020204030204" pitchFamily="34" charset="0"/>
                <a:cs typeface="Times New Roman" panose="02020603050405020304" pitchFamily="18" charset="0"/>
              </a:rPr>
              <a:t>*</a:t>
            </a:r>
            <a:r>
              <a:rPr lang="en-US" sz="2400" dirty="0" smtClean="0">
                <a:solidFill>
                  <a:schemeClr val="tx1"/>
                </a:solidFill>
                <a:ea typeface="Calibri" panose="020F0502020204030204" pitchFamily="34" charset="0"/>
                <a:cs typeface="Times New Roman" panose="02020603050405020304" pitchFamily="18" charset="0"/>
              </a:rPr>
              <a:t> </a:t>
            </a:r>
            <a:r>
              <a:rPr lang="en-US" sz="2400" dirty="0">
                <a:solidFill>
                  <a:schemeClr val="tx1"/>
                </a:solidFill>
              </a:rPr>
              <a:t>In each of the drop down menus (i.e. </a:t>
            </a:r>
            <a:r>
              <a:rPr lang="en-US" sz="2400" b="1" dirty="0">
                <a:solidFill>
                  <a:schemeClr val="tx1"/>
                </a:solidFill>
              </a:rPr>
              <a:t>Division</a:t>
            </a:r>
            <a:r>
              <a:rPr lang="en-US" sz="2400" dirty="0">
                <a:solidFill>
                  <a:schemeClr val="tx1"/>
                </a:solidFill>
              </a:rPr>
              <a:t>, </a:t>
            </a:r>
            <a:r>
              <a:rPr lang="en-US" sz="2400" b="1" dirty="0">
                <a:solidFill>
                  <a:schemeClr val="tx1"/>
                </a:solidFill>
              </a:rPr>
              <a:t>Unit</a:t>
            </a:r>
            <a:r>
              <a:rPr lang="en-US" sz="2400" dirty="0">
                <a:solidFill>
                  <a:schemeClr val="tx1"/>
                </a:solidFill>
              </a:rPr>
              <a:t>, </a:t>
            </a:r>
            <a:r>
              <a:rPr lang="en-US" sz="2400" b="1" dirty="0">
                <a:solidFill>
                  <a:schemeClr val="tx1"/>
                </a:solidFill>
              </a:rPr>
              <a:t>Term</a:t>
            </a:r>
            <a:r>
              <a:rPr lang="en-US" sz="2400" dirty="0">
                <a:solidFill>
                  <a:schemeClr val="tx1"/>
                </a:solidFill>
              </a:rPr>
              <a:t>), you can select multiple terms, units and divisions. Just left click on each drop down menu, press “</a:t>
            </a:r>
            <a:r>
              <a:rPr lang="en-US" sz="2400" b="1" dirty="0">
                <a:solidFill>
                  <a:schemeClr val="tx1"/>
                </a:solidFill>
              </a:rPr>
              <a:t>Ctrl</a:t>
            </a:r>
            <a:r>
              <a:rPr lang="en-US" sz="2400" dirty="0">
                <a:solidFill>
                  <a:schemeClr val="tx1"/>
                </a:solidFill>
              </a:rPr>
              <a:t>” on your keyboard and click on the desired filter. (‘</a:t>
            </a:r>
            <a:r>
              <a:rPr lang="en-US" sz="2400" b="1" dirty="0" err="1">
                <a:solidFill>
                  <a:schemeClr val="tx1"/>
                </a:solidFill>
              </a:rPr>
              <a:t>Cmd</a:t>
            </a:r>
            <a:r>
              <a:rPr lang="en-US" sz="2400" dirty="0">
                <a:solidFill>
                  <a:schemeClr val="tx1"/>
                </a:solidFill>
              </a:rPr>
              <a:t>’ for Mac users). To minimize the drop down menu, just left click on the menu </a:t>
            </a:r>
            <a:r>
              <a:rPr lang="en-US" sz="2400" dirty="0" smtClean="0">
                <a:solidFill>
                  <a:schemeClr val="tx1"/>
                </a:solidFill>
              </a:rPr>
              <a:t>again”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10</a:t>
            </a:fld>
            <a:endParaRPr lang="en-US" dirty="0"/>
          </a:p>
        </p:txBody>
      </p:sp>
    </p:spTree>
    <p:extLst>
      <p:ext uri="{BB962C8B-B14F-4D97-AF65-F5344CB8AC3E}">
        <p14:creationId xmlns:p14="http://schemas.microsoft.com/office/powerpoint/2010/main" val="2760515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85708" y="2299092"/>
            <a:ext cx="6564007" cy="4297680"/>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SUCCESS – By Term/Gender</a:t>
            </a:r>
            <a:endParaRPr lang="en-US" b="1" dirty="0">
              <a:solidFill>
                <a:schemeClr val="tx1"/>
              </a:solidFill>
            </a:endParaRPr>
          </a:p>
        </p:txBody>
      </p:sp>
      <p:pic>
        <p:nvPicPr>
          <p:cNvPr id="7" name="Picture 6"/>
          <p:cNvPicPr>
            <a:picLocks noChangeAspect="1"/>
          </p:cNvPicPr>
          <p:nvPr/>
        </p:nvPicPr>
        <p:blipFill>
          <a:blip r:embed="rId4"/>
          <a:stretch>
            <a:fillRect/>
          </a:stretch>
        </p:blipFill>
        <p:spPr>
          <a:xfrm>
            <a:off x="7949715" y="2299092"/>
            <a:ext cx="4225518" cy="4558908"/>
          </a:xfrm>
          <a:prstGeom prst="rect">
            <a:avLst/>
          </a:prstGeom>
        </p:spPr>
      </p:pic>
      <p:cxnSp>
        <p:nvCxnSpPr>
          <p:cNvPr id="8" name="Straight Arrow Connector 7"/>
          <p:cNvCxnSpPr/>
          <p:nvPr/>
        </p:nvCxnSpPr>
        <p:spPr>
          <a:xfrm flipH="1">
            <a:off x="3156441" y="1749669"/>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3894992" y="1379864"/>
            <a:ext cx="5232759" cy="739610"/>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second tab in the Success section displays </a:t>
            </a:r>
            <a:r>
              <a:rPr lang="en-US" sz="2400" b="1" dirty="0">
                <a:solidFill>
                  <a:schemeClr val="tx1"/>
                </a:solidFill>
              </a:rPr>
              <a:t>Term by Gender</a:t>
            </a:r>
          </a:p>
        </p:txBody>
      </p:sp>
      <p:cxnSp>
        <p:nvCxnSpPr>
          <p:cNvPr id="10" name="Straight Arrow Connector 9"/>
          <p:cNvCxnSpPr/>
          <p:nvPr/>
        </p:nvCxnSpPr>
        <p:spPr>
          <a:xfrm flipH="1" flipV="1">
            <a:off x="7310662" y="4778671"/>
            <a:ext cx="1595946" cy="1801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519744" y="3782315"/>
            <a:ext cx="3312591" cy="2266793"/>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 </a:t>
            </a:r>
            <a:r>
              <a:rPr lang="en-US" sz="2400" dirty="0">
                <a:solidFill>
                  <a:schemeClr val="tx1"/>
                </a:solidFill>
              </a:rPr>
              <a:t>user can hover over a bar </a:t>
            </a:r>
            <a:r>
              <a:rPr lang="en-US" sz="2400" dirty="0" smtClean="0">
                <a:solidFill>
                  <a:schemeClr val="tx1"/>
                </a:solidFill>
              </a:rPr>
              <a:t>and </a:t>
            </a:r>
            <a:r>
              <a:rPr lang="en-US" sz="2400" dirty="0">
                <a:solidFill>
                  <a:schemeClr val="tx1"/>
                </a:solidFill>
              </a:rPr>
              <a:t>they can get the </a:t>
            </a:r>
            <a:r>
              <a:rPr lang="en-US" sz="2400" b="1" dirty="0" smtClean="0">
                <a:solidFill>
                  <a:schemeClr val="tx1"/>
                </a:solidFill>
              </a:rPr>
              <a:t>Title</a:t>
            </a:r>
            <a:r>
              <a:rPr lang="en-US" sz="2400" dirty="0" smtClean="0">
                <a:solidFill>
                  <a:schemeClr val="tx1"/>
                </a:solidFill>
              </a:rPr>
              <a:t> </a:t>
            </a:r>
            <a:r>
              <a:rPr lang="en-US" sz="2400" dirty="0">
                <a:solidFill>
                  <a:schemeClr val="tx1"/>
                </a:solidFill>
              </a:rPr>
              <a:t>of the bar as well as the </a:t>
            </a:r>
            <a:r>
              <a:rPr lang="en-US" sz="2400" b="1" dirty="0" smtClean="0">
                <a:solidFill>
                  <a:schemeClr val="tx1"/>
                </a:solidFill>
              </a:rPr>
              <a:t>Count</a:t>
            </a:r>
          </a:p>
          <a:p>
            <a:pPr algn="ctr"/>
            <a:r>
              <a:rPr lang="en-US" sz="2400" i="1" dirty="0" smtClean="0">
                <a:solidFill>
                  <a:schemeClr val="tx1"/>
                </a:solidFill>
              </a:rPr>
              <a:t>(available throughout the interface)</a:t>
            </a:r>
            <a:endParaRPr lang="en-US" sz="2400" i="1" dirty="0">
              <a:solidFill>
                <a:schemeClr val="tx1"/>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pPr/>
              <a:t>11</a:t>
            </a:fld>
            <a:endParaRPr lang="en-US" dirty="0"/>
          </a:p>
        </p:txBody>
      </p:sp>
    </p:spTree>
    <p:extLst>
      <p:ext uri="{BB962C8B-B14F-4D97-AF65-F5344CB8AC3E}">
        <p14:creationId xmlns:p14="http://schemas.microsoft.com/office/powerpoint/2010/main" val="2667431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2534" y="2466174"/>
            <a:ext cx="6126480" cy="4255303"/>
          </a:xfrm>
          <a:prstGeom prst="rect">
            <a:avLst/>
          </a:prstGeom>
        </p:spPr>
      </p:pic>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Enrolled/ Success by Term</a:t>
            </a:r>
            <a:endParaRPr lang="en-US" b="1" dirty="0">
              <a:solidFill>
                <a:schemeClr val="tx1"/>
              </a:solidFill>
            </a:endParaRPr>
          </a:p>
        </p:txBody>
      </p:sp>
      <p:pic>
        <p:nvPicPr>
          <p:cNvPr id="8" name="Picture 7"/>
          <p:cNvPicPr>
            <a:picLocks noChangeAspect="1"/>
          </p:cNvPicPr>
          <p:nvPr/>
        </p:nvPicPr>
        <p:blipFill>
          <a:blip r:embed="rId4"/>
          <a:stretch>
            <a:fillRect/>
          </a:stretch>
        </p:blipFill>
        <p:spPr>
          <a:xfrm>
            <a:off x="7991091" y="2165319"/>
            <a:ext cx="4183322" cy="4513383"/>
          </a:xfrm>
          <a:prstGeom prst="rect">
            <a:avLst/>
          </a:prstGeom>
        </p:spPr>
      </p:pic>
      <p:cxnSp>
        <p:nvCxnSpPr>
          <p:cNvPr id="10" name="Straight Arrow Connector 9"/>
          <p:cNvCxnSpPr/>
          <p:nvPr/>
        </p:nvCxnSpPr>
        <p:spPr>
          <a:xfrm flipH="1">
            <a:off x="4585774" y="1911694"/>
            <a:ext cx="1028697" cy="50724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5374711" y="1186962"/>
            <a:ext cx="5580446" cy="126609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third tab displays </a:t>
            </a:r>
            <a:r>
              <a:rPr lang="en-US" sz="2400" b="1" dirty="0" smtClean="0">
                <a:solidFill>
                  <a:schemeClr val="tx1"/>
                </a:solidFill>
              </a:rPr>
              <a:t>Enrolled </a:t>
            </a:r>
            <a:r>
              <a:rPr lang="en-US" sz="2400" b="1" dirty="0">
                <a:solidFill>
                  <a:schemeClr val="tx1"/>
                </a:solidFill>
              </a:rPr>
              <a:t>by </a:t>
            </a:r>
            <a:r>
              <a:rPr lang="en-US" sz="2400" b="1" dirty="0" smtClean="0">
                <a:solidFill>
                  <a:schemeClr val="tx1"/>
                </a:solidFill>
              </a:rPr>
              <a:t>Success </a:t>
            </a:r>
            <a:r>
              <a:rPr lang="en-US" sz="2400" b="1" dirty="0">
                <a:solidFill>
                  <a:schemeClr val="tx1"/>
                </a:solidFill>
              </a:rPr>
              <a:t>and </a:t>
            </a:r>
            <a:r>
              <a:rPr lang="en-US" sz="2400" b="1" dirty="0" smtClean="0">
                <a:solidFill>
                  <a:schemeClr val="tx1"/>
                </a:solidFill>
              </a:rPr>
              <a:t>Term</a:t>
            </a:r>
            <a:r>
              <a:rPr lang="en-US" sz="2400" dirty="0">
                <a:solidFill>
                  <a:schemeClr val="tx1"/>
                </a:solidFill>
              </a:rPr>
              <a:t>.  Student has received a ‘C’ or </a:t>
            </a:r>
            <a:r>
              <a:rPr lang="en-US" sz="2400" dirty="0" smtClean="0">
                <a:solidFill>
                  <a:schemeClr val="tx1"/>
                </a:solidFill>
              </a:rPr>
              <a:t>higher </a:t>
            </a:r>
            <a:r>
              <a:rPr lang="en-US" sz="2400" dirty="0">
                <a:solidFill>
                  <a:schemeClr val="tx1"/>
                </a:solidFill>
              </a:rPr>
              <a:t>by the end of </a:t>
            </a:r>
            <a:r>
              <a:rPr lang="en-US" sz="2400" dirty="0" smtClean="0">
                <a:solidFill>
                  <a:schemeClr val="tx1"/>
                </a:solidFill>
              </a:rPr>
              <a:t>Term.</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12</a:t>
            </a:fld>
            <a:endParaRPr lang="en-US" dirty="0"/>
          </a:p>
        </p:txBody>
      </p:sp>
    </p:spTree>
    <p:extLst>
      <p:ext uri="{BB962C8B-B14F-4D97-AF65-F5344CB8AC3E}">
        <p14:creationId xmlns:p14="http://schemas.microsoft.com/office/powerpoint/2010/main" val="1262915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8876" y="1939098"/>
            <a:ext cx="6347457" cy="4389120"/>
          </a:xfrm>
          <a:prstGeom prst="rect">
            <a:avLst/>
          </a:prstGeom>
        </p:spPr>
      </p:pic>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Year and Ethnicity</a:t>
            </a:r>
            <a:endParaRPr lang="en-US" b="1" dirty="0">
              <a:solidFill>
                <a:schemeClr val="tx1"/>
              </a:solidFill>
            </a:endParaRPr>
          </a:p>
        </p:txBody>
      </p:sp>
      <p:pic>
        <p:nvPicPr>
          <p:cNvPr id="8" name="Picture 7"/>
          <p:cNvPicPr>
            <a:picLocks noChangeAspect="1"/>
          </p:cNvPicPr>
          <p:nvPr/>
        </p:nvPicPr>
        <p:blipFill>
          <a:blip r:embed="rId4"/>
          <a:stretch>
            <a:fillRect/>
          </a:stretch>
        </p:blipFill>
        <p:spPr>
          <a:xfrm>
            <a:off x="7886333" y="1939098"/>
            <a:ext cx="4103824" cy="4427613"/>
          </a:xfrm>
          <a:prstGeom prst="rect">
            <a:avLst/>
          </a:prstGeom>
        </p:spPr>
      </p:pic>
      <p:cxnSp>
        <p:nvCxnSpPr>
          <p:cNvPr id="10" name="Straight Arrow Connector 9"/>
          <p:cNvCxnSpPr/>
          <p:nvPr/>
        </p:nvCxnSpPr>
        <p:spPr>
          <a:xfrm flipH="1" flipV="1">
            <a:off x="6365631" y="2352565"/>
            <a:ext cx="2751992" cy="132764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06601" y="3469335"/>
            <a:ext cx="3315059"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next tab displays </a:t>
            </a:r>
            <a:r>
              <a:rPr lang="en-US" sz="2400" b="1" dirty="0" smtClean="0">
                <a:solidFill>
                  <a:schemeClr val="tx1"/>
                </a:solidFill>
              </a:rPr>
              <a:t>Success </a:t>
            </a:r>
            <a:r>
              <a:rPr lang="en-US" sz="2400" b="1" dirty="0">
                <a:solidFill>
                  <a:schemeClr val="tx1"/>
                </a:solidFill>
              </a:rPr>
              <a:t>by </a:t>
            </a:r>
            <a:r>
              <a:rPr lang="en-US" sz="2400" b="1" dirty="0" smtClean="0">
                <a:solidFill>
                  <a:schemeClr val="tx1"/>
                </a:solidFill>
              </a:rPr>
              <a:t>Ethnicity</a:t>
            </a:r>
            <a:r>
              <a:rPr lang="en-US" sz="2400" dirty="0">
                <a:solidFill>
                  <a:schemeClr val="tx1"/>
                </a:solidFill>
              </a:rPr>
              <a:t>.  Select </a:t>
            </a:r>
            <a:r>
              <a:rPr lang="en-US" sz="2400" b="1" dirty="0" smtClean="0">
                <a:solidFill>
                  <a:schemeClr val="tx1"/>
                </a:solidFill>
              </a:rPr>
              <a:t>Division</a:t>
            </a:r>
            <a:r>
              <a:rPr lang="en-US" sz="2400" dirty="0">
                <a:solidFill>
                  <a:schemeClr val="tx1"/>
                </a:solidFill>
              </a:rPr>
              <a:t>, </a:t>
            </a:r>
            <a:r>
              <a:rPr lang="en-US" sz="2400" b="1" dirty="0" smtClean="0">
                <a:solidFill>
                  <a:schemeClr val="tx1"/>
                </a:solidFill>
              </a:rPr>
              <a:t>Unit</a:t>
            </a:r>
            <a:r>
              <a:rPr lang="en-US" sz="2400" dirty="0">
                <a:solidFill>
                  <a:schemeClr val="tx1"/>
                </a:solidFill>
              </a:rPr>
              <a:t>, and </a:t>
            </a:r>
            <a:r>
              <a:rPr lang="en-US" sz="2400" b="1" dirty="0">
                <a:solidFill>
                  <a:schemeClr val="tx1"/>
                </a:solidFill>
              </a:rPr>
              <a:t>E</a:t>
            </a:r>
            <a:r>
              <a:rPr lang="en-US" sz="2400" b="1" dirty="0" smtClean="0">
                <a:solidFill>
                  <a:schemeClr val="tx1"/>
                </a:solidFill>
              </a:rPr>
              <a:t>thnicity</a:t>
            </a:r>
            <a:r>
              <a:rPr lang="en-US" sz="2400" dirty="0" smtClean="0">
                <a:solidFill>
                  <a:schemeClr val="tx1"/>
                </a:solidFill>
              </a:rPr>
              <a:t> </a:t>
            </a:r>
            <a:r>
              <a:rPr lang="en-US" sz="2400" dirty="0">
                <a:solidFill>
                  <a:schemeClr val="tx1"/>
                </a:solidFill>
              </a:rPr>
              <a:t>for </a:t>
            </a:r>
            <a:r>
              <a:rPr lang="en-US" sz="2400" dirty="0" smtClean="0">
                <a:solidFill>
                  <a:schemeClr val="tx1"/>
                </a:solidFill>
              </a:rPr>
              <a:t>a specific ethnic category</a:t>
            </a:r>
            <a:endParaRPr lang="en-US" sz="2400" dirty="0">
              <a:solidFill>
                <a:schemeClr val="tx1"/>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13</a:t>
            </a:fld>
            <a:endParaRPr lang="en-US" dirty="0"/>
          </a:p>
        </p:txBody>
      </p:sp>
    </p:spTree>
    <p:extLst>
      <p:ext uri="{BB962C8B-B14F-4D97-AF65-F5344CB8AC3E}">
        <p14:creationId xmlns:p14="http://schemas.microsoft.com/office/powerpoint/2010/main" val="3434852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12040" y="1350015"/>
            <a:ext cx="6492240" cy="4580459"/>
          </a:xfrm>
          <a:prstGeom prst="rect">
            <a:avLst/>
          </a:prstGeom>
        </p:spPr>
      </p:pic>
      <p:pic>
        <p:nvPicPr>
          <p:cNvPr id="8" name="Picture 7"/>
          <p:cNvPicPr>
            <a:picLocks noChangeAspect="1"/>
          </p:cNvPicPr>
          <p:nvPr/>
        </p:nvPicPr>
        <p:blipFill>
          <a:blip r:embed="rId4"/>
          <a:stretch>
            <a:fillRect/>
          </a:stretch>
        </p:blipFill>
        <p:spPr>
          <a:xfrm>
            <a:off x="7852995" y="1350013"/>
            <a:ext cx="4103824" cy="4427613"/>
          </a:xfrm>
          <a:prstGeom prst="rect">
            <a:avLst/>
          </a:prstGeom>
        </p:spPr>
      </p:pic>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By Term/ Age Group</a:t>
            </a:r>
            <a:endParaRPr lang="en-US" b="1" dirty="0">
              <a:solidFill>
                <a:schemeClr val="tx1"/>
              </a:solidFill>
            </a:endParaRPr>
          </a:p>
        </p:txBody>
      </p:sp>
      <p:cxnSp>
        <p:nvCxnSpPr>
          <p:cNvPr id="10" name="Straight Arrow Connector 9"/>
          <p:cNvCxnSpPr/>
          <p:nvPr/>
        </p:nvCxnSpPr>
        <p:spPr>
          <a:xfrm flipH="1" flipV="1">
            <a:off x="7426028" y="1771685"/>
            <a:ext cx="1688123" cy="124850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8874936" y="2615389"/>
            <a:ext cx="3079878" cy="212366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 the </a:t>
            </a:r>
            <a:r>
              <a:rPr lang="en-US" sz="2400" b="1" dirty="0">
                <a:solidFill>
                  <a:schemeClr val="tx1"/>
                </a:solidFill>
              </a:rPr>
              <a:t>Term by Age Group</a:t>
            </a:r>
            <a:r>
              <a:rPr lang="en-US" sz="2400" dirty="0">
                <a:solidFill>
                  <a:schemeClr val="tx1"/>
                </a:solidFill>
              </a:rPr>
              <a:t> Tab, students’ success rate by term and student age group is </a:t>
            </a:r>
            <a:r>
              <a:rPr lang="en-US" sz="2400" dirty="0" smtClean="0">
                <a:solidFill>
                  <a:schemeClr val="tx1"/>
                </a:solidFill>
              </a:rPr>
              <a:t>displayed</a:t>
            </a:r>
            <a:endParaRPr lang="en-US" sz="2400" dirty="0">
              <a:solidFill>
                <a:schemeClr val="tx1"/>
              </a:solidFill>
            </a:endParaRPr>
          </a:p>
        </p:txBody>
      </p:sp>
      <p:pic>
        <p:nvPicPr>
          <p:cNvPr id="7" name="Picture 6"/>
          <p:cNvPicPr>
            <a:picLocks noChangeAspect="1"/>
          </p:cNvPicPr>
          <p:nvPr/>
        </p:nvPicPr>
        <p:blipFill>
          <a:blip r:embed="rId5"/>
          <a:stretch>
            <a:fillRect/>
          </a:stretch>
        </p:blipFill>
        <p:spPr>
          <a:xfrm>
            <a:off x="2215660" y="6103596"/>
            <a:ext cx="5275385" cy="646146"/>
          </a:xfrm>
          <a:prstGeom prst="rect">
            <a:avLst/>
          </a:prstGeom>
        </p:spPr>
      </p:pic>
      <p:cxnSp>
        <p:nvCxnSpPr>
          <p:cNvPr id="17" name="Straight Arrow Connector 16"/>
          <p:cNvCxnSpPr/>
          <p:nvPr/>
        </p:nvCxnSpPr>
        <p:spPr>
          <a:xfrm flipH="1">
            <a:off x="7463765" y="6296628"/>
            <a:ext cx="1268201" cy="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8211809" y="5838561"/>
            <a:ext cx="3834578" cy="9161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You can remove filter by using Eraser Button on Filter</a:t>
            </a:r>
          </a:p>
        </p:txBody>
      </p:sp>
      <p:cxnSp>
        <p:nvCxnSpPr>
          <p:cNvPr id="21" name="Straight Connector 20"/>
          <p:cNvCxnSpPr/>
          <p:nvPr/>
        </p:nvCxnSpPr>
        <p:spPr>
          <a:xfrm>
            <a:off x="1512040" y="5814786"/>
            <a:ext cx="10671168" cy="108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8555736" y="6466623"/>
            <a:ext cx="3276600" cy="365125"/>
          </a:xfrm>
        </p:spPr>
        <p:txBody>
          <a:bodyPr/>
          <a:lstStyle/>
          <a:p>
            <a:fld id="{9860EDB8-5305-433F-BE41-D7A86D811DB3}" type="slidenum">
              <a:rPr lang="en-US" smtClean="0"/>
              <a:pPr/>
              <a:t>14</a:t>
            </a:fld>
            <a:endParaRPr lang="en-US" dirty="0"/>
          </a:p>
        </p:txBody>
      </p:sp>
    </p:spTree>
    <p:extLst>
      <p:ext uri="{BB962C8B-B14F-4D97-AF65-F5344CB8AC3E}">
        <p14:creationId xmlns:p14="http://schemas.microsoft.com/office/powerpoint/2010/main" val="3457726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SUCCESS – ActionPoint</a:t>
            </a:r>
            <a:endParaRPr lang="en-US" b="1" dirty="0">
              <a:solidFill>
                <a:schemeClr val="tx1"/>
              </a:solidFill>
            </a:endParaRPr>
          </a:p>
        </p:txBody>
      </p:sp>
      <p:cxnSp>
        <p:nvCxnSpPr>
          <p:cNvPr id="10" name="Straight Arrow Connector 9"/>
          <p:cNvCxnSpPr/>
          <p:nvPr/>
        </p:nvCxnSpPr>
        <p:spPr>
          <a:xfrm flipH="1" flipV="1">
            <a:off x="8858204" y="4243472"/>
            <a:ext cx="834487" cy="38082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694822" y="2009775"/>
            <a:ext cx="3857625" cy="4848225"/>
          </a:xfrm>
          <a:prstGeom prst="rect">
            <a:avLst/>
          </a:prstGeom>
        </p:spPr>
      </p:pic>
      <p:cxnSp>
        <p:nvCxnSpPr>
          <p:cNvPr id="12" name="Straight Arrow Connector 11"/>
          <p:cNvCxnSpPr/>
          <p:nvPr/>
        </p:nvCxnSpPr>
        <p:spPr>
          <a:xfrm>
            <a:off x="4303564" y="1637984"/>
            <a:ext cx="839936" cy="37179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91345" y="2639569"/>
            <a:ext cx="1129562" cy="7662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1467114" y="1362501"/>
            <a:ext cx="3079878" cy="75978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Click on the Plus Button</a:t>
            </a:r>
            <a:endParaRPr lang="en-US" sz="2400" dirty="0">
              <a:solidFill>
                <a:schemeClr val="tx1"/>
              </a:solidFill>
            </a:endParaRPr>
          </a:p>
        </p:txBody>
      </p:sp>
      <p:sp>
        <p:nvSpPr>
          <p:cNvPr id="11" name="Rounded Rectangular Callout 10"/>
          <p:cNvSpPr/>
          <p:nvPr/>
        </p:nvSpPr>
        <p:spPr>
          <a:xfrm>
            <a:off x="1610321" y="3269360"/>
            <a:ext cx="2327758" cy="42567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2. Select Unit</a:t>
            </a:r>
            <a:endParaRPr lang="en-US" sz="2400" dirty="0">
              <a:solidFill>
                <a:schemeClr val="tx1"/>
              </a:solidFill>
            </a:endParaRPr>
          </a:p>
        </p:txBody>
      </p:sp>
      <p:cxnSp>
        <p:nvCxnSpPr>
          <p:cNvPr id="26" name="Straight Arrow Connector 25"/>
          <p:cNvCxnSpPr/>
          <p:nvPr/>
        </p:nvCxnSpPr>
        <p:spPr>
          <a:xfrm flipH="1">
            <a:off x="8858204" y="4806292"/>
            <a:ext cx="901305" cy="44671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9520676" y="2759555"/>
            <a:ext cx="2508378" cy="346935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3. There </a:t>
            </a:r>
            <a:r>
              <a:rPr lang="en-US" sz="2400" dirty="0">
                <a:solidFill>
                  <a:schemeClr val="tx1"/>
                </a:solidFill>
              </a:rPr>
              <a:t>you can add your analysis of progress and how your area will address the data through </a:t>
            </a:r>
            <a:r>
              <a:rPr lang="en-US" sz="2400" dirty="0" smtClean="0">
                <a:solidFill>
                  <a:schemeClr val="tx1"/>
                </a:solidFill>
              </a:rPr>
              <a:t>planning.</a:t>
            </a:r>
            <a:endParaRPr lang="en-US" sz="2400" dirty="0">
              <a:solidFill>
                <a:schemeClr val="tx1"/>
              </a:solidFill>
            </a:endParaRPr>
          </a:p>
        </p:txBody>
      </p:sp>
      <p:cxnSp>
        <p:nvCxnSpPr>
          <p:cNvPr id="14" name="Straight Arrow Connector 13"/>
          <p:cNvCxnSpPr/>
          <p:nvPr/>
        </p:nvCxnSpPr>
        <p:spPr>
          <a:xfrm flipH="1">
            <a:off x="8230797" y="1783617"/>
            <a:ext cx="1297653" cy="10897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8679475" y="1489525"/>
            <a:ext cx="2656876" cy="59600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4. Save and Return</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15</a:t>
            </a:fld>
            <a:endParaRPr lang="en-US" dirty="0"/>
          </a:p>
        </p:txBody>
      </p:sp>
    </p:spTree>
    <p:extLst>
      <p:ext uri="{BB962C8B-B14F-4D97-AF65-F5344CB8AC3E}">
        <p14:creationId xmlns:p14="http://schemas.microsoft.com/office/powerpoint/2010/main" val="163280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Noncredit</a:t>
            </a:r>
            <a:endParaRPr lang="en-US" b="1" dirty="0">
              <a:solidFill>
                <a:schemeClr val="tx1"/>
              </a:solidFill>
            </a:endParaRPr>
          </a:p>
        </p:txBody>
      </p:sp>
      <p:sp>
        <p:nvSpPr>
          <p:cNvPr id="2" name="Slide Number Placeholder 1"/>
          <p:cNvSpPr>
            <a:spLocks noGrp="1"/>
          </p:cNvSpPr>
          <p:nvPr>
            <p:ph type="sldNum" sz="quarter" idx="12"/>
          </p:nvPr>
        </p:nvSpPr>
        <p:spPr>
          <a:xfrm>
            <a:off x="8555736" y="6466623"/>
            <a:ext cx="3276600" cy="365125"/>
          </a:xfrm>
        </p:spPr>
        <p:txBody>
          <a:bodyPr/>
          <a:lstStyle/>
          <a:p>
            <a:fld id="{9860EDB8-5305-433F-BE41-D7A86D811DB3}" type="slidenum">
              <a:rPr lang="en-US" smtClean="0"/>
              <a:pPr/>
              <a:t>16</a:t>
            </a:fld>
            <a:endParaRPr lang="en-US" dirty="0"/>
          </a:p>
        </p:txBody>
      </p:sp>
      <p:pic>
        <p:nvPicPr>
          <p:cNvPr id="3" name="Picture 2"/>
          <p:cNvPicPr>
            <a:picLocks noChangeAspect="1"/>
          </p:cNvPicPr>
          <p:nvPr/>
        </p:nvPicPr>
        <p:blipFill>
          <a:blip r:embed="rId3"/>
          <a:stretch>
            <a:fillRect/>
          </a:stretch>
        </p:blipFill>
        <p:spPr>
          <a:xfrm>
            <a:off x="1512040" y="1124807"/>
            <a:ext cx="9144000" cy="4868579"/>
          </a:xfrm>
          <a:prstGeom prst="rect">
            <a:avLst/>
          </a:prstGeom>
        </p:spPr>
      </p:pic>
    </p:spTree>
    <p:extLst>
      <p:ext uri="{BB962C8B-B14F-4D97-AF65-F5344CB8AC3E}">
        <p14:creationId xmlns:p14="http://schemas.microsoft.com/office/powerpoint/2010/main" val="1762517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Noncredit</a:t>
            </a:r>
            <a:endParaRPr lang="en-US" b="1" dirty="0">
              <a:solidFill>
                <a:schemeClr val="tx1"/>
              </a:solidFill>
            </a:endParaRPr>
          </a:p>
        </p:txBody>
      </p:sp>
      <p:cxnSp>
        <p:nvCxnSpPr>
          <p:cNvPr id="21" name="Straight Connector 20"/>
          <p:cNvCxnSpPr/>
          <p:nvPr/>
        </p:nvCxnSpPr>
        <p:spPr>
          <a:xfrm>
            <a:off x="1512040" y="5814786"/>
            <a:ext cx="10671168" cy="108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8555736" y="6466623"/>
            <a:ext cx="3276600" cy="365125"/>
          </a:xfrm>
        </p:spPr>
        <p:txBody>
          <a:bodyPr/>
          <a:lstStyle/>
          <a:p>
            <a:fld id="{9860EDB8-5305-433F-BE41-D7A86D811DB3}" type="slidenum">
              <a:rPr lang="en-US" smtClean="0"/>
              <a:pPr/>
              <a:t>17</a:t>
            </a:fld>
            <a:endParaRPr lang="en-US" dirty="0"/>
          </a:p>
        </p:txBody>
      </p:sp>
      <p:pic>
        <p:nvPicPr>
          <p:cNvPr id="3" name="Picture 2"/>
          <p:cNvPicPr>
            <a:picLocks noChangeAspect="1"/>
          </p:cNvPicPr>
          <p:nvPr/>
        </p:nvPicPr>
        <p:blipFill>
          <a:blip r:embed="rId3"/>
          <a:stretch>
            <a:fillRect/>
          </a:stretch>
        </p:blipFill>
        <p:spPr>
          <a:xfrm>
            <a:off x="1512040" y="1198306"/>
            <a:ext cx="8321040" cy="4704928"/>
          </a:xfrm>
          <a:prstGeom prst="rect">
            <a:avLst/>
          </a:prstGeom>
        </p:spPr>
      </p:pic>
    </p:spTree>
    <p:extLst>
      <p:ext uri="{BB962C8B-B14F-4D97-AF65-F5344CB8AC3E}">
        <p14:creationId xmlns:p14="http://schemas.microsoft.com/office/powerpoint/2010/main" val="3256501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18</a:t>
            </a:fld>
            <a:endParaRPr lang="en-US" dirty="0"/>
          </a:p>
        </p:txBody>
      </p:sp>
      <p:sp>
        <p:nvSpPr>
          <p:cNvPr id="19" name="Rounded Rectangular Callout 18"/>
          <p:cNvSpPr/>
          <p:nvPr/>
        </p:nvSpPr>
        <p:spPr>
          <a:xfrm>
            <a:off x="1596044" y="1338349"/>
            <a:ext cx="10236292" cy="520056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Educational Goal</a:t>
            </a:r>
            <a:r>
              <a:rPr lang="en-US" sz="2400" dirty="0">
                <a:solidFill>
                  <a:schemeClr val="tx1"/>
                </a:solidFill>
              </a:rPr>
              <a:t>: The number of students that stated their informed educational goal after participating in the matriculation process. </a:t>
            </a:r>
          </a:p>
          <a:p>
            <a:r>
              <a:rPr lang="en-US" sz="2400" dirty="0">
                <a:solidFill>
                  <a:schemeClr val="tx1"/>
                </a:solidFill>
              </a:rPr>
              <a:t> </a:t>
            </a:r>
          </a:p>
          <a:p>
            <a:r>
              <a:rPr lang="en-US" sz="2400" b="1" dirty="0">
                <a:solidFill>
                  <a:schemeClr val="tx1"/>
                </a:solidFill>
              </a:rPr>
              <a:t>Ed Plan</a:t>
            </a:r>
            <a:r>
              <a:rPr lang="en-US" sz="2400" dirty="0">
                <a:solidFill>
                  <a:schemeClr val="tx1"/>
                </a:solidFill>
              </a:rPr>
              <a:t>: The number of students that completed a comprehensive Ed Plan</a:t>
            </a:r>
          </a:p>
          <a:p>
            <a:r>
              <a:rPr lang="en-US" sz="2400" dirty="0">
                <a:solidFill>
                  <a:schemeClr val="tx1"/>
                </a:solidFill>
              </a:rPr>
              <a:t>(Make sure that the fields are describing what we want them to describe).</a:t>
            </a:r>
          </a:p>
          <a:p>
            <a:r>
              <a:rPr lang="en-US" sz="2400" dirty="0">
                <a:solidFill>
                  <a:schemeClr val="tx1"/>
                </a:solidFill>
              </a:rPr>
              <a:t> </a:t>
            </a:r>
          </a:p>
          <a:p>
            <a:r>
              <a:rPr lang="en-US" sz="2400" b="1" dirty="0">
                <a:solidFill>
                  <a:schemeClr val="tx1"/>
                </a:solidFill>
              </a:rPr>
              <a:t>Enrollment (Demographics) </a:t>
            </a:r>
            <a:r>
              <a:rPr lang="en-US" sz="2400" dirty="0">
                <a:solidFill>
                  <a:schemeClr val="tx1"/>
                </a:solidFill>
              </a:rPr>
              <a:t>– A student is enrolled in a course if they received an end-of-term notation that is displayed on their official transcript. </a:t>
            </a:r>
          </a:p>
          <a:p>
            <a:r>
              <a:rPr lang="en-US" sz="2400" dirty="0">
                <a:solidFill>
                  <a:schemeClr val="tx1"/>
                </a:solidFill>
              </a:rPr>
              <a:t> </a:t>
            </a:r>
          </a:p>
          <a:p>
            <a:r>
              <a:rPr lang="en-US" sz="2400" b="1" dirty="0">
                <a:solidFill>
                  <a:schemeClr val="tx1"/>
                </a:solidFill>
              </a:rPr>
              <a:t>Success (Data) </a:t>
            </a:r>
            <a:r>
              <a:rPr lang="en-US" sz="2400" dirty="0">
                <a:solidFill>
                  <a:schemeClr val="tx1"/>
                </a:solidFill>
              </a:rPr>
              <a:t>– The percentage of students who received a passing/satisfactory grade.  </a:t>
            </a:r>
          </a:p>
        </p:txBody>
      </p:sp>
    </p:spTree>
    <p:extLst>
      <p:ext uri="{BB962C8B-B14F-4D97-AF65-F5344CB8AC3E}">
        <p14:creationId xmlns:p14="http://schemas.microsoft.com/office/powerpoint/2010/main" val="1270342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a:t>
            </a:r>
            <a:r>
              <a:rPr lang="en-US" b="1" dirty="0">
                <a:solidFill>
                  <a:schemeClr val="tx1"/>
                </a:solidFill>
              </a:rPr>
              <a:t>Helpful PIE Definitions</a:t>
            </a:r>
          </a:p>
        </p:txBody>
      </p:sp>
      <p:sp>
        <p:nvSpPr>
          <p:cNvPr id="2" name="Slide Number Placeholder 1"/>
          <p:cNvSpPr>
            <a:spLocks noGrp="1"/>
          </p:cNvSpPr>
          <p:nvPr>
            <p:ph type="sldNum" sz="quarter" idx="12"/>
          </p:nvPr>
        </p:nvSpPr>
        <p:spPr/>
        <p:txBody>
          <a:bodyPr/>
          <a:lstStyle/>
          <a:p>
            <a:fld id="{9860EDB8-5305-433F-BE41-D7A86D811DB3}" type="slidenum">
              <a:rPr lang="en-US" smtClean="0"/>
              <a:pPr/>
              <a:t>19</a:t>
            </a:fld>
            <a:endParaRPr lang="en-US" dirty="0"/>
          </a:p>
        </p:txBody>
      </p:sp>
      <p:sp>
        <p:nvSpPr>
          <p:cNvPr id="19" name="Rounded Rectangular Callout 18"/>
          <p:cNvSpPr/>
          <p:nvPr/>
        </p:nvSpPr>
        <p:spPr>
          <a:xfrm>
            <a:off x="1695796" y="1346662"/>
            <a:ext cx="10136540" cy="5192252"/>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Retention</a:t>
            </a:r>
            <a:r>
              <a:rPr lang="en-US" sz="2400" dirty="0">
                <a:solidFill>
                  <a:schemeClr val="tx1"/>
                </a:solidFill>
              </a:rPr>
              <a:t> – The percentage of students who do not withdraw from class and who receive a valid grade. </a:t>
            </a:r>
          </a:p>
          <a:p>
            <a:r>
              <a:rPr lang="en-US" sz="2400" b="1" dirty="0">
                <a:solidFill>
                  <a:schemeClr val="tx1"/>
                </a:solidFill>
              </a:rPr>
              <a:t>Distance Learning </a:t>
            </a:r>
            <a:r>
              <a:rPr lang="en-US" sz="2400" dirty="0">
                <a:solidFill>
                  <a:schemeClr val="tx1"/>
                </a:solidFill>
              </a:rPr>
              <a:t>– A fully online class with non on-campus meetings</a:t>
            </a:r>
            <a:r>
              <a:rPr lang="en-US" sz="2400" dirty="0" smtClean="0">
                <a:solidFill>
                  <a:schemeClr val="tx1"/>
                </a:solidFill>
              </a:rPr>
              <a:t>. </a:t>
            </a:r>
            <a:endParaRPr lang="en-US" sz="2400" dirty="0">
              <a:solidFill>
                <a:schemeClr val="tx1"/>
              </a:solidFill>
            </a:endParaRPr>
          </a:p>
          <a:p>
            <a:r>
              <a:rPr lang="en-US" sz="2400" b="1" dirty="0">
                <a:solidFill>
                  <a:schemeClr val="tx1"/>
                </a:solidFill>
              </a:rPr>
              <a:t>Hybrid</a:t>
            </a:r>
            <a:r>
              <a:rPr lang="en-US" sz="2400" dirty="0">
                <a:solidFill>
                  <a:schemeClr val="tx1"/>
                </a:solidFill>
              </a:rPr>
              <a:t> – Is a hybrid class taught partially online with scheduled meetings on-campus.  </a:t>
            </a:r>
          </a:p>
          <a:p>
            <a:r>
              <a:rPr lang="en-US" sz="2400" b="1" dirty="0">
                <a:solidFill>
                  <a:schemeClr val="tx1"/>
                </a:solidFill>
              </a:rPr>
              <a:t>Awards</a:t>
            </a:r>
            <a:r>
              <a:rPr lang="en-US" sz="2400" dirty="0">
                <a:solidFill>
                  <a:schemeClr val="tx1"/>
                </a:solidFill>
              </a:rPr>
              <a:t> – The number of degree/certificates given to a student upon the successful completion of a program at Mt. SAC. This includes all Associates, certificates and noncredit awards. </a:t>
            </a:r>
          </a:p>
          <a:p>
            <a:r>
              <a:rPr lang="en-US" sz="2400" b="1" dirty="0">
                <a:solidFill>
                  <a:schemeClr val="tx1"/>
                </a:solidFill>
              </a:rPr>
              <a:t>Transfer (Data) </a:t>
            </a:r>
            <a:r>
              <a:rPr lang="en-US" sz="2400" dirty="0">
                <a:solidFill>
                  <a:schemeClr val="tx1"/>
                </a:solidFill>
              </a:rPr>
              <a:t>– *The number of students enrolling in either the University of California (UC) or the California State University (CSU) system. </a:t>
            </a:r>
          </a:p>
          <a:p>
            <a:r>
              <a:rPr lang="en-US" sz="2400" dirty="0">
                <a:solidFill>
                  <a:schemeClr val="tx1"/>
                </a:solidFill>
              </a:rPr>
              <a:t>* Transfer by program is not available at this time.</a:t>
            </a:r>
          </a:p>
        </p:txBody>
      </p:sp>
    </p:spTree>
    <p:extLst>
      <p:ext uri="{BB962C8B-B14F-4D97-AF65-F5344CB8AC3E}">
        <p14:creationId xmlns:p14="http://schemas.microsoft.com/office/powerpoint/2010/main" val="30073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661508" y="1324373"/>
            <a:ext cx="9854305" cy="5383773"/>
          </a:xfrm>
          <a:prstGeom prst="rect">
            <a:avLst/>
          </a:prstGeom>
        </p:spPr>
      </p:pic>
      <p:sp>
        <p:nvSpPr>
          <p:cNvPr id="88" name="Text Placeholder 1"/>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9" name="Rectangle 8"/>
          <p:cNvSpPr/>
          <p:nvPr/>
        </p:nvSpPr>
        <p:spPr>
          <a:xfrm>
            <a:off x="11101819" y="2221848"/>
            <a:ext cx="827989"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7" name="Rectangle 46"/>
          <p:cNvSpPr/>
          <p:nvPr/>
        </p:nvSpPr>
        <p:spPr>
          <a:xfrm>
            <a:off x="11823067" y="2944523"/>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cxnSp>
        <p:nvCxnSpPr>
          <p:cNvPr id="26" name="Straight Arrow Connector 25"/>
          <p:cNvCxnSpPr>
            <a:stCxn id="21" idx="2"/>
          </p:cNvCxnSpPr>
          <p:nvPr/>
        </p:nvCxnSpPr>
        <p:spPr>
          <a:xfrm>
            <a:off x="3207391" y="4401044"/>
            <a:ext cx="1513438" cy="2603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1"/>
          </p:cNvCxnSpPr>
          <p:nvPr/>
        </p:nvCxnSpPr>
        <p:spPr>
          <a:xfrm flipH="1">
            <a:off x="4062153" y="1311042"/>
            <a:ext cx="893930" cy="43871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4956083" y="1141153"/>
            <a:ext cx="3279528" cy="33977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1. www.mtsac.edu/</a:t>
            </a:r>
            <a:r>
              <a:rPr lang="en-US" sz="2400" b="1" dirty="0" smtClean="0">
                <a:solidFill>
                  <a:schemeClr val="tx1"/>
                </a:solidFill>
              </a:rPr>
              <a:t>pie</a:t>
            </a:r>
            <a:endParaRPr lang="en-US" sz="2400" b="1" dirty="0">
              <a:solidFill>
                <a:schemeClr val="tx1"/>
              </a:solidFill>
            </a:endParaRPr>
          </a:p>
        </p:txBody>
      </p:sp>
      <p:sp>
        <p:nvSpPr>
          <p:cNvPr id="21" name="Rounded Rectangular Callout 20"/>
          <p:cNvSpPr/>
          <p:nvPr/>
        </p:nvSpPr>
        <p:spPr>
          <a:xfrm>
            <a:off x="1794168" y="4050270"/>
            <a:ext cx="2826446" cy="35077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Click </a:t>
            </a:r>
            <a:r>
              <a:rPr lang="en-US" sz="2400" dirty="0">
                <a:solidFill>
                  <a:schemeClr val="tx1"/>
                </a:solidFill>
              </a:rPr>
              <a:t>to access PIE</a:t>
            </a:r>
            <a:endParaRPr lang="en-US" sz="2400" b="1" dirty="0">
              <a:solidFill>
                <a:schemeClr val="tx1"/>
              </a:solidFill>
            </a:endParaRPr>
          </a:p>
        </p:txBody>
      </p:sp>
      <p:sp>
        <p:nvSpPr>
          <p:cNvPr id="15" name="Title 1"/>
          <p:cNvSpPr>
            <a:spLocks noGrp="1"/>
          </p:cNvSpPr>
          <p:nvPr>
            <p:ph type="title"/>
          </p:nvPr>
        </p:nvSpPr>
        <p:spPr>
          <a:xfrm>
            <a:off x="521208" y="448056"/>
            <a:ext cx="11311128" cy="640080"/>
          </a:xfrm>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2</a:t>
            </a:fld>
            <a:endParaRPr lang="en-US" dirty="0"/>
          </a:p>
        </p:txBody>
      </p:sp>
    </p:spTree>
    <p:extLst>
      <p:ext uri="{BB962C8B-B14F-4D97-AF65-F5344CB8AC3E}">
        <p14:creationId xmlns:p14="http://schemas.microsoft.com/office/powerpoint/2010/main" val="2598858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15447" y="5266827"/>
            <a:ext cx="4750964" cy="1469723"/>
          </a:xfrm>
          <a:prstGeom prst="rect">
            <a:avLst/>
          </a:prstGeom>
        </p:spPr>
      </p:pic>
      <p:sp>
        <p:nvSpPr>
          <p:cNvPr id="2" name="Title 1"/>
          <p:cNvSpPr>
            <a:spLocks noGrp="1"/>
          </p:cNvSpPr>
          <p:nvPr>
            <p:ph type="title"/>
          </p:nvPr>
        </p:nvSpPr>
        <p:spPr>
          <a:xfrm>
            <a:off x="521208" y="448056"/>
            <a:ext cx="11309348" cy="640080"/>
          </a:xfrm>
        </p:spPr>
        <p:txBody>
          <a:bodyPr/>
          <a:lstStyle/>
          <a:p>
            <a:r>
              <a:rPr lang="en-US" b="1" dirty="0" smtClean="0"/>
              <a:t>Resources</a:t>
            </a:r>
            <a:endParaRPr lang="en-US" b="1" dirty="0"/>
          </a:p>
        </p:txBody>
      </p:sp>
      <p:sp>
        <p:nvSpPr>
          <p:cNvPr id="84" name="Content Placeholder 5"/>
          <p:cNvSpPr txBox="1">
            <a:spLocks/>
          </p:cNvSpPr>
          <p:nvPr/>
        </p:nvSpPr>
        <p:spPr>
          <a:xfrm>
            <a:off x="2256999" y="1578587"/>
            <a:ext cx="5906099" cy="3899500"/>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200000"/>
              </a:lnSpc>
              <a:spcBef>
                <a:spcPts val="0"/>
              </a:spcBef>
              <a:spcAft>
                <a:spcPts val="600"/>
              </a:spcAft>
              <a:buNone/>
            </a:pPr>
            <a:endParaRPr lang="en-US" sz="800" dirty="0" smtClean="0"/>
          </a:p>
        </p:txBody>
      </p:sp>
      <p:sp>
        <p:nvSpPr>
          <p:cNvPr id="5" name="Rounded Rectangular Callout 4"/>
          <p:cNvSpPr/>
          <p:nvPr/>
        </p:nvSpPr>
        <p:spPr>
          <a:xfrm>
            <a:off x="7576249" y="2006914"/>
            <a:ext cx="3714065" cy="501162"/>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600"/>
              </a:spcAft>
            </a:pPr>
            <a:r>
              <a:rPr lang="en-US" sz="3600" dirty="0" smtClean="0"/>
              <a:t>Easy as PIE</a:t>
            </a:r>
            <a:endParaRPr lang="en-US" sz="3600" dirty="0"/>
          </a:p>
        </p:txBody>
      </p:sp>
      <p:pic>
        <p:nvPicPr>
          <p:cNvPr id="1026" name="Picture 2" descr="Image result for 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248" y="2672678"/>
            <a:ext cx="3714065" cy="2089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56999" y="5950059"/>
            <a:ext cx="3686937" cy="907941"/>
          </a:xfrm>
          <a:prstGeom prst="rect">
            <a:avLst/>
          </a:prstGeom>
        </p:spPr>
        <p:txBody>
          <a:bodyPr wrap="square">
            <a:spAutoFit/>
          </a:bodyPr>
          <a:lstStyle/>
          <a:p>
            <a:pPr algn="ctr">
              <a:lnSpc>
                <a:spcPct val="100000"/>
              </a:lnSpc>
              <a:spcBef>
                <a:spcPts val="0"/>
              </a:spcBef>
              <a:spcAft>
                <a:spcPts val="600"/>
              </a:spcAft>
            </a:pPr>
            <a:r>
              <a:rPr lang="en-US" sz="2400" b="1" dirty="0" smtClean="0"/>
              <a:t>Video Training Resources</a:t>
            </a:r>
            <a:r>
              <a:rPr lang="en-US" sz="2400" dirty="0" smtClean="0"/>
              <a:t>:</a:t>
            </a:r>
          </a:p>
          <a:p>
            <a:pPr algn="ctr">
              <a:lnSpc>
                <a:spcPct val="100000"/>
              </a:lnSpc>
              <a:spcBef>
                <a:spcPts val="0"/>
              </a:spcBef>
              <a:spcAft>
                <a:spcPts val="600"/>
              </a:spcAft>
            </a:pPr>
            <a:r>
              <a:rPr lang="en-US" sz="2400" b="1" dirty="0" smtClean="0">
                <a:solidFill>
                  <a:schemeClr val="bg1"/>
                </a:solidFill>
                <a:hlinkClick r:id="rId5"/>
              </a:rPr>
              <a:t>http</a:t>
            </a:r>
            <a:r>
              <a:rPr lang="en-US" sz="2400" b="1" dirty="0">
                <a:solidFill>
                  <a:schemeClr val="bg1"/>
                </a:solidFill>
                <a:hlinkClick r:id="rId5"/>
              </a:rPr>
              <a:t>://www.mtsac.edu/pie</a:t>
            </a:r>
            <a:endParaRPr lang="en-US" sz="2400" b="1" dirty="0">
              <a:solidFill>
                <a:schemeClr val="bg1"/>
              </a:solidFill>
            </a:endParaRPr>
          </a:p>
        </p:txBody>
      </p:sp>
      <p:sp>
        <p:nvSpPr>
          <p:cNvPr id="9" name="Rectangle 8"/>
          <p:cNvSpPr/>
          <p:nvPr/>
        </p:nvSpPr>
        <p:spPr>
          <a:xfrm>
            <a:off x="1529834" y="5060597"/>
            <a:ext cx="5234384" cy="907941"/>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Technical Questions:</a:t>
            </a:r>
          </a:p>
          <a:p>
            <a:pPr algn="ctr">
              <a:lnSpc>
                <a:spcPct val="100000"/>
              </a:lnSpc>
              <a:spcBef>
                <a:spcPts val="0"/>
              </a:spcBef>
              <a:spcAft>
                <a:spcPts val="600"/>
              </a:spcAft>
            </a:pPr>
            <a:r>
              <a:rPr lang="en-US" sz="2400" dirty="0" smtClean="0"/>
              <a:t>Pedro Suarez: </a:t>
            </a:r>
            <a:r>
              <a:rPr lang="en-US" sz="2400" dirty="0" smtClean="0">
                <a:hlinkClick r:id="rId6"/>
              </a:rPr>
              <a:t>psuarez7@mtsac.edu</a:t>
            </a:r>
            <a:r>
              <a:rPr lang="en-US" sz="2400" dirty="0" smtClean="0"/>
              <a:t> </a:t>
            </a:r>
          </a:p>
        </p:txBody>
      </p:sp>
      <p:sp>
        <p:nvSpPr>
          <p:cNvPr id="10" name="Rectangle 9"/>
          <p:cNvSpPr/>
          <p:nvPr/>
        </p:nvSpPr>
        <p:spPr>
          <a:xfrm>
            <a:off x="1529834" y="1329806"/>
            <a:ext cx="5234384" cy="1354217"/>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PIE Content Questions</a:t>
            </a:r>
          </a:p>
          <a:p>
            <a:pPr algn="ctr">
              <a:lnSpc>
                <a:spcPct val="100000"/>
              </a:lnSpc>
              <a:spcBef>
                <a:spcPts val="0"/>
              </a:spcBef>
              <a:spcAft>
                <a:spcPts val="600"/>
              </a:spcAft>
            </a:pPr>
            <a:r>
              <a:rPr lang="en-US" sz="2400" dirty="0" smtClean="0"/>
              <a:t>Michelle Sampat: </a:t>
            </a:r>
            <a:r>
              <a:rPr lang="en-US" sz="2400" dirty="0" smtClean="0">
                <a:hlinkClick r:id="rId7"/>
              </a:rPr>
              <a:t>msampat@mtsac.edu</a:t>
            </a:r>
            <a:r>
              <a:rPr lang="en-US" sz="2400" dirty="0" smtClean="0"/>
              <a:t> </a:t>
            </a:r>
          </a:p>
          <a:p>
            <a:pPr algn="ctr">
              <a:lnSpc>
                <a:spcPct val="100000"/>
              </a:lnSpc>
              <a:spcBef>
                <a:spcPts val="0"/>
              </a:spcBef>
              <a:spcAft>
                <a:spcPts val="600"/>
              </a:spcAft>
            </a:pPr>
            <a:r>
              <a:rPr lang="en-US" sz="2400" dirty="0" smtClean="0"/>
              <a:t>Meghan Chen: </a:t>
            </a:r>
            <a:r>
              <a:rPr lang="en-US" sz="2400" dirty="0" smtClean="0">
                <a:hlinkClick r:id="rId8"/>
              </a:rPr>
              <a:t>mchen@mtsac.edu</a:t>
            </a:r>
            <a:r>
              <a:rPr lang="en-US" sz="2400" dirty="0" smtClean="0"/>
              <a:t> </a:t>
            </a:r>
          </a:p>
        </p:txBody>
      </p:sp>
      <p:sp>
        <p:nvSpPr>
          <p:cNvPr id="11" name="Rectangle 10"/>
          <p:cNvSpPr/>
          <p:nvPr/>
        </p:nvSpPr>
        <p:spPr>
          <a:xfrm>
            <a:off x="1529834" y="2817012"/>
            <a:ext cx="5234385" cy="3139321"/>
          </a:xfrm>
          <a:prstGeom prst="rect">
            <a:avLst/>
          </a:prstGeom>
          <a:ln>
            <a:solidFill>
              <a:schemeClr val="tx2"/>
            </a:solidFill>
          </a:ln>
        </p:spPr>
        <p:txBody>
          <a:bodyPr wrap="square">
            <a:spAutoFit/>
          </a:bodyPr>
          <a:lstStyle/>
          <a:p>
            <a:pPr algn="ctr">
              <a:lnSpc>
                <a:spcPct val="100000"/>
              </a:lnSpc>
              <a:spcBef>
                <a:spcPts val="0"/>
              </a:spcBef>
              <a:spcAft>
                <a:spcPts val="600"/>
              </a:spcAft>
            </a:pPr>
            <a:r>
              <a:rPr lang="en-US" sz="2400" b="1" dirty="0" smtClean="0"/>
              <a:t>Research/ Data Review Questions</a:t>
            </a:r>
          </a:p>
          <a:p>
            <a:pPr algn="ctr">
              <a:lnSpc>
                <a:spcPct val="100000"/>
              </a:lnSpc>
              <a:spcBef>
                <a:spcPts val="0"/>
              </a:spcBef>
              <a:spcAft>
                <a:spcPts val="600"/>
              </a:spcAft>
            </a:pPr>
            <a:r>
              <a:rPr lang="en-US" sz="2400" dirty="0" smtClean="0"/>
              <a:t>Barbara McNeice-Stallard</a:t>
            </a:r>
            <a:r>
              <a:rPr lang="en-US" sz="2400" dirty="0"/>
              <a:t>: </a:t>
            </a:r>
            <a:endParaRPr lang="en-US" sz="2400" dirty="0" smtClean="0"/>
          </a:p>
          <a:p>
            <a:pPr algn="ctr">
              <a:lnSpc>
                <a:spcPct val="100000"/>
              </a:lnSpc>
              <a:spcBef>
                <a:spcPts val="0"/>
              </a:spcBef>
              <a:spcAft>
                <a:spcPts val="600"/>
              </a:spcAft>
            </a:pPr>
            <a:r>
              <a:rPr lang="en-US" sz="2400" dirty="0" smtClean="0">
                <a:hlinkClick r:id="rId9"/>
              </a:rPr>
              <a:t>bmcneice-stallard@mtsac.edu</a:t>
            </a:r>
            <a:r>
              <a:rPr lang="en-US" sz="2400" dirty="0" smtClean="0"/>
              <a:t> </a:t>
            </a:r>
          </a:p>
          <a:p>
            <a:pPr algn="ctr">
              <a:lnSpc>
                <a:spcPct val="100000"/>
              </a:lnSpc>
              <a:spcBef>
                <a:spcPts val="0"/>
              </a:spcBef>
              <a:spcAft>
                <a:spcPts val="600"/>
              </a:spcAft>
            </a:pPr>
            <a:r>
              <a:rPr lang="en-US" sz="2400" dirty="0" smtClean="0"/>
              <a:t>Annel Medina Tagarao</a:t>
            </a:r>
          </a:p>
          <a:p>
            <a:pPr algn="ctr">
              <a:lnSpc>
                <a:spcPct val="100000"/>
              </a:lnSpc>
              <a:spcBef>
                <a:spcPts val="0"/>
              </a:spcBef>
              <a:spcAft>
                <a:spcPts val="600"/>
              </a:spcAft>
            </a:pPr>
            <a:r>
              <a:rPr lang="en-US" sz="2400" dirty="0" smtClean="0">
                <a:hlinkClick r:id="rId10"/>
              </a:rPr>
              <a:t>atagarao@mtsac.edu</a:t>
            </a:r>
            <a:endParaRPr lang="en-US" sz="2400" dirty="0" smtClean="0"/>
          </a:p>
          <a:p>
            <a:pPr algn="ctr">
              <a:lnSpc>
                <a:spcPct val="100000"/>
              </a:lnSpc>
              <a:spcBef>
                <a:spcPts val="0"/>
              </a:spcBef>
              <a:spcAft>
                <a:spcPts val="600"/>
              </a:spcAft>
            </a:pPr>
            <a:endParaRPr lang="en-US" sz="2400" dirty="0" smtClean="0"/>
          </a:p>
          <a:p>
            <a:pPr algn="ctr">
              <a:lnSpc>
                <a:spcPct val="100000"/>
              </a:lnSpc>
              <a:spcBef>
                <a:spcPts val="0"/>
              </a:spcBef>
              <a:spcAft>
                <a:spcPts val="600"/>
              </a:spcAft>
            </a:pPr>
            <a:endParaRPr lang="en-US" sz="2400" dirty="0" smtClean="0"/>
          </a:p>
        </p:txBody>
      </p:sp>
      <p:sp>
        <p:nvSpPr>
          <p:cNvPr id="6" name="Slide Number Placeholder 5"/>
          <p:cNvSpPr>
            <a:spLocks noGrp="1"/>
          </p:cNvSpPr>
          <p:nvPr>
            <p:ph type="sldNum" sz="quarter" idx="12"/>
          </p:nvPr>
        </p:nvSpPr>
        <p:spPr/>
        <p:txBody>
          <a:bodyPr/>
          <a:lstStyle/>
          <a:p>
            <a:fld id="{9860EDB8-5305-433F-BE41-D7A86D811DB3}" type="slidenum">
              <a:rPr lang="en-US" smtClean="0"/>
              <a:pPr/>
              <a:t>20</a:t>
            </a:fld>
            <a:endParaRPr lang="en-US" dirty="0"/>
          </a:p>
        </p:txBody>
      </p:sp>
    </p:spTree>
    <p:extLst>
      <p:ext uri="{BB962C8B-B14F-4D97-AF65-F5344CB8AC3E}">
        <p14:creationId xmlns:p14="http://schemas.microsoft.com/office/powerpoint/2010/main" val="3290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Login</a:t>
            </a:r>
            <a:endParaRPr lang="en-US" b="1" dirty="0">
              <a:solidFill>
                <a:schemeClr val="tx1"/>
              </a:solidFill>
            </a:endParaRPr>
          </a:p>
        </p:txBody>
      </p:sp>
      <p:sp>
        <p:nvSpPr>
          <p:cNvPr id="4" name="Rounded Rectangular Callout 3"/>
          <p:cNvSpPr/>
          <p:nvPr/>
        </p:nvSpPr>
        <p:spPr>
          <a:xfrm>
            <a:off x="4209454" y="4900496"/>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Use portal user name &amp; </a:t>
            </a:r>
          </a:p>
          <a:p>
            <a:pPr algn="ctr"/>
            <a:r>
              <a:rPr lang="en-US" sz="2400" dirty="0" smtClean="0">
                <a:solidFill>
                  <a:schemeClr val="tx1"/>
                </a:solidFill>
              </a:rPr>
              <a:t>password to login</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4011339" y="1750629"/>
            <a:ext cx="2708051" cy="3028741"/>
          </a:xfrm>
          <a:prstGeom prst="rect">
            <a:avLst/>
          </a:prstGeom>
          <a:ln>
            <a:solidFill>
              <a:schemeClr val="bg1"/>
            </a:solidFill>
          </a:ln>
        </p:spPr>
      </p:pic>
      <p:sp>
        <p:nvSpPr>
          <p:cNvPr id="6" name="Rounded Rectangular Callout 5"/>
          <p:cNvSpPr/>
          <p:nvPr/>
        </p:nvSpPr>
        <p:spPr>
          <a:xfrm>
            <a:off x="1490773" y="1750629"/>
            <a:ext cx="2443839" cy="4397916"/>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solidFill>
                  <a:schemeClr val="tx1"/>
                </a:solidFill>
              </a:rPr>
              <a:t>After clicking on “Go to PIE” use </a:t>
            </a:r>
            <a:r>
              <a:rPr lang="en-US" sz="2400" dirty="0">
                <a:solidFill>
                  <a:schemeClr val="tx1"/>
                </a:solidFill>
              </a:rPr>
              <a:t>your </a:t>
            </a:r>
            <a:r>
              <a:rPr lang="en-US" sz="2400" dirty="0" smtClean="0">
                <a:solidFill>
                  <a:schemeClr val="tx1"/>
                </a:solidFill>
              </a:rPr>
              <a:t>Mt. SAC credentials </a:t>
            </a:r>
            <a:r>
              <a:rPr lang="en-US" sz="2400" dirty="0">
                <a:solidFill>
                  <a:schemeClr val="tx1"/>
                </a:solidFill>
              </a:rPr>
              <a:t>to access the SharePoint interface that houses </a:t>
            </a:r>
            <a:r>
              <a:rPr lang="en-US" sz="2400" b="1" dirty="0" err="1" smtClean="0">
                <a:solidFill>
                  <a:schemeClr val="tx1"/>
                </a:solidFill>
              </a:rPr>
              <a:t>PowerBI</a:t>
            </a:r>
            <a:r>
              <a:rPr lang="en-US" sz="2400" dirty="0" smtClean="0">
                <a:solidFill>
                  <a:schemeClr val="tx1"/>
                </a:solidFill>
              </a:rPr>
              <a:t> </a:t>
            </a:r>
            <a:r>
              <a:rPr lang="en-US" sz="2400" dirty="0">
                <a:solidFill>
                  <a:schemeClr val="tx1"/>
                </a:solidFill>
              </a:rPr>
              <a:t>to begin the </a:t>
            </a:r>
            <a:r>
              <a:rPr lang="en-US" sz="2400" dirty="0" smtClean="0">
                <a:solidFill>
                  <a:schemeClr val="tx1"/>
                </a:solidFill>
              </a:rPr>
              <a:t>process</a:t>
            </a:r>
            <a:endParaRPr lang="en-US" sz="2400" dirty="0">
              <a:solidFill>
                <a:schemeClr val="tx1"/>
              </a:solidFill>
            </a:endParaRPr>
          </a:p>
        </p:txBody>
      </p:sp>
      <p:pic>
        <p:nvPicPr>
          <p:cNvPr id="8" name="Picture 7"/>
          <p:cNvPicPr>
            <a:picLocks noChangeAspect="1"/>
          </p:cNvPicPr>
          <p:nvPr/>
        </p:nvPicPr>
        <p:blipFill>
          <a:blip r:embed="rId4"/>
          <a:stretch>
            <a:fillRect/>
          </a:stretch>
        </p:blipFill>
        <p:spPr>
          <a:xfrm>
            <a:off x="6719390" y="2421837"/>
            <a:ext cx="5376004" cy="2037140"/>
          </a:xfrm>
          <a:prstGeom prst="rect">
            <a:avLst/>
          </a:prstGeom>
        </p:spPr>
      </p:pic>
      <p:cxnSp>
        <p:nvCxnSpPr>
          <p:cNvPr id="9" name="Straight Arrow Connector 8"/>
          <p:cNvCxnSpPr/>
          <p:nvPr/>
        </p:nvCxnSpPr>
        <p:spPr>
          <a:xfrm flipH="1" flipV="1">
            <a:off x="8252527" y="4228564"/>
            <a:ext cx="1428186" cy="82051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8252526" y="4900497"/>
            <a:ext cx="3341294"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4. Click on the green Start Button to begin </a:t>
            </a:r>
            <a:r>
              <a:rPr lang="en-US" sz="2400" b="1" dirty="0" smtClean="0">
                <a:solidFill>
                  <a:schemeClr val="tx1"/>
                </a:solidFill>
              </a:rPr>
              <a:t>Data Review</a:t>
            </a:r>
            <a:endParaRPr lang="en-US" sz="2400" b="1" dirty="0">
              <a:solidFill>
                <a:schemeClr val="tx1"/>
              </a:solidFill>
            </a:endParaRPr>
          </a:p>
        </p:txBody>
      </p:sp>
      <p:sp>
        <p:nvSpPr>
          <p:cNvPr id="7" name="Slide Number Placeholder 6"/>
          <p:cNvSpPr>
            <a:spLocks noGrp="1"/>
          </p:cNvSpPr>
          <p:nvPr>
            <p:ph type="sldNum" sz="quarter" idx="12"/>
          </p:nvPr>
        </p:nvSpPr>
        <p:spPr/>
        <p:txBody>
          <a:bodyPr/>
          <a:lstStyle/>
          <a:p>
            <a:fld id="{9860EDB8-5305-433F-BE41-D7A86D811DB3}" type="slidenum">
              <a:rPr lang="en-US" smtClean="0"/>
              <a:pPr/>
              <a:t>3</a:t>
            </a:fld>
            <a:endParaRPr lang="en-US" dirty="0"/>
          </a:p>
        </p:txBody>
      </p:sp>
    </p:spTree>
    <p:extLst>
      <p:ext uri="{BB962C8B-B14F-4D97-AF65-F5344CB8AC3E}">
        <p14:creationId xmlns:p14="http://schemas.microsoft.com/office/powerpoint/2010/main" val="170572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49520" y="1268242"/>
            <a:ext cx="9031110" cy="5453235"/>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lstStyle/>
          <a:p>
            <a:r>
              <a:rPr lang="en-US" b="1" dirty="0" smtClean="0">
                <a:solidFill>
                  <a:schemeClr val="tx1"/>
                </a:solidFill>
              </a:rPr>
              <a:t>Data Review – Access Data</a:t>
            </a:r>
            <a:endParaRPr lang="en-US" b="1" dirty="0">
              <a:solidFill>
                <a:schemeClr val="tx1"/>
              </a:solidFill>
            </a:endParaRPr>
          </a:p>
        </p:txBody>
      </p:sp>
      <p:cxnSp>
        <p:nvCxnSpPr>
          <p:cNvPr id="6" name="Straight Arrow Connector 5"/>
          <p:cNvCxnSpPr/>
          <p:nvPr/>
        </p:nvCxnSpPr>
        <p:spPr>
          <a:xfrm flipH="1">
            <a:off x="5718358" y="2611418"/>
            <a:ext cx="17424" cy="63957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156963" y="3857331"/>
            <a:ext cx="669555" cy="33228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4744436" y="2457354"/>
            <a:ext cx="2335824" cy="443227"/>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Click Below</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4</a:t>
            </a:fld>
            <a:endParaRPr lang="en-US" dirty="0"/>
          </a:p>
        </p:txBody>
      </p:sp>
      <p:cxnSp>
        <p:nvCxnSpPr>
          <p:cNvPr id="13" name="Straight Arrow Connector 12"/>
          <p:cNvCxnSpPr/>
          <p:nvPr/>
        </p:nvCxnSpPr>
        <p:spPr>
          <a:xfrm flipH="1">
            <a:off x="8197702" y="4322053"/>
            <a:ext cx="716068" cy="41129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8826518" y="3747436"/>
            <a:ext cx="3123668" cy="114923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Select any of these categories</a:t>
            </a:r>
            <a:endParaRPr lang="en-US" sz="2400" dirty="0">
              <a:solidFill>
                <a:schemeClr val="tx1"/>
              </a:solidFill>
            </a:endParaRPr>
          </a:p>
        </p:txBody>
      </p:sp>
    </p:spTree>
    <p:extLst>
      <p:ext uri="{BB962C8B-B14F-4D97-AF65-F5344CB8AC3E}">
        <p14:creationId xmlns:p14="http://schemas.microsoft.com/office/powerpoint/2010/main" val="68676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1208" y="448056"/>
            <a:ext cx="11311128" cy="640080"/>
          </a:xfrm>
          <a:prstGeom prst="rect">
            <a:avLst/>
          </a:prstGeom>
          <a:solidFill>
            <a:schemeClr val="accent6">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b="1" dirty="0" smtClean="0">
                <a:solidFill>
                  <a:schemeClr val="tx1"/>
                </a:solidFill>
              </a:rPr>
              <a:t>Data Review – Data Review Questions</a:t>
            </a:r>
            <a:endParaRPr lang="en-US" b="1" dirty="0">
              <a:solidFill>
                <a:schemeClr val="tx1"/>
              </a:solidFill>
            </a:endParaRPr>
          </a:p>
        </p:txBody>
      </p:sp>
      <p:sp>
        <p:nvSpPr>
          <p:cNvPr id="2" name="Slide Number Placeholder 1"/>
          <p:cNvSpPr>
            <a:spLocks noGrp="1"/>
          </p:cNvSpPr>
          <p:nvPr>
            <p:ph type="sldNum" sz="quarter" idx="12"/>
          </p:nvPr>
        </p:nvSpPr>
        <p:spPr/>
        <p:txBody>
          <a:bodyPr/>
          <a:lstStyle/>
          <a:p>
            <a:fld id="{9860EDB8-5305-433F-BE41-D7A86D811DB3}" type="slidenum">
              <a:rPr lang="en-US" smtClean="0"/>
              <a:pPr/>
              <a:t>5</a:t>
            </a:fld>
            <a:endParaRPr lang="en-US" dirty="0"/>
          </a:p>
        </p:txBody>
      </p:sp>
      <p:sp>
        <p:nvSpPr>
          <p:cNvPr id="19" name="Rounded Rectangular Callout 18"/>
          <p:cNvSpPr/>
          <p:nvPr/>
        </p:nvSpPr>
        <p:spPr>
          <a:xfrm>
            <a:off x="2319250" y="1559590"/>
            <a:ext cx="8753303" cy="4979324"/>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are your initial thoughts on the data</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contributing to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might be detracting student success in your program</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Is this the data we need to make a decision? Why or why not</a:t>
            </a:r>
            <a:r>
              <a:rPr lang="en-US" sz="2400" dirty="0" smtClean="0">
                <a:solidFill>
                  <a:schemeClr val="tx1"/>
                </a:solidFill>
              </a:rPr>
              <a:t>?</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What is the most important information</a:t>
            </a:r>
            <a:r>
              <a:rPr lang="en-US" sz="2400" dirty="0" smtClean="0">
                <a:solidFill>
                  <a:schemeClr val="tx1"/>
                </a:solidFill>
              </a:rPr>
              <a:t>?</a:t>
            </a:r>
          </a:p>
          <a:p>
            <a:r>
              <a:rPr lang="en-US" sz="2400" dirty="0">
                <a:solidFill>
                  <a:schemeClr val="tx1"/>
                </a:solidFill>
              </a:rPr>
              <a:t> </a:t>
            </a:r>
          </a:p>
          <a:p>
            <a:pPr marL="342900" indent="-342900">
              <a:buFont typeface="Arial" panose="020B0604020202020204" pitchFamily="34" charset="0"/>
              <a:buChar char="•"/>
            </a:pPr>
            <a:r>
              <a:rPr lang="en-US" sz="2400" dirty="0" smtClean="0">
                <a:solidFill>
                  <a:schemeClr val="tx1"/>
                </a:solidFill>
              </a:rPr>
              <a:t>What </a:t>
            </a:r>
            <a:r>
              <a:rPr lang="en-US" sz="2400" dirty="0">
                <a:solidFill>
                  <a:schemeClr val="tx1"/>
                </a:solidFill>
              </a:rPr>
              <a:t>is missing?</a:t>
            </a:r>
          </a:p>
        </p:txBody>
      </p:sp>
    </p:spTree>
    <p:extLst>
      <p:ext uri="{BB962C8B-B14F-4D97-AF65-F5344CB8AC3E}">
        <p14:creationId xmlns:p14="http://schemas.microsoft.com/office/powerpoint/2010/main" val="3655213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76400" y="2114001"/>
            <a:ext cx="10515600" cy="4441934"/>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COURSE SUCCESS - Selecting Items</a:t>
            </a:r>
            <a:endParaRPr lang="en-US" b="1" dirty="0">
              <a:solidFill>
                <a:schemeClr val="tx1"/>
              </a:solidFill>
            </a:endParaRPr>
          </a:p>
        </p:txBody>
      </p:sp>
      <p:cxnSp>
        <p:nvCxnSpPr>
          <p:cNvPr id="12" name="Straight Arrow Connector 11"/>
          <p:cNvCxnSpPr/>
          <p:nvPr/>
        </p:nvCxnSpPr>
        <p:spPr>
          <a:xfrm>
            <a:off x="1586429" y="3080705"/>
            <a:ext cx="363940" cy="58791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183875" y="1948801"/>
            <a:ext cx="1023062" cy="238616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183875" y="5360833"/>
            <a:ext cx="4406747" cy="49174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80459" y="2612697"/>
            <a:ext cx="2334814" cy="468008"/>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 </a:t>
            </a:r>
            <a:r>
              <a:rPr lang="en-US" sz="2400" b="1" dirty="0" smtClean="0">
                <a:solidFill>
                  <a:schemeClr val="tx1"/>
                </a:solidFill>
              </a:rPr>
              <a:t>Select</a:t>
            </a:r>
            <a:r>
              <a:rPr lang="en-US" sz="2400" dirty="0" smtClean="0">
                <a:solidFill>
                  <a:schemeClr val="tx1"/>
                </a:solidFill>
              </a:rPr>
              <a:t> Term</a:t>
            </a:r>
            <a:endParaRPr lang="en-US" sz="2400" dirty="0">
              <a:solidFill>
                <a:schemeClr val="tx1"/>
              </a:solidFill>
            </a:endParaRPr>
          </a:p>
        </p:txBody>
      </p:sp>
      <p:sp>
        <p:nvSpPr>
          <p:cNvPr id="23" name="Rounded Rectangular Callout 22"/>
          <p:cNvSpPr/>
          <p:nvPr/>
        </p:nvSpPr>
        <p:spPr>
          <a:xfrm>
            <a:off x="3841286" y="1640761"/>
            <a:ext cx="2945870"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a:t>
            </a:r>
            <a:r>
              <a:rPr lang="en-US" sz="2400" b="1" dirty="0" smtClean="0">
                <a:solidFill>
                  <a:schemeClr val="tx1"/>
                </a:solidFill>
              </a:rPr>
              <a:t>Enter</a:t>
            </a:r>
            <a:r>
              <a:rPr lang="en-US" sz="2400" dirty="0" smtClean="0">
                <a:solidFill>
                  <a:schemeClr val="tx1"/>
                </a:solidFill>
              </a:rPr>
              <a:t> Course Prefix</a:t>
            </a:r>
            <a:endParaRPr lang="en-US" sz="2400" dirty="0">
              <a:solidFill>
                <a:schemeClr val="tx1"/>
              </a:solidFill>
            </a:endParaRPr>
          </a:p>
        </p:txBody>
      </p:sp>
      <p:sp>
        <p:nvSpPr>
          <p:cNvPr id="24" name="Rounded Rectangular Callout 23"/>
          <p:cNvSpPr/>
          <p:nvPr/>
        </p:nvSpPr>
        <p:spPr>
          <a:xfrm>
            <a:off x="7510485" y="5627261"/>
            <a:ext cx="2380825"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a:t>
            </a:r>
            <a:r>
              <a:rPr lang="en-US" sz="2400" b="1" dirty="0" smtClean="0">
                <a:solidFill>
                  <a:schemeClr val="tx1"/>
                </a:solidFill>
              </a:rPr>
              <a:t>Select</a:t>
            </a:r>
            <a:r>
              <a:rPr lang="en-US" sz="2400" dirty="0" smtClean="0">
                <a:solidFill>
                  <a:schemeClr val="tx1"/>
                </a:solidFill>
              </a:rPr>
              <a:t> Course</a:t>
            </a:r>
            <a:endParaRPr lang="en-US" sz="2400" dirty="0">
              <a:solidFill>
                <a:schemeClr val="tx1"/>
              </a:solidFill>
            </a:endParaRPr>
          </a:p>
        </p:txBody>
      </p:sp>
      <p:sp>
        <p:nvSpPr>
          <p:cNvPr id="10" name="Slide Number Placeholder 1"/>
          <p:cNvSpPr>
            <a:spLocks noGrp="1"/>
          </p:cNvSpPr>
          <p:nvPr>
            <p:ph type="sldNum" sz="quarter" idx="12"/>
          </p:nvPr>
        </p:nvSpPr>
        <p:spPr>
          <a:xfrm>
            <a:off x="8555736" y="6356352"/>
            <a:ext cx="3276600" cy="365125"/>
          </a:xfrm>
        </p:spPr>
        <p:txBody>
          <a:bodyPr/>
          <a:lstStyle/>
          <a:p>
            <a:r>
              <a:rPr lang="en-US" dirty="0" smtClean="0"/>
              <a:t>25</a:t>
            </a:r>
            <a:endParaRPr lang="en-US" dirty="0"/>
          </a:p>
        </p:txBody>
      </p:sp>
      <p:pic>
        <p:nvPicPr>
          <p:cNvPr id="8" name="Picture 7"/>
          <p:cNvPicPr>
            <a:picLocks noChangeAspect="1"/>
          </p:cNvPicPr>
          <p:nvPr/>
        </p:nvPicPr>
        <p:blipFill>
          <a:blip r:embed="rId4"/>
          <a:stretch>
            <a:fillRect/>
          </a:stretch>
        </p:blipFill>
        <p:spPr>
          <a:xfrm>
            <a:off x="9080926" y="2497140"/>
            <a:ext cx="3017520" cy="867105"/>
          </a:xfrm>
          <a:prstGeom prst="rect">
            <a:avLst/>
          </a:prstGeom>
        </p:spPr>
      </p:pic>
    </p:spTree>
    <p:extLst>
      <p:ext uri="{BB962C8B-B14F-4D97-AF65-F5344CB8AC3E}">
        <p14:creationId xmlns:p14="http://schemas.microsoft.com/office/powerpoint/2010/main" val="1204549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50502" y="1938292"/>
            <a:ext cx="10641497" cy="4092889"/>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COURSE SUCCESS - Selecting Items</a:t>
            </a:r>
            <a:endParaRPr lang="en-US" b="1" dirty="0">
              <a:solidFill>
                <a:schemeClr val="tx1"/>
              </a:solidFill>
            </a:endParaRPr>
          </a:p>
        </p:txBody>
      </p:sp>
      <p:cxnSp>
        <p:nvCxnSpPr>
          <p:cNvPr id="12" name="Straight Arrow Connector 11"/>
          <p:cNvCxnSpPr/>
          <p:nvPr/>
        </p:nvCxnSpPr>
        <p:spPr>
          <a:xfrm>
            <a:off x="1550501" y="2456761"/>
            <a:ext cx="380415" cy="107853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044289" y="2231916"/>
            <a:ext cx="1330983" cy="186113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115051" y="5134109"/>
            <a:ext cx="665490" cy="925997"/>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383094" y="2303525"/>
            <a:ext cx="2334814" cy="468008"/>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 </a:t>
            </a:r>
            <a:r>
              <a:rPr lang="en-US" sz="2400" b="1" dirty="0" smtClean="0">
                <a:solidFill>
                  <a:schemeClr val="tx1"/>
                </a:solidFill>
              </a:rPr>
              <a:t>Select</a:t>
            </a:r>
            <a:r>
              <a:rPr lang="en-US" sz="2400" dirty="0" smtClean="0">
                <a:solidFill>
                  <a:schemeClr val="tx1"/>
                </a:solidFill>
              </a:rPr>
              <a:t> Term</a:t>
            </a:r>
            <a:endParaRPr lang="en-US" sz="2400" dirty="0">
              <a:solidFill>
                <a:schemeClr val="tx1"/>
              </a:solidFill>
            </a:endParaRPr>
          </a:p>
        </p:txBody>
      </p:sp>
      <p:sp>
        <p:nvSpPr>
          <p:cNvPr id="23" name="Rounded Rectangular Callout 22"/>
          <p:cNvSpPr/>
          <p:nvPr/>
        </p:nvSpPr>
        <p:spPr>
          <a:xfrm>
            <a:off x="3925380" y="1853855"/>
            <a:ext cx="2945870"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a:t>
            </a:r>
            <a:r>
              <a:rPr lang="en-US" sz="2400" b="1" dirty="0" smtClean="0">
                <a:solidFill>
                  <a:schemeClr val="tx1"/>
                </a:solidFill>
              </a:rPr>
              <a:t>Enter</a:t>
            </a:r>
            <a:r>
              <a:rPr lang="en-US" sz="2400" dirty="0" smtClean="0">
                <a:solidFill>
                  <a:schemeClr val="tx1"/>
                </a:solidFill>
              </a:rPr>
              <a:t> Course Prefix</a:t>
            </a:r>
            <a:endParaRPr lang="en-US" sz="2400" dirty="0">
              <a:solidFill>
                <a:schemeClr val="tx1"/>
              </a:solidFill>
            </a:endParaRPr>
          </a:p>
        </p:txBody>
      </p:sp>
      <p:sp>
        <p:nvSpPr>
          <p:cNvPr id="24" name="Rounded Rectangular Callout 23"/>
          <p:cNvSpPr/>
          <p:nvPr/>
        </p:nvSpPr>
        <p:spPr>
          <a:xfrm>
            <a:off x="3658649" y="5959762"/>
            <a:ext cx="2380825"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a:t>
            </a:r>
            <a:r>
              <a:rPr lang="en-US" sz="2400" b="1" dirty="0" smtClean="0">
                <a:solidFill>
                  <a:schemeClr val="tx1"/>
                </a:solidFill>
              </a:rPr>
              <a:t>Select</a:t>
            </a:r>
            <a:r>
              <a:rPr lang="en-US" sz="2400" dirty="0" smtClean="0">
                <a:solidFill>
                  <a:schemeClr val="tx1"/>
                </a:solidFill>
              </a:rPr>
              <a:t> Course</a:t>
            </a:r>
            <a:endParaRPr lang="en-US" sz="2400" dirty="0">
              <a:solidFill>
                <a:schemeClr val="tx1"/>
              </a:solidFill>
            </a:endParaRPr>
          </a:p>
        </p:txBody>
      </p:sp>
      <p:sp>
        <p:nvSpPr>
          <p:cNvPr id="10" name="Slide Number Placeholder 1"/>
          <p:cNvSpPr>
            <a:spLocks noGrp="1"/>
          </p:cNvSpPr>
          <p:nvPr>
            <p:ph type="sldNum" sz="quarter" idx="12"/>
          </p:nvPr>
        </p:nvSpPr>
        <p:spPr>
          <a:xfrm>
            <a:off x="8555736" y="6356352"/>
            <a:ext cx="3276600" cy="365125"/>
          </a:xfrm>
        </p:spPr>
        <p:txBody>
          <a:bodyPr/>
          <a:lstStyle/>
          <a:p>
            <a:r>
              <a:rPr lang="en-US" dirty="0" smtClean="0"/>
              <a:t>25</a:t>
            </a:r>
            <a:endParaRPr lang="en-US" dirty="0"/>
          </a:p>
        </p:txBody>
      </p:sp>
      <p:pic>
        <p:nvPicPr>
          <p:cNvPr id="2" name="Picture 1"/>
          <p:cNvPicPr>
            <a:picLocks noChangeAspect="1"/>
          </p:cNvPicPr>
          <p:nvPr/>
        </p:nvPicPr>
        <p:blipFill>
          <a:blip r:embed="rId4"/>
          <a:stretch>
            <a:fillRect/>
          </a:stretch>
        </p:blipFill>
        <p:spPr>
          <a:xfrm>
            <a:off x="9174218" y="2371489"/>
            <a:ext cx="3017782" cy="865707"/>
          </a:xfrm>
          <a:prstGeom prst="rect">
            <a:avLst/>
          </a:prstGeom>
        </p:spPr>
      </p:pic>
    </p:spTree>
    <p:extLst>
      <p:ext uri="{BB962C8B-B14F-4D97-AF65-F5344CB8AC3E}">
        <p14:creationId xmlns:p14="http://schemas.microsoft.com/office/powerpoint/2010/main" val="1592328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7519" y="1953207"/>
            <a:ext cx="10617611" cy="4893776"/>
          </a:xfrm>
          <a:prstGeom prst="rect">
            <a:avLst/>
          </a:prstGeom>
        </p:spPr>
      </p:pic>
      <p:sp>
        <p:nvSpPr>
          <p:cNvPr id="3" name="Title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en-US" b="1" dirty="0" smtClean="0">
                <a:solidFill>
                  <a:schemeClr val="tx1"/>
                </a:solidFill>
              </a:rPr>
              <a:t>Data Review – SUCCESS - Selecting Items</a:t>
            </a:r>
            <a:endParaRPr lang="en-US" b="1" dirty="0">
              <a:solidFill>
                <a:schemeClr val="tx1"/>
              </a:solidFill>
            </a:endParaRPr>
          </a:p>
        </p:txBody>
      </p:sp>
      <p:cxnSp>
        <p:nvCxnSpPr>
          <p:cNvPr id="12" name="Straight Arrow Connector 11"/>
          <p:cNvCxnSpPr/>
          <p:nvPr/>
        </p:nvCxnSpPr>
        <p:spPr>
          <a:xfrm flipH="1">
            <a:off x="2341920" y="1520204"/>
            <a:ext cx="445347" cy="129709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83460" y="1520204"/>
            <a:ext cx="872950" cy="121072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093521" y="1532156"/>
            <a:ext cx="1511863" cy="128514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445727" y="1386829"/>
            <a:ext cx="2334814" cy="468008"/>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 </a:t>
            </a:r>
            <a:r>
              <a:rPr lang="en-US" sz="2400" b="1" dirty="0" smtClean="0">
                <a:solidFill>
                  <a:schemeClr val="tx1"/>
                </a:solidFill>
              </a:rPr>
              <a:t>Select</a:t>
            </a:r>
            <a:r>
              <a:rPr lang="en-US" sz="2400" dirty="0" smtClean="0">
                <a:solidFill>
                  <a:schemeClr val="tx1"/>
                </a:solidFill>
              </a:rPr>
              <a:t> Division</a:t>
            </a:r>
            <a:endParaRPr lang="en-US" sz="2400" dirty="0">
              <a:solidFill>
                <a:schemeClr val="tx1"/>
              </a:solidFill>
            </a:endParaRPr>
          </a:p>
        </p:txBody>
      </p:sp>
      <p:sp>
        <p:nvSpPr>
          <p:cNvPr id="23" name="Rounded Rectangular Callout 22"/>
          <p:cNvSpPr/>
          <p:nvPr/>
        </p:nvSpPr>
        <p:spPr>
          <a:xfrm>
            <a:off x="3962006" y="1338999"/>
            <a:ext cx="195610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 </a:t>
            </a:r>
            <a:r>
              <a:rPr lang="en-US" sz="2400" b="1" dirty="0" smtClean="0">
                <a:solidFill>
                  <a:schemeClr val="tx1"/>
                </a:solidFill>
              </a:rPr>
              <a:t>Select</a:t>
            </a:r>
            <a:r>
              <a:rPr lang="en-US" sz="2400" dirty="0" smtClean="0">
                <a:solidFill>
                  <a:schemeClr val="tx1"/>
                </a:solidFill>
              </a:rPr>
              <a:t> Unit</a:t>
            </a:r>
            <a:endParaRPr lang="en-US" sz="2400" dirty="0">
              <a:solidFill>
                <a:schemeClr val="tx1"/>
              </a:solidFill>
            </a:endParaRPr>
          </a:p>
        </p:txBody>
      </p:sp>
      <p:sp>
        <p:nvSpPr>
          <p:cNvPr id="24" name="Rounded Rectangular Callout 23"/>
          <p:cNvSpPr/>
          <p:nvPr/>
        </p:nvSpPr>
        <p:spPr>
          <a:xfrm>
            <a:off x="6281037" y="1315551"/>
            <a:ext cx="1996951" cy="468009"/>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 </a:t>
            </a:r>
            <a:r>
              <a:rPr lang="en-US" sz="2400" b="1" dirty="0" smtClean="0">
                <a:solidFill>
                  <a:schemeClr val="tx1"/>
                </a:solidFill>
              </a:rPr>
              <a:t>Select</a:t>
            </a:r>
            <a:r>
              <a:rPr lang="en-US" sz="2400" dirty="0" smtClean="0">
                <a:solidFill>
                  <a:schemeClr val="tx1"/>
                </a:solidFill>
              </a:rPr>
              <a:t> Term</a:t>
            </a:r>
            <a:endParaRPr lang="en-US" sz="2400" dirty="0">
              <a:solidFill>
                <a:schemeClr val="tx1"/>
              </a:solidFill>
            </a:endParaRPr>
          </a:p>
        </p:txBody>
      </p:sp>
      <p:sp>
        <p:nvSpPr>
          <p:cNvPr id="10" name="Slide Number Placeholder 1"/>
          <p:cNvSpPr>
            <a:spLocks noGrp="1"/>
          </p:cNvSpPr>
          <p:nvPr>
            <p:ph type="sldNum" sz="quarter" idx="12"/>
          </p:nvPr>
        </p:nvSpPr>
        <p:spPr>
          <a:xfrm>
            <a:off x="8555736" y="6356352"/>
            <a:ext cx="3276600" cy="365125"/>
          </a:xfrm>
        </p:spPr>
        <p:txBody>
          <a:bodyPr/>
          <a:lstStyle/>
          <a:p>
            <a:r>
              <a:rPr lang="en-US" dirty="0" smtClean="0"/>
              <a:t>25</a:t>
            </a:r>
            <a:endParaRPr lang="en-US" dirty="0"/>
          </a:p>
        </p:txBody>
      </p:sp>
      <p:pic>
        <p:nvPicPr>
          <p:cNvPr id="2" name="Picture 1"/>
          <p:cNvPicPr>
            <a:picLocks noChangeAspect="1"/>
          </p:cNvPicPr>
          <p:nvPr/>
        </p:nvPicPr>
        <p:blipFill>
          <a:blip r:embed="rId4"/>
          <a:stretch>
            <a:fillRect/>
          </a:stretch>
        </p:blipFill>
        <p:spPr>
          <a:xfrm>
            <a:off x="9174218" y="2345272"/>
            <a:ext cx="3017782" cy="865707"/>
          </a:xfrm>
          <a:prstGeom prst="rect">
            <a:avLst/>
          </a:prstGeom>
        </p:spPr>
      </p:pic>
    </p:spTree>
    <p:extLst>
      <p:ext uri="{BB962C8B-B14F-4D97-AF65-F5344CB8AC3E}">
        <p14:creationId xmlns:p14="http://schemas.microsoft.com/office/powerpoint/2010/main" val="176002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19977" y="1949829"/>
            <a:ext cx="10316429" cy="4771648"/>
          </a:xfrm>
          <a:prstGeom prst="rect">
            <a:avLst/>
          </a:prstGeom>
        </p:spPr>
      </p:pic>
      <p:pic>
        <p:nvPicPr>
          <p:cNvPr id="3" name="Picture 2"/>
          <p:cNvPicPr>
            <a:picLocks noChangeAspect="1"/>
          </p:cNvPicPr>
          <p:nvPr/>
        </p:nvPicPr>
        <p:blipFill>
          <a:blip r:embed="rId4"/>
          <a:stretch>
            <a:fillRect/>
          </a:stretch>
        </p:blipFill>
        <p:spPr>
          <a:xfrm>
            <a:off x="508000" y="498764"/>
            <a:ext cx="11443184" cy="755970"/>
          </a:xfrm>
          <a:prstGeom prst="rect">
            <a:avLst/>
          </a:prstGeom>
        </p:spPr>
      </p:pic>
      <p:cxnSp>
        <p:nvCxnSpPr>
          <p:cNvPr id="6" name="Straight Arrow Connector 5"/>
          <p:cNvCxnSpPr/>
          <p:nvPr/>
        </p:nvCxnSpPr>
        <p:spPr>
          <a:xfrm flipH="1">
            <a:off x="6544019" y="2071171"/>
            <a:ext cx="1619480" cy="2346593"/>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7191372" y="1338746"/>
            <a:ext cx="4521342" cy="1042565"/>
          </a:xfrm>
          <a:prstGeom prst="wedgeRoundRectCallout">
            <a:avLst>
              <a:gd name="adj1" fmla="val -23582"/>
              <a:gd name="adj2" fmla="val 50077"/>
              <a:gd name="adj3" fmla="val 16667"/>
            </a:avLst>
          </a:prstGeom>
          <a:solidFill>
            <a:schemeClr val="accent6">
              <a:lumMod val="60000"/>
              <a:lumOff val="40000"/>
            </a:schemeClr>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This example shows success for one term (Spring 2018).</a:t>
            </a:r>
            <a:endParaRPr lang="en-US" sz="2400" dirty="0">
              <a:solidFill>
                <a:schemeClr val="tx1"/>
              </a:solidFill>
            </a:endParaRPr>
          </a:p>
        </p:txBody>
      </p:sp>
      <p:sp>
        <p:nvSpPr>
          <p:cNvPr id="7" name="Slide Number Placeholder 1"/>
          <p:cNvSpPr>
            <a:spLocks noGrp="1"/>
          </p:cNvSpPr>
          <p:nvPr>
            <p:ph type="sldNum" sz="quarter" idx="12"/>
          </p:nvPr>
        </p:nvSpPr>
        <p:spPr>
          <a:xfrm>
            <a:off x="8555736" y="6356352"/>
            <a:ext cx="3276600" cy="365125"/>
          </a:xfrm>
        </p:spPr>
        <p:txBody>
          <a:bodyPr/>
          <a:lstStyle/>
          <a:p>
            <a:r>
              <a:rPr lang="en-US" dirty="0" smtClean="0"/>
              <a:t>26</a:t>
            </a:r>
            <a:endParaRPr lang="en-US" dirty="0"/>
          </a:p>
        </p:txBody>
      </p:sp>
      <p:pic>
        <p:nvPicPr>
          <p:cNvPr id="4" name="Picture 3"/>
          <p:cNvPicPr>
            <a:picLocks noChangeAspect="1"/>
          </p:cNvPicPr>
          <p:nvPr/>
        </p:nvPicPr>
        <p:blipFill>
          <a:blip r:embed="rId5"/>
          <a:stretch>
            <a:fillRect/>
          </a:stretch>
        </p:blipFill>
        <p:spPr>
          <a:xfrm>
            <a:off x="9024702" y="2410238"/>
            <a:ext cx="3017782" cy="865707"/>
          </a:xfrm>
          <a:prstGeom prst="rect">
            <a:avLst/>
          </a:prstGeom>
        </p:spPr>
      </p:pic>
    </p:spTree>
    <p:extLst>
      <p:ext uri="{BB962C8B-B14F-4D97-AF65-F5344CB8AC3E}">
        <p14:creationId xmlns:p14="http://schemas.microsoft.com/office/powerpoint/2010/main" val="285258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26791</TotalTime>
  <Words>1320</Words>
  <Application>Microsoft Office PowerPoint</Application>
  <PresentationFormat>Widescreen</PresentationFormat>
  <Paragraphs>144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Making Templates Accessible</vt:lpstr>
      <vt:lpstr>Planning for Institutional Effectiveness Data Review</vt:lpstr>
      <vt:lpstr>Data Review - Login</vt:lpstr>
      <vt:lpstr>Data Review - Login</vt:lpstr>
      <vt:lpstr>Data Review – Access Data</vt:lpstr>
      <vt:lpstr>PowerPoint Presentation</vt:lpstr>
      <vt:lpstr>Data Review – COURSE SUCCESS - Selecting Items</vt:lpstr>
      <vt:lpstr>Data Review – COURSE SUCCESS - Selecting Items</vt:lpstr>
      <vt:lpstr>Data Review – SUCCESS - Selecting Items</vt:lpstr>
      <vt:lpstr>PowerPoint Presentation</vt:lpstr>
      <vt:lpstr>Data Review – SUCCESS - Selecting Items</vt:lpstr>
      <vt:lpstr>Data Review – SUCCESS – By Term/Gender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Suarez, Pedro L.</cp:lastModifiedBy>
  <cp:revision>628</cp:revision>
  <dcterms:created xsi:type="dcterms:W3CDTF">2018-01-26T20:40:34Z</dcterms:created>
  <dcterms:modified xsi:type="dcterms:W3CDTF">2018-11-07T23:36:54Z</dcterms:modified>
  <cp:version/>
</cp:coreProperties>
</file>