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9"/>
  </p:notesMasterIdLst>
  <p:handoutMasterIdLst>
    <p:handoutMasterId r:id="rId40"/>
  </p:handoutMasterIdLst>
  <p:sldIdLst>
    <p:sldId id="344" r:id="rId2"/>
    <p:sldId id="419" r:id="rId3"/>
    <p:sldId id="285" r:id="rId4"/>
    <p:sldId id="353" r:id="rId5"/>
    <p:sldId id="283" r:id="rId6"/>
    <p:sldId id="310" r:id="rId7"/>
    <p:sldId id="450" r:id="rId8"/>
    <p:sldId id="438" r:id="rId9"/>
    <p:sldId id="439" r:id="rId10"/>
    <p:sldId id="440" r:id="rId11"/>
    <p:sldId id="441" r:id="rId12"/>
    <p:sldId id="442" r:id="rId13"/>
    <p:sldId id="443" r:id="rId14"/>
    <p:sldId id="444" r:id="rId15"/>
    <p:sldId id="445" r:id="rId16"/>
    <p:sldId id="446" r:id="rId17"/>
    <p:sldId id="447" r:id="rId18"/>
    <p:sldId id="448" r:id="rId19"/>
    <p:sldId id="449" r:id="rId20"/>
    <p:sldId id="437" r:id="rId21"/>
    <p:sldId id="426" r:id="rId22"/>
    <p:sldId id="287" r:id="rId23"/>
    <p:sldId id="427" r:id="rId24"/>
    <p:sldId id="421" r:id="rId25"/>
    <p:sldId id="425" r:id="rId26"/>
    <p:sldId id="424" r:id="rId27"/>
    <p:sldId id="428" r:id="rId28"/>
    <p:sldId id="423" r:id="rId29"/>
    <p:sldId id="356" r:id="rId30"/>
    <p:sldId id="325" r:id="rId31"/>
    <p:sldId id="429" r:id="rId32"/>
    <p:sldId id="420" r:id="rId33"/>
    <p:sldId id="436" r:id="rId34"/>
    <p:sldId id="433" r:id="rId35"/>
    <p:sldId id="434" r:id="rId36"/>
    <p:sldId id="435" r:id="rId37"/>
    <p:sldId id="405" r:id="rId38"/>
  </p:sldIdLst>
  <p:sldSz cx="12192000" cy="6858000"/>
  <p:notesSz cx="9144000" cy="6858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2" name="Author" initials="A" lastIdx="0" clrIdx="1"/>
  <p:cmAuthor id="3" name="Samantha Robertson" initials="SR" lastIdx="1" clrIdx="2">
    <p:extLst/>
  </p:cmAuthor>
  <p:cmAuthor id="4" name="Suarez, Pedro L." initials="SPL" lastIdx="2" clrIdx="3">
    <p:extLst>
      <p:ext uri="{19B8F6BF-5375-455C-9EA6-DF929625EA0E}">
        <p15:presenceInfo xmlns:p15="http://schemas.microsoft.com/office/powerpoint/2012/main" userId="S-1-5-21-3103666036-478339142-1459999382-567686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ABE00"/>
    <a:srgbClr val="E2AC00"/>
    <a:srgbClr val="84282C"/>
    <a:srgbClr val="D7D7D7"/>
    <a:srgbClr val="B83B1D"/>
    <a:srgbClr val="D83B01"/>
    <a:srgbClr val="C8C8C8"/>
    <a:srgbClr val="DD462F"/>
    <a:srgbClr val="0078D7"/>
    <a:srgbClr val="9BC9E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0E3FDE45-AF77-4B5C-9715-49D594BDF05E}">
  <a:tblStyle styleId="{8A107856-5554-42FB-B03E-39F5DBC370BA}" styleName="Medium Style 4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0E3FDE45-AF77-4B5C-9715-49D594BDF05E}" styleName="Light Style 1 - Accent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786" autoAdjust="0"/>
    <p:restoredTop sz="94314" autoAdjust="0"/>
  </p:normalViewPr>
  <p:slideViewPr>
    <p:cSldViewPr snapToGrid="0">
      <p:cViewPr varScale="1">
        <p:scale>
          <a:sx n="73" d="100"/>
          <a:sy n="73" d="100"/>
        </p:scale>
        <p:origin x="630" y="72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58" d="100"/>
          <a:sy n="58" d="100"/>
        </p:scale>
        <p:origin x="1230" y="84"/>
      </p:cViewPr>
      <p:guideLst>
        <p:guide orient="horz" pos="2160"/>
        <p:guide pos="288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presProps" Target="presProps.xml"/><Relationship Id="rId84" Type="http://schemas.microsoft.com/office/2015/10/relationships/revisionInfo" Target="revisionInfo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handoutMaster" Target="handoutMasters/handoutMaster1.xml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3962400" cy="344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5179484" y="1"/>
            <a:ext cx="3962400" cy="344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0680FBE-A8DF-4758-9AC4-3A9E1039168F}" type="datetimeFigureOut">
              <a:rPr lang="en-US" smtClean="0"/>
              <a:t>5/30/2019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6513910"/>
            <a:ext cx="3962400" cy="344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5179484" y="6513910"/>
            <a:ext cx="3962400" cy="344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C679768-A2FC-4D08-91F6-8DCE6C566B3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3025516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3962400" cy="344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79484" y="1"/>
            <a:ext cx="3962400" cy="344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C13577B-6902-467D-A26C-08A0DD5E4E03}" type="datetimeFigureOut">
              <a:rPr lang="en-US" smtClean="0"/>
              <a:t>5/30/2019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514600" y="857250"/>
            <a:ext cx="4114800" cy="2314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300412"/>
            <a:ext cx="7315200" cy="2700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13910"/>
            <a:ext cx="3962400" cy="344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79484" y="6513910"/>
            <a:ext cx="3962400" cy="344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F61EA0F-A667-4B49-8422-0062BC55E24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8191029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514600" y="857250"/>
            <a:ext cx="4114800" cy="23145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61EA0F-A667-4B49-8422-0062BC55E249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9038590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61EA0F-A667-4B49-8422-0062BC55E249}" type="slidenum">
              <a:rPr lang="en-US" smtClean="0"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6760060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61EA0F-A667-4B49-8422-0062BC55E249}" type="slidenum">
              <a:rPr lang="en-US" smtClean="0"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3407697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61EA0F-A667-4B49-8422-0062BC55E249}" type="slidenum">
              <a:rPr lang="en-US" smtClean="0"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6243620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61EA0F-A667-4B49-8422-0062BC55E249}" type="slidenum">
              <a:rPr lang="en-US" smtClean="0"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582435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61EA0F-A667-4B49-8422-0062BC55E249}" type="slidenum">
              <a:rPr lang="en-US" smtClean="0"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7811970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61EA0F-A667-4B49-8422-0062BC55E249}" type="slidenum">
              <a:rPr lang="en-US" smtClean="0"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982619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61EA0F-A667-4B49-8422-0062BC55E249}" type="slidenum">
              <a:rPr lang="en-US" smtClean="0"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9004140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61EA0F-A667-4B49-8422-0062BC55E249}" type="slidenum">
              <a:rPr lang="en-US" smtClean="0"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061634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61EA0F-A667-4B49-8422-0062BC55E249}" type="slidenum">
              <a:rPr lang="en-US" smtClean="0"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9722140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61EA0F-A667-4B49-8422-0062BC55E249}" type="slidenum">
              <a:rPr lang="en-US" smtClean="0"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6285365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61EA0F-A667-4B49-8422-0062BC55E249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3166200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514600" y="857250"/>
            <a:ext cx="4114800" cy="23145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61EA0F-A667-4B49-8422-0062BC55E249}" type="slidenum">
              <a:rPr lang="en-US" smtClean="0"/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25903922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61EA0F-A667-4B49-8422-0062BC55E249}" type="slidenum">
              <a:rPr lang="en-US" smtClean="0"/>
              <a:t>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73136472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61EA0F-A667-4B49-8422-0062BC55E249}" type="slidenum">
              <a:rPr lang="en-US" smtClean="0"/>
              <a:t>29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21745510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61EA0F-A667-4B49-8422-0062BC55E249}" type="slidenum">
              <a:rPr lang="en-US" smtClean="0"/>
              <a:t>30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65453375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61EA0F-A667-4B49-8422-0062BC55E249}" type="slidenum">
              <a:rPr lang="en-US" smtClean="0"/>
              <a:t>34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7304346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61EA0F-A667-4B49-8422-0062BC55E249}" type="slidenum">
              <a:rPr lang="en-US" smtClean="0"/>
              <a:t>35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42093389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61EA0F-A667-4B49-8422-0062BC55E249}" type="slidenum">
              <a:rPr lang="en-US" smtClean="0"/>
              <a:t>36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8744750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61EA0F-A667-4B49-8422-0062BC55E249}" type="slidenum">
              <a:rPr lang="en-US" smtClean="0"/>
              <a:t>37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0227177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61EA0F-A667-4B49-8422-0062BC55E249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8974934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61EA0F-A667-4B49-8422-0062BC55E249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4870316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61EA0F-A667-4B49-8422-0062BC55E249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6631977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61EA0F-A667-4B49-8422-0062BC55E249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1614783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514600" y="857250"/>
            <a:ext cx="4114800" cy="23145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61EA0F-A667-4B49-8422-0062BC55E249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2177519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61EA0F-A667-4B49-8422-0062BC55E249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7348849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61EA0F-A667-4B49-8422-0062BC55E249}" type="slidenum">
              <a:rPr lang="en-US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3347633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wide view of the Mt. San Antonio College campus with snowy hills in the background.&#10;" title="Landscape of Mt. San Antonio College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6149"/>
          <a:stretch/>
        </p:blipFill>
        <p:spPr>
          <a:xfrm>
            <a:off x="-76200" y="0"/>
            <a:ext cx="12268200" cy="6858000"/>
          </a:xfrm>
          <a:prstGeom prst="rect">
            <a:avLst/>
          </a:prstGeom>
        </p:spPr>
      </p:pic>
      <p:sp>
        <p:nvSpPr>
          <p:cNvPr id="6" name="Rectangle 5"/>
          <p:cNvSpPr/>
          <p:nvPr userDrawn="1"/>
        </p:nvSpPr>
        <p:spPr bwMode="auto">
          <a:xfrm>
            <a:off x="1251312" y="4459349"/>
            <a:ext cx="10940687" cy="2009648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lang="en-US">
              <a:solidFill>
                <a:schemeClr val="tx1"/>
              </a:solidFill>
            </a:endParaRPr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3556000" y="4742044"/>
            <a:ext cx="8080373" cy="1111495"/>
          </a:xfrm>
          <a:noFill/>
        </p:spPr>
        <p:txBody>
          <a:bodyPr>
            <a:normAutofit/>
          </a:bodyPr>
          <a:lstStyle>
            <a:lvl1pPr algn="l">
              <a:defRPr sz="440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pic>
        <p:nvPicPr>
          <p:cNvPr id="3" name="Picture 2" descr="The logo features the words Mt. San Antonio College, Mt. SAC, hills and a torch." title="Mt. San Antonio College Logo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4233" y="4814416"/>
            <a:ext cx="1940560" cy="1375871"/>
          </a:xfrm>
          <a:prstGeom prst="rect">
            <a:avLst/>
          </a:prstGeom>
        </p:spPr>
      </p:pic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3566160" y="5427663"/>
            <a:ext cx="8080373" cy="82391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71854949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5DA907-BFD3-49E2-B4CA-D28C3110B17D}" type="datetime1">
              <a:rPr lang="en-US" smtClean="0"/>
              <a:t>5/30/2019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Add a footer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E4EFAB-AE02-4809-8285-EDC44B9E34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375416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192256" y="365125"/>
            <a:ext cx="64008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752600" y="365125"/>
            <a:ext cx="916305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85C126-60B3-47F8-9743-CD99BBC2BA6F}" type="datetime1">
              <a:rPr lang="en-US" smtClean="0"/>
              <a:t>5/30/2019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Add a footer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555736" y="6356352"/>
            <a:ext cx="3276600" cy="365125"/>
          </a:xfrm>
        </p:spPr>
        <p:txBody>
          <a:bodyPr/>
          <a:lstStyle/>
          <a:p>
            <a:fld id="{44E4EFAB-AE02-4809-8285-EDC44B9E34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707676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3"/>
          </p:nvPr>
        </p:nvSpPr>
        <p:spPr>
          <a:xfrm>
            <a:off x="1752600" y="1444752"/>
            <a:ext cx="10076688" cy="438912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A95815-345B-450C-ABB0-59F17AAF06BC}" type="datetime1">
              <a:rPr lang="en-US" smtClean="0"/>
              <a:t>5/30/2019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Add a footer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60EDB8-5305-433F-BE41-D7A86D811DB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8583654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1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52600" y="1709738"/>
            <a:ext cx="10079736" cy="2852737"/>
          </a:xfrm>
        </p:spPr>
        <p:txBody>
          <a:bodyPr anchor="b">
            <a:normAutofit/>
          </a:bodyPr>
          <a:lstStyle>
            <a:lvl1pPr>
              <a:defRPr sz="4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52600" y="4589463"/>
            <a:ext cx="10079736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678DCE-CE00-4BC2-B083-F4E4A6089851}" type="datetime1">
              <a:rPr lang="en-US" smtClean="0"/>
              <a:t>5/30/2019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Add a footer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555736" y="6356352"/>
            <a:ext cx="3276600" cy="365125"/>
          </a:xfrm>
        </p:spPr>
        <p:txBody>
          <a:bodyPr/>
          <a:lstStyle/>
          <a:p>
            <a:fld id="{44E4EFAB-AE02-4809-8285-EDC44B9E34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938445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752600" y="1501775"/>
            <a:ext cx="474345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086600" y="1501775"/>
            <a:ext cx="474345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23F327-DBFE-4B63-A290-64463BB06941}" type="datetime1">
              <a:rPr lang="en-US" smtClean="0"/>
              <a:t>5/30/2019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Add a footer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E4EFAB-AE02-4809-8285-EDC44B9E34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95168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52600" y="1414463"/>
            <a:ext cx="4702175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752600" y="2238375"/>
            <a:ext cx="4702175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107004" y="1414463"/>
            <a:ext cx="4725332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07004" y="2238375"/>
            <a:ext cx="4725332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38DCBA-18A7-4B26-BCA3-F0C93DBD0D04}" type="datetime1">
              <a:rPr lang="en-US" smtClean="0"/>
              <a:t>5/30/2019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Add a footer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555736" y="6356352"/>
            <a:ext cx="3276600" cy="365125"/>
          </a:xfrm>
        </p:spPr>
        <p:txBody>
          <a:bodyPr/>
          <a:lstStyle/>
          <a:p>
            <a:fld id="{44E4EFAB-AE02-4809-8285-EDC44B9E34E2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521208" y="448056"/>
            <a:ext cx="11311128" cy="64008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874019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61904886-E09C-4E54-888E-9996D0E331DD}" type="datetime1">
              <a:rPr lang="en-US" smtClean="0"/>
              <a:t>5/30/2019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Add a footer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9860EDB8-5305-433F-BE41-D7A86D811DB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574428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8E77ED-3705-4549-9B84-F88C7ADFA4D2}" type="datetime1">
              <a:rPr lang="en-US" smtClean="0"/>
              <a:t>5/30/2019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Add a footer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E4EFAB-AE02-4809-8285-EDC44B9E34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004326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71650" y="457200"/>
            <a:ext cx="3943350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10300" y="987425"/>
            <a:ext cx="5622035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71650" y="2171700"/>
            <a:ext cx="3943350" cy="36972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57612A-A686-42DD-A66E-EE246F29E575}" type="datetime1">
              <a:rPr lang="en-US" smtClean="0"/>
              <a:t>5/30/2019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Add a footer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555736" y="6356352"/>
            <a:ext cx="3276600" cy="365125"/>
          </a:xfrm>
        </p:spPr>
        <p:txBody>
          <a:bodyPr/>
          <a:lstStyle/>
          <a:p>
            <a:fld id="{44E4EFAB-AE02-4809-8285-EDC44B9E34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997911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73936" y="457200"/>
            <a:ext cx="3941064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 descr="An empty placeholder to add an image. Click on the placeholder and select the image that you wish to add"/>
          <p:cNvSpPr>
            <a:spLocks noGrp="1"/>
          </p:cNvSpPr>
          <p:nvPr>
            <p:ph type="pic" idx="1"/>
          </p:nvPr>
        </p:nvSpPr>
        <p:spPr>
          <a:xfrm>
            <a:off x="6208776" y="987425"/>
            <a:ext cx="562356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73936" y="2176272"/>
            <a:ext cx="3941064" cy="3694176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CA8963-C911-433D-8DB7-892202FAB7E8}" type="datetime1">
              <a:rPr lang="en-US" smtClean="0"/>
              <a:t>5/30/2019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Add a footer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E4EFAB-AE02-4809-8285-EDC44B9E34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298498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A peekaboo view of the Mt. SAC campus with rolling hills and snowcapped mountain in the background" title="Landscape of Campus"/>
          <p:cNvPicPr>
            <a:picLocks noChangeAspect="1"/>
          </p:cNvPicPr>
          <p:nvPr userDrawn="1"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431" t="-136" r="49163" b="7881"/>
          <a:stretch/>
        </p:blipFill>
        <p:spPr>
          <a:xfrm>
            <a:off x="-8636" y="-10160"/>
            <a:ext cx="1503680" cy="6898640"/>
          </a:xfrm>
          <a:prstGeom prst="rect">
            <a:avLst/>
          </a:prstGeom>
        </p:spPr>
      </p:pic>
      <p:sp>
        <p:nvSpPr>
          <p:cNvPr id="7" name="Rectangle 6"/>
          <p:cNvSpPr/>
          <p:nvPr userDrawn="1"/>
        </p:nvSpPr>
        <p:spPr>
          <a:xfrm>
            <a:off x="0" y="0"/>
            <a:ext cx="15494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 anchorCtr="0"/>
          <a:lstStyle/>
          <a:p>
            <a:pPr lvl="0" algn="ctr"/>
            <a:endParaRPr lang="en-US" dirty="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21208" y="448056"/>
            <a:ext cx="11311128" cy="640080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55648" y="1447800"/>
            <a:ext cx="10076688" cy="43860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5"/>
            <a:r>
              <a:rPr lang="en-US" dirty="0"/>
              <a:t>Sixth level</a:t>
            </a:r>
          </a:p>
          <a:p>
            <a:pPr lvl="6"/>
            <a:r>
              <a:rPr lang="en-US" dirty="0"/>
              <a:t>Seventh level</a:t>
            </a:r>
          </a:p>
          <a:p>
            <a:pPr lvl="7"/>
            <a:r>
              <a:rPr lang="en-US" dirty="0"/>
              <a:t>Eighth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755648" y="6356352"/>
            <a:ext cx="3276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/>
                </a:solidFill>
              </a:defRPr>
            </a:lvl1pPr>
          </a:lstStyle>
          <a:p>
            <a:fld id="{D0403EA6-EB48-4390-B870-7D8E4A85664A}" type="datetime1">
              <a:rPr lang="en-US" smtClean="0"/>
              <a:t>5/30/2019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346192" y="635635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chemeClr val="tx1"/>
                </a:solidFill>
              </a:defRPr>
            </a:lvl1pPr>
          </a:lstStyle>
          <a:p>
            <a:r>
              <a:rPr lang="en-US"/>
              <a:t>Add a footer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55736" y="6356352"/>
            <a:ext cx="3276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/>
                </a:solidFill>
              </a:defRPr>
            </a:lvl1pPr>
          </a:lstStyle>
          <a:p>
            <a:fld id="{9860EDB8-5305-433F-BE41-D7A86D811DB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467549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76" r:id="rId3"/>
    <p:sldLayoutId id="2147483677" r:id="rId4"/>
    <p:sldLayoutId id="2147483678" r:id="rId5"/>
    <p:sldLayoutId id="2147483672" r:id="rId6"/>
    <p:sldLayoutId id="2147483680" r:id="rId7"/>
    <p:sldLayoutId id="2147483681" r:id="rId8"/>
    <p:sldLayoutId id="2147483682" r:id="rId9"/>
    <p:sldLayoutId id="2147483683" r:id="rId10"/>
    <p:sldLayoutId id="2147483684" r:id="rId11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914400" rtl="0" eaLnBrk="1" latinLnBrk="0" hangingPunct="1">
        <a:spcBef>
          <a:spcPct val="0"/>
        </a:spcBef>
        <a:buNone/>
        <a:defRPr sz="28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108000"/>
        </a:lnSpc>
        <a:spcBef>
          <a:spcPts val="0"/>
        </a:spcBef>
        <a:spcAft>
          <a:spcPts val="800"/>
        </a:spcAft>
        <a:buClr>
          <a:schemeClr val="tx1">
            <a:lumMod val="75000"/>
            <a:lumOff val="25000"/>
          </a:schemeClr>
        </a:buClr>
        <a:buFontTx/>
        <a:buNone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0" indent="0" algn="l" defTabSz="914400" rtl="0" eaLnBrk="1" latinLnBrk="0" hangingPunct="1">
        <a:lnSpc>
          <a:spcPct val="108000"/>
        </a:lnSpc>
        <a:spcBef>
          <a:spcPts val="0"/>
        </a:spcBef>
        <a:spcAft>
          <a:spcPts val="800"/>
        </a:spcAft>
        <a:buClr>
          <a:schemeClr val="tx1">
            <a:lumMod val="75000"/>
            <a:lumOff val="25000"/>
          </a:schemeClr>
        </a:buClr>
        <a:buFontTx/>
        <a:buNone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0" indent="0" algn="l" defTabSz="914400" rtl="0" eaLnBrk="1" latinLnBrk="0" hangingPunct="1">
        <a:lnSpc>
          <a:spcPct val="108000"/>
        </a:lnSpc>
        <a:spcBef>
          <a:spcPts val="0"/>
        </a:spcBef>
        <a:spcAft>
          <a:spcPts val="800"/>
        </a:spcAft>
        <a:buClr>
          <a:schemeClr val="tx1">
            <a:lumMod val="75000"/>
            <a:lumOff val="25000"/>
          </a:schemeClr>
        </a:buClr>
        <a:buFontTx/>
        <a:buNone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0" indent="0" algn="l" defTabSz="914400" rtl="0" eaLnBrk="1" latinLnBrk="0" hangingPunct="1">
        <a:lnSpc>
          <a:spcPct val="108000"/>
        </a:lnSpc>
        <a:spcBef>
          <a:spcPts val="0"/>
        </a:spcBef>
        <a:spcAft>
          <a:spcPts val="800"/>
        </a:spcAft>
        <a:buClr>
          <a:schemeClr val="tx1">
            <a:lumMod val="75000"/>
            <a:lumOff val="25000"/>
          </a:schemeClr>
        </a:buClr>
        <a:buFontTx/>
        <a:buNone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0" indent="0" algn="l" defTabSz="914400" rtl="0" eaLnBrk="1" latinLnBrk="0" hangingPunct="1">
        <a:lnSpc>
          <a:spcPct val="108000"/>
        </a:lnSpc>
        <a:spcBef>
          <a:spcPts val="0"/>
        </a:spcBef>
        <a:spcAft>
          <a:spcPts val="800"/>
        </a:spcAft>
        <a:buClr>
          <a:schemeClr val="tx1">
            <a:lumMod val="75000"/>
            <a:lumOff val="25000"/>
          </a:schemeClr>
        </a:buClr>
        <a:buFontTx/>
        <a:buNone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0" indent="0" algn="l" defTabSz="914400" rtl="0" eaLnBrk="1" latinLnBrk="0" hangingPunct="1">
        <a:lnSpc>
          <a:spcPct val="108000"/>
        </a:lnSpc>
        <a:spcBef>
          <a:spcPts val="0"/>
        </a:spcBef>
        <a:spcAft>
          <a:spcPts val="800"/>
        </a:spcAft>
        <a:buClr>
          <a:schemeClr val="tx1">
            <a:lumMod val="75000"/>
            <a:lumOff val="25000"/>
          </a:schemeClr>
        </a:buClr>
        <a:buFontTx/>
        <a:buNone/>
        <a:defRPr sz="1600" kern="1200" baseline="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0" indent="0" algn="l" defTabSz="914400" rtl="0" eaLnBrk="1" latinLnBrk="0" hangingPunct="1">
        <a:lnSpc>
          <a:spcPct val="108000"/>
        </a:lnSpc>
        <a:spcBef>
          <a:spcPts val="0"/>
        </a:spcBef>
        <a:spcAft>
          <a:spcPts val="800"/>
        </a:spcAft>
        <a:buClr>
          <a:schemeClr val="tx1">
            <a:lumMod val="75000"/>
            <a:lumOff val="25000"/>
          </a:schemeClr>
        </a:buClr>
        <a:buFontTx/>
        <a:buNone/>
        <a:defRPr sz="1600" kern="1200" baseline="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0" indent="0" algn="l" defTabSz="914400" rtl="0" eaLnBrk="1" latinLnBrk="0" hangingPunct="1">
        <a:lnSpc>
          <a:spcPct val="108000"/>
        </a:lnSpc>
        <a:spcBef>
          <a:spcPts val="0"/>
        </a:spcBef>
        <a:spcAft>
          <a:spcPts val="800"/>
        </a:spcAft>
        <a:buClr>
          <a:schemeClr val="tx1">
            <a:lumMod val="75000"/>
            <a:lumOff val="25000"/>
          </a:schemeClr>
        </a:buClr>
        <a:buFontTx/>
        <a:buNone/>
        <a:defRPr sz="1600" kern="1200" baseline="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657600" indent="0" algn="l" defTabSz="914400" rtl="0" eaLnBrk="1" latinLnBrk="0" hangingPunct="1">
        <a:lnSpc>
          <a:spcPct val="90000"/>
        </a:lnSpc>
        <a:spcBef>
          <a:spcPct val="30000"/>
        </a:spcBef>
        <a:buClr>
          <a:schemeClr val="tx1">
            <a:lumMod val="75000"/>
            <a:lumOff val="25000"/>
          </a:schemeClr>
        </a:buClr>
        <a:buFont typeface="Arial" panose="020B0604020202020204" pitchFamily="34" charset="0"/>
        <a:buNone/>
        <a:defRPr sz="1800" kern="1200" baseline="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7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2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6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6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6.xml"/></Relationships>
</file>

<file path=ppt/slides/_rels/slide37.xml.rels><?xml version="1.0" encoding="UTF-8" standalone="yes"?>
<Relationships xmlns="http://schemas.openxmlformats.org/package/2006/relationships"><Relationship Id="rId8" Type="http://schemas.openxmlformats.org/officeDocument/2006/relationships/hyperlink" Target="mailto:bmcneice-stallard@mtsac.edu" TargetMode="External"/><Relationship Id="rId3" Type="http://schemas.openxmlformats.org/officeDocument/2006/relationships/image" Target="../media/image37.png"/><Relationship Id="rId7" Type="http://schemas.openxmlformats.org/officeDocument/2006/relationships/hyperlink" Target="mailto:mchen@mtsac.edu" TargetMode="External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6.xml"/><Relationship Id="rId6" Type="http://schemas.openxmlformats.org/officeDocument/2006/relationships/hyperlink" Target="mailto:msampat@mtsac.edu" TargetMode="External"/><Relationship Id="rId5" Type="http://schemas.openxmlformats.org/officeDocument/2006/relationships/hyperlink" Target="mailto:psuarez7@mtsac.edu" TargetMode="External"/><Relationship Id="rId4" Type="http://schemas.openxmlformats.org/officeDocument/2006/relationships/hyperlink" Target="http://www.mtsac.edu/pie" TargetMode="External"/><Relationship Id="rId9" Type="http://schemas.openxmlformats.org/officeDocument/2006/relationships/image" Target="../media/image3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black">
          <a:xfrm>
            <a:off x="3235569" y="4561491"/>
            <a:ext cx="8956431" cy="1375034"/>
          </a:xfrm>
        </p:spPr>
        <p:txBody>
          <a:bodyPr>
            <a:normAutofit fontScale="90000"/>
          </a:bodyPr>
          <a:lstStyle/>
          <a:p>
            <a:r>
              <a:rPr lang="en-US" sz="6000" b="1" dirty="0" smtClean="0">
                <a:latin typeface="Calibri" panose="020F0502020204030204" pitchFamily="34" charset="0"/>
              </a:rPr>
              <a:t>P</a:t>
            </a:r>
            <a:r>
              <a:rPr lang="en-US" sz="4800" dirty="0" smtClean="0">
                <a:latin typeface="Calibri" panose="020F0502020204030204" pitchFamily="34" charset="0"/>
              </a:rPr>
              <a:t>lanning for </a:t>
            </a:r>
            <a:r>
              <a:rPr lang="en-US" sz="6000" b="1" dirty="0" smtClean="0">
                <a:latin typeface="Calibri" panose="020F0502020204030204" pitchFamily="34" charset="0"/>
              </a:rPr>
              <a:t>I</a:t>
            </a:r>
            <a:r>
              <a:rPr lang="en-US" sz="4800" dirty="0" smtClean="0">
                <a:latin typeface="Calibri" panose="020F0502020204030204" pitchFamily="34" charset="0"/>
              </a:rPr>
              <a:t>nstitutional </a:t>
            </a:r>
            <a:r>
              <a:rPr lang="en-US" sz="6000" b="1" dirty="0" smtClean="0">
                <a:latin typeface="Calibri" panose="020F0502020204030204" pitchFamily="34" charset="0"/>
              </a:rPr>
              <a:t>E</a:t>
            </a:r>
            <a:r>
              <a:rPr lang="en-US" sz="4800" dirty="0" smtClean="0">
                <a:latin typeface="Calibri" panose="020F0502020204030204" pitchFamily="34" charset="0"/>
              </a:rPr>
              <a:t>ffectiveness</a:t>
            </a:r>
            <a:br>
              <a:rPr lang="en-US" sz="4800" dirty="0" smtClean="0">
                <a:latin typeface="Calibri" panose="020F0502020204030204" pitchFamily="34" charset="0"/>
              </a:rPr>
            </a:br>
            <a:r>
              <a:rPr lang="en-US" sz="4800" b="1" dirty="0" smtClean="0">
                <a:latin typeface="Calibri" panose="020F0502020204030204" pitchFamily="34" charset="0"/>
              </a:rPr>
              <a:t>Manager</a:t>
            </a:r>
            <a:r>
              <a:rPr lang="en-US" sz="4800" dirty="0" smtClean="0">
                <a:latin typeface="Calibri" panose="020F0502020204030204" pitchFamily="34" charset="0"/>
              </a:rPr>
              <a:t> </a:t>
            </a:r>
            <a:r>
              <a:rPr lang="en-US" sz="4800" b="1" dirty="0" smtClean="0">
                <a:latin typeface="Calibri" panose="020F0502020204030204" pitchFamily="34" charset="0"/>
              </a:rPr>
              <a:t>PIE Planning &amp; Resources</a:t>
            </a:r>
            <a:endParaRPr lang="en-US" sz="4800" b="1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sp>
        <p:nvSpPr>
          <p:cNvPr id="4" name="Text Placeholder 2"/>
          <p:cNvSpPr>
            <a:spLocks noGrp="1"/>
          </p:cNvSpPr>
          <p:nvPr>
            <p:ph type="body" idx="1"/>
          </p:nvPr>
        </p:nvSpPr>
        <p:spPr>
          <a:xfrm>
            <a:off x="9877260" y="5936525"/>
            <a:ext cx="2389554" cy="457200"/>
          </a:xfrm>
        </p:spPr>
        <p:txBody>
          <a:bodyPr anchor="b">
            <a:normAutofit lnSpcReduction="10000"/>
          </a:bodyPr>
          <a:lstStyle>
            <a:lvl1pPr marL="0" indent="0">
              <a:buNone/>
              <a:defRPr sz="2400" b="1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b="0" dirty="0" smtClean="0"/>
              <a:t>2019 User Guide</a:t>
            </a:r>
          </a:p>
        </p:txBody>
      </p:sp>
    </p:spTree>
    <p:extLst>
      <p:ext uri="{BB962C8B-B14F-4D97-AF65-F5344CB8AC3E}">
        <p14:creationId xmlns:p14="http://schemas.microsoft.com/office/powerpoint/2010/main" val="39381857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06731" y="1818764"/>
            <a:ext cx="10585269" cy="442255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PIE </a:t>
            </a:r>
            <a:r>
              <a:rPr lang="en-US" b="1" dirty="0" smtClean="0"/>
              <a:t>– Location of </a:t>
            </a:r>
            <a:r>
              <a:rPr lang="en-US" b="1" dirty="0" smtClean="0"/>
              <a:t>Standard Reports</a:t>
            </a:r>
            <a:endParaRPr lang="en-US" b="1" dirty="0"/>
          </a:p>
        </p:txBody>
      </p:sp>
      <p:sp>
        <p:nvSpPr>
          <p:cNvPr id="15" name="Text Placeholder 6"/>
          <p:cNvSpPr txBox="1">
            <a:spLocks/>
          </p:cNvSpPr>
          <p:nvPr/>
        </p:nvSpPr>
        <p:spPr>
          <a:xfrm>
            <a:off x="6094475" y="3850572"/>
            <a:ext cx="4835610" cy="296049"/>
          </a:xfrm>
          <a:prstGeom prst="rect">
            <a:avLst/>
          </a:prstGeom>
          <a:noFill/>
        </p:spPr>
        <p:txBody>
          <a:bodyPr vert="horz" lIns="91440" tIns="45720" rIns="91440" bIns="45720" rtlCol="0" anchor="t" anchorCtr="0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08000"/>
              </a:lnSpc>
            </a:pPr>
            <a:endParaRPr lang="en-US" sz="1600" b="1" i="1" dirty="0"/>
          </a:p>
        </p:txBody>
      </p:sp>
      <p:sp>
        <p:nvSpPr>
          <p:cNvPr id="16" name="Text Placeholder 6"/>
          <p:cNvSpPr txBox="1">
            <a:spLocks/>
          </p:cNvSpPr>
          <p:nvPr/>
        </p:nvSpPr>
        <p:spPr>
          <a:xfrm>
            <a:off x="6094475" y="4324737"/>
            <a:ext cx="7305642" cy="296049"/>
          </a:xfrm>
          <a:prstGeom prst="rect">
            <a:avLst/>
          </a:prstGeom>
          <a:noFill/>
        </p:spPr>
        <p:txBody>
          <a:bodyPr vert="horz" lIns="91440" tIns="45720" rIns="91440" bIns="45720" rtlCol="0" anchor="t" anchorCtr="0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08000"/>
              </a:lnSpc>
            </a:pPr>
            <a:endParaRPr lang="en-US" sz="1600" b="1" i="1" dirty="0"/>
          </a:p>
        </p:txBody>
      </p:sp>
      <p:sp>
        <p:nvSpPr>
          <p:cNvPr id="17" name="Text Placeholder 6"/>
          <p:cNvSpPr txBox="1">
            <a:spLocks/>
          </p:cNvSpPr>
          <p:nvPr/>
        </p:nvSpPr>
        <p:spPr>
          <a:xfrm>
            <a:off x="6094475" y="4807403"/>
            <a:ext cx="7305642" cy="296049"/>
          </a:xfrm>
          <a:prstGeom prst="rect">
            <a:avLst/>
          </a:prstGeom>
          <a:noFill/>
        </p:spPr>
        <p:txBody>
          <a:bodyPr vert="horz" lIns="91440" tIns="45720" rIns="91440" bIns="45720" rtlCol="0" anchor="t" anchorCtr="0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08000"/>
              </a:lnSpc>
            </a:pPr>
            <a:endParaRPr lang="en-US" sz="1600" b="1" i="1" dirty="0"/>
          </a:p>
        </p:txBody>
      </p:sp>
      <p:cxnSp>
        <p:nvCxnSpPr>
          <p:cNvPr id="34" name="Straight Arrow Connector 33"/>
          <p:cNvCxnSpPr/>
          <p:nvPr/>
        </p:nvCxnSpPr>
        <p:spPr>
          <a:xfrm flipV="1">
            <a:off x="4802264" y="3663134"/>
            <a:ext cx="1178751" cy="733813"/>
          </a:xfrm>
          <a:prstGeom prst="straightConnector1">
            <a:avLst/>
          </a:prstGeom>
          <a:ln w="47625">
            <a:solidFill>
              <a:srgbClr val="FFFF00"/>
            </a:solidFill>
            <a:tailEnd type="triangle"/>
          </a:ln>
          <a:effectLst>
            <a:glow rad="88900">
              <a:schemeClr val="tx1"/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/>
          <p:cNvCxnSpPr/>
          <p:nvPr/>
        </p:nvCxnSpPr>
        <p:spPr>
          <a:xfrm flipV="1">
            <a:off x="10194036" y="3053573"/>
            <a:ext cx="209909" cy="1567213"/>
          </a:xfrm>
          <a:prstGeom prst="straightConnector1">
            <a:avLst/>
          </a:prstGeom>
          <a:ln w="47625">
            <a:solidFill>
              <a:srgbClr val="FFFF00"/>
            </a:solidFill>
            <a:tailEnd type="triangle"/>
          </a:ln>
          <a:effectLst>
            <a:glow rad="88900">
              <a:schemeClr val="tx1"/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60EDB8-5305-433F-BE41-D7A86D811DB3}" type="slidenum">
              <a:rPr lang="en-US" smtClean="0"/>
              <a:pPr/>
              <a:t>10</a:t>
            </a:fld>
            <a:endParaRPr lang="en-US" dirty="0"/>
          </a:p>
        </p:txBody>
      </p:sp>
      <p:sp>
        <p:nvSpPr>
          <p:cNvPr id="18" name="Rounded Rectangular Callout 17"/>
          <p:cNvSpPr/>
          <p:nvPr/>
        </p:nvSpPr>
        <p:spPr>
          <a:xfrm>
            <a:off x="9186280" y="4008343"/>
            <a:ext cx="2929171" cy="935278"/>
          </a:xfrm>
          <a:prstGeom prst="wedgeRoundRectCallout">
            <a:avLst>
              <a:gd name="adj1" fmla="val -23582"/>
              <a:gd name="adj2" fmla="val 50077"/>
              <a:gd name="adj3" fmla="val 16667"/>
            </a:avLst>
          </a:prstGeom>
          <a:solidFill>
            <a:srgbClr val="84282C"/>
          </a:solidFill>
          <a:ln>
            <a:solidFill>
              <a:schemeClr val="tx1">
                <a:lumMod val="50000"/>
                <a:lumOff val="50000"/>
              </a:schemeClr>
            </a:solidFill>
          </a:ln>
          <a:effectLst>
            <a:innerShdw blurRad="63500" dist="50800" dir="162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08000"/>
              </a:lnSpc>
            </a:pPr>
            <a:r>
              <a:rPr lang="en-US" sz="2400" dirty="0" smtClean="0"/>
              <a:t>2. Select Open Report</a:t>
            </a:r>
            <a:endParaRPr lang="en-US" sz="2400" dirty="0"/>
          </a:p>
        </p:txBody>
      </p:sp>
      <p:sp>
        <p:nvSpPr>
          <p:cNvPr id="19" name="Rounded Rectangular Callout 18"/>
          <p:cNvSpPr/>
          <p:nvPr/>
        </p:nvSpPr>
        <p:spPr>
          <a:xfrm>
            <a:off x="1920240" y="4289453"/>
            <a:ext cx="3415702" cy="1667210"/>
          </a:xfrm>
          <a:prstGeom prst="wedgeRoundRectCallout">
            <a:avLst>
              <a:gd name="adj1" fmla="val -23582"/>
              <a:gd name="adj2" fmla="val 50077"/>
              <a:gd name="adj3" fmla="val 16667"/>
            </a:avLst>
          </a:prstGeom>
          <a:solidFill>
            <a:srgbClr val="84282C"/>
          </a:solidFill>
          <a:ln>
            <a:solidFill>
              <a:schemeClr val="tx1">
                <a:lumMod val="50000"/>
                <a:lumOff val="50000"/>
              </a:schemeClr>
            </a:solidFill>
          </a:ln>
          <a:effectLst>
            <a:innerShdw blurRad="63500" dist="50800" dir="162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08000"/>
              </a:lnSpc>
            </a:pPr>
            <a:r>
              <a:rPr lang="en-US" sz="2400" dirty="0" smtClean="0"/>
              <a:t>3. Report will download.  Please ensure you have pop-up blockers enabled.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8405942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73639" y="1320574"/>
            <a:ext cx="10258697" cy="503577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PIE </a:t>
            </a:r>
            <a:r>
              <a:rPr lang="en-US" b="1" dirty="0" smtClean="0"/>
              <a:t>– Location of </a:t>
            </a:r>
            <a:r>
              <a:rPr lang="en-US" b="1" dirty="0" smtClean="0"/>
              <a:t>Standard Reports</a:t>
            </a:r>
            <a:endParaRPr lang="en-US" b="1" dirty="0"/>
          </a:p>
        </p:txBody>
      </p:sp>
      <p:sp>
        <p:nvSpPr>
          <p:cNvPr id="15" name="Text Placeholder 6"/>
          <p:cNvSpPr txBox="1">
            <a:spLocks/>
          </p:cNvSpPr>
          <p:nvPr/>
        </p:nvSpPr>
        <p:spPr>
          <a:xfrm>
            <a:off x="6094475" y="3850572"/>
            <a:ext cx="4835610" cy="296049"/>
          </a:xfrm>
          <a:prstGeom prst="rect">
            <a:avLst/>
          </a:prstGeom>
          <a:noFill/>
        </p:spPr>
        <p:txBody>
          <a:bodyPr vert="horz" lIns="91440" tIns="45720" rIns="91440" bIns="45720" rtlCol="0" anchor="t" anchorCtr="0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08000"/>
              </a:lnSpc>
            </a:pPr>
            <a:endParaRPr lang="en-US" sz="1600" b="1" i="1" dirty="0"/>
          </a:p>
        </p:txBody>
      </p:sp>
      <p:sp>
        <p:nvSpPr>
          <p:cNvPr id="16" name="Text Placeholder 6"/>
          <p:cNvSpPr txBox="1">
            <a:spLocks/>
          </p:cNvSpPr>
          <p:nvPr/>
        </p:nvSpPr>
        <p:spPr>
          <a:xfrm>
            <a:off x="6094475" y="4324737"/>
            <a:ext cx="7305642" cy="296049"/>
          </a:xfrm>
          <a:prstGeom prst="rect">
            <a:avLst/>
          </a:prstGeom>
          <a:noFill/>
        </p:spPr>
        <p:txBody>
          <a:bodyPr vert="horz" lIns="91440" tIns="45720" rIns="91440" bIns="45720" rtlCol="0" anchor="t" anchorCtr="0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08000"/>
              </a:lnSpc>
            </a:pPr>
            <a:endParaRPr lang="en-US" sz="1600" b="1" i="1" dirty="0"/>
          </a:p>
        </p:txBody>
      </p:sp>
      <p:sp>
        <p:nvSpPr>
          <p:cNvPr id="17" name="Text Placeholder 6"/>
          <p:cNvSpPr txBox="1">
            <a:spLocks/>
          </p:cNvSpPr>
          <p:nvPr/>
        </p:nvSpPr>
        <p:spPr>
          <a:xfrm>
            <a:off x="6094475" y="4807403"/>
            <a:ext cx="7305642" cy="296049"/>
          </a:xfrm>
          <a:prstGeom prst="rect">
            <a:avLst/>
          </a:prstGeom>
          <a:noFill/>
        </p:spPr>
        <p:txBody>
          <a:bodyPr vert="horz" lIns="91440" tIns="45720" rIns="91440" bIns="45720" rtlCol="0" anchor="t" anchorCtr="0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08000"/>
              </a:lnSpc>
            </a:pPr>
            <a:endParaRPr lang="en-US" sz="1600" b="1" i="1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60EDB8-5305-433F-BE41-D7A86D811DB3}" type="slidenum">
              <a:rPr lang="en-US" smtClean="0"/>
              <a:pPr/>
              <a:t>11</a:t>
            </a:fld>
            <a:endParaRPr lang="en-US" dirty="0"/>
          </a:p>
        </p:txBody>
      </p:sp>
      <p:cxnSp>
        <p:nvCxnSpPr>
          <p:cNvPr id="13" name="Straight Arrow Connector 12"/>
          <p:cNvCxnSpPr/>
          <p:nvPr/>
        </p:nvCxnSpPr>
        <p:spPr>
          <a:xfrm flipH="1">
            <a:off x="5798896" y="2014725"/>
            <a:ext cx="295578" cy="706504"/>
          </a:xfrm>
          <a:prstGeom prst="straightConnector1">
            <a:avLst/>
          </a:prstGeom>
          <a:ln w="47625">
            <a:solidFill>
              <a:srgbClr val="FFFF00"/>
            </a:solidFill>
            <a:tailEnd type="triangle"/>
          </a:ln>
          <a:effectLst>
            <a:glow rad="88900">
              <a:schemeClr val="tx1"/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>
            <a:off x="6094474" y="2065901"/>
            <a:ext cx="431656" cy="655328"/>
          </a:xfrm>
          <a:prstGeom prst="straightConnector1">
            <a:avLst/>
          </a:prstGeom>
          <a:ln w="47625">
            <a:solidFill>
              <a:srgbClr val="FFFF00"/>
            </a:solidFill>
            <a:tailEnd type="triangle"/>
          </a:ln>
          <a:effectLst>
            <a:glow rad="88900">
              <a:schemeClr val="tx1"/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Rounded Rectangular Callout 17"/>
          <p:cNvSpPr/>
          <p:nvPr/>
        </p:nvSpPr>
        <p:spPr>
          <a:xfrm>
            <a:off x="4629889" y="1239512"/>
            <a:ext cx="2929171" cy="935278"/>
          </a:xfrm>
          <a:prstGeom prst="wedgeRoundRectCallout">
            <a:avLst>
              <a:gd name="adj1" fmla="val -23582"/>
              <a:gd name="adj2" fmla="val 50077"/>
              <a:gd name="adj3" fmla="val 16667"/>
            </a:avLst>
          </a:prstGeom>
          <a:solidFill>
            <a:srgbClr val="84282C"/>
          </a:solidFill>
          <a:ln>
            <a:solidFill>
              <a:schemeClr val="tx1">
                <a:lumMod val="50000"/>
                <a:lumOff val="50000"/>
              </a:schemeClr>
            </a:solidFill>
          </a:ln>
          <a:effectLst>
            <a:innerShdw blurRad="63500" dist="50800" dir="162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08000"/>
              </a:lnSpc>
            </a:pPr>
            <a:r>
              <a:rPr lang="en-US" sz="2400" dirty="0" smtClean="0"/>
              <a:t>4. Report will display 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1615173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59071" y="1612971"/>
            <a:ext cx="10591800" cy="50673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PIE </a:t>
            </a:r>
            <a:r>
              <a:rPr lang="en-US" b="1" dirty="0" smtClean="0"/>
              <a:t>– Location of </a:t>
            </a:r>
            <a:r>
              <a:rPr lang="en-US" b="1" dirty="0" smtClean="0"/>
              <a:t>Ad-Hoc Reports</a:t>
            </a:r>
            <a:endParaRPr lang="en-US" b="1" dirty="0"/>
          </a:p>
        </p:txBody>
      </p:sp>
      <p:sp>
        <p:nvSpPr>
          <p:cNvPr id="15" name="Text Placeholder 6"/>
          <p:cNvSpPr txBox="1">
            <a:spLocks/>
          </p:cNvSpPr>
          <p:nvPr/>
        </p:nvSpPr>
        <p:spPr>
          <a:xfrm>
            <a:off x="6094475" y="3850572"/>
            <a:ext cx="4835610" cy="296049"/>
          </a:xfrm>
          <a:prstGeom prst="rect">
            <a:avLst/>
          </a:prstGeom>
          <a:noFill/>
        </p:spPr>
        <p:txBody>
          <a:bodyPr vert="horz" lIns="91440" tIns="45720" rIns="91440" bIns="45720" rtlCol="0" anchor="t" anchorCtr="0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08000"/>
              </a:lnSpc>
            </a:pPr>
            <a:endParaRPr lang="en-US" sz="1600" b="1" i="1" dirty="0"/>
          </a:p>
        </p:txBody>
      </p:sp>
      <p:sp>
        <p:nvSpPr>
          <p:cNvPr id="16" name="Text Placeholder 6"/>
          <p:cNvSpPr txBox="1">
            <a:spLocks/>
          </p:cNvSpPr>
          <p:nvPr/>
        </p:nvSpPr>
        <p:spPr>
          <a:xfrm>
            <a:off x="6094475" y="4324737"/>
            <a:ext cx="7305642" cy="296049"/>
          </a:xfrm>
          <a:prstGeom prst="rect">
            <a:avLst/>
          </a:prstGeom>
          <a:noFill/>
        </p:spPr>
        <p:txBody>
          <a:bodyPr vert="horz" lIns="91440" tIns="45720" rIns="91440" bIns="45720" rtlCol="0" anchor="t" anchorCtr="0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08000"/>
              </a:lnSpc>
            </a:pPr>
            <a:endParaRPr lang="en-US" sz="1600" b="1" i="1" dirty="0"/>
          </a:p>
        </p:txBody>
      </p:sp>
      <p:sp>
        <p:nvSpPr>
          <p:cNvPr id="17" name="Text Placeholder 6"/>
          <p:cNvSpPr txBox="1">
            <a:spLocks/>
          </p:cNvSpPr>
          <p:nvPr/>
        </p:nvSpPr>
        <p:spPr>
          <a:xfrm>
            <a:off x="6094475" y="4807403"/>
            <a:ext cx="7305642" cy="296049"/>
          </a:xfrm>
          <a:prstGeom prst="rect">
            <a:avLst/>
          </a:prstGeom>
          <a:noFill/>
        </p:spPr>
        <p:txBody>
          <a:bodyPr vert="horz" lIns="91440" tIns="45720" rIns="91440" bIns="45720" rtlCol="0" anchor="t" anchorCtr="0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08000"/>
              </a:lnSpc>
            </a:pPr>
            <a:endParaRPr lang="en-US" sz="1600" b="1" i="1" dirty="0"/>
          </a:p>
        </p:txBody>
      </p:sp>
      <p:cxnSp>
        <p:nvCxnSpPr>
          <p:cNvPr id="34" name="Straight Arrow Connector 33"/>
          <p:cNvCxnSpPr/>
          <p:nvPr/>
        </p:nvCxnSpPr>
        <p:spPr>
          <a:xfrm flipH="1">
            <a:off x="4845637" y="3900750"/>
            <a:ext cx="1868672" cy="1054677"/>
          </a:xfrm>
          <a:prstGeom prst="straightConnector1">
            <a:avLst/>
          </a:prstGeom>
          <a:ln w="47625">
            <a:solidFill>
              <a:srgbClr val="FFFF00"/>
            </a:solidFill>
            <a:tailEnd type="triangle"/>
          </a:ln>
          <a:effectLst>
            <a:glow rad="88900">
              <a:schemeClr val="tx1"/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60EDB8-5305-433F-BE41-D7A86D811DB3}" type="slidenum">
              <a:rPr lang="en-US" smtClean="0"/>
              <a:pPr/>
              <a:t>12</a:t>
            </a:fld>
            <a:endParaRPr lang="en-US" dirty="0"/>
          </a:p>
        </p:txBody>
      </p:sp>
      <p:cxnSp>
        <p:nvCxnSpPr>
          <p:cNvPr id="24" name="Straight Arrow Connector 23"/>
          <p:cNvCxnSpPr/>
          <p:nvPr/>
        </p:nvCxnSpPr>
        <p:spPr>
          <a:xfrm>
            <a:off x="658709" y="3328740"/>
            <a:ext cx="1104777" cy="1144021"/>
          </a:xfrm>
          <a:prstGeom prst="straightConnector1">
            <a:avLst/>
          </a:prstGeom>
          <a:ln w="47625">
            <a:solidFill>
              <a:srgbClr val="FFFF00"/>
            </a:solidFill>
            <a:tailEnd type="triangle"/>
          </a:ln>
          <a:effectLst>
            <a:glow rad="88900">
              <a:schemeClr val="tx1"/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Rounded Rectangular Callout 19"/>
          <p:cNvSpPr/>
          <p:nvPr/>
        </p:nvSpPr>
        <p:spPr>
          <a:xfrm>
            <a:off x="156865" y="2422628"/>
            <a:ext cx="1402206" cy="968792"/>
          </a:xfrm>
          <a:prstGeom prst="wedgeRoundRectCallout">
            <a:avLst>
              <a:gd name="adj1" fmla="val -23582"/>
              <a:gd name="adj2" fmla="val 50077"/>
              <a:gd name="adj3" fmla="val 16667"/>
            </a:avLst>
          </a:prstGeom>
          <a:solidFill>
            <a:srgbClr val="84282C"/>
          </a:solidFill>
          <a:ln>
            <a:solidFill>
              <a:schemeClr val="tx1">
                <a:lumMod val="50000"/>
                <a:lumOff val="50000"/>
              </a:schemeClr>
            </a:solidFill>
          </a:ln>
          <a:effectLst>
            <a:innerShdw blurRad="63500" dist="50800" dir="162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08000"/>
              </a:lnSpc>
            </a:pPr>
            <a:r>
              <a:rPr lang="en-US" sz="2400" dirty="0" smtClean="0"/>
              <a:t>Ad-Hoc Reports</a:t>
            </a:r>
            <a:endParaRPr lang="en-US" sz="2400" dirty="0"/>
          </a:p>
        </p:txBody>
      </p:sp>
      <p:sp>
        <p:nvSpPr>
          <p:cNvPr id="19" name="Rounded Rectangular Callout 18"/>
          <p:cNvSpPr/>
          <p:nvPr/>
        </p:nvSpPr>
        <p:spPr>
          <a:xfrm>
            <a:off x="6547297" y="3676093"/>
            <a:ext cx="4819391" cy="898418"/>
          </a:xfrm>
          <a:prstGeom prst="wedgeRoundRectCallout">
            <a:avLst>
              <a:gd name="adj1" fmla="val -23582"/>
              <a:gd name="adj2" fmla="val 50077"/>
              <a:gd name="adj3" fmla="val 16667"/>
            </a:avLst>
          </a:prstGeom>
          <a:solidFill>
            <a:srgbClr val="84282C"/>
          </a:solidFill>
          <a:ln>
            <a:solidFill>
              <a:schemeClr val="tx1">
                <a:lumMod val="50000"/>
                <a:lumOff val="50000"/>
              </a:schemeClr>
            </a:solidFill>
          </a:ln>
          <a:effectLst>
            <a:innerShdw blurRad="63500" dist="50800" dir="162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08000"/>
              </a:lnSpc>
            </a:pPr>
            <a:r>
              <a:rPr lang="en-US" sz="2400" b="1" dirty="0" smtClean="0"/>
              <a:t>Ad-Hoc </a:t>
            </a:r>
            <a:r>
              <a:rPr lang="en-US" sz="2400" b="1" dirty="0" smtClean="0"/>
              <a:t>Report</a:t>
            </a:r>
            <a:r>
              <a:rPr lang="en-US" sz="2400" b="1" dirty="0"/>
              <a:t>: </a:t>
            </a:r>
            <a:r>
              <a:rPr lang="en-US" sz="2400" dirty="0" smtClean="0"/>
              <a:t>1. </a:t>
            </a:r>
            <a:r>
              <a:rPr lang="en-US" sz="2400" dirty="0" smtClean="0"/>
              <a:t>Notable </a:t>
            </a:r>
            <a:r>
              <a:rPr lang="en-US" sz="2400" dirty="0"/>
              <a:t>Achievements – ALL Themes </a:t>
            </a:r>
            <a:endParaRPr lang="en-US" sz="2400" dirty="0"/>
          </a:p>
        </p:txBody>
      </p:sp>
      <p:cxnSp>
        <p:nvCxnSpPr>
          <p:cNvPr id="23" name="Straight Arrow Connector 22"/>
          <p:cNvCxnSpPr/>
          <p:nvPr/>
        </p:nvCxnSpPr>
        <p:spPr>
          <a:xfrm flipH="1">
            <a:off x="5160139" y="2096581"/>
            <a:ext cx="1868672" cy="1054677"/>
          </a:xfrm>
          <a:prstGeom prst="straightConnector1">
            <a:avLst/>
          </a:prstGeom>
          <a:ln w="47625">
            <a:solidFill>
              <a:srgbClr val="FFFF00"/>
            </a:solidFill>
            <a:tailEnd type="triangle"/>
          </a:ln>
          <a:effectLst>
            <a:glow rad="88900">
              <a:schemeClr val="tx1"/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Rounded Rectangular Callout 21"/>
          <p:cNvSpPr/>
          <p:nvPr/>
        </p:nvSpPr>
        <p:spPr>
          <a:xfrm>
            <a:off x="6547296" y="1876495"/>
            <a:ext cx="4819391" cy="898418"/>
          </a:xfrm>
          <a:prstGeom prst="wedgeRoundRectCallout">
            <a:avLst>
              <a:gd name="adj1" fmla="val -23582"/>
              <a:gd name="adj2" fmla="val 50077"/>
              <a:gd name="adj3" fmla="val 16667"/>
            </a:avLst>
          </a:prstGeom>
          <a:solidFill>
            <a:srgbClr val="84282C"/>
          </a:solidFill>
          <a:ln>
            <a:solidFill>
              <a:schemeClr val="tx1">
                <a:lumMod val="50000"/>
                <a:lumOff val="50000"/>
              </a:schemeClr>
            </a:solidFill>
          </a:ln>
          <a:effectLst>
            <a:innerShdw blurRad="63500" dist="50800" dir="162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08000"/>
              </a:lnSpc>
            </a:pPr>
            <a:r>
              <a:rPr lang="en-US" sz="2400" b="1" dirty="0" smtClean="0"/>
              <a:t>Ad-Hoc </a:t>
            </a:r>
            <a:r>
              <a:rPr lang="en-US" sz="2400" b="1" dirty="0" smtClean="0"/>
              <a:t>Report</a:t>
            </a:r>
            <a:r>
              <a:rPr lang="en-US" sz="2400" b="1" dirty="0"/>
              <a:t>: </a:t>
            </a:r>
            <a:r>
              <a:rPr lang="en-US" sz="2400" dirty="0" smtClean="0"/>
              <a:t>2018-19 Resource Allocation Report (New Template)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3254756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PIE </a:t>
            </a:r>
            <a:r>
              <a:rPr lang="en-US" b="1" dirty="0" smtClean="0"/>
              <a:t>– Notable Achievement Reports</a:t>
            </a:r>
            <a:endParaRPr lang="en-US" b="1" dirty="0"/>
          </a:p>
        </p:txBody>
      </p:sp>
      <p:sp>
        <p:nvSpPr>
          <p:cNvPr id="16" name="Text Placeholder 6"/>
          <p:cNvSpPr txBox="1">
            <a:spLocks/>
          </p:cNvSpPr>
          <p:nvPr/>
        </p:nvSpPr>
        <p:spPr>
          <a:xfrm>
            <a:off x="6094475" y="4324737"/>
            <a:ext cx="7305642" cy="296049"/>
          </a:xfrm>
          <a:prstGeom prst="rect">
            <a:avLst/>
          </a:prstGeom>
          <a:noFill/>
        </p:spPr>
        <p:txBody>
          <a:bodyPr vert="horz" lIns="91440" tIns="45720" rIns="91440" bIns="45720" rtlCol="0" anchor="t" anchorCtr="0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08000"/>
              </a:lnSpc>
            </a:pPr>
            <a:endParaRPr lang="en-US" sz="1600" i="1" dirty="0"/>
          </a:p>
        </p:txBody>
      </p:sp>
      <p:sp>
        <p:nvSpPr>
          <p:cNvPr id="17" name="Text Placeholder 6"/>
          <p:cNvSpPr txBox="1">
            <a:spLocks/>
          </p:cNvSpPr>
          <p:nvPr/>
        </p:nvSpPr>
        <p:spPr>
          <a:xfrm>
            <a:off x="6094475" y="4807403"/>
            <a:ext cx="7305642" cy="296049"/>
          </a:xfrm>
          <a:prstGeom prst="rect">
            <a:avLst/>
          </a:prstGeom>
          <a:noFill/>
        </p:spPr>
        <p:txBody>
          <a:bodyPr vert="horz" lIns="91440" tIns="45720" rIns="91440" bIns="45720" rtlCol="0" anchor="t" anchorCtr="0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08000"/>
              </a:lnSpc>
            </a:pPr>
            <a:endParaRPr lang="en-US" sz="1600" i="1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60EDB8-5305-433F-BE41-D7A86D811DB3}" type="slidenum">
              <a:rPr lang="en-US" smtClean="0"/>
              <a:pPr/>
              <a:t>13</a:t>
            </a:fld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59466" y="1619176"/>
            <a:ext cx="10109729" cy="4737176"/>
          </a:xfrm>
          <a:prstGeom prst="rect">
            <a:avLst/>
          </a:prstGeom>
        </p:spPr>
      </p:pic>
      <p:cxnSp>
        <p:nvCxnSpPr>
          <p:cNvPr id="10" name="Straight Arrow Connector 9"/>
          <p:cNvCxnSpPr/>
          <p:nvPr/>
        </p:nvCxnSpPr>
        <p:spPr>
          <a:xfrm flipH="1" flipV="1">
            <a:off x="4791341" y="5186379"/>
            <a:ext cx="525726" cy="613288"/>
          </a:xfrm>
          <a:prstGeom prst="straightConnector1">
            <a:avLst/>
          </a:prstGeom>
          <a:ln w="47625">
            <a:solidFill>
              <a:srgbClr val="FFFF00"/>
            </a:solidFill>
            <a:tailEnd type="triangle"/>
          </a:ln>
          <a:effectLst>
            <a:glow rad="88900">
              <a:schemeClr val="tx1"/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ounded Rectangular Callout 11"/>
          <p:cNvSpPr/>
          <p:nvPr/>
        </p:nvSpPr>
        <p:spPr>
          <a:xfrm>
            <a:off x="5317067" y="5153670"/>
            <a:ext cx="4521719" cy="1567807"/>
          </a:xfrm>
          <a:prstGeom prst="wedgeRoundRectCallout">
            <a:avLst>
              <a:gd name="adj1" fmla="val -23582"/>
              <a:gd name="adj2" fmla="val 50077"/>
              <a:gd name="adj3" fmla="val 16667"/>
            </a:avLst>
          </a:prstGeom>
          <a:solidFill>
            <a:srgbClr val="84282C"/>
          </a:solidFill>
          <a:ln>
            <a:solidFill>
              <a:schemeClr val="tx1">
                <a:lumMod val="50000"/>
                <a:lumOff val="50000"/>
              </a:schemeClr>
            </a:solidFill>
          </a:ln>
          <a:effectLst>
            <a:innerShdw blurRad="63500" dist="50800" dir="162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08000"/>
              </a:lnSpc>
            </a:pPr>
            <a:r>
              <a:rPr lang="en-US" sz="2400" dirty="0" smtClean="0"/>
              <a:t>2. Select Report Name and report will download in excel format.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1563033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52893" y="2073807"/>
            <a:ext cx="9710985" cy="464767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PIE </a:t>
            </a:r>
            <a:r>
              <a:rPr lang="en-US" b="1" dirty="0" smtClean="0"/>
              <a:t>– Notable Achievement Reports</a:t>
            </a:r>
            <a:endParaRPr lang="en-US" b="1" dirty="0"/>
          </a:p>
        </p:txBody>
      </p:sp>
      <p:sp>
        <p:nvSpPr>
          <p:cNvPr id="16" name="Text Placeholder 6"/>
          <p:cNvSpPr txBox="1">
            <a:spLocks/>
          </p:cNvSpPr>
          <p:nvPr/>
        </p:nvSpPr>
        <p:spPr>
          <a:xfrm>
            <a:off x="6094475" y="4324737"/>
            <a:ext cx="7305642" cy="296049"/>
          </a:xfrm>
          <a:prstGeom prst="rect">
            <a:avLst/>
          </a:prstGeom>
          <a:noFill/>
        </p:spPr>
        <p:txBody>
          <a:bodyPr vert="horz" lIns="91440" tIns="45720" rIns="91440" bIns="45720" rtlCol="0" anchor="t" anchorCtr="0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08000"/>
              </a:lnSpc>
            </a:pPr>
            <a:endParaRPr lang="en-US" sz="1600" i="1" dirty="0"/>
          </a:p>
        </p:txBody>
      </p:sp>
      <p:sp>
        <p:nvSpPr>
          <p:cNvPr id="17" name="Text Placeholder 6"/>
          <p:cNvSpPr txBox="1">
            <a:spLocks/>
          </p:cNvSpPr>
          <p:nvPr/>
        </p:nvSpPr>
        <p:spPr>
          <a:xfrm>
            <a:off x="6094475" y="4807403"/>
            <a:ext cx="7305642" cy="296049"/>
          </a:xfrm>
          <a:prstGeom prst="rect">
            <a:avLst/>
          </a:prstGeom>
          <a:noFill/>
        </p:spPr>
        <p:txBody>
          <a:bodyPr vert="horz" lIns="91440" tIns="45720" rIns="91440" bIns="45720" rtlCol="0" anchor="t" anchorCtr="0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08000"/>
              </a:lnSpc>
            </a:pPr>
            <a:endParaRPr lang="en-US" sz="1600" i="1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60EDB8-5305-433F-BE41-D7A86D811DB3}" type="slidenum">
              <a:rPr lang="en-US" smtClean="0"/>
              <a:pPr/>
              <a:t>14</a:t>
            </a:fld>
            <a:endParaRPr lang="en-US" dirty="0"/>
          </a:p>
        </p:txBody>
      </p:sp>
      <p:cxnSp>
        <p:nvCxnSpPr>
          <p:cNvPr id="10" name="Straight Arrow Connector 9"/>
          <p:cNvCxnSpPr/>
          <p:nvPr/>
        </p:nvCxnSpPr>
        <p:spPr>
          <a:xfrm flipH="1">
            <a:off x="6094475" y="1862490"/>
            <a:ext cx="504955" cy="433663"/>
          </a:xfrm>
          <a:prstGeom prst="straightConnector1">
            <a:avLst/>
          </a:prstGeom>
          <a:ln w="47625">
            <a:solidFill>
              <a:srgbClr val="FFFF00"/>
            </a:solidFill>
            <a:tailEnd type="triangle"/>
          </a:ln>
          <a:effectLst>
            <a:glow rad="88900">
              <a:schemeClr val="tx1"/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ounded Rectangular Callout 11"/>
          <p:cNvSpPr/>
          <p:nvPr/>
        </p:nvSpPr>
        <p:spPr>
          <a:xfrm>
            <a:off x="6538913" y="1038627"/>
            <a:ext cx="3062287" cy="1035180"/>
          </a:xfrm>
          <a:prstGeom prst="wedgeRoundRectCallout">
            <a:avLst>
              <a:gd name="adj1" fmla="val -23582"/>
              <a:gd name="adj2" fmla="val 50077"/>
              <a:gd name="adj3" fmla="val 16667"/>
            </a:avLst>
          </a:prstGeom>
          <a:solidFill>
            <a:srgbClr val="84282C"/>
          </a:solidFill>
          <a:ln>
            <a:solidFill>
              <a:schemeClr val="tx1">
                <a:lumMod val="50000"/>
                <a:lumOff val="50000"/>
              </a:schemeClr>
            </a:solidFill>
          </a:ln>
          <a:effectLst>
            <a:innerShdw blurRad="63500" dist="50800" dir="162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08000"/>
              </a:lnSpc>
            </a:pPr>
            <a:r>
              <a:rPr lang="en-US" sz="2400" dirty="0" smtClean="0"/>
              <a:t>3. Example of report once generated.  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7606371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PIE </a:t>
            </a:r>
            <a:r>
              <a:rPr lang="en-US" b="1" dirty="0" smtClean="0"/>
              <a:t>– Resource Allocation Reports</a:t>
            </a:r>
            <a:endParaRPr lang="en-US" b="1" dirty="0"/>
          </a:p>
        </p:txBody>
      </p:sp>
      <p:sp>
        <p:nvSpPr>
          <p:cNvPr id="16" name="Text Placeholder 6"/>
          <p:cNvSpPr txBox="1">
            <a:spLocks/>
          </p:cNvSpPr>
          <p:nvPr/>
        </p:nvSpPr>
        <p:spPr>
          <a:xfrm>
            <a:off x="6094475" y="4324737"/>
            <a:ext cx="7305642" cy="296049"/>
          </a:xfrm>
          <a:prstGeom prst="rect">
            <a:avLst/>
          </a:prstGeom>
          <a:noFill/>
        </p:spPr>
        <p:txBody>
          <a:bodyPr vert="horz" lIns="91440" tIns="45720" rIns="91440" bIns="45720" rtlCol="0" anchor="t" anchorCtr="0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08000"/>
              </a:lnSpc>
            </a:pPr>
            <a:endParaRPr lang="en-US" sz="1600" i="1" dirty="0"/>
          </a:p>
        </p:txBody>
      </p:sp>
      <p:sp>
        <p:nvSpPr>
          <p:cNvPr id="17" name="Text Placeholder 6"/>
          <p:cNvSpPr txBox="1">
            <a:spLocks/>
          </p:cNvSpPr>
          <p:nvPr/>
        </p:nvSpPr>
        <p:spPr>
          <a:xfrm>
            <a:off x="6094475" y="4807403"/>
            <a:ext cx="7305642" cy="296049"/>
          </a:xfrm>
          <a:prstGeom prst="rect">
            <a:avLst/>
          </a:prstGeom>
          <a:noFill/>
        </p:spPr>
        <p:txBody>
          <a:bodyPr vert="horz" lIns="91440" tIns="45720" rIns="91440" bIns="45720" rtlCol="0" anchor="t" anchorCtr="0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08000"/>
              </a:lnSpc>
            </a:pPr>
            <a:endParaRPr lang="en-US" sz="1600" i="1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60EDB8-5305-433F-BE41-D7A86D811DB3}" type="slidenum">
              <a:rPr lang="en-US" smtClean="0"/>
              <a:pPr/>
              <a:t>15</a:t>
            </a:fld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67617" y="1115461"/>
            <a:ext cx="9255984" cy="4721524"/>
          </a:xfrm>
          <a:prstGeom prst="rect">
            <a:avLst/>
          </a:prstGeom>
          <a:ln>
            <a:solidFill>
              <a:schemeClr val="tx1"/>
            </a:solidFill>
          </a:ln>
        </p:spPr>
      </p:pic>
      <p:cxnSp>
        <p:nvCxnSpPr>
          <p:cNvPr id="10" name="Straight Arrow Connector 9"/>
          <p:cNvCxnSpPr/>
          <p:nvPr/>
        </p:nvCxnSpPr>
        <p:spPr>
          <a:xfrm flipH="1" flipV="1">
            <a:off x="4919473" y="2757030"/>
            <a:ext cx="2074332" cy="239964"/>
          </a:xfrm>
          <a:prstGeom prst="straightConnector1">
            <a:avLst/>
          </a:prstGeom>
          <a:ln w="47625">
            <a:solidFill>
              <a:srgbClr val="FFFF00"/>
            </a:solidFill>
            <a:tailEnd type="triangle"/>
          </a:ln>
          <a:effectLst>
            <a:glow rad="88900">
              <a:schemeClr val="tx1"/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ounded Rectangular Callout 10"/>
          <p:cNvSpPr/>
          <p:nvPr/>
        </p:nvSpPr>
        <p:spPr>
          <a:xfrm>
            <a:off x="6862382" y="2050536"/>
            <a:ext cx="5329617" cy="2087584"/>
          </a:xfrm>
          <a:prstGeom prst="wedgeRoundRectCallout">
            <a:avLst>
              <a:gd name="adj1" fmla="val -23582"/>
              <a:gd name="adj2" fmla="val 50077"/>
              <a:gd name="adj3" fmla="val 16667"/>
            </a:avLst>
          </a:prstGeom>
          <a:solidFill>
            <a:srgbClr val="84282C"/>
          </a:solidFill>
          <a:ln>
            <a:solidFill>
              <a:schemeClr val="tx1">
                <a:lumMod val="50000"/>
                <a:lumOff val="50000"/>
              </a:schemeClr>
            </a:solidFill>
          </a:ln>
          <a:effectLst>
            <a:innerShdw blurRad="63500" dist="50800" dir="162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08000"/>
              </a:lnSpc>
            </a:pPr>
            <a:r>
              <a:rPr lang="en-US" sz="2400" dirty="0" smtClean="0"/>
              <a:t>1. </a:t>
            </a:r>
            <a:r>
              <a:rPr lang="en-US" sz="2400" b="1" dirty="0" smtClean="0"/>
              <a:t>Resource Allocation Report</a:t>
            </a:r>
          </a:p>
          <a:p>
            <a:pPr algn="ctr">
              <a:lnSpc>
                <a:spcPct val="108000"/>
              </a:lnSpc>
            </a:pPr>
            <a:r>
              <a:rPr lang="en-US" sz="2400" dirty="0" smtClean="0"/>
              <a:t>Will display all current resource requests by Unit, Unit Goal and Type of Request.  Currently formatted in the resource prioritization template.</a:t>
            </a:r>
            <a:endParaRPr lang="en-US" sz="24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87782" y="5304136"/>
            <a:ext cx="4010672" cy="1540382"/>
          </a:xfrm>
          <a:prstGeom prst="rect">
            <a:avLst/>
          </a:prstGeom>
          <a:ln>
            <a:solidFill>
              <a:schemeClr val="tx1"/>
            </a:solidFill>
          </a:ln>
        </p:spPr>
      </p:pic>
      <p:cxnSp>
        <p:nvCxnSpPr>
          <p:cNvPr id="14" name="Straight Arrow Connector 13"/>
          <p:cNvCxnSpPr/>
          <p:nvPr/>
        </p:nvCxnSpPr>
        <p:spPr>
          <a:xfrm>
            <a:off x="2833618" y="5145538"/>
            <a:ext cx="1954164" cy="505260"/>
          </a:xfrm>
          <a:prstGeom prst="straightConnector1">
            <a:avLst/>
          </a:prstGeom>
          <a:ln w="47625">
            <a:solidFill>
              <a:srgbClr val="FFFF00"/>
            </a:solidFill>
            <a:tailEnd type="triangle"/>
          </a:ln>
          <a:effectLst>
            <a:glow rad="88900">
              <a:schemeClr val="tx1"/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ounded Rectangular Callout 8"/>
          <p:cNvSpPr/>
          <p:nvPr/>
        </p:nvSpPr>
        <p:spPr>
          <a:xfrm>
            <a:off x="178902" y="4324737"/>
            <a:ext cx="3098798" cy="1641602"/>
          </a:xfrm>
          <a:prstGeom prst="wedgeRoundRectCallout">
            <a:avLst>
              <a:gd name="adj1" fmla="val -23582"/>
              <a:gd name="adj2" fmla="val 50077"/>
              <a:gd name="adj3" fmla="val 16667"/>
            </a:avLst>
          </a:prstGeom>
          <a:solidFill>
            <a:srgbClr val="84282C"/>
          </a:solidFill>
          <a:ln>
            <a:solidFill>
              <a:schemeClr val="tx1">
                <a:lumMod val="50000"/>
                <a:lumOff val="50000"/>
              </a:schemeClr>
            </a:solidFill>
          </a:ln>
          <a:effectLst>
            <a:innerShdw blurRad="63500" dist="50800" dir="162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08000"/>
              </a:lnSpc>
            </a:pPr>
            <a:r>
              <a:rPr lang="en-US" sz="2400" dirty="0" smtClean="0"/>
              <a:t>2. Select Report Name and report will download in excel format.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7360835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8102" y="2441966"/>
            <a:ext cx="10524727" cy="422275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PIE </a:t>
            </a:r>
            <a:r>
              <a:rPr lang="en-US" b="1" dirty="0" smtClean="0"/>
              <a:t>– Resource Allocation Reports</a:t>
            </a:r>
            <a:endParaRPr lang="en-US" b="1" dirty="0"/>
          </a:p>
        </p:txBody>
      </p:sp>
      <p:sp>
        <p:nvSpPr>
          <p:cNvPr id="16" name="Text Placeholder 6"/>
          <p:cNvSpPr txBox="1">
            <a:spLocks/>
          </p:cNvSpPr>
          <p:nvPr/>
        </p:nvSpPr>
        <p:spPr>
          <a:xfrm>
            <a:off x="6094475" y="4324737"/>
            <a:ext cx="7305642" cy="296049"/>
          </a:xfrm>
          <a:prstGeom prst="rect">
            <a:avLst/>
          </a:prstGeom>
          <a:noFill/>
        </p:spPr>
        <p:txBody>
          <a:bodyPr vert="horz" lIns="91440" tIns="45720" rIns="91440" bIns="45720" rtlCol="0" anchor="t" anchorCtr="0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08000"/>
              </a:lnSpc>
            </a:pPr>
            <a:endParaRPr lang="en-US" sz="1600" i="1" dirty="0"/>
          </a:p>
        </p:txBody>
      </p:sp>
      <p:sp>
        <p:nvSpPr>
          <p:cNvPr id="17" name="Text Placeholder 6"/>
          <p:cNvSpPr txBox="1">
            <a:spLocks/>
          </p:cNvSpPr>
          <p:nvPr/>
        </p:nvSpPr>
        <p:spPr>
          <a:xfrm>
            <a:off x="6094475" y="4807403"/>
            <a:ext cx="7305642" cy="296049"/>
          </a:xfrm>
          <a:prstGeom prst="rect">
            <a:avLst/>
          </a:prstGeom>
          <a:noFill/>
        </p:spPr>
        <p:txBody>
          <a:bodyPr vert="horz" lIns="91440" tIns="45720" rIns="91440" bIns="45720" rtlCol="0" anchor="t" anchorCtr="0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08000"/>
              </a:lnSpc>
            </a:pPr>
            <a:endParaRPr lang="en-US" sz="1600" i="1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60EDB8-5305-433F-BE41-D7A86D811DB3}" type="slidenum">
              <a:rPr lang="en-US" smtClean="0"/>
              <a:pPr/>
              <a:t>16</a:t>
            </a:fld>
            <a:endParaRPr lang="en-US" dirty="0"/>
          </a:p>
        </p:txBody>
      </p:sp>
      <p:sp>
        <p:nvSpPr>
          <p:cNvPr id="9" name="Slide Number Placeholder 2"/>
          <p:cNvSpPr txBox="1">
            <a:spLocks/>
          </p:cNvSpPr>
          <p:nvPr/>
        </p:nvSpPr>
        <p:spPr>
          <a:xfrm>
            <a:off x="8555736" y="6356352"/>
            <a:ext cx="3276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860EDB8-5305-433F-BE41-D7A86D811DB3}" type="slidenum">
              <a:rPr lang="en-US" smtClean="0"/>
              <a:pPr/>
              <a:t>16</a:t>
            </a:fld>
            <a:endParaRPr lang="en-US" dirty="0"/>
          </a:p>
        </p:txBody>
      </p:sp>
      <p:cxnSp>
        <p:nvCxnSpPr>
          <p:cNvPr id="13" name="Straight Arrow Connector 12"/>
          <p:cNvCxnSpPr/>
          <p:nvPr/>
        </p:nvCxnSpPr>
        <p:spPr>
          <a:xfrm flipH="1">
            <a:off x="5587999" y="2016576"/>
            <a:ext cx="506476" cy="425390"/>
          </a:xfrm>
          <a:prstGeom prst="straightConnector1">
            <a:avLst/>
          </a:prstGeom>
          <a:ln w="47625">
            <a:solidFill>
              <a:srgbClr val="FFFF00"/>
            </a:solidFill>
            <a:tailEnd type="triangle"/>
          </a:ln>
          <a:effectLst>
            <a:glow rad="88900">
              <a:schemeClr val="tx1"/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>
            <a:off x="6116384" y="2027197"/>
            <a:ext cx="448733" cy="422442"/>
          </a:xfrm>
          <a:prstGeom prst="straightConnector1">
            <a:avLst/>
          </a:prstGeom>
          <a:ln w="47625">
            <a:solidFill>
              <a:srgbClr val="FFFF00"/>
            </a:solidFill>
            <a:tailEnd type="triangle"/>
          </a:ln>
          <a:effectLst>
            <a:glow rad="88900">
              <a:schemeClr val="tx1"/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ounded Rectangular Callout 13"/>
          <p:cNvSpPr/>
          <p:nvPr/>
        </p:nvSpPr>
        <p:spPr>
          <a:xfrm>
            <a:off x="4377605" y="1147181"/>
            <a:ext cx="3598333" cy="977380"/>
          </a:xfrm>
          <a:prstGeom prst="wedgeRoundRectCallout">
            <a:avLst>
              <a:gd name="adj1" fmla="val -23582"/>
              <a:gd name="adj2" fmla="val 50077"/>
              <a:gd name="adj3" fmla="val 16667"/>
            </a:avLst>
          </a:prstGeom>
          <a:solidFill>
            <a:srgbClr val="84282C"/>
          </a:solidFill>
          <a:ln>
            <a:solidFill>
              <a:schemeClr val="tx1">
                <a:lumMod val="50000"/>
                <a:lumOff val="50000"/>
              </a:schemeClr>
            </a:solidFill>
          </a:ln>
          <a:effectLst>
            <a:innerShdw blurRad="63500" dist="50800" dir="162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08000"/>
              </a:lnSpc>
            </a:pPr>
            <a:r>
              <a:rPr lang="en-US" sz="2400" dirty="0"/>
              <a:t>3. Example of report once generated.  </a:t>
            </a:r>
          </a:p>
        </p:txBody>
      </p:sp>
    </p:spTree>
    <p:extLst>
      <p:ext uri="{BB962C8B-B14F-4D97-AF65-F5344CB8AC3E}">
        <p14:creationId xmlns:p14="http://schemas.microsoft.com/office/powerpoint/2010/main" val="27468883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27200" y="1749483"/>
            <a:ext cx="10334492" cy="468802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PIE </a:t>
            </a:r>
            <a:r>
              <a:rPr lang="en-US" b="1" dirty="0" smtClean="0"/>
              <a:t>– Resource Allocation Reports – Formatting Options</a:t>
            </a:r>
            <a:endParaRPr lang="en-US" b="1" dirty="0"/>
          </a:p>
        </p:txBody>
      </p:sp>
      <p:sp>
        <p:nvSpPr>
          <p:cNvPr id="16" name="Text Placeholder 6"/>
          <p:cNvSpPr txBox="1">
            <a:spLocks/>
          </p:cNvSpPr>
          <p:nvPr/>
        </p:nvSpPr>
        <p:spPr>
          <a:xfrm>
            <a:off x="6094475" y="4324737"/>
            <a:ext cx="7305642" cy="296049"/>
          </a:xfrm>
          <a:prstGeom prst="rect">
            <a:avLst/>
          </a:prstGeom>
          <a:noFill/>
        </p:spPr>
        <p:txBody>
          <a:bodyPr vert="horz" lIns="91440" tIns="45720" rIns="91440" bIns="45720" rtlCol="0" anchor="t" anchorCtr="0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08000"/>
              </a:lnSpc>
            </a:pPr>
            <a:endParaRPr lang="en-US" sz="1600" i="1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60EDB8-5305-433F-BE41-D7A86D811DB3}" type="slidenum">
              <a:rPr lang="en-US" smtClean="0"/>
              <a:pPr/>
              <a:t>17</a:t>
            </a:fld>
            <a:endParaRPr lang="en-US" dirty="0"/>
          </a:p>
        </p:txBody>
      </p:sp>
      <p:sp>
        <p:nvSpPr>
          <p:cNvPr id="9" name="Slide Number Placeholder 2"/>
          <p:cNvSpPr txBox="1">
            <a:spLocks/>
          </p:cNvSpPr>
          <p:nvPr/>
        </p:nvSpPr>
        <p:spPr>
          <a:xfrm>
            <a:off x="8555736" y="6356352"/>
            <a:ext cx="3276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860EDB8-5305-433F-BE41-D7A86D811DB3}" type="slidenum">
              <a:rPr lang="en-US" smtClean="0"/>
              <a:pPr/>
              <a:t>17</a:t>
            </a:fld>
            <a:endParaRPr lang="en-US" dirty="0"/>
          </a:p>
        </p:txBody>
      </p:sp>
      <p:cxnSp>
        <p:nvCxnSpPr>
          <p:cNvPr id="13" name="Straight Arrow Connector 12"/>
          <p:cNvCxnSpPr/>
          <p:nvPr/>
        </p:nvCxnSpPr>
        <p:spPr>
          <a:xfrm flipV="1">
            <a:off x="1049867" y="3261620"/>
            <a:ext cx="677333" cy="831876"/>
          </a:xfrm>
          <a:prstGeom prst="straightConnector1">
            <a:avLst/>
          </a:prstGeom>
          <a:ln w="47625">
            <a:solidFill>
              <a:srgbClr val="FFFF00"/>
            </a:solidFill>
            <a:tailEnd type="triangle"/>
          </a:ln>
          <a:effectLst>
            <a:glow rad="88900">
              <a:schemeClr val="tx1"/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ounded Rectangular Callout 13"/>
          <p:cNvSpPr/>
          <p:nvPr/>
        </p:nvSpPr>
        <p:spPr>
          <a:xfrm>
            <a:off x="36554" y="3852331"/>
            <a:ext cx="2218267" cy="2133602"/>
          </a:xfrm>
          <a:prstGeom prst="wedgeRoundRectCallout">
            <a:avLst>
              <a:gd name="adj1" fmla="val -23582"/>
              <a:gd name="adj2" fmla="val 50077"/>
              <a:gd name="adj3" fmla="val 16667"/>
            </a:avLst>
          </a:prstGeom>
          <a:solidFill>
            <a:srgbClr val="84282C"/>
          </a:solidFill>
          <a:ln>
            <a:solidFill>
              <a:schemeClr val="tx1">
                <a:lumMod val="50000"/>
                <a:lumOff val="50000"/>
              </a:schemeClr>
            </a:solidFill>
          </a:ln>
          <a:effectLst>
            <a:innerShdw blurRad="63500" dist="50800" dir="162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08000"/>
              </a:lnSpc>
            </a:pPr>
            <a:r>
              <a:rPr lang="en-US" sz="2400" dirty="0"/>
              <a:t>4</a:t>
            </a:r>
            <a:r>
              <a:rPr lang="en-US" sz="2400" dirty="0" smtClean="0"/>
              <a:t>. Select to side arrow to remove layer of paint from export file. </a:t>
            </a:r>
            <a:endParaRPr lang="en-US" sz="2400" dirty="0"/>
          </a:p>
        </p:txBody>
      </p:sp>
      <p:sp>
        <p:nvSpPr>
          <p:cNvPr id="10" name="Rounded Rectangular Callout 9"/>
          <p:cNvSpPr/>
          <p:nvPr/>
        </p:nvSpPr>
        <p:spPr>
          <a:xfrm>
            <a:off x="8991600" y="2411871"/>
            <a:ext cx="3070092" cy="823661"/>
          </a:xfrm>
          <a:prstGeom prst="wedgeRoundRectCallout">
            <a:avLst>
              <a:gd name="adj1" fmla="val -23582"/>
              <a:gd name="adj2" fmla="val 50077"/>
              <a:gd name="adj3" fmla="val 16667"/>
            </a:avLst>
          </a:prstGeom>
          <a:solidFill>
            <a:srgbClr val="84282C"/>
          </a:solidFill>
          <a:ln>
            <a:solidFill>
              <a:schemeClr val="tx1">
                <a:lumMod val="50000"/>
                <a:lumOff val="50000"/>
              </a:schemeClr>
            </a:solidFill>
          </a:ln>
          <a:effectLst>
            <a:innerShdw blurRad="63500" dist="50800" dir="162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08000"/>
              </a:lnSpc>
            </a:pPr>
            <a:r>
              <a:rPr lang="en-US" sz="2400" dirty="0" smtClean="0"/>
              <a:t>* This will allow the gridlines to appear.</a:t>
            </a:r>
            <a:endParaRPr lang="en-US" sz="2400" dirty="0"/>
          </a:p>
        </p:txBody>
      </p:sp>
      <p:sp>
        <p:nvSpPr>
          <p:cNvPr id="18" name="Rounded Rectangular Callout 17"/>
          <p:cNvSpPr/>
          <p:nvPr/>
        </p:nvSpPr>
        <p:spPr>
          <a:xfrm>
            <a:off x="5784586" y="1219201"/>
            <a:ext cx="2529681" cy="1219325"/>
          </a:xfrm>
          <a:prstGeom prst="wedgeRoundRectCallout">
            <a:avLst>
              <a:gd name="adj1" fmla="val -23582"/>
              <a:gd name="adj2" fmla="val 50077"/>
              <a:gd name="adj3" fmla="val 16667"/>
            </a:avLst>
          </a:prstGeom>
          <a:solidFill>
            <a:srgbClr val="84282C"/>
          </a:solidFill>
          <a:ln>
            <a:solidFill>
              <a:schemeClr val="tx1">
                <a:lumMod val="50000"/>
                <a:lumOff val="50000"/>
              </a:schemeClr>
            </a:solidFill>
          </a:ln>
          <a:effectLst>
            <a:innerShdw blurRad="63500" dist="50800" dir="162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08000"/>
              </a:lnSpc>
            </a:pPr>
            <a:r>
              <a:rPr lang="en-US" sz="2400" dirty="0" smtClean="0"/>
              <a:t>5. Select Paint Bucket and Select “No Fill” </a:t>
            </a:r>
            <a:endParaRPr lang="en-US" sz="2400" dirty="0"/>
          </a:p>
        </p:txBody>
      </p:sp>
      <p:cxnSp>
        <p:nvCxnSpPr>
          <p:cNvPr id="23" name="Straight Arrow Connector 22"/>
          <p:cNvCxnSpPr>
            <a:stCxn id="18" idx="1"/>
          </p:cNvCxnSpPr>
          <p:nvPr/>
        </p:nvCxnSpPr>
        <p:spPr>
          <a:xfrm flipH="1">
            <a:off x="4055533" y="1828864"/>
            <a:ext cx="1729053" cy="609662"/>
          </a:xfrm>
          <a:prstGeom prst="straightConnector1">
            <a:avLst/>
          </a:prstGeom>
          <a:ln w="47625">
            <a:solidFill>
              <a:srgbClr val="FFFF00"/>
            </a:solidFill>
            <a:tailEnd type="triangle"/>
          </a:ln>
          <a:effectLst>
            <a:glow rad="88900">
              <a:schemeClr val="tx1"/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30795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PIE </a:t>
            </a:r>
            <a:r>
              <a:rPr lang="en-US" b="1" dirty="0" smtClean="0"/>
              <a:t>– Resource Allocation Reports – Formatting Options</a:t>
            </a:r>
            <a:endParaRPr lang="en-US" b="1" dirty="0"/>
          </a:p>
        </p:txBody>
      </p:sp>
      <p:sp>
        <p:nvSpPr>
          <p:cNvPr id="16" name="Text Placeholder 6"/>
          <p:cNvSpPr txBox="1">
            <a:spLocks/>
          </p:cNvSpPr>
          <p:nvPr/>
        </p:nvSpPr>
        <p:spPr>
          <a:xfrm>
            <a:off x="6094475" y="4324737"/>
            <a:ext cx="7305642" cy="296049"/>
          </a:xfrm>
          <a:prstGeom prst="rect">
            <a:avLst/>
          </a:prstGeom>
          <a:noFill/>
        </p:spPr>
        <p:txBody>
          <a:bodyPr vert="horz" lIns="91440" tIns="45720" rIns="91440" bIns="45720" rtlCol="0" anchor="t" anchorCtr="0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08000"/>
              </a:lnSpc>
            </a:pPr>
            <a:endParaRPr lang="en-US" sz="1600" i="1" dirty="0"/>
          </a:p>
        </p:txBody>
      </p:sp>
      <p:sp>
        <p:nvSpPr>
          <p:cNvPr id="17" name="Text Placeholder 6"/>
          <p:cNvSpPr txBox="1">
            <a:spLocks/>
          </p:cNvSpPr>
          <p:nvPr/>
        </p:nvSpPr>
        <p:spPr>
          <a:xfrm>
            <a:off x="6094475" y="4807403"/>
            <a:ext cx="7305642" cy="296049"/>
          </a:xfrm>
          <a:prstGeom prst="rect">
            <a:avLst/>
          </a:prstGeom>
          <a:noFill/>
        </p:spPr>
        <p:txBody>
          <a:bodyPr vert="horz" lIns="91440" tIns="45720" rIns="91440" bIns="45720" rtlCol="0" anchor="t" anchorCtr="0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08000"/>
              </a:lnSpc>
            </a:pPr>
            <a:endParaRPr lang="en-US" sz="1600" i="1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60EDB8-5305-433F-BE41-D7A86D811DB3}" type="slidenum">
              <a:rPr lang="en-US" smtClean="0"/>
              <a:pPr/>
              <a:t>18</a:t>
            </a:fld>
            <a:endParaRPr lang="en-US" dirty="0"/>
          </a:p>
        </p:txBody>
      </p:sp>
      <p:sp>
        <p:nvSpPr>
          <p:cNvPr id="9" name="Slide Number Placeholder 2"/>
          <p:cNvSpPr txBox="1">
            <a:spLocks/>
          </p:cNvSpPr>
          <p:nvPr/>
        </p:nvSpPr>
        <p:spPr>
          <a:xfrm>
            <a:off x="8555736" y="6356352"/>
            <a:ext cx="3276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860EDB8-5305-433F-BE41-D7A86D811DB3}" type="slidenum">
              <a:rPr lang="en-US" smtClean="0"/>
              <a:pPr/>
              <a:t>18</a:t>
            </a:fld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70020" y="2137243"/>
            <a:ext cx="10164780" cy="4324579"/>
          </a:xfrm>
          <a:prstGeom prst="rect">
            <a:avLst/>
          </a:prstGeom>
        </p:spPr>
      </p:pic>
      <p:cxnSp>
        <p:nvCxnSpPr>
          <p:cNvPr id="13" name="Straight Arrow Connector 12"/>
          <p:cNvCxnSpPr/>
          <p:nvPr/>
        </p:nvCxnSpPr>
        <p:spPr>
          <a:xfrm flipH="1">
            <a:off x="6440084" y="1751638"/>
            <a:ext cx="705783" cy="589398"/>
          </a:xfrm>
          <a:prstGeom prst="straightConnector1">
            <a:avLst/>
          </a:prstGeom>
          <a:ln w="47625">
            <a:solidFill>
              <a:srgbClr val="FFFF00"/>
            </a:solidFill>
            <a:tailEnd type="triangle"/>
          </a:ln>
          <a:effectLst>
            <a:glow rad="88900">
              <a:schemeClr val="tx1"/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 flipH="1">
            <a:off x="4318588" y="1806793"/>
            <a:ext cx="2759545" cy="275295"/>
          </a:xfrm>
          <a:prstGeom prst="straightConnector1">
            <a:avLst/>
          </a:prstGeom>
          <a:ln w="47625">
            <a:solidFill>
              <a:srgbClr val="FFFF00"/>
            </a:solidFill>
            <a:tailEnd type="triangle"/>
          </a:ln>
          <a:effectLst>
            <a:glow rad="88900">
              <a:schemeClr val="tx1"/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ounded Rectangular Callout 13"/>
          <p:cNvSpPr/>
          <p:nvPr/>
        </p:nvSpPr>
        <p:spPr>
          <a:xfrm>
            <a:off x="6980554" y="1241371"/>
            <a:ext cx="2942379" cy="1222429"/>
          </a:xfrm>
          <a:prstGeom prst="wedgeRoundRectCallout">
            <a:avLst>
              <a:gd name="adj1" fmla="val -23582"/>
              <a:gd name="adj2" fmla="val 50077"/>
              <a:gd name="adj3" fmla="val 16667"/>
            </a:avLst>
          </a:prstGeom>
          <a:solidFill>
            <a:srgbClr val="84282C"/>
          </a:solidFill>
          <a:ln>
            <a:solidFill>
              <a:schemeClr val="tx1">
                <a:lumMod val="50000"/>
                <a:lumOff val="50000"/>
              </a:schemeClr>
            </a:solidFill>
          </a:ln>
          <a:effectLst>
            <a:innerShdw blurRad="63500" dist="50800" dir="162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08000"/>
              </a:lnSpc>
            </a:pPr>
            <a:r>
              <a:rPr lang="en-US" sz="2400" dirty="0" smtClean="0"/>
              <a:t>5. Select Data in the Ribbon menu and Select </a:t>
            </a:r>
            <a:r>
              <a:rPr lang="en-US" sz="2400" b="1" dirty="0" smtClean="0"/>
              <a:t>Filter</a:t>
            </a:r>
            <a:r>
              <a:rPr lang="en-US" sz="2400" dirty="0" smtClean="0"/>
              <a:t>.</a:t>
            </a:r>
            <a:endParaRPr lang="en-US" sz="2400" dirty="0"/>
          </a:p>
        </p:txBody>
      </p:sp>
      <p:cxnSp>
        <p:nvCxnSpPr>
          <p:cNvPr id="18" name="Straight Arrow Connector 17"/>
          <p:cNvCxnSpPr/>
          <p:nvPr/>
        </p:nvCxnSpPr>
        <p:spPr>
          <a:xfrm flipV="1">
            <a:off x="6980554" y="3765254"/>
            <a:ext cx="306198" cy="855532"/>
          </a:xfrm>
          <a:prstGeom prst="straightConnector1">
            <a:avLst/>
          </a:prstGeom>
          <a:ln w="47625">
            <a:solidFill>
              <a:srgbClr val="FFFF00"/>
            </a:solidFill>
            <a:tailEnd type="triangle"/>
          </a:ln>
          <a:effectLst>
            <a:glow rad="88900">
              <a:schemeClr val="tx1"/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Rounded Rectangular Callout 14"/>
          <p:cNvSpPr/>
          <p:nvPr/>
        </p:nvSpPr>
        <p:spPr>
          <a:xfrm>
            <a:off x="5198534" y="4447501"/>
            <a:ext cx="3070092" cy="1222392"/>
          </a:xfrm>
          <a:prstGeom prst="wedgeRoundRectCallout">
            <a:avLst>
              <a:gd name="adj1" fmla="val -23582"/>
              <a:gd name="adj2" fmla="val 50077"/>
              <a:gd name="adj3" fmla="val 16667"/>
            </a:avLst>
          </a:prstGeom>
          <a:solidFill>
            <a:srgbClr val="84282C"/>
          </a:solidFill>
          <a:ln>
            <a:solidFill>
              <a:schemeClr val="tx1">
                <a:lumMod val="50000"/>
                <a:lumOff val="50000"/>
              </a:schemeClr>
            </a:solidFill>
          </a:ln>
          <a:effectLst>
            <a:innerShdw blurRad="63500" dist="50800" dir="162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08000"/>
              </a:lnSpc>
            </a:pPr>
            <a:r>
              <a:rPr lang="en-US" sz="2400" dirty="0" smtClean="0"/>
              <a:t>* This will allow Filter options for all of the columns.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4184487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57852" y="1430867"/>
            <a:ext cx="10137569" cy="492548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PIE </a:t>
            </a:r>
            <a:r>
              <a:rPr lang="en-US" b="1" dirty="0" smtClean="0"/>
              <a:t>– Resource Allocation Reports – Applying Rank</a:t>
            </a:r>
            <a:endParaRPr lang="en-US" b="1" dirty="0"/>
          </a:p>
        </p:txBody>
      </p:sp>
      <p:sp>
        <p:nvSpPr>
          <p:cNvPr id="16" name="Text Placeholder 6"/>
          <p:cNvSpPr txBox="1">
            <a:spLocks/>
          </p:cNvSpPr>
          <p:nvPr/>
        </p:nvSpPr>
        <p:spPr>
          <a:xfrm>
            <a:off x="6094475" y="4324737"/>
            <a:ext cx="7305642" cy="296049"/>
          </a:xfrm>
          <a:prstGeom prst="rect">
            <a:avLst/>
          </a:prstGeom>
          <a:noFill/>
        </p:spPr>
        <p:txBody>
          <a:bodyPr vert="horz" lIns="91440" tIns="45720" rIns="91440" bIns="45720" rtlCol="0" anchor="t" anchorCtr="0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08000"/>
              </a:lnSpc>
            </a:pPr>
            <a:endParaRPr lang="en-US" sz="1600" i="1" dirty="0"/>
          </a:p>
        </p:txBody>
      </p:sp>
      <p:sp>
        <p:nvSpPr>
          <p:cNvPr id="17" name="Text Placeholder 6"/>
          <p:cNvSpPr txBox="1">
            <a:spLocks/>
          </p:cNvSpPr>
          <p:nvPr/>
        </p:nvSpPr>
        <p:spPr>
          <a:xfrm>
            <a:off x="6094475" y="4807403"/>
            <a:ext cx="7305642" cy="296049"/>
          </a:xfrm>
          <a:prstGeom prst="rect">
            <a:avLst/>
          </a:prstGeom>
          <a:noFill/>
        </p:spPr>
        <p:txBody>
          <a:bodyPr vert="horz" lIns="91440" tIns="45720" rIns="91440" bIns="45720" rtlCol="0" anchor="t" anchorCtr="0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08000"/>
              </a:lnSpc>
            </a:pPr>
            <a:endParaRPr lang="en-US" sz="1600" i="1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60EDB8-5305-433F-BE41-D7A86D811DB3}" type="slidenum">
              <a:rPr lang="en-US" smtClean="0"/>
              <a:pPr/>
              <a:t>19</a:t>
            </a:fld>
            <a:endParaRPr lang="en-US" dirty="0"/>
          </a:p>
        </p:txBody>
      </p:sp>
      <p:sp>
        <p:nvSpPr>
          <p:cNvPr id="9" name="Slide Number Placeholder 2"/>
          <p:cNvSpPr txBox="1">
            <a:spLocks/>
          </p:cNvSpPr>
          <p:nvPr/>
        </p:nvSpPr>
        <p:spPr>
          <a:xfrm>
            <a:off x="8555736" y="6356352"/>
            <a:ext cx="3276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860EDB8-5305-433F-BE41-D7A86D811DB3}" type="slidenum">
              <a:rPr lang="en-US" smtClean="0"/>
              <a:pPr/>
              <a:t>19</a:t>
            </a:fld>
            <a:endParaRPr lang="en-US" dirty="0"/>
          </a:p>
        </p:txBody>
      </p:sp>
      <p:cxnSp>
        <p:nvCxnSpPr>
          <p:cNvPr id="11" name="Straight Arrow Connector 10"/>
          <p:cNvCxnSpPr/>
          <p:nvPr/>
        </p:nvCxnSpPr>
        <p:spPr>
          <a:xfrm flipH="1">
            <a:off x="2438991" y="1764288"/>
            <a:ext cx="1616542" cy="837159"/>
          </a:xfrm>
          <a:prstGeom prst="straightConnector1">
            <a:avLst/>
          </a:prstGeom>
          <a:ln w="47625">
            <a:solidFill>
              <a:srgbClr val="FFFF00"/>
            </a:solidFill>
            <a:tailEnd type="triangle"/>
          </a:ln>
          <a:effectLst>
            <a:glow rad="88900">
              <a:schemeClr val="tx1"/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ounded Rectangular Callout 13"/>
          <p:cNvSpPr/>
          <p:nvPr/>
        </p:nvSpPr>
        <p:spPr>
          <a:xfrm>
            <a:off x="3864820" y="1194894"/>
            <a:ext cx="3043980" cy="1582173"/>
          </a:xfrm>
          <a:prstGeom prst="wedgeRoundRectCallout">
            <a:avLst>
              <a:gd name="adj1" fmla="val -23582"/>
              <a:gd name="adj2" fmla="val 50077"/>
              <a:gd name="adj3" fmla="val 16667"/>
            </a:avLst>
          </a:prstGeom>
          <a:solidFill>
            <a:srgbClr val="84282C"/>
          </a:solidFill>
          <a:ln>
            <a:solidFill>
              <a:schemeClr val="tx1">
                <a:lumMod val="50000"/>
                <a:lumOff val="50000"/>
              </a:schemeClr>
            </a:solidFill>
          </a:ln>
          <a:effectLst>
            <a:innerShdw blurRad="63500" dist="50800" dir="162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08000"/>
              </a:lnSpc>
            </a:pPr>
            <a:r>
              <a:rPr lang="en-US" sz="2400" dirty="0" smtClean="0"/>
              <a:t>6. Column 1 will allow you to insert a rank for the resource request.</a:t>
            </a:r>
            <a:endParaRPr lang="en-US" sz="2400" dirty="0"/>
          </a:p>
        </p:txBody>
      </p:sp>
      <p:pic>
        <p:nvPicPr>
          <p:cNvPr id="19" name="Picture 2" descr="Image result for reminder logo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55225" y="4856255"/>
            <a:ext cx="1104773" cy="7258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Rounded Rectangular Callout 20"/>
          <p:cNvSpPr/>
          <p:nvPr/>
        </p:nvSpPr>
        <p:spPr>
          <a:xfrm>
            <a:off x="8225306" y="5611641"/>
            <a:ext cx="3043980" cy="626450"/>
          </a:xfrm>
          <a:prstGeom prst="wedgeRoundRectCallout">
            <a:avLst>
              <a:gd name="adj1" fmla="val -23582"/>
              <a:gd name="adj2" fmla="val 50077"/>
              <a:gd name="adj3" fmla="val 16667"/>
            </a:avLst>
          </a:prstGeom>
          <a:solidFill>
            <a:srgbClr val="84282C"/>
          </a:solidFill>
          <a:ln>
            <a:solidFill>
              <a:schemeClr val="tx1">
                <a:lumMod val="50000"/>
                <a:lumOff val="50000"/>
              </a:schemeClr>
            </a:solidFill>
          </a:ln>
          <a:effectLst>
            <a:innerShdw blurRad="63500" dist="50800" dir="162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08000"/>
              </a:lnSpc>
            </a:pPr>
            <a:r>
              <a:rPr lang="en-US" sz="2400" dirty="0" smtClean="0"/>
              <a:t>7. Make sure to save.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2517937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1208" y="448056"/>
            <a:ext cx="11309348" cy="640080"/>
          </a:xfrm>
        </p:spPr>
        <p:txBody>
          <a:bodyPr/>
          <a:lstStyle/>
          <a:p>
            <a:r>
              <a:rPr lang="en-US" b="1" dirty="0" smtClean="0"/>
              <a:t>The PIE Process </a:t>
            </a:r>
            <a:endParaRPr lang="en-US" b="1" dirty="0"/>
          </a:p>
        </p:txBody>
      </p:sp>
      <p:sp>
        <p:nvSpPr>
          <p:cNvPr id="84" name="Content Placeholder 5"/>
          <p:cNvSpPr txBox="1">
            <a:spLocks/>
          </p:cNvSpPr>
          <p:nvPr/>
        </p:nvSpPr>
        <p:spPr>
          <a:xfrm>
            <a:off x="2256999" y="1578587"/>
            <a:ext cx="5906099" cy="3899500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tx1">
                  <a:lumMod val="75000"/>
                  <a:lumOff val="25000"/>
                </a:schemeClr>
              </a:buClr>
              <a:buFont typeface="Arial" panose="020B0604020202020204" pitchFamily="34" charset="0"/>
              <a:buChar char="•"/>
              <a:defRPr sz="2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tx1">
                  <a:lumMod val="75000"/>
                  <a:lumOff val="25000"/>
                </a:schemeClr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tx1">
                  <a:lumMod val="75000"/>
                  <a:lumOff val="25000"/>
                </a:schemeClr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tx1">
                  <a:lumMod val="75000"/>
                  <a:lumOff val="25000"/>
                </a:schemeClr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tx1">
                  <a:lumMod val="75000"/>
                  <a:lumOff val="25000"/>
                </a:schemeClr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tx1">
                  <a:lumMod val="75000"/>
                  <a:lumOff val="25000"/>
                </a:schemeClr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tx1">
                  <a:lumMod val="75000"/>
                  <a:lumOff val="25000"/>
                </a:schemeClr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tx1">
                  <a:lumMod val="75000"/>
                  <a:lumOff val="25000"/>
                </a:schemeClr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tx1">
                  <a:lumMod val="75000"/>
                  <a:lumOff val="25000"/>
                </a:schemeClr>
              </a:buClr>
              <a:buFont typeface="Arial" panose="020B0604020202020204" pitchFamily="34" charset="0"/>
              <a:buNone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200000"/>
              </a:lnSpc>
              <a:spcBef>
                <a:spcPts val="0"/>
              </a:spcBef>
              <a:spcAft>
                <a:spcPts val="600"/>
              </a:spcAft>
              <a:buNone/>
            </a:pPr>
            <a:endParaRPr lang="en-US" sz="800" dirty="0" smtClean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60EDB8-5305-433F-BE41-D7A86D811DB3}" type="slidenum">
              <a:rPr lang="en-US" smtClean="0"/>
              <a:pPr/>
              <a:t>2</a:t>
            </a:fld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83534" y="1160618"/>
            <a:ext cx="8038095" cy="56190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81367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880872" y="4484915"/>
            <a:ext cx="11311128" cy="2074333"/>
          </a:xfrm>
          <a:prstGeom prst="rect">
            <a:avLst/>
          </a:prstGeom>
          <a:solidFill>
            <a:schemeClr val="accent2">
              <a:lumMod val="75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b="1" dirty="0"/>
          </a:p>
        </p:txBody>
      </p:sp>
      <p:sp>
        <p:nvSpPr>
          <p:cNvPr id="7" name="Title 1"/>
          <p:cNvSpPr txBox="1">
            <a:spLocks/>
          </p:cNvSpPr>
          <p:nvPr/>
        </p:nvSpPr>
        <p:spPr bwMode="black">
          <a:xfrm>
            <a:off x="1000369" y="4495800"/>
            <a:ext cx="9947493" cy="1913467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800" dirty="0" smtClean="0">
                <a:latin typeface="Calibri" panose="020F0502020204030204" pitchFamily="34" charset="0"/>
              </a:rPr>
              <a:t>Manager PIE Planning &amp; Resources</a:t>
            </a:r>
          </a:p>
          <a:p>
            <a:r>
              <a:rPr lang="en-US" sz="3700" dirty="0" smtClean="0">
                <a:latin typeface="Calibri" panose="020F0502020204030204" pitchFamily="34" charset="0"/>
              </a:rPr>
              <a:t>Analysis of Unit PIE Reports, Division Goals &amp; Updates on Goals</a:t>
            </a:r>
            <a:endParaRPr lang="en-US" sz="3700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819216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Summary of Units</a:t>
            </a:r>
            <a:endParaRPr lang="en-US" b="1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60EDB8-5305-433F-BE41-D7A86D811DB3}" type="slidenum">
              <a:rPr lang="en-US" smtClean="0"/>
              <a:pPr/>
              <a:t>21</a:t>
            </a:fld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39632" y="1558003"/>
            <a:ext cx="10292704" cy="4798349"/>
          </a:xfrm>
          <a:prstGeom prst="rect">
            <a:avLst/>
          </a:prstGeom>
        </p:spPr>
      </p:pic>
      <p:cxnSp>
        <p:nvCxnSpPr>
          <p:cNvPr id="9" name="Straight Arrow Connector 8"/>
          <p:cNvCxnSpPr/>
          <p:nvPr/>
        </p:nvCxnSpPr>
        <p:spPr>
          <a:xfrm>
            <a:off x="1704831" y="4229137"/>
            <a:ext cx="1380967" cy="628044"/>
          </a:xfrm>
          <a:prstGeom prst="straightConnector1">
            <a:avLst/>
          </a:prstGeom>
          <a:ln w="47625">
            <a:solidFill>
              <a:srgbClr val="FFFF00"/>
            </a:solidFill>
            <a:tailEnd type="triangle"/>
          </a:ln>
          <a:effectLst>
            <a:glow rad="88900">
              <a:schemeClr val="tx1"/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Arrow Connector 4"/>
          <p:cNvCxnSpPr/>
          <p:nvPr/>
        </p:nvCxnSpPr>
        <p:spPr>
          <a:xfrm flipV="1">
            <a:off x="1539632" y="3796371"/>
            <a:ext cx="1546166" cy="551172"/>
          </a:xfrm>
          <a:prstGeom prst="straightConnector1">
            <a:avLst/>
          </a:prstGeom>
          <a:ln w="47625">
            <a:solidFill>
              <a:srgbClr val="FFFF00"/>
            </a:solidFill>
            <a:tailEnd type="triangle"/>
          </a:ln>
          <a:effectLst>
            <a:glow rad="88900">
              <a:schemeClr val="tx1"/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ounded Rectangular Callout 7"/>
          <p:cNvSpPr/>
          <p:nvPr/>
        </p:nvSpPr>
        <p:spPr>
          <a:xfrm>
            <a:off x="299258" y="3057042"/>
            <a:ext cx="1936865" cy="2344189"/>
          </a:xfrm>
          <a:prstGeom prst="wedgeRoundRectCallout">
            <a:avLst>
              <a:gd name="adj1" fmla="val -23582"/>
              <a:gd name="adj2" fmla="val 50077"/>
              <a:gd name="adj3" fmla="val 16667"/>
            </a:avLst>
          </a:prstGeom>
          <a:solidFill>
            <a:srgbClr val="84282C"/>
          </a:solidFill>
          <a:ln>
            <a:solidFill>
              <a:schemeClr val="tx1">
                <a:lumMod val="50000"/>
                <a:lumOff val="50000"/>
              </a:schemeClr>
            </a:solidFill>
          </a:ln>
          <a:effectLst>
            <a:innerShdw blurRad="63500" dist="50800" dir="162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08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2400" dirty="0" smtClean="0"/>
              <a:t>All Units tied to Manager Department will display</a:t>
            </a:r>
            <a:endParaRPr lang="en-US" sz="2400" dirty="0"/>
          </a:p>
        </p:txBody>
      </p:sp>
      <p:cxnSp>
        <p:nvCxnSpPr>
          <p:cNvPr id="14" name="Straight Arrow Connector 13"/>
          <p:cNvCxnSpPr/>
          <p:nvPr/>
        </p:nvCxnSpPr>
        <p:spPr>
          <a:xfrm flipH="1">
            <a:off x="6850200" y="2630673"/>
            <a:ext cx="368059" cy="519652"/>
          </a:xfrm>
          <a:prstGeom prst="straightConnector1">
            <a:avLst/>
          </a:prstGeom>
          <a:ln w="47625">
            <a:solidFill>
              <a:srgbClr val="FFFF00"/>
            </a:solidFill>
            <a:tailEnd type="triangle"/>
          </a:ln>
          <a:effectLst>
            <a:glow rad="88900">
              <a:schemeClr val="tx1"/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>
            <a:off x="7277793" y="2642445"/>
            <a:ext cx="390871" cy="521095"/>
          </a:xfrm>
          <a:prstGeom prst="straightConnector1">
            <a:avLst/>
          </a:prstGeom>
          <a:ln w="47625">
            <a:solidFill>
              <a:srgbClr val="FFFF00"/>
            </a:solidFill>
            <a:tailEnd type="triangle"/>
          </a:ln>
          <a:effectLst>
            <a:glow rad="88900">
              <a:schemeClr val="tx1"/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ounded Rectangular Callout 12"/>
          <p:cNvSpPr/>
          <p:nvPr/>
        </p:nvSpPr>
        <p:spPr>
          <a:xfrm>
            <a:off x="5835535" y="1770611"/>
            <a:ext cx="2884517" cy="954584"/>
          </a:xfrm>
          <a:prstGeom prst="wedgeRoundRectCallout">
            <a:avLst>
              <a:gd name="adj1" fmla="val -23582"/>
              <a:gd name="adj2" fmla="val 50077"/>
              <a:gd name="adj3" fmla="val 16667"/>
            </a:avLst>
          </a:prstGeom>
          <a:solidFill>
            <a:srgbClr val="84282C"/>
          </a:solidFill>
          <a:ln>
            <a:solidFill>
              <a:schemeClr val="tx1">
                <a:lumMod val="50000"/>
                <a:lumOff val="50000"/>
              </a:schemeClr>
            </a:solidFill>
          </a:ln>
          <a:effectLst>
            <a:innerShdw blurRad="63500" dist="50800" dir="162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08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2400" dirty="0" smtClean="0"/>
              <a:t>Summarized data regarding your Units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9575046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08666" y="1786501"/>
            <a:ext cx="9894887" cy="457649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Manager PIE – 3 Planning Sections</a:t>
            </a:r>
            <a:endParaRPr lang="en-US" b="1" dirty="0"/>
          </a:p>
        </p:txBody>
      </p:sp>
      <p:sp>
        <p:nvSpPr>
          <p:cNvPr id="15" name="Text Placeholder 6"/>
          <p:cNvSpPr txBox="1">
            <a:spLocks/>
          </p:cNvSpPr>
          <p:nvPr/>
        </p:nvSpPr>
        <p:spPr>
          <a:xfrm>
            <a:off x="6094475" y="3850572"/>
            <a:ext cx="4835610" cy="296049"/>
          </a:xfrm>
          <a:prstGeom prst="rect">
            <a:avLst/>
          </a:prstGeom>
          <a:noFill/>
        </p:spPr>
        <p:txBody>
          <a:bodyPr vert="horz" lIns="91440" tIns="45720" rIns="91440" bIns="45720" rtlCol="0" anchor="t" anchorCtr="0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08000"/>
              </a:lnSpc>
            </a:pPr>
            <a:endParaRPr lang="en-US" sz="1600" b="1" i="1" dirty="0"/>
          </a:p>
        </p:txBody>
      </p:sp>
      <p:sp>
        <p:nvSpPr>
          <p:cNvPr id="16" name="Text Placeholder 6"/>
          <p:cNvSpPr txBox="1">
            <a:spLocks/>
          </p:cNvSpPr>
          <p:nvPr/>
        </p:nvSpPr>
        <p:spPr>
          <a:xfrm>
            <a:off x="6094475" y="4324737"/>
            <a:ext cx="7305642" cy="296049"/>
          </a:xfrm>
          <a:prstGeom prst="rect">
            <a:avLst/>
          </a:prstGeom>
          <a:noFill/>
        </p:spPr>
        <p:txBody>
          <a:bodyPr vert="horz" lIns="91440" tIns="45720" rIns="91440" bIns="45720" rtlCol="0" anchor="t" anchorCtr="0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08000"/>
              </a:lnSpc>
            </a:pPr>
            <a:endParaRPr lang="en-US" sz="1600" b="1" i="1" dirty="0"/>
          </a:p>
        </p:txBody>
      </p:sp>
      <p:sp>
        <p:nvSpPr>
          <p:cNvPr id="17" name="Text Placeholder 6"/>
          <p:cNvSpPr txBox="1">
            <a:spLocks/>
          </p:cNvSpPr>
          <p:nvPr/>
        </p:nvSpPr>
        <p:spPr>
          <a:xfrm>
            <a:off x="6094475" y="4807403"/>
            <a:ext cx="7305642" cy="296049"/>
          </a:xfrm>
          <a:prstGeom prst="rect">
            <a:avLst/>
          </a:prstGeom>
          <a:noFill/>
        </p:spPr>
        <p:txBody>
          <a:bodyPr vert="horz" lIns="91440" tIns="45720" rIns="91440" bIns="45720" rtlCol="0" anchor="t" anchorCtr="0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08000"/>
              </a:lnSpc>
            </a:pPr>
            <a:endParaRPr lang="en-US" sz="1600" b="1" i="1" dirty="0"/>
          </a:p>
        </p:txBody>
      </p:sp>
      <p:cxnSp>
        <p:nvCxnSpPr>
          <p:cNvPr id="31" name="Straight Arrow Connector 30"/>
          <p:cNvCxnSpPr/>
          <p:nvPr/>
        </p:nvCxnSpPr>
        <p:spPr>
          <a:xfrm flipH="1">
            <a:off x="3121822" y="3554631"/>
            <a:ext cx="1119303" cy="117719"/>
          </a:xfrm>
          <a:prstGeom prst="straightConnector1">
            <a:avLst/>
          </a:prstGeom>
          <a:ln w="47625">
            <a:solidFill>
              <a:srgbClr val="FFFF00"/>
            </a:solidFill>
            <a:tailEnd type="triangle"/>
          </a:ln>
          <a:effectLst>
            <a:glow rad="88900">
              <a:schemeClr val="tx1"/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/>
          <p:cNvCxnSpPr/>
          <p:nvPr/>
        </p:nvCxnSpPr>
        <p:spPr>
          <a:xfrm flipH="1" flipV="1">
            <a:off x="3153312" y="4084872"/>
            <a:ext cx="1056324" cy="490623"/>
          </a:xfrm>
          <a:prstGeom prst="straightConnector1">
            <a:avLst/>
          </a:prstGeom>
          <a:ln w="47625">
            <a:solidFill>
              <a:srgbClr val="FFFF00"/>
            </a:solidFill>
            <a:tailEnd type="triangle"/>
          </a:ln>
          <a:effectLst>
            <a:glow rad="88900">
              <a:schemeClr val="tx1"/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/>
          <p:cNvCxnSpPr/>
          <p:nvPr/>
        </p:nvCxnSpPr>
        <p:spPr>
          <a:xfrm flipH="1" flipV="1">
            <a:off x="3121822" y="4444987"/>
            <a:ext cx="1107578" cy="1125696"/>
          </a:xfrm>
          <a:prstGeom prst="straightConnector1">
            <a:avLst/>
          </a:prstGeom>
          <a:ln w="47625">
            <a:solidFill>
              <a:srgbClr val="FFFF00"/>
            </a:solidFill>
            <a:tailEnd type="triangle"/>
          </a:ln>
          <a:effectLst>
            <a:glow rad="88900">
              <a:schemeClr val="tx1"/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Rounded Rectangular Callout 21"/>
          <p:cNvSpPr/>
          <p:nvPr/>
        </p:nvSpPr>
        <p:spPr>
          <a:xfrm>
            <a:off x="4048916" y="5092773"/>
            <a:ext cx="3825084" cy="713620"/>
          </a:xfrm>
          <a:prstGeom prst="wedgeRoundRectCallout">
            <a:avLst>
              <a:gd name="adj1" fmla="val -23582"/>
              <a:gd name="adj2" fmla="val 50077"/>
              <a:gd name="adj3" fmla="val 16667"/>
            </a:avLst>
          </a:prstGeom>
          <a:solidFill>
            <a:srgbClr val="84282C"/>
          </a:solidFill>
          <a:ln>
            <a:solidFill>
              <a:schemeClr val="tx1">
                <a:lumMod val="50000"/>
                <a:lumOff val="50000"/>
              </a:schemeClr>
            </a:solidFill>
          </a:ln>
          <a:effectLst>
            <a:innerShdw blurRad="63500" dist="50800" dir="162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08000"/>
              </a:lnSpc>
            </a:pPr>
            <a:r>
              <a:rPr lang="en-US" sz="2400" b="1" i="1" dirty="0" smtClean="0"/>
              <a:t>Updates on Goals</a:t>
            </a:r>
            <a:endParaRPr lang="en-US" sz="2400" i="1" dirty="0"/>
          </a:p>
        </p:txBody>
      </p:sp>
      <p:cxnSp>
        <p:nvCxnSpPr>
          <p:cNvPr id="37" name="Straight Arrow Connector 36"/>
          <p:cNvCxnSpPr>
            <a:stCxn id="36" idx="1"/>
          </p:cNvCxnSpPr>
          <p:nvPr/>
        </p:nvCxnSpPr>
        <p:spPr>
          <a:xfrm flipH="1">
            <a:off x="3158067" y="1725960"/>
            <a:ext cx="1051569" cy="1390679"/>
          </a:xfrm>
          <a:prstGeom prst="straightConnector1">
            <a:avLst/>
          </a:prstGeom>
          <a:ln w="47625">
            <a:solidFill>
              <a:srgbClr val="FFFF00"/>
            </a:solidFill>
            <a:tailEnd type="triangle"/>
          </a:ln>
          <a:effectLst>
            <a:glow rad="88900">
              <a:schemeClr val="tx1"/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Rounded Rectangular Callout 22"/>
          <p:cNvSpPr/>
          <p:nvPr/>
        </p:nvSpPr>
        <p:spPr>
          <a:xfrm>
            <a:off x="4048919" y="4114326"/>
            <a:ext cx="3825081" cy="693077"/>
          </a:xfrm>
          <a:prstGeom prst="wedgeRoundRectCallout">
            <a:avLst>
              <a:gd name="adj1" fmla="val -23582"/>
              <a:gd name="adj2" fmla="val 50077"/>
              <a:gd name="adj3" fmla="val 16667"/>
            </a:avLst>
          </a:prstGeom>
          <a:solidFill>
            <a:srgbClr val="84282C"/>
          </a:solidFill>
          <a:ln>
            <a:solidFill>
              <a:schemeClr val="tx1">
                <a:lumMod val="50000"/>
                <a:lumOff val="50000"/>
              </a:schemeClr>
            </a:solidFill>
          </a:ln>
          <a:effectLst>
            <a:innerShdw blurRad="63500" dist="50800" dir="162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08000"/>
              </a:lnSpc>
            </a:pPr>
            <a:r>
              <a:rPr lang="en-US" sz="2400" b="1" i="1" dirty="0" smtClean="0"/>
              <a:t>Division Goals</a:t>
            </a:r>
            <a:endParaRPr lang="en-US" sz="2400" i="1" dirty="0"/>
          </a:p>
        </p:txBody>
      </p:sp>
      <p:sp>
        <p:nvSpPr>
          <p:cNvPr id="26" name="Rounded Rectangular Callout 25"/>
          <p:cNvSpPr/>
          <p:nvPr/>
        </p:nvSpPr>
        <p:spPr>
          <a:xfrm>
            <a:off x="4048916" y="3181554"/>
            <a:ext cx="3825084" cy="746155"/>
          </a:xfrm>
          <a:prstGeom prst="wedgeRoundRectCallout">
            <a:avLst>
              <a:gd name="adj1" fmla="val -23582"/>
              <a:gd name="adj2" fmla="val 50077"/>
              <a:gd name="adj3" fmla="val 16667"/>
            </a:avLst>
          </a:prstGeom>
          <a:solidFill>
            <a:srgbClr val="84282C"/>
          </a:solidFill>
          <a:ln>
            <a:solidFill>
              <a:schemeClr val="tx1">
                <a:lumMod val="50000"/>
                <a:lumOff val="50000"/>
              </a:schemeClr>
            </a:solidFill>
          </a:ln>
          <a:effectLst>
            <a:innerShdw blurRad="63500" dist="50800" dir="162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08000"/>
              </a:lnSpc>
            </a:pPr>
            <a:r>
              <a:rPr lang="en-US" sz="2400" b="1" i="1" dirty="0" smtClean="0"/>
              <a:t>Analysis of Unit PIE Reports</a:t>
            </a:r>
            <a:endParaRPr lang="en-US" sz="2400" i="1" dirty="0"/>
          </a:p>
        </p:txBody>
      </p:sp>
      <p:sp>
        <p:nvSpPr>
          <p:cNvPr id="36" name="Rounded Rectangular Callout 35"/>
          <p:cNvSpPr/>
          <p:nvPr/>
        </p:nvSpPr>
        <p:spPr>
          <a:xfrm>
            <a:off x="4209636" y="1285354"/>
            <a:ext cx="3769677" cy="881211"/>
          </a:xfrm>
          <a:prstGeom prst="wedgeRoundRectCallout">
            <a:avLst>
              <a:gd name="adj1" fmla="val -23582"/>
              <a:gd name="adj2" fmla="val 50077"/>
              <a:gd name="adj3" fmla="val 16667"/>
            </a:avLst>
          </a:prstGeom>
          <a:solidFill>
            <a:srgbClr val="84282C"/>
          </a:solidFill>
          <a:ln>
            <a:solidFill>
              <a:schemeClr val="tx1">
                <a:lumMod val="50000"/>
                <a:lumOff val="50000"/>
              </a:schemeClr>
            </a:solidFill>
          </a:ln>
          <a:effectLst>
            <a:innerShdw blurRad="63500" dist="50800" dir="162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08000"/>
              </a:lnSpc>
            </a:pPr>
            <a:r>
              <a:rPr lang="en-US" sz="2400" i="1" dirty="0" smtClean="0"/>
              <a:t>Select </a:t>
            </a:r>
            <a:r>
              <a:rPr lang="en-US" sz="2400" b="1" i="1" dirty="0" smtClean="0"/>
              <a:t>Manager PIE </a:t>
            </a:r>
            <a:r>
              <a:rPr lang="en-US" sz="2400" i="1" dirty="0" smtClean="0"/>
              <a:t>to view the 3 Planning Sections</a:t>
            </a:r>
            <a:endParaRPr lang="en-US" sz="2400" i="1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60EDB8-5305-433F-BE41-D7A86D811DB3}" type="slidenum">
              <a:rPr lang="en-US" smtClean="0"/>
              <a:pPr/>
              <a:t>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572916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Analysis of PIE Reports – View </a:t>
            </a:r>
            <a:endParaRPr lang="en-US" b="1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60EDB8-5305-433F-BE41-D7A86D811DB3}" type="slidenum">
              <a:rPr lang="en-US" smtClean="0"/>
              <a:pPr/>
              <a:t>23</a:t>
            </a:fld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10012" y="2153152"/>
            <a:ext cx="10632112" cy="4269856"/>
          </a:xfrm>
          <a:prstGeom prst="rect">
            <a:avLst/>
          </a:prstGeom>
        </p:spPr>
      </p:pic>
      <p:cxnSp>
        <p:nvCxnSpPr>
          <p:cNvPr id="6" name="Straight Arrow Connector 5"/>
          <p:cNvCxnSpPr/>
          <p:nvPr/>
        </p:nvCxnSpPr>
        <p:spPr>
          <a:xfrm>
            <a:off x="1147773" y="3413444"/>
            <a:ext cx="490450" cy="728514"/>
          </a:xfrm>
          <a:prstGeom prst="straightConnector1">
            <a:avLst/>
          </a:prstGeom>
          <a:ln w="47625">
            <a:solidFill>
              <a:srgbClr val="FFFF00"/>
            </a:solidFill>
            <a:tailEnd type="triangle"/>
          </a:ln>
          <a:effectLst>
            <a:glow rad="88900">
              <a:schemeClr val="tx1"/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Rounded Rectangular Callout 4"/>
          <p:cNvSpPr/>
          <p:nvPr/>
        </p:nvSpPr>
        <p:spPr>
          <a:xfrm>
            <a:off x="223300" y="2377440"/>
            <a:ext cx="2211186" cy="1188720"/>
          </a:xfrm>
          <a:prstGeom prst="wedgeRoundRectCallout">
            <a:avLst>
              <a:gd name="adj1" fmla="val -23582"/>
              <a:gd name="adj2" fmla="val 50077"/>
              <a:gd name="adj3" fmla="val 16667"/>
            </a:avLst>
          </a:prstGeom>
          <a:solidFill>
            <a:srgbClr val="84282C"/>
          </a:solidFill>
          <a:ln>
            <a:solidFill>
              <a:schemeClr val="tx1">
                <a:lumMod val="50000"/>
                <a:lumOff val="50000"/>
              </a:schemeClr>
            </a:solidFill>
          </a:ln>
          <a:effectLst>
            <a:innerShdw blurRad="63500" dist="50800" dir="162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08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2400" dirty="0" smtClean="0"/>
              <a:t>1. Select </a:t>
            </a:r>
            <a:r>
              <a:rPr lang="en-US" sz="2400" b="1" dirty="0" smtClean="0"/>
              <a:t>Analysis </a:t>
            </a:r>
            <a:r>
              <a:rPr lang="en-US" sz="2400" b="1" dirty="0"/>
              <a:t>of PIE Reports</a:t>
            </a:r>
          </a:p>
        </p:txBody>
      </p:sp>
      <p:cxnSp>
        <p:nvCxnSpPr>
          <p:cNvPr id="8" name="Straight Arrow Connector 7"/>
          <p:cNvCxnSpPr/>
          <p:nvPr/>
        </p:nvCxnSpPr>
        <p:spPr>
          <a:xfrm flipH="1" flipV="1">
            <a:off x="3983250" y="3876739"/>
            <a:ext cx="1216428" cy="1277152"/>
          </a:xfrm>
          <a:prstGeom prst="straightConnector1">
            <a:avLst/>
          </a:prstGeom>
          <a:ln w="47625">
            <a:solidFill>
              <a:srgbClr val="FFFF00"/>
            </a:solidFill>
            <a:tailEnd type="triangle"/>
          </a:ln>
          <a:effectLst>
            <a:glow rad="88900">
              <a:schemeClr val="tx1"/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ounded Rectangular Callout 6"/>
          <p:cNvSpPr/>
          <p:nvPr/>
        </p:nvSpPr>
        <p:spPr>
          <a:xfrm>
            <a:off x="3807229" y="4958225"/>
            <a:ext cx="2726575" cy="752619"/>
          </a:xfrm>
          <a:prstGeom prst="wedgeRoundRectCallout">
            <a:avLst>
              <a:gd name="adj1" fmla="val -23582"/>
              <a:gd name="adj2" fmla="val 50077"/>
              <a:gd name="adj3" fmla="val 16667"/>
            </a:avLst>
          </a:prstGeom>
          <a:solidFill>
            <a:srgbClr val="84282C"/>
          </a:solidFill>
          <a:ln>
            <a:solidFill>
              <a:schemeClr val="tx1">
                <a:lumMod val="50000"/>
                <a:lumOff val="50000"/>
              </a:schemeClr>
            </a:solidFill>
          </a:ln>
          <a:effectLst>
            <a:innerShdw blurRad="63500" dist="50800" dir="162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08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2400" dirty="0" smtClean="0"/>
              <a:t>2. Select side arrow to view detail </a:t>
            </a:r>
            <a:endParaRPr lang="en-US" sz="2400" dirty="0"/>
          </a:p>
        </p:txBody>
      </p:sp>
      <p:cxnSp>
        <p:nvCxnSpPr>
          <p:cNvPr id="11" name="Straight Arrow Connector 10"/>
          <p:cNvCxnSpPr/>
          <p:nvPr/>
        </p:nvCxnSpPr>
        <p:spPr>
          <a:xfrm flipH="1">
            <a:off x="6084916" y="2377440"/>
            <a:ext cx="568654" cy="594360"/>
          </a:xfrm>
          <a:prstGeom prst="straightConnector1">
            <a:avLst/>
          </a:prstGeom>
          <a:ln w="47625">
            <a:solidFill>
              <a:srgbClr val="FFFF00"/>
            </a:solidFill>
            <a:tailEnd type="triangle"/>
          </a:ln>
          <a:effectLst>
            <a:glow rad="88900">
              <a:schemeClr val="tx1"/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>
            <a:off x="6755170" y="2368614"/>
            <a:ext cx="715158" cy="612011"/>
          </a:xfrm>
          <a:prstGeom prst="straightConnector1">
            <a:avLst/>
          </a:prstGeom>
          <a:ln w="47625">
            <a:solidFill>
              <a:srgbClr val="FFFF00"/>
            </a:solidFill>
            <a:tailEnd type="triangle"/>
          </a:ln>
          <a:effectLst>
            <a:glow rad="88900">
              <a:schemeClr val="tx1"/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ounded Rectangular Callout 9"/>
          <p:cNvSpPr/>
          <p:nvPr/>
        </p:nvSpPr>
        <p:spPr>
          <a:xfrm>
            <a:off x="5268158" y="1698681"/>
            <a:ext cx="3115820" cy="731520"/>
          </a:xfrm>
          <a:prstGeom prst="wedgeRoundRectCallout">
            <a:avLst>
              <a:gd name="adj1" fmla="val -23582"/>
              <a:gd name="adj2" fmla="val 50077"/>
              <a:gd name="adj3" fmla="val 16667"/>
            </a:avLst>
          </a:prstGeom>
          <a:solidFill>
            <a:srgbClr val="84282C"/>
          </a:solidFill>
          <a:ln>
            <a:solidFill>
              <a:schemeClr val="tx1">
                <a:lumMod val="50000"/>
                <a:lumOff val="50000"/>
              </a:schemeClr>
            </a:solidFill>
          </a:ln>
          <a:effectLst>
            <a:innerShdw blurRad="63500" dist="50800" dir="162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08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2400" dirty="0" smtClean="0"/>
              <a:t>Reporting Years will display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6139577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37854" y="1396539"/>
            <a:ext cx="10574928" cy="505500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Analysis of PIE Reports – View &amp; Add</a:t>
            </a:r>
            <a:endParaRPr lang="en-US" b="1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60EDB8-5305-433F-BE41-D7A86D811DB3}" type="slidenum">
              <a:rPr lang="en-US" smtClean="0"/>
              <a:pPr/>
              <a:t>24</a:t>
            </a:fld>
            <a:endParaRPr lang="en-US" dirty="0"/>
          </a:p>
        </p:txBody>
      </p:sp>
      <p:cxnSp>
        <p:nvCxnSpPr>
          <p:cNvPr id="6" name="Straight Arrow Connector 5"/>
          <p:cNvCxnSpPr/>
          <p:nvPr/>
        </p:nvCxnSpPr>
        <p:spPr>
          <a:xfrm>
            <a:off x="10316095" y="2399122"/>
            <a:ext cx="822960" cy="177823"/>
          </a:xfrm>
          <a:prstGeom prst="straightConnector1">
            <a:avLst/>
          </a:prstGeom>
          <a:ln w="47625">
            <a:solidFill>
              <a:srgbClr val="FFFF00"/>
            </a:solidFill>
            <a:tailEnd type="triangle"/>
          </a:ln>
          <a:effectLst>
            <a:glow rad="88900">
              <a:schemeClr val="tx1"/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Rounded Rectangular Callout 4"/>
          <p:cNvSpPr/>
          <p:nvPr/>
        </p:nvSpPr>
        <p:spPr>
          <a:xfrm>
            <a:off x="9396778" y="2145376"/>
            <a:ext cx="1039090" cy="402273"/>
          </a:xfrm>
          <a:prstGeom prst="wedgeRoundRectCallout">
            <a:avLst>
              <a:gd name="adj1" fmla="val -23582"/>
              <a:gd name="adj2" fmla="val 50077"/>
              <a:gd name="adj3" fmla="val 16667"/>
            </a:avLst>
          </a:prstGeom>
          <a:solidFill>
            <a:srgbClr val="84282C"/>
          </a:solidFill>
          <a:ln>
            <a:solidFill>
              <a:schemeClr val="tx1">
                <a:lumMod val="50000"/>
                <a:lumOff val="50000"/>
              </a:schemeClr>
            </a:solidFill>
          </a:ln>
          <a:effectLst>
            <a:innerShdw blurRad="63500" dist="50800" dir="162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08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2400" dirty="0" smtClean="0"/>
              <a:t>Edit</a:t>
            </a:r>
            <a:endParaRPr lang="en-US" sz="2400" dirty="0"/>
          </a:p>
        </p:txBody>
      </p:sp>
      <p:cxnSp>
        <p:nvCxnSpPr>
          <p:cNvPr id="17" name="Straight Arrow Connector 16"/>
          <p:cNvCxnSpPr/>
          <p:nvPr/>
        </p:nvCxnSpPr>
        <p:spPr>
          <a:xfrm flipV="1">
            <a:off x="10964487" y="2759825"/>
            <a:ext cx="414167" cy="542512"/>
          </a:xfrm>
          <a:prstGeom prst="straightConnector1">
            <a:avLst/>
          </a:prstGeom>
          <a:ln w="47625">
            <a:solidFill>
              <a:srgbClr val="FFFF00"/>
            </a:solidFill>
            <a:tailEnd type="triangle"/>
          </a:ln>
          <a:effectLst>
            <a:glow rad="88900">
              <a:schemeClr val="tx1"/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Rounded Rectangular Callout 15"/>
          <p:cNvSpPr/>
          <p:nvPr/>
        </p:nvSpPr>
        <p:spPr>
          <a:xfrm>
            <a:off x="10099965" y="2920625"/>
            <a:ext cx="1039090" cy="423056"/>
          </a:xfrm>
          <a:prstGeom prst="wedgeRoundRectCallout">
            <a:avLst>
              <a:gd name="adj1" fmla="val -23582"/>
              <a:gd name="adj2" fmla="val 50077"/>
              <a:gd name="adj3" fmla="val 16667"/>
            </a:avLst>
          </a:prstGeom>
          <a:solidFill>
            <a:srgbClr val="84282C"/>
          </a:solidFill>
          <a:ln>
            <a:solidFill>
              <a:schemeClr val="tx1">
                <a:lumMod val="50000"/>
                <a:lumOff val="50000"/>
              </a:schemeClr>
            </a:solidFill>
          </a:ln>
          <a:effectLst>
            <a:innerShdw blurRad="63500" dist="50800" dir="162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08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2400" dirty="0" smtClean="0"/>
              <a:t>Copy</a:t>
            </a:r>
            <a:endParaRPr lang="en-US" sz="2400" dirty="0"/>
          </a:p>
        </p:txBody>
      </p:sp>
      <p:cxnSp>
        <p:nvCxnSpPr>
          <p:cNvPr id="26" name="Straight Arrow Connector 25"/>
          <p:cNvCxnSpPr/>
          <p:nvPr/>
        </p:nvCxnSpPr>
        <p:spPr>
          <a:xfrm flipV="1">
            <a:off x="3368799" y="3924040"/>
            <a:ext cx="654561" cy="311976"/>
          </a:xfrm>
          <a:prstGeom prst="straightConnector1">
            <a:avLst/>
          </a:prstGeom>
          <a:ln w="47625">
            <a:solidFill>
              <a:srgbClr val="FFFF00"/>
            </a:solidFill>
            <a:tailEnd type="triangle"/>
          </a:ln>
          <a:effectLst>
            <a:glow rad="88900">
              <a:schemeClr val="tx1"/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/>
          <p:nvPr/>
        </p:nvCxnSpPr>
        <p:spPr>
          <a:xfrm>
            <a:off x="3341716" y="4280451"/>
            <a:ext cx="681644" cy="291549"/>
          </a:xfrm>
          <a:prstGeom prst="straightConnector1">
            <a:avLst/>
          </a:prstGeom>
          <a:ln w="47625">
            <a:solidFill>
              <a:srgbClr val="FFFF00"/>
            </a:solidFill>
            <a:tailEnd type="triangle"/>
          </a:ln>
          <a:effectLst>
            <a:glow rad="88900">
              <a:schemeClr val="tx1"/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Rounded Rectangular Callout 24"/>
          <p:cNvSpPr/>
          <p:nvPr/>
        </p:nvSpPr>
        <p:spPr>
          <a:xfrm>
            <a:off x="1145011" y="3787368"/>
            <a:ext cx="2296458" cy="859448"/>
          </a:xfrm>
          <a:prstGeom prst="wedgeRoundRectCallout">
            <a:avLst>
              <a:gd name="adj1" fmla="val -23582"/>
              <a:gd name="adj2" fmla="val 50077"/>
              <a:gd name="adj3" fmla="val 16667"/>
            </a:avLst>
          </a:prstGeom>
          <a:solidFill>
            <a:srgbClr val="84282C"/>
          </a:solidFill>
          <a:ln>
            <a:solidFill>
              <a:schemeClr val="tx1">
                <a:lumMod val="50000"/>
                <a:lumOff val="50000"/>
              </a:schemeClr>
            </a:solidFill>
          </a:ln>
          <a:effectLst>
            <a:innerShdw blurRad="63500" dist="50800" dir="162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08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2400" dirty="0" smtClean="0"/>
              <a:t>Detail will display</a:t>
            </a:r>
            <a:endParaRPr lang="en-US" sz="2400" dirty="0"/>
          </a:p>
        </p:txBody>
      </p:sp>
      <p:sp>
        <p:nvSpPr>
          <p:cNvPr id="34" name="Rounded Rectangular Callout 33"/>
          <p:cNvSpPr/>
          <p:nvPr/>
        </p:nvSpPr>
        <p:spPr>
          <a:xfrm>
            <a:off x="8836429" y="1396539"/>
            <a:ext cx="2982678" cy="402273"/>
          </a:xfrm>
          <a:prstGeom prst="wedgeRoundRectCallout">
            <a:avLst>
              <a:gd name="adj1" fmla="val -23582"/>
              <a:gd name="adj2" fmla="val 50077"/>
              <a:gd name="adj3" fmla="val 16667"/>
            </a:avLst>
          </a:prstGeom>
          <a:solidFill>
            <a:srgbClr val="84282C"/>
          </a:solidFill>
          <a:ln>
            <a:solidFill>
              <a:schemeClr val="tx1">
                <a:lumMod val="50000"/>
                <a:lumOff val="50000"/>
              </a:schemeClr>
            </a:solidFill>
          </a:ln>
          <a:effectLst>
            <a:innerShdw blurRad="63500" dist="50800" dir="162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08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2400" dirty="0" smtClean="0"/>
              <a:t>3. Add Reporting Year</a:t>
            </a:r>
            <a:endParaRPr lang="en-US" sz="2400" dirty="0"/>
          </a:p>
        </p:txBody>
      </p:sp>
      <p:cxnSp>
        <p:nvCxnSpPr>
          <p:cNvPr id="35" name="Straight Arrow Connector 34"/>
          <p:cNvCxnSpPr/>
          <p:nvPr/>
        </p:nvCxnSpPr>
        <p:spPr>
          <a:xfrm>
            <a:off x="11299561" y="1763036"/>
            <a:ext cx="232337" cy="437312"/>
          </a:xfrm>
          <a:prstGeom prst="straightConnector1">
            <a:avLst/>
          </a:prstGeom>
          <a:ln w="47625">
            <a:solidFill>
              <a:srgbClr val="FFFF00"/>
            </a:solidFill>
            <a:tailEnd type="triangle"/>
          </a:ln>
          <a:effectLst>
            <a:glow rad="88900">
              <a:schemeClr val="tx1"/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342321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Analysis of PIE </a:t>
            </a:r>
            <a:r>
              <a:rPr lang="en-US" b="1" dirty="0" smtClean="0"/>
              <a:t>Reports - Add Reporting Year</a:t>
            </a:r>
            <a:endParaRPr lang="en-US" b="1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60EDB8-5305-433F-BE41-D7A86D811DB3}" type="slidenum">
              <a:rPr lang="en-US" smtClean="0"/>
              <a:pPr/>
              <a:t>25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22117" y="1088137"/>
            <a:ext cx="9028268" cy="5707776"/>
          </a:xfrm>
          <a:prstGeom prst="rect">
            <a:avLst/>
          </a:prstGeom>
        </p:spPr>
      </p:pic>
      <p:cxnSp>
        <p:nvCxnSpPr>
          <p:cNvPr id="8" name="Straight Arrow Connector 7"/>
          <p:cNvCxnSpPr/>
          <p:nvPr/>
        </p:nvCxnSpPr>
        <p:spPr>
          <a:xfrm flipV="1">
            <a:off x="2929572" y="3836075"/>
            <a:ext cx="654561" cy="311976"/>
          </a:xfrm>
          <a:prstGeom prst="straightConnector1">
            <a:avLst/>
          </a:prstGeom>
          <a:ln w="47625">
            <a:solidFill>
              <a:srgbClr val="FFFF00"/>
            </a:solidFill>
            <a:tailEnd type="triangle"/>
          </a:ln>
          <a:effectLst>
            <a:glow rad="88900">
              <a:schemeClr val="tx1"/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>
            <a:off x="2929571" y="4162337"/>
            <a:ext cx="654561" cy="396945"/>
          </a:xfrm>
          <a:prstGeom prst="straightConnector1">
            <a:avLst/>
          </a:prstGeom>
          <a:ln w="47625">
            <a:solidFill>
              <a:srgbClr val="FFFF00"/>
            </a:solidFill>
            <a:tailEnd type="triangle"/>
          </a:ln>
          <a:effectLst>
            <a:glow rad="88900">
              <a:schemeClr val="tx1"/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Rounded Rectangular Callout 5"/>
          <p:cNvSpPr/>
          <p:nvPr/>
        </p:nvSpPr>
        <p:spPr>
          <a:xfrm>
            <a:off x="746000" y="3424844"/>
            <a:ext cx="2296458" cy="1446414"/>
          </a:xfrm>
          <a:prstGeom prst="wedgeRoundRectCallout">
            <a:avLst>
              <a:gd name="adj1" fmla="val -23582"/>
              <a:gd name="adj2" fmla="val 50077"/>
              <a:gd name="adj3" fmla="val 16667"/>
            </a:avLst>
          </a:prstGeom>
          <a:solidFill>
            <a:srgbClr val="84282C"/>
          </a:solidFill>
          <a:ln>
            <a:solidFill>
              <a:schemeClr val="tx1">
                <a:lumMod val="50000"/>
                <a:lumOff val="50000"/>
              </a:schemeClr>
            </a:solidFill>
          </a:ln>
          <a:effectLst>
            <a:innerShdw blurRad="63500" dist="50800" dir="162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08000"/>
              </a:lnSpc>
            </a:pPr>
            <a:r>
              <a:rPr lang="en-US" sz="2400" dirty="0"/>
              <a:t>5</a:t>
            </a:r>
            <a:r>
              <a:rPr lang="en-US" sz="2400" dirty="0" smtClean="0"/>
              <a:t>. Enter </a:t>
            </a:r>
            <a:r>
              <a:rPr lang="en-US" sz="2400" dirty="0"/>
              <a:t>data into the related fields</a:t>
            </a:r>
          </a:p>
        </p:txBody>
      </p:sp>
      <p:cxnSp>
        <p:nvCxnSpPr>
          <p:cNvPr id="14" name="Straight Arrow Connector 13"/>
          <p:cNvCxnSpPr/>
          <p:nvPr/>
        </p:nvCxnSpPr>
        <p:spPr>
          <a:xfrm flipH="1" flipV="1">
            <a:off x="10228636" y="2173908"/>
            <a:ext cx="752477" cy="527728"/>
          </a:xfrm>
          <a:prstGeom prst="straightConnector1">
            <a:avLst/>
          </a:prstGeom>
          <a:ln w="47625">
            <a:solidFill>
              <a:srgbClr val="FFFF00"/>
            </a:solidFill>
            <a:tailEnd type="triangle"/>
          </a:ln>
          <a:effectLst>
            <a:glow rad="88900">
              <a:schemeClr val="tx1"/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ounded Rectangular Callout 12"/>
          <p:cNvSpPr/>
          <p:nvPr/>
        </p:nvSpPr>
        <p:spPr>
          <a:xfrm>
            <a:off x="9659389" y="2560318"/>
            <a:ext cx="2330333" cy="411231"/>
          </a:xfrm>
          <a:prstGeom prst="wedgeRoundRectCallout">
            <a:avLst>
              <a:gd name="adj1" fmla="val -23582"/>
              <a:gd name="adj2" fmla="val 50077"/>
              <a:gd name="adj3" fmla="val 16667"/>
            </a:avLst>
          </a:prstGeom>
          <a:solidFill>
            <a:srgbClr val="84282C"/>
          </a:solidFill>
          <a:ln>
            <a:solidFill>
              <a:schemeClr val="tx1">
                <a:lumMod val="50000"/>
                <a:lumOff val="50000"/>
              </a:schemeClr>
            </a:solidFill>
          </a:ln>
          <a:effectLst>
            <a:innerShdw blurRad="63500" dist="50800" dir="162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08000"/>
              </a:lnSpc>
            </a:pPr>
            <a:r>
              <a:rPr lang="en-US" sz="2400" dirty="0" smtClean="0"/>
              <a:t>6. Save &amp; Return</a:t>
            </a:r>
            <a:endParaRPr lang="en-US" sz="2400" dirty="0"/>
          </a:p>
        </p:txBody>
      </p:sp>
      <p:cxnSp>
        <p:nvCxnSpPr>
          <p:cNvPr id="21" name="Straight Arrow Connector 20"/>
          <p:cNvCxnSpPr/>
          <p:nvPr/>
        </p:nvCxnSpPr>
        <p:spPr>
          <a:xfrm flipH="1" flipV="1">
            <a:off x="10104233" y="3945211"/>
            <a:ext cx="752477" cy="527728"/>
          </a:xfrm>
          <a:prstGeom prst="straightConnector1">
            <a:avLst/>
          </a:prstGeom>
          <a:ln w="47625">
            <a:solidFill>
              <a:srgbClr val="FFFF00"/>
            </a:solidFill>
            <a:tailEnd type="triangle"/>
          </a:ln>
          <a:effectLst>
            <a:glow rad="88900">
              <a:schemeClr val="tx1"/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Rounded Rectangular Callout 19"/>
          <p:cNvSpPr/>
          <p:nvPr/>
        </p:nvSpPr>
        <p:spPr>
          <a:xfrm>
            <a:off x="10341032" y="4424359"/>
            <a:ext cx="1648689" cy="479183"/>
          </a:xfrm>
          <a:prstGeom prst="wedgeRoundRectCallout">
            <a:avLst>
              <a:gd name="adj1" fmla="val -23582"/>
              <a:gd name="adj2" fmla="val 50077"/>
              <a:gd name="adj3" fmla="val 16667"/>
            </a:avLst>
          </a:prstGeom>
          <a:solidFill>
            <a:srgbClr val="84282C"/>
          </a:solidFill>
          <a:ln>
            <a:solidFill>
              <a:schemeClr val="tx1">
                <a:lumMod val="50000"/>
                <a:lumOff val="50000"/>
              </a:schemeClr>
            </a:solidFill>
          </a:ln>
          <a:effectLst>
            <a:innerShdw blurRad="63500" dist="50800" dir="162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08000"/>
              </a:lnSpc>
            </a:pPr>
            <a:r>
              <a:rPr lang="en-US" sz="2400" dirty="0" smtClean="0"/>
              <a:t>Help Text</a:t>
            </a:r>
            <a:endParaRPr lang="en-US" sz="2400" dirty="0"/>
          </a:p>
        </p:txBody>
      </p:sp>
      <p:cxnSp>
        <p:nvCxnSpPr>
          <p:cNvPr id="15" name="Straight Arrow Connector 14"/>
          <p:cNvCxnSpPr/>
          <p:nvPr/>
        </p:nvCxnSpPr>
        <p:spPr>
          <a:xfrm>
            <a:off x="2929571" y="1947655"/>
            <a:ext cx="2277429" cy="258796"/>
          </a:xfrm>
          <a:prstGeom prst="straightConnector1">
            <a:avLst/>
          </a:prstGeom>
          <a:ln w="47625">
            <a:solidFill>
              <a:srgbClr val="FFFF00"/>
            </a:solidFill>
            <a:tailEnd type="triangle"/>
          </a:ln>
          <a:effectLst>
            <a:glow rad="88900">
              <a:schemeClr val="tx1"/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ounded Rectangular Callout 11"/>
          <p:cNvSpPr/>
          <p:nvPr/>
        </p:nvSpPr>
        <p:spPr>
          <a:xfrm>
            <a:off x="746000" y="1463350"/>
            <a:ext cx="2296458" cy="1174226"/>
          </a:xfrm>
          <a:prstGeom prst="wedgeRoundRectCallout">
            <a:avLst>
              <a:gd name="adj1" fmla="val -23582"/>
              <a:gd name="adj2" fmla="val 50077"/>
              <a:gd name="adj3" fmla="val 16667"/>
            </a:avLst>
          </a:prstGeom>
          <a:solidFill>
            <a:srgbClr val="84282C"/>
          </a:solidFill>
          <a:ln>
            <a:solidFill>
              <a:schemeClr val="tx1">
                <a:lumMod val="50000"/>
                <a:lumOff val="50000"/>
              </a:schemeClr>
            </a:solidFill>
          </a:ln>
          <a:effectLst>
            <a:innerShdw blurRad="63500" dist="50800" dir="162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08000"/>
              </a:lnSpc>
            </a:pPr>
            <a:r>
              <a:rPr lang="en-US" sz="2400" dirty="0" smtClean="0"/>
              <a:t>4. Add Reporting Year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2536987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Division Goals – View &amp; Add Division Goal</a:t>
            </a:r>
            <a:endParaRPr lang="en-US" b="1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60EDB8-5305-433F-BE41-D7A86D811DB3}" type="slidenum">
              <a:rPr lang="en-US" smtClean="0"/>
              <a:pPr/>
              <a:t>26</a:t>
            </a:fld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18094" y="2053243"/>
            <a:ext cx="10673905" cy="4085705"/>
          </a:xfrm>
          <a:prstGeom prst="rect">
            <a:avLst/>
          </a:prstGeom>
        </p:spPr>
      </p:pic>
      <p:cxnSp>
        <p:nvCxnSpPr>
          <p:cNvPr id="6" name="Straight Arrow Connector 5"/>
          <p:cNvCxnSpPr/>
          <p:nvPr/>
        </p:nvCxnSpPr>
        <p:spPr>
          <a:xfrm flipV="1">
            <a:off x="3024289" y="4868375"/>
            <a:ext cx="684729" cy="881150"/>
          </a:xfrm>
          <a:prstGeom prst="straightConnector1">
            <a:avLst/>
          </a:prstGeom>
          <a:ln w="47625">
            <a:solidFill>
              <a:srgbClr val="FFFF00"/>
            </a:solidFill>
            <a:tailEnd type="triangle"/>
          </a:ln>
          <a:effectLst>
            <a:glow rad="88900">
              <a:schemeClr val="tx1"/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 flipV="1">
            <a:off x="3176689" y="5627489"/>
            <a:ext cx="532329" cy="5656"/>
          </a:xfrm>
          <a:prstGeom prst="straightConnector1">
            <a:avLst/>
          </a:prstGeom>
          <a:ln w="47625">
            <a:solidFill>
              <a:srgbClr val="FFFF00"/>
            </a:solidFill>
            <a:tailEnd type="triangle"/>
          </a:ln>
          <a:effectLst>
            <a:glow rad="88900">
              <a:schemeClr val="tx1"/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Rounded Rectangular Callout 4"/>
          <p:cNvSpPr/>
          <p:nvPr/>
        </p:nvSpPr>
        <p:spPr>
          <a:xfrm>
            <a:off x="1070196" y="5220393"/>
            <a:ext cx="2296458" cy="918556"/>
          </a:xfrm>
          <a:prstGeom prst="wedgeRoundRectCallout">
            <a:avLst>
              <a:gd name="adj1" fmla="val -23582"/>
              <a:gd name="adj2" fmla="val 50077"/>
              <a:gd name="adj3" fmla="val 16667"/>
            </a:avLst>
          </a:prstGeom>
          <a:solidFill>
            <a:srgbClr val="84282C"/>
          </a:solidFill>
          <a:ln>
            <a:solidFill>
              <a:schemeClr val="tx1">
                <a:lumMod val="50000"/>
                <a:lumOff val="50000"/>
              </a:schemeClr>
            </a:solidFill>
          </a:ln>
          <a:effectLst>
            <a:innerShdw blurRad="63500" dist="50800" dir="162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08000"/>
              </a:lnSpc>
            </a:pPr>
            <a:r>
              <a:rPr lang="en-US" sz="2400" dirty="0" smtClean="0"/>
              <a:t>Division Goals will display</a:t>
            </a:r>
            <a:endParaRPr lang="en-US" sz="2400" dirty="0"/>
          </a:p>
        </p:txBody>
      </p:sp>
      <p:cxnSp>
        <p:nvCxnSpPr>
          <p:cNvPr id="13" name="Straight Arrow Connector 12"/>
          <p:cNvCxnSpPr/>
          <p:nvPr/>
        </p:nvCxnSpPr>
        <p:spPr>
          <a:xfrm>
            <a:off x="11305309" y="3158836"/>
            <a:ext cx="412093" cy="442873"/>
          </a:xfrm>
          <a:prstGeom prst="straightConnector1">
            <a:avLst/>
          </a:prstGeom>
          <a:ln w="47625">
            <a:solidFill>
              <a:srgbClr val="FFFF00"/>
            </a:solidFill>
            <a:tailEnd type="triangle"/>
          </a:ln>
          <a:effectLst>
            <a:glow rad="88900">
              <a:schemeClr val="tx1"/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ounded Rectangular Callout 10"/>
          <p:cNvSpPr/>
          <p:nvPr/>
        </p:nvSpPr>
        <p:spPr>
          <a:xfrm>
            <a:off x="9767453" y="2560318"/>
            <a:ext cx="2222269" cy="714897"/>
          </a:xfrm>
          <a:prstGeom prst="wedgeRoundRectCallout">
            <a:avLst>
              <a:gd name="adj1" fmla="val -23582"/>
              <a:gd name="adj2" fmla="val 50077"/>
              <a:gd name="adj3" fmla="val 16667"/>
            </a:avLst>
          </a:prstGeom>
          <a:solidFill>
            <a:srgbClr val="84282C"/>
          </a:solidFill>
          <a:ln>
            <a:solidFill>
              <a:schemeClr val="tx1">
                <a:lumMod val="50000"/>
                <a:lumOff val="50000"/>
              </a:schemeClr>
            </a:solidFill>
          </a:ln>
          <a:effectLst>
            <a:innerShdw blurRad="63500" dist="50800" dir="162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08000"/>
              </a:lnSpc>
            </a:pPr>
            <a:r>
              <a:rPr lang="en-US" sz="2400" dirty="0" smtClean="0"/>
              <a:t>2. Add Division Goal</a:t>
            </a:r>
            <a:endParaRPr lang="en-US" sz="2400" dirty="0"/>
          </a:p>
        </p:txBody>
      </p:sp>
      <p:cxnSp>
        <p:nvCxnSpPr>
          <p:cNvPr id="16" name="Straight Arrow Connector 15"/>
          <p:cNvCxnSpPr/>
          <p:nvPr/>
        </p:nvCxnSpPr>
        <p:spPr>
          <a:xfrm>
            <a:off x="10844070" y="3720040"/>
            <a:ext cx="586444" cy="205616"/>
          </a:xfrm>
          <a:prstGeom prst="straightConnector1">
            <a:avLst/>
          </a:prstGeom>
          <a:ln w="47625">
            <a:solidFill>
              <a:srgbClr val="FFFF00"/>
            </a:solidFill>
            <a:tailEnd type="triangle"/>
          </a:ln>
          <a:effectLst>
            <a:glow rad="88900">
              <a:schemeClr val="tx1"/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ounded Rectangular Callout 11"/>
          <p:cNvSpPr/>
          <p:nvPr/>
        </p:nvSpPr>
        <p:spPr>
          <a:xfrm>
            <a:off x="8478212" y="3514425"/>
            <a:ext cx="2554777" cy="411231"/>
          </a:xfrm>
          <a:prstGeom prst="wedgeRoundRectCallout">
            <a:avLst>
              <a:gd name="adj1" fmla="val -23582"/>
              <a:gd name="adj2" fmla="val 50077"/>
              <a:gd name="adj3" fmla="val 16667"/>
            </a:avLst>
          </a:prstGeom>
          <a:solidFill>
            <a:srgbClr val="84282C"/>
          </a:solidFill>
          <a:ln>
            <a:solidFill>
              <a:schemeClr val="tx1">
                <a:lumMod val="50000"/>
                <a:lumOff val="50000"/>
              </a:schemeClr>
            </a:solidFill>
          </a:ln>
          <a:effectLst>
            <a:innerShdw blurRad="63500" dist="50800" dir="162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08000"/>
              </a:lnSpc>
            </a:pPr>
            <a:r>
              <a:rPr lang="en-US" sz="2400" dirty="0" smtClean="0"/>
              <a:t>Edit Division Goal</a:t>
            </a:r>
            <a:endParaRPr lang="en-US" sz="2400" dirty="0"/>
          </a:p>
        </p:txBody>
      </p:sp>
      <p:cxnSp>
        <p:nvCxnSpPr>
          <p:cNvPr id="15" name="Straight Arrow Connector 14"/>
          <p:cNvCxnSpPr/>
          <p:nvPr/>
        </p:nvCxnSpPr>
        <p:spPr>
          <a:xfrm>
            <a:off x="1518094" y="3158836"/>
            <a:ext cx="543461" cy="1120139"/>
          </a:xfrm>
          <a:prstGeom prst="straightConnector1">
            <a:avLst/>
          </a:prstGeom>
          <a:ln w="47625">
            <a:solidFill>
              <a:srgbClr val="FFFF00"/>
            </a:solidFill>
            <a:tailEnd type="triangle"/>
          </a:ln>
          <a:effectLst>
            <a:glow rad="88900">
              <a:schemeClr val="tx1"/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ounded Rectangular Callout 13"/>
          <p:cNvSpPr/>
          <p:nvPr/>
        </p:nvSpPr>
        <p:spPr>
          <a:xfrm>
            <a:off x="307569" y="2477192"/>
            <a:ext cx="2211186" cy="861807"/>
          </a:xfrm>
          <a:prstGeom prst="wedgeRoundRectCallout">
            <a:avLst>
              <a:gd name="adj1" fmla="val -23582"/>
              <a:gd name="adj2" fmla="val 50077"/>
              <a:gd name="adj3" fmla="val 16667"/>
            </a:avLst>
          </a:prstGeom>
          <a:solidFill>
            <a:srgbClr val="84282C"/>
          </a:solidFill>
          <a:ln>
            <a:solidFill>
              <a:schemeClr val="tx1">
                <a:lumMod val="50000"/>
                <a:lumOff val="50000"/>
              </a:schemeClr>
            </a:solidFill>
          </a:ln>
          <a:effectLst>
            <a:innerShdw blurRad="63500" dist="50800" dir="162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08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2400" dirty="0" smtClean="0"/>
              <a:t>1. Select </a:t>
            </a:r>
            <a:r>
              <a:rPr lang="en-US" sz="2400" b="1" dirty="0" smtClean="0"/>
              <a:t>Division Goals</a:t>
            </a: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2022036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04603" y="2248444"/>
            <a:ext cx="10581409" cy="384165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Division Goals – Add/ Edit Division Goal</a:t>
            </a:r>
            <a:endParaRPr lang="en-US" b="1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60EDB8-5305-433F-BE41-D7A86D811DB3}" type="slidenum">
              <a:rPr lang="en-US" smtClean="0"/>
              <a:pPr/>
              <a:t>27</a:t>
            </a:fld>
            <a:endParaRPr lang="en-US" dirty="0"/>
          </a:p>
        </p:txBody>
      </p:sp>
      <p:cxnSp>
        <p:nvCxnSpPr>
          <p:cNvPr id="6" name="Straight Arrow Connector 5"/>
          <p:cNvCxnSpPr/>
          <p:nvPr/>
        </p:nvCxnSpPr>
        <p:spPr>
          <a:xfrm flipV="1">
            <a:off x="3995252" y="3700731"/>
            <a:ext cx="481428" cy="376957"/>
          </a:xfrm>
          <a:prstGeom prst="straightConnector1">
            <a:avLst/>
          </a:prstGeom>
          <a:ln w="47625">
            <a:solidFill>
              <a:srgbClr val="FFFF00"/>
            </a:solidFill>
            <a:tailEnd type="triangle"/>
          </a:ln>
          <a:effectLst>
            <a:glow rad="88900">
              <a:schemeClr val="tx1"/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>
            <a:off x="3944351" y="4077688"/>
            <a:ext cx="532329" cy="391675"/>
          </a:xfrm>
          <a:prstGeom prst="straightConnector1">
            <a:avLst/>
          </a:prstGeom>
          <a:ln w="47625">
            <a:solidFill>
              <a:srgbClr val="FFFF00"/>
            </a:solidFill>
            <a:tailEnd type="triangle"/>
          </a:ln>
          <a:effectLst>
            <a:glow rad="88900">
              <a:schemeClr val="tx1"/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Rounded Rectangular Callout 4"/>
          <p:cNvSpPr/>
          <p:nvPr/>
        </p:nvSpPr>
        <p:spPr>
          <a:xfrm>
            <a:off x="1782663" y="3700731"/>
            <a:ext cx="2296458" cy="912834"/>
          </a:xfrm>
          <a:prstGeom prst="wedgeRoundRectCallout">
            <a:avLst>
              <a:gd name="adj1" fmla="val -23582"/>
              <a:gd name="adj2" fmla="val 50077"/>
              <a:gd name="adj3" fmla="val 16667"/>
            </a:avLst>
          </a:prstGeom>
          <a:solidFill>
            <a:srgbClr val="84282C"/>
          </a:solidFill>
          <a:ln>
            <a:solidFill>
              <a:schemeClr val="tx1">
                <a:lumMod val="50000"/>
                <a:lumOff val="50000"/>
              </a:schemeClr>
            </a:solidFill>
          </a:ln>
          <a:effectLst>
            <a:innerShdw blurRad="63500" dist="50800" dir="162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08000"/>
              </a:lnSpc>
            </a:pPr>
            <a:r>
              <a:rPr lang="en-US" sz="2400" dirty="0" smtClean="0"/>
              <a:t>4. Enter Division Goal Details</a:t>
            </a:r>
            <a:endParaRPr lang="en-US" sz="2400" dirty="0"/>
          </a:p>
        </p:txBody>
      </p:sp>
      <p:cxnSp>
        <p:nvCxnSpPr>
          <p:cNvPr id="13" name="Straight Arrow Connector 12"/>
          <p:cNvCxnSpPr/>
          <p:nvPr/>
        </p:nvCxnSpPr>
        <p:spPr>
          <a:xfrm flipV="1">
            <a:off x="10731731" y="3474566"/>
            <a:ext cx="340822" cy="1138999"/>
          </a:xfrm>
          <a:prstGeom prst="straightConnector1">
            <a:avLst/>
          </a:prstGeom>
          <a:ln w="47625">
            <a:solidFill>
              <a:srgbClr val="FFFF00"/>
            </a:solidFill>
            <a:tailEnd type="triangle"/>
          </a:ln>
          <a:effectLst>
            <a:glow rad="88900">
              <a:schemeClr val="tx1"/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ounded Rectangular Callout 10"/>
          <p:cNvSpPr/>
          <p:nvPr/>
        </p:nvSpPr>
        <p:spPr>
          <a:xfrm>
            <a:off x="9518074" y="4358409"/>
            <a:ext cx="2300270" cy="446347"/>
          </a:xfrm>
          <a:prstGeom prst="wedgeRoundRectCallout">
            <a:avLst>
              <a:gd name="adj1" fmla="val -23582"/>
              <a:gd name="adj2" fmla="val 50077"/>
              <a:gd name="adj3" fmla="val 16667"/>
            </a:avLst>
          </a:prstGeom>
          <a:solidFill>
            <a:srgbClr val="84282C"/>
          </a:solidFill>
          <a:ln>
            <a:solidFill>
              <a:schemeClr val="tx1">
                <a:lumMod val="50000"/>
                <a:lumOff val="50000"/>
              </a:schemeClr>
            </a:solidFill>
          </a:ln>
          <a:effectLst>
            <a:innerShdw blurRad="63500" dist="50800" dir="162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08000"/>
              </a:lnSpc>
            </a:pPr>
            <a:r>
              <a:rPr lang="en-US" sz="2400" dirty="0" smtClean="0"/>
              <a:t>5. Save &amp; Return</a:t>
            </a:r>
            <a:endParaRPr lang="en-US" sz="2400" dirty="0"/>
          </a:p>
        </p:txBody>
      </p:sp>
      <p:cxnSp>
        <p:nvCxnSpPr>
          <p:cNvPr id="16" name="Straight Arrow Connector 15"/>
          <p:cNvCxnSpPr/>
          <p:nvPr/>
        </p:nvCxnSpPr>
        <p:spPr>
          <a:xfrm flipH="1">
            <a:off x="6118167" y="3050771"/>
            <a:ext cx="1002757" cy="423795"/>
          </a:xfrm>
          <a:prstGeom prst="straightConnector1">
            <a:avLst/>
          </a:prstGeom>
          <a:ln w="47625">
            <a:solidFill>
              <a:srgbClr val="FFFF00"/>
            </a:solidFill>
            <a:tailEnd type="triangle"/>
          </a:ln>
          <a:effectLst>
            <a:glow rad="88900">
              <a:schemeClr val="tx1"/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ounded Rectangular Callout 11"/>
          <p:cNvSpPr/>
          <p:nvPr/>
        </p:nvSpPr>
        <p:spPr>
          <a:xfrm>
            <a:off x="6795307" y="2960526"/>
            <a:ext cx="2554777" cy="740205"/>
          </a:xfrm>
          <a:prstGeom prst="wedgeRoundRectCallout">
            <a:avLst>
              <a:gd name="adj1" fmla="val -23582"/>
              <a:gd name="adj2" fmla="val 50077"/>
              <a:gd name="adj3" fmla="val 16667"/>
            </a:avLst>
          </a:prstGeom>
          <a:solidFill>
            <a:srgbClr val="84282C"/>
          </a:solidFill>
          <a:ln>
            <a:solidFill>
              <a:schemeClr val="tx1">
                <a:lumMod val="50000"/>
                <a:lumOff val="50000"/>
              </a:schemeClr>
            </a:solidFill>
          </a:ln>
          <a:effectLst>
            <a:innerShdw blurRad="63500" dist="50800" dir="162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08000"/>
              </a:lnSpc>
            </a:pPr>
            <a:r>
              <a:rPr lang="en-US" sz="2400" dirty="0" smtClean="0"/>
              <a:t>3. Select Goal Status</a:t>
            </a:r>
            <a:endParaRPr lang="en-US" sz="2400" dirty="0"/>
          </a:p>
        </p:txBody>
      </p:sp>
      <p:sp>
        <p:nvSpPr>
          <p:cNvPr id="21" name="Rounded Rectangular Callout 20"/>
          <p:cNvSpPr/>
          <p:nvPr/>
        </p:nvSpPr>
        <p:spPr>
          <a:xfrm>
            <a:off x="3413005" y="5829523"/>
            <a:ext cx="3569685" cy="912834"/>
          </a:xfrm>
          <a:prstGeom prst="wedgeRoundRectCallout">
            <a:avLst>
              <a:gd name="adj1" fmla="val -23582"/>
              <a:gd name="adj2" fmla="val 50077"/>
              <a:gd name="adj3" fmla="val 16667"/>
            </a:avLst>
          </a:prstGeom>
          <a:solidFill>
            <a:srgbClr val="84282C"/>
          </a:solidFill>
          <a:ln>
            <a:solidFill>
              <a:schemeClr val="tx1">
                <a:lumMod val="50000"/>
                <a:lumOff val="50000"/>
              </a:schemeClr>
            </a:solidFill>
          </a:ln>
          <a:effectLst>
            <a:innerShdw blurRad="63500" dist="50800" dir="162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08000"/>
              </a:lnSpc>
            </a:pPr>
            <a:r>
              <a:rPr lang="en-US" sz="2400" dirty="0" smtClean="0"/>
              <a:t>** If Editing, update Goal Year(s) and Goal Status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6173115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Division Goals – Map to VP Goals and College Themes</a:t>
            </a:r>
            <a:endParaRPr lang="en-US" b="1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60EDB8-5305-433F-BE41-D7A86D811DB3}" type="slidenum">
              <a:rPr lang="en-US" smtClean="0"/>
              <a:pPr/>
              <a:t>28</a:t>
            </a:fld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34564" y="1717622"/>
            <a:ext cx="10657436" cy="4193506"/>
          </a:xfrm>
          <a:prstGeom prst="rect">
            <a:avLst/>
          </a:prstGeom>
        </p:spPr>
      </p:pic>
      <p:cxnSp>
        <p:nvCxnSpPr>
          <p:cNvPr id="6" name="Straight Arrow Connector 5"/>
          <p:cNvCxnSpPr/>
          <p:nvPr/>
        </p:nvCxnSpPr>
        <p:spPr>
          <a:xfrm>
            <a:off x="9210502" y="3235974"/>
            <a:ext cx="2352502" cy="825285"/>
          </a:xfrm>
          <a:prstGeom prst="straightConnector1">
            <a:avLst/>
          </a:prstGeom>
          <a:ln w="47625">
            <a:solidFill>
              <a:srgbClr val="FFFF00"/>
            </a:solidFill>
            <a:tailEnd type="triangle"/>
          </a:ln>
          <a:effectLst>
            <a:glow rad="88900">
              <a:schemeClr val="tx1"/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Rounded Rectangular Callout 4"/>
          <p:cNvSpPr/>
          <p:nvPr/>
        </p:nvSpPr>
        <p:spPr>
          <a:xfrm>
            <a:off x="5760720" y="2452255"/>
            <a:ext cx="3688495" cy="1163780"/>
          </a:xfrm>
          <a:prstGeom prst="wedgeRoundRectCallout">
            <a:avLst>
              <a:gd name="adj1" fmla="val -23582"/>
              <a:gd name="adj2" fmla="val 50077"/>
              <a:gd name="adj3" fmla="val 16667"/>
            </a:avLst>
          </a:prstGeom>
          <a:solidFill>
            <a:srgbClr val="84282C"/>
          </a:solidFill>
          <a:ln>
            <a:solidFill>
              <a:schemeClr val="tx1">
                <a:lumMod val="50000"/>
                <a:lumOff val="50000"/>
              </a:schemeClr>
            </a:solidFill>
          </a:ln>
          <a:effectLst>
            <a:innerShdw blurRad="63500" dist="50800" dir="162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08000"/>
              </a:lnSpc>
            </a:pPr>
            <a:r>
              <a:rPr lang="en-US" sz="2400" dirty="0" smtClean="0"/>
              <a:t>1. Select Tool Icon to Add Map to College Goals</a:t>
            </a:r>
            <a:endParaRPr lang="en-US" sz="2400" dirty="0"/>
          </a:p>
        </p:txBody>
      </p:sp>
      <p:cxnSp>
        <p:nvCxnSpPr>
          <p:cNvPr id="15" name="Straight Arrow Connector 14"/>
          <p:cNvCxnSpPr/>
          <p:nvPr/>
        </p:nvCxnSpPr>
        <p:spPr>
          <a:xfrm flipV="1">
            <a:off x="1933505" y="4928211"/>
            <a:ext cx="209411" cy="982916"/>
          </a:xfrm>
          <a:prstGeom prst="straightConnector1">
            <a:avLst/>
          </a:prstGeom>
          <a:ln w="47625">
            <a:solidFill>
              <a:srgbClr val="FFFF00"/>
            </a:solidFill>
            <a:tailEnd type="triangle"/>
          </a:ln>
          <a:effectLst>
            <a:glow rad="88900">
              <a:schemeClr val="tx1"/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ounded Rectangular Callout 13"/>
          <p:cNvSpPr/>
          <p:nvPr/>
        </p:nvSpPr>
        <p:spPr>
          <a:xfrm>
            <a:off x="193964" y="5557697"/>
            <a:ext cx="3688495" cy="1163780"/>
          </a:xfrm>
          <a:prstGeom prst="wedgeRoundRectCallout">
            <a:avLst>
              <a:gd name="adj1" fmla="val -23582"/>
              <a:gd name="adj2" fmla="val 50077"/>
              <a:gd name="adj3" fmla="val 16667"/>
            </a:avLst>
          </a:prstGeom>
          <a:solidFill>
            <a:srgbClr val="84282C"/>
          </a:solidFill>
          <a:ln>
            <a:solidFill>
              <a:schemeClr val="tx1">
                <a:lumMod val="50000"/>
                <a:lumOff val="50000"/>
              </a:schemeClr>
            </a:solidFill>
          </a:ln>
          <a:effectLst>
            <a:innerShdw blurRad="63500" dist="50800" dir="162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08000"/>
              </a:lnSpc>
            </a:pPr>
            <a:r>
              <a:rPr lang="en-US" sz="2400" dirty="0" smtClean="0"/>
              <a:t>**Map to College Goals is also available under ‘Mapping’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6474458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83609" y="1378013"/>
            <a:ext cx="10248727" cy="5066601"/>
          </a:xfrm>
          <a:prstGeom prst="rect">
            <a:avLst/>
          </a:prstGeom>
        </p:spPr>
      </p:pic>
      <p:cxnSp>
        <p:nvCxnSpPr>
          <p:cNvPr id="9" name="Straight Arrow Connector 8"/>
          <p:cNvCxnSpPr/>
          <p:nvPr/>
        </p:nvCxnSpPr>
        <p:spPr>
          <a:xfrm flipH="1">
            <a:off x="5956893" y="2261062"/>
            <a:ext cx="1100612" cy="908734"/>
          </a:xfrm>
          <a:prstGeom prst="straightConnector1">
            <a:avLst/>
          </a:prstGeom>
          <a:ln w="47625">
            <a:solidFill>
              <a:srgbClr val="FFFF00"/>
            </a:solidFill>
            <a:tailEnd type="triangle"/>
          </a:ln>
          <a:effectLst>
            <a:glow rad="88900">
              <a:schemeClr val="tx1"/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60EDB8-5305-433F-BE41-D7A86D811DB3}" type="slidenum">
              <a:rPr lang="en-US" smtClean="0">
                <a:solidFill>
                  <a:schemeClr val="bg1"/>
                </a:solidFill>
              </a:rPr>
              <a:pPr/>
              <a:t>29</a:t>
            </a:fld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4" name="Rounded Rectangular Callout 13"/>
          <p:cNvSpPr/>
          <p:nvPr/>
        </p:nvSpPr>
        <p:spPr>
          <a:xfrm>
            <a:off x="6159732" y="1593596"/>
            <a:ext cx="3954502" cy="933473"/>
          </a:xfrm>
          <a:prstGeom prst="wedgeRoundRectCallout">
            <a:avLst>
              <a:gd name="adj1" fmla="val -23582"/>
              <a:gd name="adj2" fmla="val 50077"/>
              <a:gd name="adj3" fmla="val 16667"/>
            </a:avLst>
          </a:prstGeom>
          <a:solidFill>
            <a:srgbClr val="84282C"/>
          </a:solidFill>
          <a:ln>
            <a:solidFill>
              <a:schemeClr val="tx1">
                <a:lumMod val="50000"/>
                <a:lumOff val="50000"/>
              </a:schemeClr>
            </a:solidFill>
          </a:ln>
          <a:effectLst>
            <a:innerShdw blurRad="63500" dist="50800" dir="162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08000"/>
              </a:lnSpc>
            </a:pPr>
            <a:r>
              <a:rPr lang="en-US" sz="2400" dirty="0">
                <a:solidFill>
                  <a:schemeClr val="bg1"/>
                </a:solidFill>
              </a:rPr>
              <a:t>2. Select </a:t>
            </a:r>
            <a:r>
              <a:rPr lang="en-US" sz="2400" b="1" dirty="0" smtClean="0">
                <a:solidFill>
                  <a:schemeClr val="bg1"/>
                </a:solidFill>
              </a:rPr>
              <a:t>College Goals 2018 </a:t>
            </a:r>
            <a:r>
              <a:rPr lang="en-US" sz="2400" dirty="0" smtClean="0">
                <a:solidFill>
                  <a:schemeClr val="bg1"/>
                </a:solidFill>
              </a:rPr>
              <a:t>on </a:t>
            </a:r>
            <a:r>
              <a:rPr lang="en-US" sz="2400" dirty="0">
                <a:solidFill>
                  <a:schemeClr val="bg1"/>
                </a:solidFill>
              </a:rPr>
              <a:t>drop down menu</a:t>
            </a:r>
          </a:p>
        </p:txBody>
      </p:sp>
      <p:sp>
        <p:nvSpPr>
          <p:cNvPr id="15" name="Rounded Rectangular Callout 14"/>
          <p:cNvSpPr/>
          <p:nvPr/>
        </p:nvSpPr>
        <p:spPr>
          <a:xfrm>
            <a:off x="7462473" y="5551853"/>
            <a:ext cx="4538749" cy="1257022"/>
          </a:xfrm>
          <a:prstGeom prst="wedgeRoundRectCallout">
            <a:avLst>
              <a:gd name="adj1" fmla="val -23582"/>
              <a:gd name="adj2" fmla="val 50077"/>
              <a:gd name="adj3" fmla="val 16667"/>
            </a:avLst>
          </a:prstGeom>
          <a:solidFill>
            <a:srgbClr val="84282C"/>
          </a:solidFill>
          <a:ln>
            <a:solidFill>
              <a:schemeClr val="tx1">
                <a:lumMod val="50000"/>
                <a:lumOff val="50000"/>
              </a:schemeClr>
            </a:solidFill>
          </a:ln>
          <a:effectLst>
            <a:innerShdw blurRad="63500" dist="50800" dir="162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08000"/>
              </a:lnSpc>
            </a:pPr>
            <a:r>
              <a:rPr lang="en-US" sz="2400" dirty="0">
                <a:solidFill>
                  <a:schemeClr val="bg1"/>
                </a:solidFill>
              </a:rPr>
              <a:t>* If any goals related to the </a:t>
            </a:r>
            <a:r>
              <a:rPr lang="en-US" sz="2400" b="1" dirty="0">
                <a:solidFill>
                  <a:schemeClr val="bg1"/>
                </a:solidFill>
              </a:rPr>
              <a:t>Integrated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b="1" dirty="0">
                <a:solidFill>
                  <a:schemeClr val="bg1"/>
                </a:solidFill>
              </a:rPr>
              <a:t>Plan</a:t>
            </a:r>
            <a:r>
              <a:rPr lang="en-US" sz="2400" dirty="0">
                <a:solidFill>
                  <a:schemeClr val="bg1"/>
                </a:solidFill>
              </a:rPr>
              <a:t>, then this section is where you will do linking</a:t>
            </a:r>
          </a:p>
        </p:txBody>
      </p:sp>
      <p:sp>
        <p:nvSpPr>
          <p:cNvPr id="16" name="Title 1"/>
          <p:cNvSpPr txBox="1">
            <a:spLocks/>
          </p:cNvSpPr>
          <p:nvPr/>
        </p:nvSpPr>
        <p:spPr>
          <a:xfrm>
            <a:off x="521208" y="448056"/>
            <a:ext cx="11311128" cy="640080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8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 smtClean="0"/>
              <a:t>Division Goals – Map to College Goals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22036940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1208" y="448056"/>
            <a:ext cx="11309348" cy="640080"/>
          </a:xfrm>
        </p:spPr>
        <p:txBody>
          <a:bodyPr/>
          <a:lstStyle/>
          <a:p>
            <a:r>
              <a:rPr lang="en-US" b="1" dirty="0" smtClean="0"/>
              <a:t>PIE - Access</a:t>
            </a:r>
            <a:endParaRPr lang="en-US" b="1" dirty="0"/>
          </a:p>
        </p:txBody>
      </p:sp>
      <p:sp>
        <p:nvSpPr>
          <p:cNvPr id="88" name="Text Placeholder 1"/>
          <p:cNvSpPr txBox="1">
            <a:spLocks/>
          </p:cNvSpPr>
          <p:nvPr/>
        </p:nvSpPr>
        <p:spPr>
          <a:xfrm>
            <a:off x="4241759" y="1344381"/>
            <a:ext cx="1898591" cy="31800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tx1">
                  <a:lumMod val="75000"/>
                  <a:lumOff val="25000"/>
                </a:schemeClr>
              </a:buClr>
              <a:buFont typeface="Arial" panose="020B0604020202020204" pitchFamily="34" charset="0"/>
              <a:buChar char="•"/>
              <a:defRPr sz="2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tx1">
                  <a:lumMod val="75000"/>
                  <a:lumOff val="25000"/>
                </a:schemeClr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tx1">
                  <a:lumMod val="75000"/>
                  <a:lumOff val="25000"/>
                </a:schemeClr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tx1">
                  <a:lumMod val="75000"/>
                  <a:lumOff val="25000"/>
                </a:schemeClr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tx1">
                  <a:lumMod val="75000"/>
                  <a:lumOff val="25000"/>
                </a:schemeClr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tx1">
                  <a:lumMod val="75000"/>
                  <a:lumOff val="25000"/>
                </a:schemeClr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tx1">
                  <a:lumMod val="75000"/>
                  <a:lumOff val="25000"/>
                </a:schemeClr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tx1">
                  <a:lumMod val="75000"/>
                  <a:lumOff val="25000"/>
                </a:schemeClr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tx1">
                  <a:lumMod val="75000"/>
                  <a:lumOff val="25000"/>
                </a:schemeClr>
              </a:buClr>
              <a:buFont typeface="Arial" panose="020B0604020202020204" pitchFamily="34" charset="0"/>
              <a:buNone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endParaRPr lang="en-US" sz="1600" b="1" dirty="0">
              <a:solidFill>
                <a:srgbClr val="B83B1D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1101819" y="2221848"/>
            <a:ext cx="827989" cy="4318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chemeClr val="bg1"/>
                </a:solidFill>
              </a:ln>
              <a:solidFill>
                <a:schemeClr val="bg1"/>
              </a:solidFill>
            </a:endParaRPr>
          </a:p>
        </p:txBody>
      </p:sp>
      <p:sp>
        <p:nvSpPr>
          <p:cNvPr id="43" name="Rectangle 42"/>
          <p:cNvSpPr/>
          <p:nvPr/>
        </p:nvSpPr>
        <p:spPr>
          <a:xfrm>
            <a:off x="6615019" y="3247352"/>
            <a:ext cx="523312" cy="4318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chemeClr val="bg1"/>
                </a:solidFill>
              </a:ln>
              <a:solidFill>
                <a:schemeClr val="bg1"/>
              </a:solidFill>
            </a:endParaRPr>
          </a:p>
        </p:txBody>
      </p:sp>
      <p:sp>
        <p:nvSpPr>
          <p:cNvPr id="45" name="Rectangle 44"/>
          <p:cNvSpPr/>
          <p:nvPr/>
        </p:nvSpPr>
        <p:spPr>
          <a:xfrm>
            <a:off x="6503571" y="3873167"/>
            <a:ext cx="634760" cy="45973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chemeClr val="bg1"/>
                </a:solidFill>
              </a:ln>
              <a:solidFill>
                <a:schemeClr val="bg1"/>
              </a:solidFill>
            </a:endParaRPr>
          </a:p>
        </p:txBody>
      </p:sp>
      <p:sp>
        <p:nvSpPr>
          <p:cNvPr id="46" name="Rectangle 45"/>
          <p:cNvSpPr/>
          <p:nvPr/>
        </p:nvSpPr>
        <p:spPr>
          <a:xfrm>
            <a:off x="5991471" y="2156369"/>
            <a:ext cx="1146860" cy="4318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chemeClr val="bg1"/>
                </a:solidFill>
              </a:ln>
              <a:solidFill>
                <a:schemeClr val="bg1"/>
              </a:solidFill>
            </a:endParaRPr>
          </a:p>
        </p:txBody>
      </p:sp>
      <p:sp>
        <p:nvSpPr>
          <p:cNvPr id="47" name="Rectangle 46"/>
          <p:cNvSpPr/>
          <p:nvPr/>
        </p:nvSpPr>
        <p:spPr>
          <a:xfrm>
            <a:off x="11823067" y="2944523"/>
            <a:ext cx="106741" cy="4318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chemeClr val="bg1"/>
                </a:solidFill>
              </a:ln>
              <a:solidFill>
                <a:schemeClr val="bg1"/>
              </a:solidFill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35485" y="1587624"/>
            <a:ext cx="9662232" cy="5030819"/>
          </a:xfrm>
          <a:prstGeom prst="rect">
            <a:avLst/>
          </a:prstGeom>
          <a:ln>
            <a:noFill/>
          </a:ln>
        </p:spPr>
      </p:pic>
      <p:cxnSp>
        <p:nvCxnSpPr>
          <p:cNvPr id="26" name="Straight Arrow Connector 25"/>
          <p:cNvCxnSpPr>
            <a:stCxn id="21" idx="2"/>
          </p:cNvCxnSpPr>
          <p:nvPr/>
        </p:nvCxnSpPr>
        <p:spPr>
          <a:xfrm>
            <a:off x="3348708" y="4683676"/>
            <a:ext cx="1513438" cy="260326"/>
          </a:xfrm>
          <a:prstGeom prst="straightConnector1">
            <a:avLst/>
          </a:prstGeom>
          <a:ln w="47625">
            <a:solidFill>
              <a:srgbClr val="FFFF00"/>
            </a:solidFill>
            <a:tailEnd type="triangle"/>
          </a:ln>
          <a:effectLst>
            <a:glow rad="88900">
              <a:schemeClr val="tx1"/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Arrow Connector 48"/>
          <p:cNvCxnSpPr>
            <a:stCxn id="20" idx="1"/>
          </p:cNvCxnSpPr>
          <p:nvPr/>
        </p:nvCxnSpPr>
        <p:spPr>
          <a:xfrm flipH="1">
            <a:off x="2964873" y="1327298"/>
            <a:ext cx="893930" cy="438719"/>
          </a:xfrm>
          <a:prstGeom prst="straightConnector1">
            <a:avLst/>
          </a:prstGeom>
          <a:ln w="47625">
            <a:solidFill>
              <a:srgbClr val="FFFF00"/>
            </a:solidFill>
            <a:tailEnd type="triangle"/>
          </a:ln>
          <a:effectLst>
            <a:glow rad="88900">
              <a:schemeClr val="tx1"/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Rounded Rectangular Callout 19"/>
          <p:cNvSpPr/>
          <p:nvPr/>
        </p:nvSpPr>
        <p:spPr>
          <a:xfrm>
            <a:off x="3858803" y="1157409"/>
            <a:ext cx="3279528" cy="339777"/>
          </a:xfrm>
          <a:prstGeom prst="wedgeRoundRectCallout">
            <a:avLst>
              <a:gd name="adj1" fmla="val -23582"/>
              <a:gd name="adj2" fmla="val 50077"/>
              <a:gd name="adj3" fmla="val 16667"/>
            </a:avLst>
          </a:prstGeom>
          <a:solidFill>
            <a:srgbClr val="84282C"/>
          </a:solidFill>
          <a:ln>
            <a:solidFill>
              <a:schemeClr val="tx1">
                <a:lumMod val="50000"/>
                <a:lumOff val="50000"/>
              </a:schemeClr>
            </a:solidFill>
          </a:ln>
          <a:effectLst>
            <a:innerShdw blurRad="63500" dist="50800" dir="162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dirty="0" smtClean="0"/>
              <a:t>1. </a:t>
            </a:r>
            <a:r>
              <a:rPr lang="en-US" sz="2400" b="1" dirty="0" smtClean="0"/>
              <a:t>www.mtsac.edu/</a:t>
            </a:r>
            <a:r>
              <a:rPr lang="en-US" sz="2400" b="1" dirty="0" smtClean="0">
                <a:solidFill>
                  <a:schemeClr val="bg1"/>
                </a:solidFill>
              </a:rPr>
              <a:t>pie</a:t>
            </a:r>
            <a:endParaRPr lang="en-US" sz="2400" b="1" dirty="0">
              <a:solidFill>
                <a:schemeClr val="bg1"/>
              </a:solidFill>
            </a:endParaRPr>
          </a:p>
        </p:txBody>
      </p:sp>
      <p:sp>
        <p:nvSpPr>
          <p:cNvPr id="21" name="Rounded Rectangular Callout 20"/>
          <p:cNvSpPr/>
          <p:nvPr/>
        </p:nvSpPr>
        <p:spPr>
          <a:xfrm>
            <a:off x="1935485" y="4332902"/>
            <a:ext cx="2826446" cy="350774"/>
          </a:xfrm>
          <a:prstGeom prst="wedgeRoundRectCallout">
            <a:avLst>
              <a:gd name="adj1" fmla="val -23582"/>
              <a:gd name="adj2" fmla="val 50077"/>
              <a:gd name="adj3" fmla="val 16667"/>
            </a:avLst>
          </a:prstGeom>
          <a:solidFill>
            <a:srgbClr val="84282C"/>
          </a:solidFill>
          <a:ln>
            <a:solidFill>
              <a:schemeClr val="tx1">
                <a:lumMod val="50000"/>
                <a:lumOff val="50000"/>
              </a:schemeClr>
            </a:solidFill>
          </a:ln>
          <a:effectLst>
            <a:innerShdw blurRad="63500" dist="50800" dir="162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2. Click </a:t>
            </a:r>
            <a:r>
              <a:rPr lang="en-US" sz="2400" dirty="0"/>
              <a:t>to access PIE</a:t>
            </a:r>
            <a:endParaRPr lang="en-US" sz="2400" b="1" dirty="0">
              <a:solidFill>
                <a:srgbClr val="B83B1D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60EDB8-5305-433F-BE41-D7A86D811DB3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977049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83609" y="1378013"/>
            <a:ext cx="10248727" cy="5066601"/>
          </a:xfrm>
          <a:prstGeom prst="rect">
            <a:avLst/>
          </a:prstGeom>
        </p:spPr>
      </p:pic>
      <p:cxnSp>
        <p:nvCxnSpPr>
          <p:cNvPr id="13" name="Straight Arrow Connector 12"/>
          <p:cNvCxnSpPr/>
          <p:nvPr/>
        </p:nvCxnSpPr>
        <p:spPr>
          <a:xfrm flipH="1" flipV="1">
            <a:off x="9311054" y="4034229"/>
            <a:ext cx="824032" cy="395659"/>
          </a:xfrm>
          <a:prstGeom prst="straightConnector1">
            <a:avLst/>
          </a:prstGeom>
          <a:ln w="47625">
            <a:solidFill>
              <a:srgbClr val="FFFF00"/>
            </a:solidFill>
            <a:tailEnd type="triangle"/>
          </a:ln>
          <a:effectLst>
            <a:glow rad="88900">
              <a:schemeClr val="tx1"/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 flipH="1">
            <a:off x="9311054" y="4600294"/>
            <a:ext cx="756138" cy="375892"/>
          </a:xfrm>
          <a:prstGeom prst="straightConnector1">
            <a:avLst/>
          </a:prstGeom>
          <a:ln w="47625">
            <a:solidFill>
              <a:srgbClr val="FFFF00"/>
            </a:solidFill>
            <a:tailEnd type="triangle"/>
          </a:ln>
          <a:effectLst>
            <a:glow rad="88900">
              <a:schemeClr val="tx1"/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>
            <a:off x="9881418" y="1680886"/>
            <a:ext cx="926011" cy="600146"/>
          </a:xfrm>
          <a:prstGeom prst="straightConnector1">
            <a:avLst/>
          </a:prstGeom>
          <a:ln w="47625">
            <a:solidFill>
              <a:srgbClr val="FFFF00"/>
            </a:solidFill>
            <a:tailEnd type="triangle"/>
          </a:ln>
          <a:effectLst>
            <a:glow rad="88900">
              <a:schemeClr val="tx1"/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60EDB8-5305-433F-BE41-D7A86D811DB3}" type="slidenum">
              <a:rPr lang="en-US" smtClean="0"/>
              <a:pPr/>
              <a:t>30</a:t>
            </a:fld>
            <a:endParaRPr lang="en-US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 smtClean="0"/>
              <a:t>Division Goals </a:t>
            </a:r>
            <a:r>
              <a:rPr lang="en-US" b="1" dirty="0"/>
              <a:t>– Map to College </a:t>
            </a:r>
            <a:r>
              <a:rPr lang="en-US" b="1" dirty="0" smtClean="0"/>
              <a:t>Goals</a:t>
            </a:r>
            <a:endParaRPr lang="en-US" b="1" dirty="0"/>
          </a:p>
        </p:txBody>
      </p:sp>
      <p:sp>
        <p:nvSpPr>
          <p:cNvPr id="14" name="Rounded Rectangular Callout 13"/>
          <p:cNvSpPr/>
          <p:nvPr/>
        </p:nvSpPr>
        <p:spPr>
          <a:xfrm>
            <a:off x="7930343" y="1264030"/>
            <a:ext cx="3200400" cy="492899"/>
          </a:xfrm>
          <a:prstGeom prst="wedgeRoundRectCallout">
            <a:avLst>
              <a:gd name="adj1" fmla="val -23582"/>
              <a:gd name="adj2" fmla="val 50077"/>
              <a:gd name="adj3" fmla="val 16667"/>
            </a:avLst>
          </a:prstGeom>
          <a:solidFill>
            <a:srgbClr val="84282C"/>
          </a:solidFill>
          <a:ln>
            <a:solidFill>
              <a:schemeClr val="tx1">
                <a:lumMod val="50000"/>
                <a:lumOff val="50000"/>
              </a:schemeClr>
            </a:solidFill>
          </a:ln>
          <a:effectLst>
            <a:innerShdw blurRad="63500" dist="50800" dir="162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08000"/>
              </a:lnSpc>
            </a:pPr>
            <a:r>
              <a:rPr lang="en-US" sz="2400" dirty="0" smtClean="0">
                <a:solidFill>
                  <a:schemeClr val="bg1"/>
                </a:solidFill>
              </a:rPr>
              <a:t>4. Select Save &amp; Return</a:t>
            </a: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18" name="Rounded Rectangular Callout 17"/>
          <p:cNvSpPr/>
          <p:nvPr/>
        </p:nvSpPr>
        <p:spPr>
          <a:xfrm>
            <a:off x="9784080" y="2859575"/>
            <a:ext cx="2382981" cy="3496778"/>
          </a:xfrm>
          <a:prstGeom prst="wedgeRoundRectCallout">
            <a:avLst>
              <a:gd name="adj1" fmla="val -23582"/>
              <a:gd name="adj2" fmla="val 50077"/>
              <a:gd name="adj3" fmla="val 16667"/>
            </a:avLst>
          </a:prstGeom>
          <a:solidFill>
            <a:srgbClr val="84282C"/>
          </a:solidFill>
          <a:ln>
            <a:solidFill>
              <a:schemeClr val="tx1">
                <a:lumMod val="50000"/>
                <a:lumOff val="50000"/>
              </a:schemeClr>
            </a:solidFill>
          </a:ln>
          <a:effectLst>
            <a:innerShdw blurRad="63500" dist="50800" dir="162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08000"/>
              </a:lnSpc>
            </a:pPr>
            <a:r>
              <a:rPr lang="en-US" sz="2400" dirty="0">
                <a:solidFill>
                  <a:schemeClr val="bg1"/>
                </a:solidFill>
              </a:rPr>
              <a:t>3. </a:t>
            </a:r>
            <a:r>
              <a:rPr lang="en-US" sz="2400" b="1" dirty="0" smtClean="0">
                <a:solidFill>
                  <a:schemeClr val="bg1"/>
                </a:solidFill>
              </a:rPr>
              <a:t>Division </a:t>
            </a:r>
            <a:r>
              <a:rPr lang="en-US" sz="2400" b="1" dirty="0">
                <a:solidFill>
                  <a:schemeClr val="bg1"/>
                </a:solidFill>
              </a:rPr>
              <a:t>Goals </a:t>
            </a:r>
            <a:r>
              <a:rPr lang="en-US" sz="2400" dirty="0">
                <a:solidFill>
                  <a:schemeClr val="bg1"/>
                </a:solidFill>
              </a:rPr>
              <a:t>displayed horizontally </a:t>
            </a:r>
            <a:r>
              <a:rPr lang="en-US" sz="2400" dirty="0" smtClean="0">
                <a:solidFill>
                  <a:schemeClr val="bg1"/>
                </a:solidFill>
              </a:rPr>
              <a:t>and College Goals </a:t>
            </a:r>
            <a:r>
              <a:rPr lang="en-US" sz="2400" dirty="0">
                <a:solidFill>
                  <a:schemeClr val="bg1"/>
                </a:solidFill>
              </a:rPr>
              <a:t>from </a:t>
            </a:r>
            <a:r>
              <a:rPr lang="en-US" sz="2400" dirty="0" smtClean="0">
                <a:solidFill>
                  <a:schemeClr val="bg1"/>
                </a:solidFill>
              </a:rPr>
              <a:t>vertical.  Place a checkmark to link.</a:t>
            </a:r>
            <a:endParaRPr lang="en-US" sz="24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80436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63040" y="1855495"/>
            <a:ext cx="10728960" cy="441528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Updates on Goals – View &amp; Add Analysis of Progress</a:t>
            </a:r>
            <a:endParaRPr lang="en-US" b="1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60EDB8-5305-433F-BE41-D7A86D811DB3}" type="slidenum">
              <a:rPr lang="en-US" smtClean="0"/>
              <a:pPr/>
              <a:t>31</a:t>
            </a:fld>
            <a:endParaRPr lang="en-US" dirty="0"/>
          </a:p>
        </p:txBody>
      </p:sp>
      <p:cxnSp>
        <p:nvCxnSpPr>
          <p:cNvPr id="6" name="Straight Arrow Connector 5"/>
          <p:cNvCxnSpPr/>
          <p:nvPr/>
        </p:nvCxnSpPr>
        <p:spPr>
          <a:xfrm>
            <a:off x="9479834" y="2606632"/>
            <a:ext cx="2352502" cy="825285"/>
          </a:xfrm>
          <a:prstGeom prst="straightConnector1">
            <a:avLst/>
          </a:prstGeom>
          <a:ln w="47625">
            <a:solidFill>
              <a:srgbClr val="FFFF00"/>
            </a:solidFill>
            <a:tailEnd type="triangle"/>
          </a:ln>
          <a:effectLst>
            <a:glow rad="88900">
              <a:schemeClr val="tx1"/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Rounded Rectangular Callout 4"/>
          <p:cNvSpPr/>
          <p:nvPr/>
        </p:nvSpPr>
        <p:spPr>
          <a:xfrm>
            <a:off x="6763393" y="1688515"/>
            <a:ext cx="3688495" cy="1163780"/>
          </a:xfrm>
          <a:prstGeom prst="wedgeRoundRectCallout">
            <a:avLst>
              <a:gd name="adj1" fmla="val -23582"/>
              <a:gd name="adj2" fmla="val 50077"/>
              <a:gd name="adj3" fmla="val 16667"/>
            </a:avLst>
          </a:prstGeom>
          <a:solidFill>
            <a:srgbClr val="84282C"/>
          </a:solidFill>
          <a:ln>
            <a:solidFill>
              <a:schemeClr val="tx1">
                <a:lumMod val="50000"/>
                <a:lumOff val="50000"/>
              </a:schemeClr>
            </a:solidFill>
          </a:ln>
          <a:effectLst>
            <a:innerShdw blurRad="63500" dist="50800" dir="162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08000"/>
              </a:lnSpc>
            </a:pPr>
            <a:r>
              <a:rPr lang="en-US" sz="2400" dirty="0" smtClean="0"/>
              <a:t>2. Select to </a:t>
            </a:r>
            <a:r>
              <a:rPr lang="en-US" sz="2400" b="1" dirty="0" smtClean="0"/>
              <a:t>Add Analysis of Progress</a:t>
            </a:r>
            <a:endParaRPr lang="en-US" sz="2400" b="1" dirty="0"/>
          </a:p>
        </p:txBody>
      </p:sp>
      <p:cxnSp>
        <p:nvCxnSpPr>
          <p:cNvPr id="8" name="Straight Arrow Connector 7"/>
          <p:cNvCxnSpPr/>
          <p:nvPr/>
        </p:nvCxnSpPr>
        <p:spPr>
          <a:xfrm flipV="1">
            <a:off x="2587791" y="4464588"/>
            <a:ext cx="571163" cy="1226187"/>
          </a:xfrm>
          <a:prstGeom prst="straightConnector1">
            <a:avLst/>
          </a:prstGeom>
          <a:ln w="47625">
            <a:solidFill>
              <a:srgbClr val="FFFF00"/>
            </a:solidFill>
            <a:tailEnd type="triangle"/>
          </a:ln>
          <a:effectLst>
            <a:glow rad="88900">
              <a:schemeClr val="tx1"/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>
            <a:off x="2587790" y="5690775"/>
            <a:ext cx="571163" cy="0"/>
          </a:xfrm>
          <a:prstGeom prst="straightConnector1">
            <a:avLst/>
          </a:prstGeom>
          <a:ln w="47625">
            <a:solidFill>
              <a:srgbClr val="FFFF00"/>
            </a:solidFill>
            <a:tailEnd type="triangle"/>
          </a:ln>
          <a:effectLst>
            <a:glow rad="88900">
              <a:schemeClr val="tx1"/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ounded Rectangular Callout 6"/>
          <p:cNvSpPr/>
          <p:nvPr/>
        </p:nvSpPr>
        <p:spPr>
          <a:xfrm>
            <a:off x="1252272" y="5187142"/>
            <a:ext cx="1621100" cy="997527"/>
          </a:xfrm>
          <a:prstGeom prst="wedgeRoundRectCallout">
            <a:avLst>
              <a:gd name="adj1" fmla="val -23582"/>
              <a:gd name="adj2" fmla="val 50077"/>
              <a:gd name="adj3" fmla="val 16667"/>
            </a:avLst>
          </a:prstGeom>
          <a:solidFill>
            <a:srgbClr val="84282C"/>
          </a:solidFill>
          <a:ln>
            <a:solidFill>
              <a:schemeClr val="tx1">
                <a:lumMod val="50000"/>
                <a:lumOff val="50000"/>
              </a:schemeClr>
            </a:solidFill>
          </a:ln>
          <a:effectLst>
            <a:innerShdw blurRad="63500" dist="50800" dir="162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08000"/>
              </a:lnSpc>
            </a:pPr>
            <a:r>
              <a:rPr lang="en-US" sz="2400" dirty="0" smtClean="0"/>
              <a:t>Goals will display</a:t>
            </a:r>
            <a:endParaRPr lang="en-US" sz="2400" dirty="0"/>
          </a:p>
        </p:txBody>
      </p:sp>
      <p:cxnSp>
        <p:nvCxnSpPr>
          <p:cNvPr id="16" name="Straight Arrow Connector 15"/>
          <p:cNvCxnSpPr/>
          <p:nvPr/>
        </p:nvCxnSpPr>
        <p:spPr>
          <a:xfrm>
            <a:off x="867670" y="3231309"/>
            <a:ext cx="817940" cy="1233279"/>
          </a:xfrm>
          <a:prstGeom prst="straightConnector1">
            <a:avLst/>
          </a:prstGeom>
          <a:ln w="47625">
            <a:solidFill>
              <a:srgbClr val="FFFF00"/>
            </a:solidFill>
            <a:tailEnd type="triangle"/>
          </a:ln>
          <a:effectLst>
            <a:glow rad="88900">
              <a:schemeClr val="tx1"/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Rounded Rectangular Callout 14"/>
          <p:cNvSpPr/>
          <p:nvPr/>
        </p:nvSpPr>
        <p:spPr>
          <a:xfrm>
            <a:off x="27469" y="1648705"/>
            <a:ext cx="1621100" cy="1679214"/>
          </a:xfrm>
          <a:prstGeom prst="wedgeRoundRectCallout">
            <a:avLst>
              <a:gd name="adj1" fmla="val -23582"/>
              <a:gd name="adj2" fmla="val 50077"/>
              <a:gd name="adj3" fmla="val 16667"/>
            </a:avLst>
          </a:prstGeom>
          <a:solidFill>
            <a:srgbClr val="84282C"/>
          </a:solidFill>
          <a:ln>
            <a:solidFill>
              <a:schemeClr val="tx1">
                <a:lumMod val="50000"/>
                <a:lumOff val="50000"/>
              </a:schemeClr>
            </a:solidFill>
          </a:ln>
          <a:effectLst>
            <a:innerShdw blurRad="63500" dist="50800" dir="162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08000"/>
              </a:lnSpc>
            </a:pPr>
            <a:r>
              <a:rPr lang="en-US" sz="2400" dirty="0" smtClean="0"/>
              <a:t>1. Select </a:t>
            </a:r>
            <a:r>
              <a:rPr lang="en-US" sz="2400" b="1" dirty="0" smtClean="0"/>
              <a:t>Updates on Goals</a:t>
            </a: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24483153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Updates on </a:t>
            </a:r>
            <a:r>
              <a:rPr lang="en-US" b="1" dirty="0" smtClean="0"/>
              <a:t>Goals – Add Use of Results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60EDB8-5305-433F-BE41-D7A86D811DB3}" type="slidenum">
              <a:rPr lang="en-US" smtClean="0"/>
              <a:pPr/>
              <a:t>32</a:t>
            </a:fld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8354" y="1810632"/>
            <a:ext cx="10558351" cy="4545720"/>
          </a:xfrm>
          <a:prstGeom prst="rect">
            <a:avLst/>
          </a:prstGeom>
        </p:spPr>
      </p:pic>
      <p:cxnSp>
        <p:nvCxnSpPr>
          <p:cNvPr id="6" name="Straight Arrow Connector 5"/>
          <p:cNvCxnSpPr/>
          <p:nvPr/>
        </p:nvCxnSpPr>
        <p:spPr>
          <a:xfrm flipV="1">
            <a:off x="2432394" y="4024914"/>
            <a:ext cx="1199982" cy="613094"/>
          </a:xfrm>
          <a:prstGeom prst="straightConnector1">
            <a:avLst/>
          </a:prstGeom>
          <a:ln w="47625">
            <a:solidFill>
              <a:srgbClr val="FFFF00"/>
            </a:solidFill>
            <a:tailEnd type="triangle"/>
          </a:ln>
          <a:effectLst>
            <a:glow rad="88900">
              <a:schemeClr val="tx1"/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>
            <a:off x="2690949" y="4390039"/>
            <a:ext cx="940526" cy="577244"/>
          </a:xfrm>
          <a:prstGeom prst="straightConnector1">
            <a:avLst/>
          </a:prstGeom>
          <a:ln w="47625">
            <a:solidFill>
              <a:srgbClr val="FFFF00"/>
            </a:solidFill>
            <a:tailEnd type="triangle"/>
          </a:ln>
          <a:effectLst>
            <a:glow rad="88900">
              <a:schemeClr val="tx1"/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Rounded Rectangular Callout 4"/>
          <p:cNvSpPr/>
          <p:nvPr/>
        </p:nvSpPr>
        <p:spPr>
          <a:xfrm>
            <a:off x="525401" y="3501052"/>
            <a:ext cx="2419795" cy="1998617"/>
          </a:xfrm>
          <a:prstGeom prst="wedgeRoundRectCallout">
            <a:avLst>
              <a:gd name="adj1" fmla="val -23582"/>
              <a:gd name="adj2" fmla="val 50077"/>
              <a:gd name="adj3" fmla="val 16667"/>
            </a:avLst>
          </a:prstGeom>
          <a:solidFill>
            <a:srgbClr val="84282C"/>
          </a:solidFill>
          <a:ln>
            <a:solidFill>
              <a:schemeClr val="tx1">
                <a:lumMod val="50000"/>
                <a:lumOff val="50000"/>
              </a:schemeClr>
            </a:solidFill>
          </a:ln>
          <a:effectLst>
            <a:innerShdw blurRad="63500" dist="50800" dir="162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08000"/>
              </a:lnSpc>
            </a:pPr>
            <a:r>
              <a:rPr lang="en-US" sz="2400" dirty="0" smtClean="0"/>
              <a:t>3. Enter data into the fields for </a:t>
            </a:r>
            <a:r>
              <a:rPr lang="en-US" sz="2400" b="1" dirty="0" smtClean="0"/>
              <a:t>Analysis of Progress</a:t>
            </a: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28590376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Updates on </a:t>
            </a:r>
            <a:r>
              <a:rPr lang="en-US" b="1" dirty="0" smtClean="0"/>
              <a:t>Goals – Add Related Documents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60EDB8-5305-433F-BE41-D7A86D811DB3}" type="slidenum">
              <a:rPr lang="en-US" smtClean="0"/>
              <a:pPr/>
              <a:t>33</a:t>
            </a:fld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8354" y="1810632"/>
            <a:ext cx="10558351" cy="4545720"/>
          </a:xfrm>
          <a:prstGeom prst="rect">
            <a:avLst/>
          </a:prstGeom>
        </p:spPr>
      </p:pic>
      <p:cxnSp>
        <p:nvCxnSpPr>
          <p:cNvPr id="14" name="Straight Arrow Connector 13"/>
          <p:cNvCxnSpPr/>
          <p:nvPr/>
        </p:nvCxnSpPr>
        <p:spPr>
          <a:xfrm flipV="1">
            <a:off x="10622438" y="6210323"/>
            <a:ext cx="1005286" cy="277025"/>
          </a:xfrm>
          <a:prstGeom prst="straightConnector1">
            <a:avLst/>
          </a:prstGeom>
          <a:ln w="47625">
            <a:solidFill>
              <a:srgbClr val="FFFF00"/>
            </a:solidFill>
            <a:tailEnd type="triangle"/>
          </a:ln>
          <a:effectLst>
            <a:glow rad="88900">
              <a:schemeClr val="tx1"/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ounded Rectangular Callout 12"/>
          <p:cNvSpPr/>
          <p:nvPr/>
        </p:nvSpPr>
        <p:spPr>
          <a:xfrm>
            <a:off x="8301368" y="5994759"/>
            <a:ext cx="2867376" cy="835104"/>
          </a:xfrm>
          <a:prstGeom prst="wedgeRoundRectCallout">
            <a:avLst>
              <a:gd name="adj1" fmla="val -23582"/>
              <a:gd name="adj2" fmla="val 50077"/>
              <a:gd name="adj3" fmla="val 16667"/>
            </a:avLst>
          </a:prstGeom>
          <a:solidFill>
            <a:srgbClr val="84282C"/>
          </a:solidFill>
          <a:ln>
            <a:solidFill>
              <a:schemeClr val="tx1">
                <a:lumMod val="50000"/>
                <a:lumOff val="50000"/>
              </a:schemeClr>
            </a:solidFill>
          </a:ln>
          <a:effectLst>
            <a:innerShdw blurRad="63500" dist="50800" dir="162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08000"/>
              </a:lnSpc>
            </a:pPr>
            <a:r>
              <a:rPr lang="en-US" sz="2400" dirty="0" smtClean="0"/>
              <a:t>1. Select to </a:t>
            </a:r>
            <a:r>
              <a:rPr lang="en-US" sz="2400" b="1" dirty="0" smtClean="0"/>
              <a:t>Add Related Documents</a:t>
            </a: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75723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92622" y="1883654"/>
            <a:ext cx="10648950" cy="3810000"/>
          </a:xfrm>
          <a:prstGeom prst="rect">
            <a:avLst/>
          </a:prstGeom>
        </p:spPr>
      </p:pic>
      <p:cxnSp>
        <p:nvCxnSpPr>
          <p:cNvPr id="9" name="Straight Arrow Connector 8"/>
          <p:cNvCxnSpPr/>
          <p:nvPr/>
        </p:nvCxnSpPr>
        <p:spPr>
          <a:xfrm flipH="1" flipV="1">
            <a:off x="7437628" y="4680065"/>
            <a:ext cx="333110" cy="573540"/>
          </a:xfrm>
          <a:prstGeom prst="straightConnector1">
            <a:avLst/>
          </a:prstGeom>
          <a:ln w="47625">
            <a:solidFill>
              <a:srgbClr val="FFFF00"/>
            </a:solidFill>
            <a:tailEnd type="triangle"/>
          </a:ln>
          <a:effectLst>
            <a:glow rad="88900">
              <a:schemeClr val="tx1"/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>
            <a:off x="3039837" y="4054676"/>
            <a:ext cx="360068" cy="625389"/>
          </a:xfrm>
          <a:prstGeom prst="straightConnector1">
            <a:avLst/>
          </a:prstGeom>
          <a:ln w="47625">
            <a:solidFill>
              <a:srgbClr val="FFFF00"/>
            </a:solidFill>
            <a:tailEnd type="triangle"/>
          </a:ln>
          <a:effectLst>
            <a:glow rad="88900">
              <a:schemeClr val="tx1"/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60EDB8-5305-433F-BE41-D7A86D811DB3}" type="slidenum">
              <a:rPr lang="en-US" smtClean="0"/>
              <a:pPr/>
              <a:t>34</a:t>
            </a:fld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Updates on Goals – Add Related Documents</a:t>
            </a:r>
            <a:endParaRPr lang="en-US" dirty="0"/>
          </a:p>
        </p:txBody>
      </p:sp>
      <p:sp>
        <p:nvSpPr>
          <p:cNvPr id="11" name="Rounded Rectangular Callout 10"/>
          <p:cNvSpPr/>
          <p:nvPr/>
        </p:nvSpPr>
        <p:spPr>
          <a:xfrm>
            <a:off x="1367929" y="3066560"/>
            <a:ext cx="2419795" cy="1180715"/>
          </a:xfrm>
          <a:prstGeom prst="wedgeRoundRectCallout">
            <a:avLst>
              <a:gd name="adj1" fmla="val -23582"/>
              <a:gd name="adj2" fmla="val 50077"/>
              <a:gd name="adj3" fmla="val 16667"/>
            </a:avLst>
          </a:prstGeom>
          <a:solidFill>
            <a:srgbClr val="84282C"/>
          </a:solidFill>
          <a:ln>
            <a:solidFill>
              <a:schemeClr val="tx1">
                <a:lumMod val="50000"/>
                <a:lumOff val="50000"/>
              </a:schemeClr>
            </a:solidFill>
          </a:ln>
          <a:effectLst>
            <a:innerShdw blurRad="63500" dist="50800" dir="162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08000"/>
              </a:lnSpc>
            </a:pPr>
            <a:r>
              <a:rPr lang="en-US" sz="2400" dirty="0" smtClean="0">
                <a:solidFill>
                  <a:schemeClr val="bg1"/>
                </a:solidFill>
              </a:rPr>
              <a:t>2. Click </a:t>
            </a:r>
            <a:r>
              <a:rPr lang="en-US" sz="2400" dirty="0">
                <a:solidFill>
                  <a:schemeClr val="bg1"/>
                </a:solidFill>
              </a:rPr>
              <a:t>to </a:t>
            </a:r>
            <a:r>
              <a:rPr lang="en-US" sz="2400" b="1" dirty="0">
                <a:solidFill>
                  <a:schemeClr val="bg1"/>
                </a:solidFill>
              </a:rPr>
              <a:t>View</a:t>
            </a:r>
            <a:r>
              <a:rPr lang="en-US" sz="2400" dirty="0">
                <a:solidFill>
                  <a:schemeClr val="bg1"/>
                </a:solidFill>
              </a:rPr>
              <a:t> Document Repository</a:t>
            </a:r>
          </a:p>
        </p:txBody>
      </p:sp>
      <p:sp>
        <p:nvSpPr>
          <p:cNvPr id="14" name="Rounded Rectangular Callout 13"/>
          <p:cNvSpPr/>
          <p:nvPr/>
        </p:nvSpPr>
        <p:spPr>
          <a:xfrm>
            <a:off x="7604183" y="5186999"/>
            <a:ext cx="2560620" cy="1013309"/>
          </a:xfrm>
          <a:prstGeom prst="wedgeRoundRectCallout">
            <a:avLst>
              <a:gd name="adj1" fmla="val -23582"/>
              <a:gd name="adj2" fmla="val 50077"/>
              <a:gd name="adj3" fmla="val 16667"/>
            </a:avLst>
          </a:prstGeom>
          <a:solidFill>
            <a:srgbClr val="84282C"/>
          </a:solidFill>
          <a:ln>
            <a:solidFill>
              <a:schemeClr val="tx1">
                <a:lumMod val="50000"/>
                <a:lumOff val="50000"/>
              </a:schemeClr>
            </a:solidFill>
          </a:ln>
          <a:effectLst>
            <a:innerShdw blurRad="63500" dist="50800" dir="162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08000"/>
              </a:lnSpc>
            </a:pPr>
            <a:r>
              <a:rPr lang="en-US" sz="2400" dirty="0" smtClean="0">
                <a:solidFill>
                  <a:schemeClr val="bg1"/>
                </a:solidFill>
              </a:rPr>
              <a:t>3. Click </a:t>
            </a:r>
            <a:r>
              <a:rPr lang="en-US" sz="2400" dirty="0">
                <a:solidFill>
                  <a:schemeClr val="bg1"/>
                </a:solidFill>
              </a:rPr>
              <a:t>to </a:t>
            </a:r>
            <a:r>
              <a:rPr lang="en-US" sz="2400" b="1" dirty="0">
                <a:solidFill>
                  <a:schemeClr val="bg1"/>
                </a:solidFill>
              </a:rPr>
              <a:t>Upload</a:t>
            </a:r>
            <a:r>
              <a:rPr lang="en-US" sz="2400" dirty="0">
                <a:solidFill>
                  <a:schemeClr val="bg1"/>
                </a:solidFill>
              </a:rPr>
              <a:t> new documents</a:t>
            </a:r>
          </a:p>
        </p:txBody>
      </p:sp>
    </p:spTree>
    <p:extLst>
      <p:ext uri="{BB962C8B-B14F-4D97-AF65-F5344CB8AC3E}">
        <p14:creationId xmlns:p14="http://schemas.microsoft.com/office/powerpoint/2010/main" val="35052092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94312" y="1154167"/>
            <a:ext cx="8954193" cy="5632711"/>
          </a:xfrm>
          <a:prstGeom prst="rect">
            <a:avLst/>
          </a:prstGeom>
        </p:spPr>
      </p:pic>
      <p:cxnSp>
        <p:nvCxnSpPr>
          <p:cNvPr id="20" name="Straight Arrow Connector 19"/>
          <p:cNvCxnSpPr/>
          <p:nvPr/>
        </p:nvCxnSpPr>
        <p:spPr>
          <a:xfrm flipH="1">
            <a:off x="8205096" y="5836686"/>
            <a:ext cx="1071719" cy="648638"/>
          </a:xfrm>
          <a:prstGeom prst="straightConnector1">
            <a:avLst/>
          </a:prstGeom>
          <a:ln w="47625">
            <a:solidFill>
              <a:srgbClr val="FFFF00"/>
            </a:solidFill>
            <a:tailEnd type="triangle"/>
          </a:ln>
          <a:effectLst>
            <a:glow rad="88900">
              <a:schemeClr val="tx1"/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 flipH="1" flipV="1">
            <a:off x="7847215" y="2757049"/>
            <a:ext cx="1645542" cy="663976"/>
          </a:xfrm>
          <a:prstGeom prst="straightConnector1">
            <a:avLst/>
          </a:prstGeom>
          <a:ln w="47625">
            <a:solidFill>
              <a:srgbClr val="FFFF00"/>
            </a:solidFill>
            <a:tailEnd type="triangle"/>
          </a:ln>
          <a:effectLst>
            <a:glow rad="88900">
              <a:schemeClr val="tx1"/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 flipH="1">
            <a:off x="9060873" y="3486426"/>
            <a:ext cx="431884" cy="428256"/>
          </a:xfrm>
          <a:prstGeom prst="straightConnector1">
            <a:avLst/>
          </a:prstGeom>
          <a:ln w="47625">
            <a:solidFill>
              <a:srgbClr val="FFFF00"/>
            </a:solidFill>
            <a:tailEnd type="triangle"/>
          </a:ln>
          <a:effectLst>
            <a:glow rad="88900">
              <a:schemeClr val="tx1"/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60EDB8-5305-433F-BE41-D7A86D811DB3}" type="slidenum">
              <a:rPr lang="en-US" smtClean="0"/>
              <a:pPr/>
              <a:t>35</a:t>
            </a:fld>
            <a:endParaRPr lang="en-US" dirty="0"/>
          </a:p>
        </p:txBody>
      </p:sp>
      <p:cxnSp>
        <p:nvCxnSpPr>
          <p:cNvPr id="21" name="Straight Arrow Connector 20"/>
          <p:cNvCxnSpPr/>
          <p:nvPr/>
        </p:nvCxnSpPr>
        <p:spPr>
          <a:xfrm flipH="1">
            <a:off x="6991005" y="1662545"/>
            <a:ext cx="540326" cy="398931"/>
          </a:xfrm>
          <a:prstGeom prst="straightConnector1">
            <a:avLst/>
          </a:prstGeom>
          <a:ln w="47625">
            <a:solidFill>
              <a:srgbClr val="FFFF00"/>
            </a:solidFill>
            <a:tailEnd type="triangle"/>
          </a:ln>
          <a:effectLst>
            <a:glow rad="88900">
              <a:schemeClr val="tx1"/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/>
          <p:nvPr/>
        </p:nvCxnSpPr>
        <p:spPr>
          <a:xfrm flipV="1">
            <a:off x="1886816" y="2042932"/>
            <a:ext cx="814991" cy="232349"/>
          </a:xfrm>
          <a:prstGeom prst="straightConnector1">
            <a:avLst/>
          </a:prstGeom>
          <a:ln w="47625">
            <a:solidFill>
              <a:srgbClr val="FFFF00"/>
            </a:solidFill>
            <a:tailEnd type="triangle"/>
          </a:ln>
          <a:effectLst>
            <a:glow rad="88900">
              <a:schemeClr val="tx1"/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/>
          <p:nvPr/>
        </p:nvCxnSpPr>
        <p:spPr>
          <a:xfrm>
            <a:off x="1975218" y="2190001"/>
            <a:ext cx="726589" cy="770546"/>
          </a:xfrm>
          <a:prstGeom prst="straightConnector1">
            <a:avLst/>
          </a:prstGeom>
          <a:ln w="47625">
            <a:solidFill>
              <a:srgbClr val="FFFF00"/>
            </a:solidFill>
            <a:tailEnd type="triangle"/>
          </a:ln>
          <a:effectLst>
            <a:glow rad="88900">
              <a:schemeClr val="tx1"/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Updates on Goals – Add Related Documents</a:t>
            </a:r>
            <a:endParaRPr lang="en-US" dirty="0"/>
          </a:p>
        </p:txBody>
      </p:sp>
      <p:sp>
        <p:nvSpPr>
          <p:cNvPr id="24" name="Rounded Rectangular Callout 23"/>
          <p:cNvSpPr/>
          <p:nvPr/>
        </p:nvSpPr>
        <p:spPr>
          <a:xfrm>
            <a:off x="302716" y="1590970"/>
            <a:ext cx="1898587" cy="1623233"/>
          </a:xfrm>
          <a:prstGeom prst="wedgeRoundRectCallout">
            <a:avLst>
              <a:gd name="adj1" fmla="val -23582"/>
              <a:gd name="adj2" fmla="val 50077"/>
              <a:gd name="adj3" fmla="val 16667"/>
            </a:avLst>
          </a:prstGeom>
          <a:solidFill>
            <a:srgbClr val="84282C"/>
          </a:solidFill>
          <a:ln>
            <a:solidFill>
              <a:schemeClr val="tx1">
                <a:lumMod val="50000"/>
                <a:lumOff val="50000"/>
              </a:schemeClr>
            </a:solidFill>
          </a:ln>
          <a:effectLst>
            <a:innerShdw blurRad="63500" dist="50800" dir="162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08000"/>
              </a:lnSpc>
            </a:pPr>
            <a:r>
              <a:rPr lang="en-US" sz="2400" dirty="0"/>
              <a:t>Document Retrieval Screen will display</a:t>
            </a:r>
          </a:p>
        </p:txBody>
      </p:sp>
      <p:sp>
        <p:nvSpPr>
          <p:cNvPr id="25" name="Rounded Rectangular Callout 24"/>
          <p:cNvSpPr/>
          <p:nvPr/>
        </p:nvSpPr>
        <p:spPr>
          <a:xfrm>
            <a:off x="4322619" y="1253067"/>
            <a:ext cx="6481156" cy="468851"/>
          </a:xfrm>
          <a:prstGeom prst="wedgeRoundRectCallout">
            <a:avLst>
              <a:gd name="adj1" fmla="val -23582"/>
              <a:gd name="adj2" fmla="val 50077"/>
              <a:gd name="adj3" fmla="val 16667"/>
            </a:avLst>
          </a:prstGeom>
          <a:solidFill>
            <a:srgbClr val="84282C"/>
          </a:solidFill>
          <a:ln>
            <a:solidFill>
              <a:schemeClr val="tx1">
                <a:lumMod val="50000"/>
                <a:lumOff val="50000"/>
              </a:schemeClr>
            </a:solidFill>
          </a:ln>
          <a:effectLst>
            <a:innerShdw blurRad="63500" dist="50800" dir="162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08000"/>
              </a:lnSpc>
            </a:pPr>
            <a:r>
              <a:rPr lang="en-US" sz="2400" dirty="0" smtClean="0"/>
              <a:t>4. Select </a:t>
            </a:r>
            <a:r>
              <a:rPr lang="en-US" sz="2400" dirty="0"/>
              <a:t>Location to place uploaded documents to</a:t>
            </a:r>
          </a:p>
        </p:txBody>
      </p:sp>
      <p:sp>
        <p:nvSpPr>
          <p:cNvPr id="28" name="Rounded Rectangular Callout 27"/>
          <p:cNvSpPr/>
          <p:nvPr/>
        </p:nvSpPr>
        <p:spPr>
          <a:xfrm>
            <a:off x="9402075" y="2820757"/>
            <a:ext cx="2542771" cy="1265938"/>
          </a:xfrm>
          <a:prstGeom prst="wedgeRoundRectCallout">
            <a:avLst>
              <a:gd name="adj1" fmla="val -23582"/>
              <a:gd name="adj2" fmla="val 50077"/>
              <a:gd name="adj3" fmla="val 16667"/>
            </a:avLst>
          </a:prstGeom>
          <a:solidFill>
            <a:srgbClr val="84282C"/>
          </a:solidFill>
          <a:ln>
            <a:solidFill>
              <a:schemeClr val="tx1">
                <a:lumMod val="50000"/>
                <a:lumOff val="50000"/>
              </a:schemeClr>
            </a:solidFill>
          </a:ln>
          <a:effectLst>
            <a:innerShdw blurRad="63500" dist="50800" dir="162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08000"/>
              </a:lnSpc>
            </a:pPr>
            <a:r>
              <a:rPr lang="en-US" sz="2400" dirty="0" smtClean="0"/>
              <a:t>5. Click </a:t>
            </a:r>
            <a:r>
              <a:rPr lang="en-US" sz="2400" dirty="0"/>
              <a:t>to </a:t>
            </a:r>
            <a:r>
              <a:rPr lang="en-US" sz="2400" b="1" dirty="0"/>
              <a:t>browse </a:t>
            </a:r>
            <a:r>
              <a:rPr lang="en-US" sz="2400" dirty="0"/>
              <a:t>and add files on your computer</a:t>
            </a:r>
          </a:p>
        </p:txBody>
      </p:sp>
      <p:sp>
        <p:nvSpPr>
          <p:cNvPr id="29" name="Rounded Rectangular Callout 28"/>
          <p:cNvSpPr/>
          <p:nvPr/>
        </p:nvSpPr>
        <p:spPr>
          <a:xfrm>
            <a:off x="9179350" y="5270605"/>
            <a:ext cx="2419795" cy="1132161"/>
          </a:xfrm>
          <a:prstGeom prst="wedgeRoundRectCallout">
            <a:avLst>
              <a:gd name="adj1" fmla="val -23582"/>
              <a:gd name="adj2" fmla="val 50077"/>
              <a:gd name="adj3" fmla="val 16667"/>
            </a:avLst>
          </a:prstGeom>
          <a:solidFill>
            <a:srgbClr val="84282C"/>
          </a:solidFill>
          <a:ln>
            <a:solidFill>
              <a:schemeClr val="tx1">
                <a:lumMod val="50000"/>
                <a:lumOff val="50000"/>
              </a:schemeClr>
            </a:solidFill>
          </a:ln>
          <a:effectLst>
            <a:innerShdw blurRad="63500" dist="50800" dir="162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08000"/>
              </a:lnSpc>
            </a:pPr>
            <a:r>
              <a:rPr lang="en-US" sz="2400" dirty="0" smtClean="0"/>
              <a:t>6. Select </a:t>
            </a:r>
            <a:r>
              <a:rPr lang="en-US" sz="2400" dirty="0"/>
              <a:t>File and Select </a:t>
            </a:r>
            <a:r>
              <a:rPr lang="en-US" sz="2400" b="1" dirty="0"/>
              <a:t>Open</a:t>
            </a:r>
          </a:p>
        </p:txBody>
      </p:sp>
    </p:spTree>
    <p:extLst>
      <p:ext uri="{BB962C8B-B14F-4D97-AF65-F5344CB8AC3E}">
        <p14:creationId xmlns:p14="http://schemas.microsoft.com/office/powerpoint/2010/main" val="19165568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66988" y="1798669"/>
            <a:ext cx="10523898" cy="4580991"/>
          </a:xfrm>
          <a:prstGeom prst="rect">
            <a:avLst/>
          </a:prstGeom>
          <a:ln>
            <a:noFill/>
          </a:ln>
        </p:spPr>
      </p:pic>
      <p:cxnSp>
        <p:nvCxnSpPr>
          <p:cNvPr id="19" name="Straight Arrow Connector 18"/>
          <p:cNvCxnSpPr/>
          <p:nvPr/>
        </p:nvCxnSpPr>
        <p:spPr>
          <a:xfrm flipV="1">
            <a:off x="7828941" y="2574647"/>
            <a:ext cx="1930521" cy="1193713"/>
          </a:xfrm>
          <a:prstGeom prst="straightConnector1">
            <a:avLst/>
          </a:prstGeom>
          <a:ln w="47625">
            <a:solidFill>
              <a:srgbClr val="FFFF00"/>
            </a:solidFill>
            <a:tailEnd type="triangle"/>
          </a:ln>
          <a:effectLst>
            <a:glow rad="88900">
              <a:schemeClr val="tx1"/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/>
          <p:nvPr/>
        </p:nvCxnSpPr>
        <p:spPr>
          <a:xfrm>
            <a:off x="7828941" y="1737317"/>
            <a:ext cx="1710713" cy="342584"/>
          </a:xfrm>
          <a:prstGeom prst="straightConnector1">
            <a:avLst/>
          </a:prstGeom>
          <a:ln w="47625">
            <a:solidFill>
              <a:srgbClr val="FFFF00"/>
            </a:solidFill>
            <a:tailEnd type="triangle"/>
          </a:ln>
          <a:effectLst>
            <a:glow rad="88900">
              <a:schemeClr val="tx1"/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/>
          <p:nvPr/>
        </p:nvCxnSpPr>
        <p:spPr>
          <a:xfrm flipH="1" flipV="1">
            <a:off x="10084436" y="2940802"/>
            <a:ext cx="30408" cy="1066754"/>
          </a:xfrm>
          <a:prstGeom prst="straightConnector1">
            <a:avLst/>
          </a:prstGeom>
          <a:ln w="47625">
            <a:solidFill>
              <a:srgbClr val="FFFF00"/>
            </a:solidFill>
            <a:tailEnd type="triangle"/>
          </a:ln>
          <a:effectLst>
            <a:glow rad="88900">
              <a:schemeClr val="tx1"/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60EDB8-5305-433F-BE41-D7A86D811DB3}" type="slidenum">
              <a:rPr lang="en-US" smtClean="0"/>
              <a:pPr/>
              <a:t>36</a:t>
            </a:fld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Updates on Goals – Add Related Documents</a:t>
            </a:r>
            <a:endParaRPr lang="en-US" dirty="0"/>
          </a:p>
        </p:txBody>
      </p:sp>
      <p:sp>
        <p:nvSpPr>
          <p:cNvPr id="14" name="Rounded Rectangular Callout 13"/>
          <p:cNvSpPr/>
          <p:nvPr/>
        </p:nvSpPr>
        <p:spPr>
          <a:xfrm>
            <a:off x="6151418" y="1316310"/>
            <a:ext cx="2002829" cy="916520"/>
          </a:xfrm>
          <a:prstGeom prst="wedgeRoundRectCallout">
            <a:avLst>
              <a:gd name="adj1" fmla="val -23582"/>
              <a:gd name="adj2" fmla="val 50077"/>
              <a:gd name="adj3" fmla="val 16667"/>
            </a:avLst>
          </a:prstGeom>
          <a:solidFill>
            <a:srgbClr val="84282C"/>
          </a:solidFill>
          <a:ln>
            <a:solidFill>
              <a:schemeClr val="tx1">
                <a:lumMod val="50000"/>
                <a:lumOff val="50000"/>
              </a:schemeClr>
            </a:solidFill>
          </a:ln>
          <a:effectLst>
            <a:innerShdw blurRad="63500" dist="50800" dir="162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08000"/>
              </a:lnSpc>
            </a:pPr>
            <a:r>
              <a:rPr lang="en-US" sz="2400" i="1" dirty="0" smtClean="0"/>
              <a:t>7. Select</a:t>
            </a:r>
            <a:r>
              <a:rPr lang="en-US" sz="2400" b="1" i="1" dirty="0" smtClean="0"/>
              <a:t> </a:t>
            </a:r>
            <a:r>
              <a:rPr lang="en-US" sz="2400" b="1" i="1" dirty="0"/>
              <a:t>Save and Relate</a:t>
            </a:r>
            <a:endParaRPr lang="en-US" sz="2400" i="1" dirty="0"/>
          </a:p>
        </p:txBody>
      </p:sp>
      <p:sp>
        <p:nvSpPr>
          <p:cNvPr id="16" name="Rounded Rectangular Callout 15"/>
          <p:cNvSpPr/>
          <p:nvPr/>
        </p:nvSpPr>
        <p:spPr>
          <a:xfrm>
            <a:off x="4167347" y="2802821"/>
            <a:ext cx="3986900" cy="1623233"/>
          </a:xfrm>
          <a:prstGeom prst="wedgeRoundRectCallout">
            <a:avLst>
              <a:gd name="adj1" fmla="val -23582"/>
              <a:gd name="adj2" fmla="val 50077"/>
              <a:gd name="adj3" fmla="val 16667"/>
            </a:avLst>
          </a:prstGeom>
          <a:solidFill>
            <a:srgbClr val="84282C"/>
          </a:solidFill>
          <a:ln>
            <a:solidFill>
              <a:schemeClr val="tx1">
                <a:lumMod val="50000"/>
                <a:lumOff val="50000"/>
              </a:schemeClr>
            </a:solidFill>
          </a:ln>
          <a:effectLst>
            <a:innerShdw blurRad="63500" dist="50800" dir="162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08000"/>
              </a:lnSpc>
            </a:pPr>
            <a:r>
              <a:rPr lang="en-US" sz="2400" b="1" i="1" dirty="0"/>
              <a:t>Save and Add New:</a:t>
            </a:r>
            <a:r>
              <a:rPr lang="en-US" sz="2400" i="1" dirty="0"/>
              <a:t> saves the document and stays on this screen to keep adding more documents</a:t>
            </a:r>
          </a:p>
        </p:txBody>
      </p:sp>
      <p:sp>
        <p:nvSpPr>
          <p:cNvPr id="20" name="Rounded Rectangular Callout 19"/>
          <p:cNvSpPr/>
          <p:nvPr/>
        </p:nvSpPr>
        <p:spPr>
          <a:xfrm>
            <a:off x="8678583" y="3883238"/>
            <a:ext cx="3478009" cy="1623233"/>
          </a:xfrm>
          <a:prstGeom prst="wedgeRoundRectCallout">
            <a:avLst>
              <a:gd name="adj1" fmla="val -23582"/>
              <a:gd name="adj2" fmla="val 50077"/>
              <a:gd name="adj3" fmla="val 16667"/>
            </a:avLst>
          </a:prstGeom>
          <a:solidFill>
            <a:srgbClr val="84282C"/>
          </a:solidFill>
          <a:ln>
            <a:solidFill>
              <a:schemeClr val="tx1">
                <a:lumMod val="50000"/>
                <a:lumOff val="50000"/>
              </a:schemeClr>
            </a:solidFill>
          </a:ln>
          <a:effectLst>
            <a:innerShdw blurRad="63500" dist="50800" dir="162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08000"/>
              </a:lnSpc>
            </a:pPr>
            <a:r>
              <a:rPr lang="en-US" sz="2400" b="1" i="1" dirty="0"/>
              <a:t>Save and Close: </a:t>
            </a:r>
            <a:r>
              <a:rPr lang="en-US" sz="2400" i="1" dirty="0"/>
              <a:t>saves the document and returns to previous screen</a:t>
            </a:r>
          </a:p>
        </p:txBody>
      </p:sp>
    </p:spTree>
    <p:extLst>
      <p:ext uri="{BB962C8B-B14F-4D97-AF65-F5344CB8AC3E}">
        <p14:creationId xmlns:p14="http://schemas.microsoft.com/office/powerpoint/2010/main" val="27974891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15447" y="5266827"/>
            <a:ext cx="4750964" cy="146972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1208" y="448056"/>
            <a:ext cx="11309348" cy="640080"/>
          </a:xfrm>
        </p:spPr>
        <p:txBody>
          <a:bodyPr/>
          <a:lstStyle/>
          <a:p>
            <a:r>
              <a:rPr lang="en-US" b="1" dirty="0" smtClean="0"/>
              <a:t>Resources</a:t>
            </a:r>
            <a:endParaRPr lang="en-US" b="1" dirty="0"/>
          </a:p>
        </p:txBody>
      </p:sp>
      <p:sp>
        <p:nvSpPr>
          <p:cNvPr id="84" name="Content Placeholder 5"/>
          <p:cNvSpPr txBox="1">
            <a:spLocks/>
          </p:cNvSpPr>
          <p:nvPr/>
        </p:nvSpPr>
        <p:spPr>
          <a:xfrm>
            <a:off x="2256999" y="1578587"/>
            <a:ext cx="5906099" cy="3899500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tx1">
                  <a:lumMod val="75000"/>
                  <a:lumOff val="25000"/>
                </a:schemeClr>
              </a:buClr>
              <a:buFont typeface="Arial" panose="020B0604020202020204" pitchFamily="34" charset="0"/>
              <a:buChar char="•"/>
              <a:defRPr sz="2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tx1">
                  <a:lumMod val="75000"/>
                  <a:lumOff val="25000"/>
                </a:schemeClr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tx1">
                  <a:lumMod val="75000"/>
                  <a:lumOff val="25000"/>
                </a:schemeClr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tx1">
                  <a:lumMod val="75000"/>
                  <a:lumOff val="25000"/>
                </a:schemeClr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tx1">
                  <a:lumMod val="75000"/>
                  <a:lumOff val="25000"/>
                </a:schemeClr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tx1">
                  <a:lumMod val="75000"/>
                  <a:lumOff val="25000"/>
                </a:schemeClr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tx1">
                  <a:lumMod val="75000"/>
                  <a:lumOff val="25000"/>
                </a:schemeClr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tx1">
                  <a:lumMod val="75000"/>
                  <a:lumOff val="25000"/>
                </a:schemeClr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tx1">
                  <a:lumMod val="75000"/>
                  <a:lumOff val="25000"/>
                </a:schemeClr>
              </a:buClr>
              <a:buFont typeface="Arial" panose="020B0604020202020204" pitchFamily="34" charset="0"/>
              <a:buNone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200000"/>
              </a:lnSpc>
              <a:spcBef>
                <a:spcPts val="0"/>
              </a:spcBef>
              <a:spcAft>
                <a:spcPts val="600"/>
              </a:spcAft>
              <a:buNone/>
            </a:pPr>
            <a:endParaRPr lang="en-US" sz="800" dirty="0" smtClean="0"/>
          </a:p>
        </p:txBody>
      </p:sp>
      <p:sp>
        <p:nvSpPr>
          <p:cNvPr id="5" name="Rounded Rectangular Callout 4"/>
          <p:cNvSpPr/>
          <p:nvPr/>
        </p:nvSpPr>
        <p:spPr>
          <a:xfrm>
            <a:off x="7323151" y="1506012"/>
            <a:ext cx="4325509" cy="891181"/>
          </a:xfrm>
          <a:prstGeom prst="wedgeRoundRectCallout">
            <a:avLst>
              <a:gd name="adj1" fmla="val -23582"/>
              <a:gd name="adj2" fmla="val 50077"/>
              <a:gd name="adj3" fmla="val 16667"/>
            </a:avLst>
          </a:prstGeom>
          <a:solidFill>
            <a:srgbClr val="84282C"/>
          </a:solidFill>
          <a:ln>
            <a:solidFill>
              <a:schemeClr val="tx1">
                <a:lumMod val="50000"/>
                <a:lumOff val="50000"/>
              </a:schemeClr>
            </a:solidFill>
          </a:ln>
          <a:effectLst>
            <a:innerShdw blurRad="63500" dist="50800" dir="162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PIE Summaries are due by </a:t>
            </a:r>
            <a:r>
              <a:rPr lang="en-US" sz="2800" dirty="0" smtClean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July 15th, 2019</a:t>
            </a:r>
            <a:endParaRPr lang="en-US" sz="2800" dirty="0">
              <a:solidFill>
                <a:schemeClr val="bg1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303557" y="5726868"/>
            <a:ext cx="3686937" cy="9079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2400" b="1" dirty="0" smtClean="0"/>
              <a:t>Video Training Resources</a:t>
            </a:r>
            <a:r>
              <a:rPr lang="en-US" sz="2400" dirty="0" smtClean="0"/>
              <a:t>:</a:t>
            </a:r>
          </a:p>
          <a:p>
            <a:pPr algn="ctr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2400" b="1" dirty="0" smtClean="0">
                <a:solidFill>
                  <a:schemeClr val="bg1"/>
                </a:solidFill>
                <a:hlinkClick r:id="rId4"/>
              </a:rPr>
              <a:t>http</a:t>
            </a:r>
            <a:r>
              <a:rPr lang="en-US" sz="2400" b="1" dirty="0">
                <a:solidFill>
                  <a:schemeClr val="bg1"/>
                </a:solidFill>
                <a:hlinkClick r:id="rId4"/>
              </a:rPr>
              <a:t>://www.mtsac.edu/pie</a:t>
            </a:r>
            <a:endParaRPr lang="en-US" sz="2400" b="1" dirty="0">
              <a:solidFill>
                <a:schemeClr val="bg1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529834" y="4458858"/>
            <a:ext cx="5234384" cy="907941"/>
          </a:xfrm>
          <a:prstGeom prst="rect">
            <a:avLst/>
          </a:prstGeom>
          <a:ln>
            <a:solidFill>
              <a:schemeClr val="tx2"/>
            </a:solidFill>
          </a:ln>
        </p:spPr>
        <p:txBody>
          <a:bodyPr wrap="square">
            <a:spAutoFit/>
          </a:bodyPr>
          <a:lstStyle/>
          <a:p>
            <a:pPr algn="ctr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2400" b="1" dirty="0" smtClean="0"/>
              <a:t>Technical Questions:</a:t>
            </a:r>
          </a:p>
          <a:p>
            <a:pPr algn="ctr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2400" dirty="0" smtClean="0"/>
              <a:t>Pedro Suarez: </a:t>
            </a:r>
            <a:r>
              <a:rPr lang="en-US" sz="2400" dirty="0" smtClean="0">
                <a:hlinkClick r:id="rId5"/>
              </a:rPr>
              <a:t>psuarez7@mtsac.edu</a:t>
            </a:r>
            <a:r>
              <a:rPr lang="en-US" sz="2400" dirty="0" smtClean="0"/>
              <a:t> </a:t>
            </a:r>
          </a:p>
        </p:txBody>
      </p:sp>
      <p:sp>
        <p:nvSpPr>
          <p:cNvPr id="10" name="Rectangle 9"/>
          <p:cNvSpPr/>
          <p:nvPr/>
        </p:nvSpPr>
        <p:spPr>
          <a:xfrm>
            <a:off x="1529834" y="1329806"/>
            <a:ext cx="5234384" cy="1354217"/>
          </a:xfrm>
          <a:prstGeom prst="rect">
            <a:avLst/>
          </a:prstGeom>
          <a:ln>
            <a:solidFill>
              <a:schemeClr val="tx2"/>
            </a:solidFill>
          </a:ln>
        </p:spPr>
        <p:txBody>
          <a:bodyPr wrap="square">
            <a:spAutoFit/>
          </a:bodyPr>
          <a:lstStyle/>
          <a:p>
            <a:pPr algn="ctr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2400" b="1" dirty="0" smtClean="0"/>
              <a:t>PIE Content Questions</a:t>
            </a:r>
          </a:p>
          <a:p>
            <a:pPr algn="ctr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2400" dirty="0" smtClean="0"/>
              <a:t>Michelle Sampat: </a:t>
            </a:r>
            <a:r>
              <a:rPr lang="en-US" sz="2400" dirty="0" smtClean="0">
                <a:hlinkClick r:id="rId6"/>
              </a:rPr>
              <a:t>msampat@mtsac.edu</a:t>
            </a:r>
            <a:r>
              <a:rPr lang="en-US" sz="2400" dirty="0" smtClean="0"/>
              <a:t> </a:t>
            </a:r>
          </a:p>
          <a:p>
            <a:pPr algn="ctr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2400" dirty="0" smtClean="0"/>
              <a:t>Meghan Chen: </a:t>
            </a:r>
            <a:r>
              <a:rPr lang="en-US" sz="2400" dirty="0" smtClean="0">
                <a:hlinkClick r:id="rId7"/>
              </a:rPr>
              <a:t>mchen@mtsac.edu</a:t>
            </a:r>
            <a:r>
              <a:rPr lang="en-US" sz="2400" dirty="0" smtClean="0"/>
              <a:t> </a:t>
            </a:r>
          </a:p>
        </p:txBody>
      </p:sp>
      <p:sp>
        <p:nvSpPr>
          <p:cNvPr id="11" name="Rectangle 10"/>
          <p:cNvSpPr/>
          <p:nvPr/>
        </p:nvSpPr>
        <p:spPr>
          <a:xfrm>
            <a:off x="1529833" y="2932804"/>
            <a:ext cx="5234385" cy="1354217"/>
          </a:xfrm>
          <a:prstGeom prst="rect">
            <a:avLst/>
          </a:prstGeom>
          <a:ln>
            <a:solidFill>
              <a:schemeClr val="tx2"/>
            </a:solidFill>
          </a:ln>
        </p:spPr>
        <p:txBody>
          <a:bodyPr wrap="square">
            <a:spAutoFit/>
          </a:bodyPr>
          <a:lstStyle/>
          <a:p>
            <a:pPr algn="ctr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2400" b="1" dirty="0" smtClean="0"/>
              <a:t>Research/ Data Review Questions</a:t>
            </a:r>
          </a:p>
          <a:p>
            <a:pPr algn="ctr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2400" dirty="0" smtClean="0"/>
              <a:t>Barbara McNeice-Stallard</a:t>
            </a:r>
            <a:r>
              <a:rPr lang="en-US" sz="2400" dirty="0"/>
              <a:t>: </a:t>
            </a:r>
            <a:endParaRPr lang="en-US" sz="2400" dirty="0" smtClean="0"/>
          </a:p>
          <a:p>
            <a:pPr algn="ctr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2400" dirty="0" smtClean="0">
                <a:hlinkClick r:id="rId8"/>
              </a:rPr>
              <a:t>bmcneice-stallard@mtsac.edu</a:t>
            </a:r>
            <a:r>
              <a:rPr lang="en-US" sz="2400" dirty="0" smtClean="0"/>
              <a:t>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60EDB8-5305-433F-BE41-D7A86D811DB3}" type="slidenum">
              <a:rPr lang="en-US" smtClean="0"/>
              <a:pPr/>
              <a:t>37</a:t>
            </a:fld>
            <a:endParaRPr lang="en-US" dirty="0"/>
          </a:p>
        </p:txBody>
      </p:sp>
      <p:pic>
        <p:nvPicPr>
          <p:cNvPr id="13" name="Picture 2" descr="Hot Pie vector logo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19730" y="2684023"/>
            <a:ext cx="2092353" cy="20923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318123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PIE - Home Screen</a:t>
            </a:r>
            <a:endParaRPr lang="en-US" b="1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15484" y="1798784"/>
            <a:ext cx="2708051" cy="3028741"/>
          </a:xfrm>
          <a:prstGeom prst="rect">
            <a:avLst/>
          </a:prstGeom>
          <a:ln>
            <a:solidFill>
              <a:schemeClr val="bg1"/>
            </a:solidFill>
          </a:ln>
        </p:spPr>
      </p:pic>
      <p:sp>
        <p:nvSpPr>
          <p:cNvPr id="8" name="Text Placeholder 4"/>
          <p:cNvSpPr txBox="1">
            <a:spLocks/>
          </p:cNvSpPr>
          <p:nvPr/>
        </p:nvSpPr>
        <p:spPr>
          <a:xfrm>
            <a:off x="8103053" y="5689925"/>
            <a:ext cx="2336124" cy="58517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tx1">
                  <a:lumMod val="75000"/>
                  <a:lumOff val="25000"/>
                </a:schemeClr>
              </a:buClr>
              <a:buFont typeface="Arial" panose="020B0604020202020204" pitchFamily="34" charset="0"/>
              <a:buChar char="•"/>
              <a:defRPr sz="2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tx1">
                  <a:lumMod val="75000"/>
                  <a:lumOff val="25000"/>
                </a:schemeClr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tx1">
                  <a:lumMod val="75000"/>
                  <a:lumOff val="25000"/>
                </a:schemeClr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tx1">
                  <a:lumMod val="75000"/>
                  <a:lumOff val="25000"/>
                </a:schemeClr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tx1">
                  <a:lumMod val="75000"/>
                  <a:lumOff val="25000"/>
                </a:schemeClr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tx1">
                  <a:lumMod val="75000"/>
                  <a:lumOff val="25000"/>
                </a:schemeClr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tx1">
                  <a:lumMod val="75000"/>
                  <a:lumOff val="25000"/>
                </a:schemeClr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tx1">
                  <a:lumMod val="75000"/>
                  <a:lumOff val="25000"/>
                </a:schemeClr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tx1">
                  <a:lumMod val="75000"/>
                  <a:lumOff val="25000"/>
                </a:schemeClr>
              </a:buClr>
              <a:buFont typeface="Arial" panose="020B0604020202020204" pitchFamily="34" charset="0"/>
              <a:buNone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en-US" sz="1500" dirty="0"/>
          </a:p>
        </p:txBody>
      </p:sp>
      <p:sp>
        <p:nvSpPr>
          <p:cNvPr id="11" name="Rounded Rectangular Callout 10"/>
          <p:cNvSpPr/>
          <p:nvPr/>
        </p:nvSpPr>
        <p:spPr>
          <a:xfrm>
            <a:off x="4381042" y="4900497"/>
            <a:ext cx="3123668" cy="1149235"/>
          </a:xfrm>
          <a:prstGeom prst="wedgeRoundRectCallout">
            <a:avLst>
              <a:gd name="adj1" fmla="val -23582"/>
              <a:gd name="adj2" fmla="val 50077"/>
              <a:gd name="adj3" fmla="val 16667"/>
            </a:avLst>
          </a:prstGeom>
          <a:solidFill>
            <a:srgbClr val="84282C"/>
          </a:solidFill>
          <a:ln>
            <a:solidFill>
              <a:schemeClr val="tx1">
                <a:lumMod val="50000"/>
                <a:lumOff val="50000"/>
              </a:schemeClr>
            </a:solidFill>
          </a:ln>
          <a:effectLst>
            <a:innerShdw blurRad="63500" dist="50800" dir="162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3. Use portal user name &amp; </a:t>
            </a:r>
          </a:p>
          <a:p>
            <a:pPr algn="ctr"/>
            <a:r>
              <a:rPr lang="en-US" sz="2400" dirty="0" smtClean="0"/>
              <a:t>password to login</a:t>
            </a:r>
            <a:endParaRPr lang="en-US" sz="2400" dirty="0"/>
          </a:p>
        </p:txBody>
      </p:sp>
      <p:sp>
        <p:nvSpPr>
          <p:cNvPr id="13" name="Rounded Rectangular Callout 12"/>
          <p:cNvSpPr/>
          <p:nvPr/>
        </p:nvSpPr>
        <p:spPr>
          <a:xfrm>
            <a:off x="1521229" y="1767255"/>
            <a:ext cx="2564249" cy="4397916"/>
          </a:xfrm>
          <a:prstGeom prst="wedgeRoundRectCallout">
            <a:avLst>
              <a:gd name="adj1" fmla="val -23582"/>
              <a:gd name="adj2" fmla="val 50077"/>
              <a:gd name="adj3" fmla="val 16667"/>
            </a:avLst>
          </a:prstGeom>
          <a:solidFill>
            <a:srgbClr val="84282C"/>
          </a:solidFill>
          <a:ln>
            <a:solidFill>
              <a:schemeClr val="tx1">
                <a:lumMod val="50000"/>
                <a:lumOff val="50000"/>
              </a:schemeClr>
            </a:solidFill>
          </a:ln>
          <a:effectLst>
            <a:innerShdw blurRad="63500" dist="50800" dir="162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08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2400" dirty="0" smtClean="0"/>
              <a:t>After clicking on “Go to PIE” use </a:t>
            </a:r>
            <a:r>
              <a:rPr lang="en-US" sz="2400" dirty="0"/>
              <a:t>your </a:t>
            </a:r>
            <a:r>
              <a:rPr lang="en-US" sz="2400" dirty="0" smtClean="0"/>
              <a:t>Mt. SAC credentials </a:t>
            </a:r>
            <a:r>
              <a:rPr lang="en-US" sz="2400" dirty="0"/>
              <a:t>to access the SharePoint interface that houses </a:t>
            </a:r>
            <a:r>
              <a:rPr lang="en-US" sz="2400" b="1" dirty="0" smtClean="0"/>
              <a:t>PIE</a:t>
            </a:r>
            <a:r>
              <a:rPr lang="en-US" sz="2400" dirty="0" smtClean="0"/>
              <a:t> </a:t>
            </a:r>
            <a:r>
              <a:rPr lang="en-US" sz="2400" dirty="0"/>
              <a:t>to begin the </a:t>
            </a:r>
            <a:r>
              <a:rPr lang="en-US" sz="2400" dirty="0" smtClean="0"/>
              <a:t>process</a:t>
            </a:r>
            <a:endParaRPr lang="en-US" sz="2400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36483" y="2468643"/>
            <a:ext cx="5376004" cy="2037140"/>
          </a:xfrm>
          <a:prstGeom prst="rect">
            <a:avLst/>
          </a:prstGeom>
        </p:spPr>
      </p:pic>
      <p:cxnSp>
        <p:nvCxnSpPr>
          <p:cNvPr id="14" name="Straight Arrow Connector 13"/>
          <p:cNvCxnSpPr/>
          <p:nvPr/>
        </p:nvCxnSpPr>
        <p:spPr>
          <a:xfrm flipV="1">
            <a:off x="9680713" y="4353339"/>
            <a:ext cx="884583" cy="695739"/>
          </a:xfrm>
          <a:prstGeom prst="straightConnector1">
            <a:avLst/>
          </a:prstGeom>
          <a:ln w="47625">
            <a:solidFill>
              <a:srgbClr val="FFFF00"/>
            </a:solidFill>
            <a:tailEnd type="triangle"/>
          </a:ln>
          <a:effectLst>
            <a:glow rad="88900">
              <a:schemeClr val="tx1"/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ounded Rectangular Callout 11"/>
          <p:cNvSpPr/>
          <p:nvPr/>
        </p:nvSpPr>
        <p:spPr>
          <a:xfrm>
            <a:off x="8103053" y="4900497"/>
            <a:ext cx="3341294" cy="1149235"/>
          </a:xfrm>
          <a:prstGeom prst="wedgeRoundRectCallout">
            <a:avLst>
              <a:gd name="adj1" fmla="val -23582"/>
              <a:gd name="adj2" fmla="val 50077"/>
              <a:gd name="adj3" fmla="val 16667"/>
            </a:avLst>
          </a:prstGeom>
          <a:solidFill>
            <a:srgbClr val="84282C"/>
          </a:solidFill>
          <a:ln>
            <a:solidFill>
              <a:schemeClr val="tx1">
                <a:lumMod val="50000"/>
                <a:lumOff val="50000"/>
              </a:schemeClr>
            </a:solidFill>
          </a:ln>
          <a:effectLst>
            <a:innerShdw blurRad="63500" dist="50800" dir="162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4. Click on the gray Start Button to begin </a:t>
            </a:r>
            <a:r>
              <a:rPr lang="en-US" sz="2400" b="1" dirty="0" smtClean="0"/>
              <a:t>PIE Planning and Resources</a:t>
            </a:r>
            <a:endParaRPr lang="en-US" sz="2400" b="1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60EDB8-5305-433F-BE41-D7A86D811DB3}" type="slidenum">
              <a:rPr lang="en-US" smtClean="0"/>
              <a:pPr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469947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96297" y="1782904"/>
            <a:ext cx="8376737" cy="5048888"/>
          </a:xfrm>
          <a:prstGeom prst="rect">
            <a:avLst/>
          </a:prstGeom>
        </p:spPr>
      </p:pic>
      <p:sp>
        <p:nvSpPr>
          <p:cNvPr id="24" name="Title 23"/>
          <p:cNvSpPr>
            <a:spLocks noGrp="1"/>
          </p:cNvSpPr>
          <p:nvPr>
            <p:ph type="title"/>
          </p:nvPr>
        </p:nvSpPr>
        <p:spPr>
          <a:xfrm>
            <a:off x="529992" y="443532"/>
            <a:ext cx="11309348" cy="640080"/>
          </a:xfrm>
        </p:spPr>
        <p:txBody>
          <a:bodyPr>
            <a:normAutofit/>
          </a:bodyPr>
          <a:lstStyle/>
          <a:p>
            <a:r>
              <a:rPr lang="en-US" b="1" dirty="0"/>
              <a:t>PIE </a:t>
            </a:r>
            <a:r>
              <a:rPr lang="en-US" b="1" dirty="0" smtClean="0"/>
              <a:t>- Unit </a:t>
            </a:r>
            <a:r>
              <a:rPr lang="en-US" b="1" dirty="0"/>
              <a:t>Planning and </a:t>
            </a:r>
            <a:r>
              <a:rPr lang="en-US" b="1" dirty="0" smtClean="0"/>
              <a:t>Resources – Tool Bar</a:t>
            </a:r>
            <a:endParaRPr lang="en-US" b="1" dirty="0"/>
          </a:p>
        </p:txBody>
      </p:sp>
      <p:cxnSp>
        <p:nvCxnSpPr>
          <p:cNvPr id="28" name="Straight Arrow Connector 27"/>
          <p:cNvCxnSpPr/>
          <p:nvPr/>
        </p:nvCxnSpPr>
        <p:spPr>
          <a:xfrm flipH="1">
            <a:off x="2269467" y="1583942"/>
            <a:ext cx="171752" cy="443612"/>
          </a:xfrm>
          <a:prstGeom prst="straightConnector1">
            <a:avLst/>
          </a:prstGeom>
          <a:ln w="47625">
            <a:solidFill>
              <a:srgbClr val="FFFF00"/>
            </a:solidFill>
            <a:tailEnd type="triangle"/>
          </a:ln>
          <a:effectLst>
            <a:glow rad="88900">
              <a:schemeClr val="tx1"/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Rounded Rectangular Callout 19"/>
          <p:cNvSpPr/>
          <p:nvPr/>
        </p:nvSpPr>
        <p:spPr>
          <a:xfrm>
            <a:off x="2059780" y="1316582"/>
            <a:ext cx="4374272" cy="361326"/>
          </a:xfrm>
          <a:prstGeom prst="wedgeRoundRectCallout">
            <a:avLst>
              <a:gd name="adj1" fmla="val -23582"/>
              <a:gd name="adj2" fmla="val 50077"/>
              <a:gd name="adj3" fmla="val 16667"/>
            </a:avLst>
          </a:prstGeom>
          <a:solidFill>
            <a:srgbClr val="84282C"/>
          </a:solidFill>
          <a:ln>
            <a:solidFill>
              <a:schemeClr val="tx1">
                <a:lumMod val="50000"/>
                <a:lumOff val="50000"/>
              </a:schemeClr>
            </a:solidFill>
          </a:ln>
          <a:effectLst>
            <a:innerShdw blurRad="63500" dist="50800" dir="162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08000"/>
              </a:lnSpc>
            </a:pPr>
            <a:r>
              <a:rPr lang="en-US" sz="2400" dirty="0" smtClean="0"/>
              <a:t>a. </a:t>
            </a:r>
            <a:r>
              <a:rPr lang="en-US" sz="2400" b="1" dirty="0" smtClean="0"/>
              <a:t>Open </a:t>
            </a:r>
            <a:r>
              <a:rPr lang="en-US" sz="2400" b="1" dirty="0"/>
              <a:t>Page </a:t>
            </a:r>
            <a:r>
              <a:rPr lang="en-US" sz="2400" b="1" dirty="0" smtClean="0"/>
              <a:t>Help </a:t>
            </a:r>
            <a:r>
              <a:rPr lang="en-US" sz="2400" dirty="0" smtClean="0"/>
              <a:t>(help content)</a:t>
            </a:r>
            <a:endParaRPr lang="en-US" sz="2400" dirty="0"/>
          </a:p>
        </p:txBody>
      </p:sp>
      <p:sp>
        <p:nvSpPr>
          <p:cNvPr id="25" name="Rounded Rectangular Callout 24"/>
          <p:cNvSpPr/>
          <p:nvPr/>
        </p:nvSpPr>
        <p:spPr>
          <a:xfrm>
            <a:off x="2355343" y="2377200"/>
            <a:ext cx="295564" cy="361326"/>
          </a:xfrm>
          <a:prstGeom prst="wedgeRoundRectCallout">
            <a:avLst>
              <a:gd name="adj1" fmla="val -23582"/>
              <a:gd name="adj2" fmla="val 50077"/>
              <a:gd name="adj3" fmla="val 16667"/>
            </a:avLst>
          </a:prstGeom>
          <a:solidFill>
            <a:srgbClr val="84282C"/>
          </a:solidFill>
          <a:ln>
            <a:solidFill>
              <a:schemeClr val="tx1">
                <a:lumMod val="50000"/>
                <a:lumOff val="50000"/>
              </a:schemeClr>
            </a:solidFill>
          </a:ln>
          <a:effectLst>
            <a:innerShdw blurRad="63500" dist="50800" dir="162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08000"/>
              </a:lnSpc>
            </a:pPr>
            <a:r>
              <a:rPr lang="en-US" sz="2400" dirty="0" smtClean="0"/>
              <a:t>b</a:t>
            </a:r>
            <a:endParaRPr lang="en-US" sz="2400" dirty="0"/>
          </a:p>
        </p:txBody>
      </p:sp>
      <p:sp>
        <p:nvSpPr>
          <p:cNvPr id="26" name="Rounded Rectangular Callout 25"/>
          <p:cNvSpPr/>
          <p:nvPr/>
        </p:nvSpPr>
        <p:spPr>
          <a:xfrm>
            <a:off x="2650907" y="2377200"/>
            <a:ext cx="295564" cy="361326"/>
          </a:xfrm>
          <a:prstGeom prst="wedgeRoundRectCallout">
            <a:avLst>
              <a:gd name="adj1" fmla="val -23582"/>
              <a:gd name="adj2" fmla="val 50077"/>
              <a:gd name="adj3" fmla="val 16667"/>
            </a:avLst>
          </a:prstGeom>
          <a:solidFill>
            <a:srgbClr val="84282C"/>
          </a:solidFill>
          <a:ln>
            <a:solidFill>
              <a:schemeClr val="tx1">
                <a:lumMod val="50000"/>
                <a:lumOff val="50000"/>
              </a:schemeClr>
            </a:solidFill>
          </a:ln>
          <a:effectLst>
            <a:innerShdw blurRad="63500" dist="50800" dir="162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08000"/>
              </a:lnSpc>
            </a:pPr>
            <a:r>
              <a:rPr lang="en-US" sz="2400" dirty="0" smtClean="0"/>
              <a:t>c</a:t>
            </a:r>
            <a:endParaRPr lang="en-US" sz="2400" dirty="0"/>
          </a:p>
        </p:txBody>
      </p:sp>
      <p:sp>
        <p:nvSpPr>
          <p:cNvPr id="27" name="Rounded Rectangular Callout 26"/>
          <p:cNvSpPr/>
          <p:nvPr/>
        </p:nvSpPr>
        <p:spPr>
          <a:xfrm>
            <a:off x="2937212" y="2377200"/>
            <a:ext cx="295564" cy="361326"/>
          </a:xfrm>
          <a:prstGeom prst="wedgeRoundRectCallout">
            <a:avLst>
              <a:gd name="adj1" fmla="val -23582"/>
              <a:gd name="adj2" fmla="val 50077"/>
              <a:gd name="adj3" fmla="val 16667"/>
            </a:avLst>
          </a:prstGeom>
          <a:solidFill>
            <a:srgbClr val="84282C"/>
          </a:solidFill>
          <a:ln>
            <a:solidFill>
              <a:schemeClr val="tx1">
                <a:lumMod val="50000"/>
                <a:lumOff val="50000"/>
              </a:schemeClr>
            </a:solidFill>
          </a:ln>
          <a:effectLst>
            <a:innerShdw blurRad="63500" dist="50800" dir="162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08000"/>
              </a:lnSpc>
            </a:pPr>
            <a:r>
              <a:rPr lang="en-US" sz="2400" dirty="0" smtClean="0"/>
              <a:t>d</a:t>
            </a:r>
            <a:endParaRPr lang="en-US" sz="2400" dirty="0"/>
          </a:p>
        </p:txBody>
      </p:sp>
      <p:cxnSp>
        <p:nvCxnSpPr>
          <p:cNvPr id="18" name="Straight Arrow Connector 17"/>
          <p:cNvCxnSpPr/>
          <p:nvPr/>
        </p:nvCxnSpPr>
        <p:spPr>
          <a:xfrm flipH="1" flipV="1">
            <a:off x="9034410" y="4133419"/>
            <a:ext cx="929800" cy="213209"/>
          </a:xfrm>
          <a:prstGeom prst="straightConnector1">
            <a:avLst/>
          </a:prstGeom>
          <a:ln w="47625">
            <a:solidFill>
              <a:srgbClr val="FFFF00"/>
            </a:solidFill>
            <a:tailEnd type="triangle"/>
          </a:ln>
          <a:effectLst>
            <a:glow rad="88900">
              <a:schemeClr val="tx1"/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/>
          <p:cNvCxnSpPr/>
          <p:nvPr/>
        </p:nvCxnSpPr>
        <p:spPr>
          <a:xfrm flipH="1" flipV="1">
            <a:off x="9177251" y="2618509"/>
            <a:ext cx="1016787" cy="165377"/>
          </a:xfrm>
          <a:prstGeom prst="straightConnector1">
            <a:avLst/>
          </a:prstGeom>
          <a:ln w="47625">
            <a:solidFill>
              <a:srgbClr val="FFFF00"/>
            </a:solidFill>
            <a:tailEnd type="triangle"/>
          </a:ln>
          <a:effectLst>
            <a:glow rad="88900">
              <a:schemeClr val="tx1"/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Rounded Rectangular Callout 21"/>
          <p:cNvSpPr/>
          <p:nvPr/>
        </p:nvSpPr>
        <p:spPr>
          <a:xfrm>
            <a:off x="9908420" y="1872567"/>
            <a:ext cx="2283580" cy="1518736"/>
          </a:xfrm>
          <a:prstGeom prst="wedgeRoundRectCallout">
            <a:avLst>
              <a:gd name="adj1" fmla="val -23582"/>
              <a:gd name="adj2" fmla="val 50077"/>
              <a:gd name="adj3" fmla="val 16667"/>
            </a:avLst>
          </a:prstGeom>
          <a:solidFill>
            <a:srgbClr val="84282C"/>
          </a:solidFill>
          <a:ln>
            <a:solidFill>
              <a:schemeClr val="tx1">
                <a:lumMod val="50000"/>
                <a:lumOff val="50000"/>
              </a:schemeClr>
            </a:solidFill>
          </a:ln>
          <a:effectLst>
            <a:innerShdw blurRad="63500" dist="50800" dir="162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08000"/>
              </a:lnSpc>
            </a:pPr>
            <a:r>
              <a:rPr lang="en-US" sz="2400" dirty="0" smtClean="0"/>
              <a:t>b. </a:t>
            </a:r>
            <a:r>
              <a:rPr lang="en-US" sz="2400" b="1" dirty="0" smtClean="0"/>
              <a:t>Open </a:t>
            </a:r>
            <a:r>
              <a:rPr lang="en-US" sz="2400" b="1" dirty="0"/>
              <a:t>Page </a:t>
            </a:r>
            <a:r>
              <a:rPr lang="en-US" sz="2400" b="1" dirty="0" smtClean="0"/>
              <a:t>Instructions </a:t>
            </a:r>
            <a:r>
              <a:rPr lang="en-US" sz="2400" dirty="0" smtClean="0"/>
              <a:t>(explanation of requirements)</a:t>
            </a:r>
            <a:endParaRPr lang="en-US" sz="2400" dirty="0"/>
          </a:p>
        </p:txBody>
      </p:sp>
      <p:cxnSp>
        <p:nvCxnSpPr>
          <p:cNvPr id="30" name="Straight Arrow Connector 29"/>
          <p:cNvCxnSpPr>
            <a:stCxn id="23" idx="1"/>
          </p:cNvCxnSpPr>
          <p:nvPr/>
        </p:nvCxnSpPr>
        <p:spPr>
          <a:xfrm flipH="1">
            <a:off x="8204662" y="5923228"/>
            <a:ext cx="649404" cy="433124"/>
          </a:xfrm>
          <a:prstGeom prst="straightConnector1">
            <a:avLst/>
          </a:prstGeom>
          <a:ln w="47625">
            <a:solidFill>
              <a:srgbClr val="FFFF00"/>
            </a:solidFill>
            <a:tailEnd type="triangle"/>
          </a:ln>
          <a:effectLst>
            <a:glow rad="88900">
              <a:schemeClr val="tx1"/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Rounded Rectangular Callout 22"/>
          <p:cNvSpPr/>
          <p:nvPr/>
        </p:nvSpPr>
        <p:spPr>
          <a:xfrm>
            <a:off x="8854066" y="5552413"/>
            <a:ext cx="3257578" cy="741630"/>
          </a:xfrm>
          <a:prstGeom prst="wedgeRoundRectCallout">
            <a:avLst>
              <a:gd name="adj1" fmla="val -23582"/>
              <a:gd name="adj2" fmla="val 50077"/>
              <a:gd name="adj3" fmla="val 16667"/>
            </a:avLst>
          </a:prstGeom>
          <a:solidFill>
            <a:srgbClr val="84282C"/>
          </a:solidFill>
          <a:ln>
            <a:solidFill>
              <a:schemeClr val="tx1">
                <a:lumMod val="50000"/>
                <a:lumOff val="50000"/>
              </a:schemeClr>
            </a:solidFill>
          </a:ln>
          <a:effectLst>
            <a:innerShdw blurRad="63500" dist="50800" dir="162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08000"/>
              </a:lnSpc>
            </a:pPr>
            <a:r>
              <a:rPr lang="en-US" sz="2400" dirty="0" smtClean="0"/>
              <a:t>d. </a:t>
            </a:r>
            <a:r>
              <a:rPr lang="en-US" sz="2400" b="1" dirty="0" smtClean="0"/>
              <a:t>Open </a:t>
            </a:r>
            <a:r>
              <a:rPr lang="en-US" sz="2400" b="1" dirty="0"/>
              <a:t>Page </a:t>
            </a:r>
            <a:r>
              <a:rPr lang="en-US" sz="2400" b="1" dirty="0" smtClean="0"/>
              <a:t>Filter </a:t>
            </a:r>
            <a:r>
              <a:rPr lang="en-US" sz="2400" dirty="0" smtClean="0"/>
              <a:t>(narrow down searches)</a:t>
            </a:r>
            <a:endParaRPr lang="en-US" sz="2400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60EDB8-5305-433F-BE41-D7A86D811DB3}" type="slidenum">
              <a:rPr lang="en-US" smtClean="0"/>
              <a:pPr/>
              <a:t>5</a:t>
            </a:fld>
            <a:endParaRPr lang="en-US" dirty="0"/>
          </a:p>
        </p:txBody>
      </p:sp>
      <p:cxnSp>
        <p:nvCxnSpPr>
          <p:cNvPr id="31" name="Straight Arrow Connector 30"/>
          <p:cNvCxnSpPr/>
          <p:nvPr/>
        </p:nvCxnSpPr>
        <p:spPr>
          <a:xfrm flipH="1">
            <a:off x="9041407" y="4270911"/>
            <a:ext cx="640080" cy="291253"/>
          </a:xfrm>
          <a:prstGeom prst="straightConnector1">
            <a:avLst/>
          </a:prstGeom>
          <a:ln w="47625">
            <a:solidFill>
              <a:srgbClr val="FFFF00"/>
            </a:solidFill>
            <a:tailEnd type="triangle"/>
          </a:ln>
          <a:effectLst>
            <a:glow rad="88900">
              <a:schemeClr val="tx1"/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Rounded Rectangular Callout 20"/>
          <p:cNvSpPr/>
          <p:nvPr/>
        </p:nvSpPr>
        <p:spPr>
          <a:xfrm>
            <a:off x="9475677" y="3878239"/>
            <a:ext cx="2716323" cy="826264"/>
          </a:xfrm>
          <a:prstGeom prst="wedgeRoundRectCallout">
            <a:avLst>
              <a:gd name="adj1" fmla="val -23582"/>
              <a:gd name="adj2" fmla="val 50077"/>
              <a:gd name="adj3" fmla="val 16667"/>
            </a:avLst>
          </a:prstGeom>
          <a:solidFill>
            <a:srgbClr val="84282C"/>
          </a:solidFill>
          <a:ln>
            <a:solidFill>
              <a:schemeClr val="tx1">
                <a:lumMod val="50000"/>
                <a:lumOff val="50000"/>
              </a:schemeClr>
            </a:solidFill>
          </a:ln>
          <a:effectLst>
            <a:innerShdw blurRad="63500" dist="50800" dir="162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08000"/>
              </a:lnSpc>
            </a:pPr>
            <a:r>
              <a:rPr lang="en-US" sz="2400" dirty="0" smtClean="0"/>
              <a:t>c. </a:t>
            </a:r>
            <a:r>
              <a:rPr lang="en-US" sz="2400" b="1" dirty="0" smtClean="0"/>
              <a:t>Open </a:t>
            </a:r>
            <a:r>
              <a:rPr lang="en-US" sz="2400" b="1" dirty="0"/>
              <a:t>Page </a:t>
            </a:r>
            <a:r>
              <a:rPr lang="en-US" sz="2400" b="1" dirty="0" smtClean="0"/>
              <a:t>Log </a:t>
            </a:r>
            <a:r>
              <a:rPr lang="en-US" sz="2400" dirty="0" smtClean="0"/>
              <a:t>(journal of activity) </a:t>
            </a:r>
            <a:endParaRPr lang="en-US" sz="2400" dirty="0"/>
          </a:p>
        </p:txBody>
      </p:sp>
      <p:sp>
        <p:nvSpPr>
          <p:cNvPr id="33" name="Rounded Rectangular Callout 32"/>
          <p:cNvSpPr/>
          <p:nvPr/>
        </p:nvSpPr>
        <p:spPr>
          <a:xfrm>
            <a:off x="2059779" y="2380245"/>
            <a:ext cx="295564" cy="361326"/>
          </a:xfrm>
          <a:prstGeom prst="wedgeRoundRectCallout">
            <a:avLst>
              <a:gd name="adj1" fmla="val -23582"/>
              <a:gd name="adj2" fmla="val 50077"/>
              <a:gd name="adj3" fmla="val 16667"/>
            </a:avLst>
          </a:prstGeom>
          <a:solidFill>
            <a:srgbClr val="84282C"/>
          </a:solidFill>
          <a:ln>
            <a:solidFill>
              <a:schemeClr val="tx1">
                <a:lumMod val="50000"/>
                <a:lumOff val="50000"/>
              </a:schemeClr>
            </a:solidFill>
          </a:ln>
          <a:effectLst>
            <a:innerShdw blurRad="63500" dist="50800" dir="162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08000"/>
              </a:lnSpc>
            </a:pPr>
            <a:r>
              <a:rPr lang="en-US" sz="2400" dirty="0"/>
              <a:t>a</a:t>
            </a:r>
          </a:p>
        </p:txBody>
      </p:sp>
    </p:spTree>
    <p:extLst>
      <p:ext uri="{BB962C8B-B14F-4D97-AF65-F5344CB8AC3E}">
        <p14:creationId xmlns:p14="http://schemas.microsoft.com/office/powerpoint/2010/main" val="4956102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83305" y="1723744"/>
            <a:ext cx="9628897" cy="463260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PIE - Unit Planning and Resources</a:t>
            </a:r>
            <a:endParaRPr lang="en-US" dirty="0"/>
          </a:p>
        </p:txBody>
      </p:sp>
      <p:cxnSp>
        <p:nvCxnSpPr>
          <p:cNvPr id="17" name="Straight Arrow Connector 16"/>
          <p:cNvCxnSpPr/>
          <p:nvPr/>
        </p:nvCxnSpPr>
        <p:spPr>
          <a:xfrm flipH="1" flipV="1">
            <a:off x="9203267" y="2023533"/>
            <a:ext cx="1193800" cy="2802467"/>
          </a:xfrm>
          <a:prstGeom prst="straightConnector1">
            <a:avLst/>
          </a:prstGeom>
          <a:ln w="47625">
            <a:solidFill>
              <a:srgbClr val="FFFF00"/>
            </a:solidFill>
            <a:tailEnd type="triangle"/>
          </a:ln>
          <a:effectLst>
            <a:glow rad="88900">
              <a:schemeClr val="tx1"/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Rounded Rectangular Callout 14"/>
          <p:cNvSpPr/>
          <p:nvPr/>
        </p:nvSpPr>
        <p:spPr>
          <a:xfrm>
            <a:off x="8517465" y="4032004"/>
            <a:ext cx="3657601" cy="2053243"/>
          </a:xfrm>
          <a:prstGeom prst="wedgeRoundRectCallout">
            <a:avLst>
              <a:gd name="adj1" fmla="val -23582"/>
              <a:gd name="adj2" fmla="val 50077"/>
              <a:gd name="adj3" fmla="val 16667"/>
            </a:avLst>
          </a:prstGeom>
          <a:solidFill>
            <a:srgbClr val="84282C"/>
          </a:solidFill>
          <a:ln>
            <a:solidFill>
              <a:schemeClr val="tx1">
                <a:lumMod val="50000"/>
                <a:lumOff val="50000"/>
              </a:schemeClr>
            </a:solidFill>
          </a:ln>
          <a:effectLst>
            <a:innerShdw blurRad="63500" dist="50800" dir="162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08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2400" dirty="0" smtClean="0"/>
              <a:t>Select the dropdown arrow and select respected department (user has the ability to type in department name)</a:t>
            </a:r>
            <a:endParaRPr lang="en-US" sz="24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60EDB8-5305-433F-BE41-D7A86D811DB3}" type="slidenum">
              <a:rPr lang="en-US" smtClean="0"/>
              <a:pPr/>
              <a:t>6</a:t>
            </a:fld>
            <a:endParaRPr lang="en-US" dirty="0"/>
          </a:p>
        </p:txBody>
      </p:sp>
      <p:sp>
        <p:nvSpPr>
          <p:cNvPr id="7" name="Rounded Rectangular Callout 6"/>
          <p:cNvSpPr/>
          <p:nvPr/>
        </p:nvSpPr>
        <p:spPr>
          <a:xfrm>
            <a:off x="685800" y="6045200"/>
            <a:ext cx="3395749" cy="812800"/>
          </a:xfrm>
          <a:prstGeom prst="wedgeRoundRectCallout">
            <a:avLst>
              <a:gd name="adj1" fmla="val -23582"/>
              <a:gd name="adj2" fmla="val 50077"/>
              <a:gd name="adj3" fmla="val 16667"/>
            </a:avLst>
          </a:prstGeom>
          <a:solidFill>
            <a:srgbClr val="84282C"/>
          </a:solidFill>
          <a:ln>
            <a:solidFill>
              <a:schemeClr val="tx1">
                <a:lumMod val="50000"/>
                <a:lumOff val="50000"/>
              </a:schemeClr>
            </a:solidFill>
          </a:ln>
          <a:effectLst>
            <a:innerShdw blurRad="63500" dist="50800" dir="162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08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2400" dirty="0" smtClean="0"/>
              <a:t>*Make sure the Dept. starts with “</a:t>
            </a:r>
            <a:r>
              <a:rPr lang="en-US" sz="2400" b="1" dirty="0" smtClean="0"/>
              <a:t>MANAGER</a:t>
            </a:r>
            <a:r>
              <a:rPr lang="en-US" sz="2400" dirty="0" smtClean="0"/>
              <a:t>”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40920520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black">
          <a:xfrm>
            <a:off x="3235569" y="4561491"/>
            <a:ext cx="8956431" cy="1375034"/>
          </a:xfrm>
        </p:spPr>
        <p:txBody>
          <a:bodyPr>
            <a:normAutofit fontScale="90000"/>
          </a:bodyPr>
          <a:lstStyle/>
          <a:p>
            <a:r>
              <a:rPr lang="en-US" sz="6000" b="1" dirty="0" smtClean="0">
                <a:latin typeface="Calibri" panose="020F0502020204030204" pitchFamily="34" charset="0"/>
              </a:rPr>
              <a:t>P</a:t>
            </a:r>
            <a:r>
              <a:rPr lang="en-US" sz="4800" dirty="0" smtClean="0">
                <a:latin typeface="Calibri" panose="020F0502020204030204" pitchFamily="34" charset="0"/>
              </a:rPr>
              <a:t>lanning for </a:t>
            </a:r>
            <a:r>
              <a:rPr lang="en-US" sz="6000" b="1" dirty="0" smtClean="0">
                <a:latin typeface="Calibri" panose="020F0502020204030204" pitchFamily="34" charset="0"/>
              </a:rPr>
              <a:t>I</a:t>
            </a:r>
            <a:r>
              <a:rPr lang="en-US" sz="4800" dirty="0" smtClean="0">
                <a:latin typeface="Calibri" panose="020F0502020204030204" pitchFamily="34" charset="0"/>
              </a:rPr>
              <a:t>nstitutional </a:t>
            </a:r>
            <a:r>
              <a:rPr lang="en-US" sz="6000" b="1" dirty="0" smtClean="0">
                <a:latin typeface="Calibri" panose="020F0502020204030204" pitchFamily="34" charset="0"/>
              </a:rPr>
              <a:t>E</a:t>
            </a:r>
            <a:r>
              <a:rPr lang="en-US" sz="4800" dirty="0" smtClean="0">
                <a:latin typeface="Calibri" panose="020F0502020204030204" pitchFamily="34" charset="0"/>
              </a:rPr>
              <a:t>ffectiveness</a:t>
            </a:r>
            <a:br>
              <a:rPr lang="en-US" sz="4800" dirty="0" smtClean="0">
                <a:latin typeface="Calibri" panose="020F0502020204030204" pitchFamily="34" charset="0"/>
              </a:rPr>
            </a:br>
            <a:r>
              <a:rPr lang="en-US" sz="4800" b="1" dirty="0" smtClean="0">
                <a:latin typeface="Calibri" panose="020F0502020204030204" pitchFamily="34" charset="0"/>
              </a:rPr>
              <a:t>PIE Reports</a:t>
            </a:r>
            <a:endParaRPr lang="en-US" sz="4800" b="1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489134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8354" y="1595443"/>
            <a:ext cx="10637520" cy="488054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Manager PIE Sections – Recommended </a:t>
            </a:r>
            <a:r>
              <a:rPr lang="en-US" b="1" dirty="0" smtClean="0"/>
              <a:t>Reports </a:t>
            </a:r>
            <a:r>
              <a:rPr lang="en-US" b="1" dirty="0" smtClean="0"/>
              <a:t>for Sections of PIE</a:t>
            </a:r>
            <a:endParaRPr lang="en-US" b="1" dirty="0"/>
          </a:p>
        </p:txBody>
      </p:sp>
      <p:sp>
        <p:nvSpPr>
          <p:cNvPr id="15" name="Text Placeholder 6"/>
          <p:cNvSpPr txBox="1">
            <a:spLocks/>
          </p:cNvSpPr>
          <p:nvPr/>
        </p:nvSpPr>
        <p:spPr>
          <a:xfrm>
            <a:off x="6094475" y="3850572"/>
            <a:ext cx="4835610" cy="296049"/>
          </a:xfrm>
          <a:prstGeom prst="rect">
            <a:avLst/>
          </a:prstGeom>
          <a:noFill/>
        </p:spPr>
        <p:txBody>
          <a:bodyPr vert="horz" lIns="91440" tIns="45720" rIns="91440" bIns="45720" rtlCol="0" anchor="t" anchorCtr="0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08000"/>
              </a:lnSpc>
            </a:pPr>
            <a:endParaRPr lang="en-US" sz="1600" b="1" i="1" dirty="0"/>
          </a:p>
        </p:txBody>
      </p:sp>
      <p:sp>
        <p:nvSpPr>
          <p:cNvPr id="16" name="Text Placeholder 6"/>
          <p:cNvSpPr txBox="1">
            <a:spLocks/>
          </p:cNvSpPr>
          <p:nvPr/>
        </p:nvSpPr>
        <p:spPr>
          <a:xfrm>
            <a:off x="6094475" y="4439697"/>
            <a:ext cx="7305642" cy="296049"/>
          </a:xfrm>
          <a:prstGeom prst="rect">
            <a:avLst/>
          </a:prstGeom>
          <a:noFill/>
        </p:spPr>
        <p:txBody>
          <a:bodyPr vert="horz" lIns="91440" tIns="45720" rIns="91440" bIns="45720" rtlCol="0" anchor="t" anchorCtr="0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08000"/>
              </a:lnSpc>
            </a:pPr>
            <a:endParaRPr lang="en-US" sz="1600" b="1" i="1" dirty="0"/>
          </a:p>
        </p:txBody>
      </p:sp>
      <p:sp>
        <p:nvSpPr>
          <p:cNvPr id="17" name="Text Placeholder 6"/>
          <p:cNvSpPr txBox="1">
            <a:spLocks/>
          </p:cNvSpPr>
          <p:nvPr/>
        </p:nvSpPr>
        <p:spPr>
          <a:xfrm>
            <a:off x="6094475" y="4807403"/>
            <a:ext cx="7305642" cy="296049"/>
          </a:xfrm>
          <a:prstGeom prst="rect">
            <a:avLst/>
          </a:prstGeom>
          <a:noFill/>
        </p:spPr>
        <p:txBody>
          <a:bodyPr vert="horz" lIns="91440" tIns="45720" rIns="91440" bIns="45720" rtlCol="0" anchor="t" anchorCtr="0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08000"/>
              </a:lnSpc>
            </a:pPr>
            <a:endParaRPr lang="en-US" sz="1600" b="1" i="1" dirty="0"/>
          </a:p>
        </p:txBody>
      </p:sp>
      <p:cxnSp>
        <p:nvCxnSpPr>
          <p:cNvPr id="31" name="Straight Arrow Connector 30"/>
          <p:cNvCxnSpPr/>
          <p:nvPr/>
        </p:nvCxnSpPr>
        <p:spPr>
          <a:xfrm flipH="1">
            <a:off x="3133746" y="2523067"/>
            <a:ext cx="1141921" cy="1036836"/>
          </a:xfrm>
          <a:prstGeom prst="straightConnector1">
            <a:avLst/>
          </a:prstGeom>
          <a:ln w="47625">
            <a:solidFill>
              <a:srgbClr val="FFFF00"/>
            </a:solidFill>
            <a:tailEnd type="triangle"/>
          </a:ln>
          <a:effectLst>
            <a:glow rad="88900">
              <a:schemeClr val="tx1"/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/>
          <p:cNvCxnSpPr/>
          <p:nvPr/>
        </p:nvCxnSpPr>
        <p:spPr>
          <a:xfrm flipH="1">
            <a:off x="3133745" y="3761507"/>
            <a:ext cx="1218122" cy="228042"/>
          </a:xfrm>
          <a:prstGeom prst="straightConnector1">
            <a:avLst/>
          </a:prstGeom>
          <a:ln w="47625">
            <a:solidFill>
              <a:srgbClr val="FFFF00"/>
            </a:solidFill>
            <a:tailEnd type="triangle"/>
          </a:ln>
          <a:effectLst>
            <a:glow rad="88900">
              <a:schemeClr val="tx1"/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/>
          <p:cNvCxnSpPr/>
          <p:nvPr/>
        </p:nvCxnSpPr>
        <p:spPr>
          <a:xfrm flipH="1" flipV="1">
            <a:off x="3153313" y="4355382"/>
            <a:ext cx="1198554" cy="499085"/>
          </a:xfrm>
          <a:prstGeom prst="straightConnector1">
            <a:avLst/>
          </a:prstGeom>
          <a:ln w="47625">
            <a:solidFill>
              <a:srgbClr val="FFFF00"/>
            </a:solidFill>
            <a:tailEnd type="triangle"/>
          </a:ln>
          <a:effectLst>
            <a:glow rad="88900">
              <a:schemeClr val="tx1"/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Rounded Rectangular Callout 21"/>
          <p:cNvSpPr/>
          <p:nvPr/>
        </p:nvSpPr>
        <p:spPr>
          <a:xfrm>
            <a:off x="4135735" y="4744428"/>
            <a:ext cx="4819394" cy="951446"/>
          </a:xfrm>
          <a:prstGeom prst="wedgeRoundRectCallout">
            <a:avLst>
              <a:gd name="adj1" fmla="val -23582"/>
              <a:gd name="adj2" fmla="val 50077"/>
              <a:gd name="adj3" fmla="val 16667"/>
            </a:avLst>
          </a:prstGeom>
          <a:solidFill>
            <a:srgbClr val="84282C"/>
          </a:solidFill>
          <a:ln>
            <a:solidFill>
              <a:schemeClr val="tx1">
                <a:lumMod val="50000"/>
                <a:lumOff val="50000"/>
              </a:schemeClr>
            </a:solidFill>
          </a:ln>
          <a:effectLst>
            <a:innerShdw blurRad="63500" dist="50800" dir="162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08000"/>
              </a:lnSpc>
            </a:pPr>
            <a:r>
              <a:rPr lang="en-US" sz="2400" b="1" dirty="0" smtClean="0"/>
              <a:t>Standard Report</a:t>
            </a:r>
            <a:r>
              <a:rPr lang="en-US" sz="2400" b="1" dirty="0"/>
              <a:t>: </a:t>
            </a:r>
            <a:r>
              <a:rPr lang="en-US" sz="2400" dirty="0" smtClean="0"/>
              <a:t>Section 3 – Updates on Goals</a:t>
            </a:r>
            <a:endParaRPr lang="en-US" sz="2400" dirty="0"/>
          </a:p>
        </p:txBody>
      </p:sp>
      <p:sp>
        <p:nvSpPr>
          <p:cNvPr id="23" name="Rounded Rectangular Callout 22"/>
          <p:cNvSpPr/>
          <p:nvPr/>
        </p:nvSpPr>
        <p:spPr>
          <a:xfrm>
            <a:off x="4140685" y="3426319"/>
            <a:ext cx="4819391" cy="898418"/>
          </a:xfrm>
          <a:prstGeom prst="wedgeRoundRectCallout">
            <a:avLst>
              <a:gd name="adj1" fmla="val -23582"/>
              <a:gd name="adj2" fmla="val 50077"/>
              <a:gd name="adj3" fmla="val 16667"/>
            </a:avLst>
          </a:prstGeom>
          <a:solidFill>
            <a:srgbClr val="84282C"/>
          </a:solidFill>
          <a:ln>
            <a:solidFill>
              <a:schemeClr val="tx1">
                <a:lumMod val="50000"/>
                <a:lumOff val="50000"/>
              </a:schemeClr>
            </a:solidFill>
          </a:ln>
          <a:effectLst>
            <a:innerShdw blurRad="63500" dist="50800" dir="162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08000"/>
              </a:lnSpc>
            </a:pPr>
            <a:r>
              <a:rPr lang="en-US" sz="2400" b="1" dirty="0" smtClean="0"/>
              <a:t>Standard Report</a:t>
            </a:r>
            <a:r>
              <a:rPr lang="en-US" sz="2400" b="1" dirty="0"/>
              <a:t>:  </a:t>
            </a:r>
            <a:r>
              <a:rPr lang="en-US" sz="2400" dirty="0"/>
              <a:t>Section 2 – Division Goals Summary of Unit PIE’s </a:t>
            </a:r>
          </a:p>
        </p:txBody>
      </p:sp>
      <p:sp>
        <p:nvSpPr>
          <p:cNvPr id="26" name="Rounded Rectangular Callout 25"/>
          <p:cNvSpPr/>
          <p:nvPr/>
        </p:nvSpPr>
        <p:spPr>
          <a:xfrm>
            <a:off x="4135735" y="2050564"/>
            <a:ext cx="4819394" cy="869976"/>
          </a:xfrm>
          <a:prstGeom prst="wedgeRoundRectCallout">
            <a:avLst>
              <a:gd name="adj1" fmla="val -23582"/>
              <a:gd name="adj2" fmla="val 50077"/>
              <a:gd name="adj3" fmla="val 16667"/>
            </a:avLst>
          </a:prstGeom>
          <a:solidFill>
            <a:srgbClr val="84282C"/>
          </a:solidFill>
          <a:ln>
            <a:solidFill>
              <a:schemeClr val="tx1">
                <a:lumMod val="50000"/>
                <a:lumOff val="50000"/>
              </a:schemeClr>
            </a:solidFill>
          </a:ln>
          <a:effectLst>
            <a:innerShdw blurRad="63500" dist="50800" dir="162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08000"/>
              </a:lnSpc>
            </a:pPr>
            <a:r>
              <a:rPr lang="en-US" sz="2400" b="1" dirty="0" smtClean="0"/>
              <a:t>Ad-Hoc Report: </a:t>
            </a:r>
            <a:r>
              <a:rPr lang="en-US" sz="2400" dirty="0" smtClean="0"/>
              <a:t>1</a:t>
            </a:r>
            <a:r>
              <a:rPr lang="en-US" sz="2400" dirty="0"/>
              <a:t>. Notable Achievements </a:t>
            </a:r>
            <a:r>
              <a:rPr lang="en-US" sz="2400" dirty="0" smtClean="0"/>
              <a:t>– ALL </a:t>
            </a:r>
            <a:r>
              <a:rPr lang="en-US" sz="2400" dirty="0" smtClean="0"/>
              <a:t>Themes (excel) </a:t>
            </a:r>
            <a:endParaRPr lang="en-US" sz="24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60EDB8-5305-433F-BE41-D7A86D811DB3}" type="slidenum">
              <a:rPr lang="en-US" smtClean="0"/>
              <a:pPr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019820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46798" y="1138225"/>
            <a:ext cx="10185538" cy="558325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PIE </a:t>
            </a:r>
            <a:r>
              <a:rPr lang="en-US" b="1" dirty="0" smtClean="0"/>
              <a:t>– Location of </a:t>
            </a:r>
            <a:r>
              <a:rPr lang="en-US" b="1" dirty="0" smtClean="0"/>
              <a:t>Standard Reports</a:t>
            </a:r>
            <a:endParaRPr lang="en-US" b="1" dirty="0"/>
          </a:p>
        </p:txBody>
      </p:sp>
      <p:sp>
        <p:nvSpPr>
          <p:cNvPr id="15" name="Text Placeholder 6"/>
          <p:cNvSpPr txBox="1">
            <a:spLocks/>
          </p:cNvSpPr>
          <p:nvPr/>
        </p:nvSpPr>
        <p:spPr>
          <a:xfrm>
            <a:off x="6094475" y="3850572"/>
            <a:ext cx="4835610" cy="296049"/>
          </a:xfrm>
          <a:prstGeom prst="rect">
            <a:avLst/>
          </a:prstGeom>
          <a:noFill/>
        </p:spPr>
        <p:txBody>
          <a:bodyPr vert="horz" lIns="91440" tIns="45720" rIns="91440" bIns="45720" rtlCol="0" anchor="t" anchorCtr="0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08000"/>
              </a:lnSpc>
            </a:pPr>
            <a:endParaRPr lang="en-US" sz="1600" b="1" i="1" dirty="0"/>
          </a:p>
        </p:txBody>
      </p:sp>
      <p:sp>
        <p:nvSpPr>
          <p:cNvPr id="16" name="Text Placeholder 6"/>
          <p:cNvSpPr txBox="1">
            <a:spLocks/>
          </p:cNvSpPr>
          <p:nvPr/>
        </p:nvSpPr>
        <p:spPr>
          <a:xfrm>
            <a:off x="6094475" y="4324737"/>
            <a:ext cx="7305642" cy="296049"/>
          </a:xfrm>
          <a:prstGeom prst="rect">
            <a:avLst/>
          </a:prstGeom>
          <a:noFill/>
        </p:spPr>
        <p:txBody>
          <a:bodyPr vert="horz" lIns="91440" tIns="45720" rIns="91440" bIns="45720" rtlCol="0" anchor="t" anchorCtr="0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08000"/>
              </a:lnSpc>
            </a:pPr>
            <a:endParaRPr lang="en-US" sz="1600" b="1" i="1" dirty="0"/>
          </a:p>
        </p:txBody>
      </p:sp>
      <p:sp>
        <p:nvSpPr>
          <p:cNvPr id="17" name="Text Placeholder 6"/>
          <p:cNvSpPr txBox="1">
            <a:spLocks/>
          </p:cNvSpPr>
          <p:nvPr/>
        </p:nvSpPr>
        <p:spPr>
          <a:xfrm>
            <a:off x="6094475" y="4807403"/>
            <a:ext cx="7305642" cy="296049"/>
          </a:xfrm>
          <a:prstGeom prst="rect">
            <a:avLst/>
          </a:prstGeom>
          <a:noFill/>
        </p:spPr>
        <p:txBody>
          <a:bodyPr vert="horz" lIns="91440" tIns="45720" rIns="91440" bIns="45720" rtlCol="0" anchor="t" anchorCtr="0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08000"/>
              </a:lnSpc>
            </a:pPr>
            <a:endParaRPr lang="en-US" sz="1600" b="1" i="1" dirty="0"/>
          </a:p>
        </p:txBody>
      </p:sp>
      <p:cxnSp>
        <p:nvCxnSpPr>
          <p:cNvPr id="34" name="Straight Arrow Connector 33"/>
          <p:cNvCxnSpPr/>
          <p:nvPr/>
        </p:nvCxnSpPr>
        <p:spPr>
          <a:xfrm flipH="1">
            <a:off x="5613001" y="4338033"/>
            <a:ext cx="1701660" cy="1284506"/>
          </a:xfrm>
          <a:prstGeom prst="straightConnector1">
            <a:avLst/>
          </a:prstGeom>
          <a:ln w="47625">
            <a:solidFill>
              <a:srgbClr val="FFFF00"/>
            </a:solidFill>
            <a:tailEnd type="triangle"/>
          </a:ln>
          <a:effectLst>
            <a:glow rad="88900">
              <a:schemeClr val="tx1"/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/>
          <p:cNvCxnSpPr/>
          <p:nvPr/>
        </p:nvCxnSpPr>
        <p:spPr>
          <a:xfrm>
            <a:off x="2653217" y="4807403"/>
            <a:ext cx="978257" cy="417740"/>
          </a:xfrm>
          <a:prstGeom prst="straightConnector1">
            <a:avLst/>
          </a:prstGeom>
          <a:ln w="47625">
            <a:solidFill>
              <a:srgbClr val="FFFF00"/>
            </a:solidFill>
            <a:tailEnd type="triangle"/>
          </a:ln>
          <a:effectLst>
            <a:glow rad="88900">
              <a:schemeClr val="tx1"/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60EDB8-5305-433F-BE41-D7A86D811DB3}" type="slidenum">
              <a:rPr lang="en-US" smtClean="0"/>
              <a:pPr/>
              <a:t>9</a:t>
            </a:fld>
            <a:endParaRPr lang="en-US" dirty="0"/>
          </a:p>
        </p:txBody>
      </p:sp>
      <p:cxnSp>
        <p:nvCxnSpPr>
          <p:cNvPr id="24" name="Straight Arrow Connector 23"/>
          <p:cNvCxnSpPr>
            <a:stCxn id="20" idx="2"/>
          </p:cNvCxnSpPr>
          <p:nvPr/>
        </p:nvCxnSpPr>
        <p:spPr>
          <a:xfrm>
            <a:off x="785958" y="2938137"/>
            <a:ext cx="860840" cy="601897"/>
          </a:xfrm>
          <a:prstGeom prst="straightConnector1">
            <a:avLst/>
          </a:prstGeom>
          <a:ln w="47625">
            <a:solidFill>
              <a:srgbClr val="FFFF00"/>
            </a:solidFill>
            <a:tailEnd type="triangle"/>
          </a:ln>
          <a:effectLst>
            <a:glow rad="88900">
              <a:schemeClr val="tx1"/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Rounded Rectangular Callout 19"/>
          <p:cNvSpPr/>
          <p:nvPr/>
        </p:nvSpPr>
        <p:spPr>
          <a:xfrm>
            <a:off x="84855" y="1969345"/>
            <a:ext cx="1402206" cy="968792"/>
          </a:xfrm>
          <a:prstGeom prst="wedgeRoundRectCallout">
            <a:avLst>
              <a:gd name="adj1" fmla="val -23582"/>
              <a:gd name="adj2" fmla="val 50077"/>
              <a:gd name="adj3" fmla="val 16667"/>
            </a:avLst>
          </a:prstGeom>
          <a:solidFill>
            <a:srgbClr val="84282C"/>
          </a:solidFill>
          <a:ln>
            <a:solidFill>
              <a:schemeClr val="tx1">
                <a:lumMod val="50000"/>
                <a:lumOff val="50000"/>
              </a:schemeClr>
            </a:solidFill>
          </a:ln>
          <a:effectLst>
            <a:innerShdw blurRad="63500" dist="50800" dir="162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08000"/>
              </a:lnSpc>
            </a:pPr>
            <a:r>
              <a:rPr lang="en-US" sz="2400" dirty="0" smtClean="0"/>
              <a:t>Standard Reports</a:t>
            </a:r>
            <a:endParaRPr lang="en-US" sz="2400" dirty="0"/>
          </a:p>
        </p:txBody>
      </p:sp>
      <p:sp>
        <p:nvSpPr>
          <p:cNvPr id="18" name="Rounded Rectangular Callout 17"/>
          <p:cNvSpPr/>
          <p:nvPr/>
        </p:nvSpPr>
        <p:spPr>
          <a:xfrm>
            <a:off x="38136" y="4307028"/>
            <a:ext cx="2929171" cy="1296797"/>
          </a:xfrm>
          <a:prstGeom prst="wedgeRoundRectCallout">
            <a:avLst>
              <a:gd name="adj1" fmla="val -23582"/>
              <a:gd name="adj2" fmla="val 50077"/>
              <a:gd name="adj3" fmla="val 16667"/>
            </a:avLst>
          </a:prstGeom>
          <a:solidFill>
            <a:srgbClr val="84282C"/>
          </a:solidFill>
          <a:ln>
            <a:solidFill>
              <a:schemeClr val="tx1">
                <a:lumMod val="50000"/>
                <a:lumOff val="50000"/>
              </a:schemeClr>
            </a:solidFill>
          </a:ln>
          <a:effectLst>
            <a:innerShdw blurRad="63500" dist="50800" dir="162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08000"/>
              </a:lnSpc>
            </a:pPr>
            <a:r>
              <a:rPr lang="en-US" sz="2400" b="1" dirty="0" smtClean="0"/>
              <a:t>Standard Report</a:t>
            </a:r>
            <a:r>
              <a:rPr lang="en-US" sz="2400" b="1" dirty="0"/>
              <a:t>: </a:t>
            </a:r>
            <a:r>
              <a:rPr lang="en-US" sz="2400" dirty="0" smtClean="0"/>
              <a:t>Section 3 – Updates on Goals</a:t>
            </a:r>
            <a:endParaRPr lang="en-US" sz="2400" dirty="0"/>
          </a:p>
        </p:txBody>
      </p:sp>
      <p:sp>
        <p:nvSpPr>
          <p:cNvPr id="19" name="Rounded Rectangular Callout 18"/>
          <p:cNvSpPr/>
          <p:nvPr/>
        </p:nvSpPr>
        <p:spPr>
          <a:xfrm>
            <a:off x="6547297" y="3676093"/>
            <a:ext cx="4819391" cy="898418"/>
          </a:xfrm>
          <a:prstGeom prst="wedgeRoundRectCallout">
            <a:avLst>
              <a:gd name="adj1" fmla="val -23582"/>
              <a:gd name="adj2" fmla="val 50077"/>
              <a:gd name="adj3" fmla="val 16667"/>
            </a:avLst>
          </a:prstGeom>
          <a:solidFill>
            <a:srgbClr val="84282C"/>
          </a:solidFill>
          <a:ln>
            <a:solidFill>
              <a:schemeClr val="tx1">
                <a:lumMod val="50000"/>
                <a:lumOff val="50000"/>
              </a:schemeClr>
            </a:solidFill>
          </a:ln>
          <a:effectLst>
            <a:innerShdw blurRad="63500" dist="50800" dir="162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08000"/>
              </a:lnSpc>
            </a:pPr>
            <a:r>
              <a:rPr lang="en-US" sz="2400" b="1" dirty="0" smtClean="0"/>
              <a:t>Standard Report</a:t>
            </a:r>
            <a:r>
              <a:rPr lang="en-US" sz="2400" b="1" dirty="0"/>
              <a:t>:  </a:t>
            </a:r>
            <a:r>
              <a:rPr lang="en-US" sz="2400" dirty="0"/>
              <a:t>Section 2 – Division Goals Summary of Unit PIE’s </a:t>
            </a:r>
          </a:p>
        </p:txBody>
      </p:sp>
      <p:cxnSp>
        <p:nvCxnSpPr>
          <p:cNvPr id="25" name="Straight Arrow Connector 24"/>
          <p:cNvCxnSpPr/>
          <p:nvPr/>
        </p:nvCxnSpPr>
        <p:spPr>
          <a:xfrm flipH="1" flipV="1">
            <a:off x="7787660" y="5493020"/>
            <a:ext cx="1276229" cy="164629"/>
          </a:xfrm>
          <a:prstGeom prst="straightConnector1">
            <a:avLst/>
          </a:prstGeom>
          <a:ln w="47625">
            <a:solidFill>
              <a:srgbClr val="FFFF00"/>
            </a:solidFill>
            <a:tailEnd type="triangle"/>
          </a:ln>
          <a:effectLst>
            <a:glow rad="88900">
              <a:schemeClr val="tx1"/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/>
          <p:nvPr/>
        </p:nvCxnSpPr>
        <p:spPr>
          <a:xfrm flipH="1">
            <a:off x="7784918" y="5613522"/>
            <a:ext cx="1511270" cy="97511"/>
          </a:xfrm>
          <a:prstGeom prst="straightConnector1">
            <a:avLst/>
          </a:prstGeom>
          <a:ln w="47625">
            <a:solidFill>
              <a:srgbClr val="FFFF00"/>
            </a:solidFill>
            <a:tailEnd type="triangle"/>
          </a:ln>
          <a:effectLst>
            <a:glow rad="88900">
              <a:schemeClr val="tx1"/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Rounded Rectangular Callout 20"/>
          <p:cNvSpPr/>
          <p:nvPr/>
        </p:nvSpPr>
        <p:spPr>
          <a:xfrm>
            <a:off x="8677872" y="5138143"/>
            <a:ext cx="1402206" cy="968792"/>
          </a:xfrm>
          <a:prstGeom prst="wedgeRoundRectCallout">
            <a:avLst>
              <a:gd name="adj1" fmla="val -23582"/>
              <a:gd name="adj2" fmla="val 50077"/>
              <a:gd name="adj3" fmla="val 16667"/>
            </a:avLst>
          </a:prstGeom>
          <a:solidFill>
            <a:srgbClr val="84282C"/>
          </a:solidFill>
          <a:ln>
            <a:solidFill>
              <a:schemeClr val="tx1">
                <a:lumMod val="50000"/>
                <a:lumOff val="50000"/>
              </a:schemeClr>
            </a:solidFill>
          </a:ln>
          <a:effectLst>
            <a:innerShdw blurRad="63500" dist="50800" dir="162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08000"/>
              </a:lnSpc>
            </a:pPr>
            <a:r>
              <a:rPr lang="en-US" sz="2400" dirty="0" smtClean="0"/>
              <a:t>1. Select Report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6882781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aking Templates Accessible">
  <a:themeElements>
    <a:clrScheme name="Mt. SAC 2018">
      <a:dk1>
        <a:sysClr val="windowText" lastClr="000000"/>
      </a:dk1>
      <a:lt1>
        <a:sysClr val="window" lastClr="FFFFFF"/>
      </a:lt1>
      <a:dk2>
        <a:srgbClr val="595959"/>
      </a:dk2>
      <a:lt2>
        <a:srgbClr val="EEECE1"/>
      </a:lt2>
      <a:accent1>
        <a:srgbClr val="4F81BD"/>
      </a:accent1>
      <a:accent2>
        <a:srgbClr val="C33D43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Accessibility guide.potx" id="{709F6ED1-91B4-42EB-B205-04CA5CDF84DF}" vid="{41E99566-B948-45A3-A3EF-0F5CFCE3D073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Accessibility guide</Template>
  <TotalTime>37511</TotalTime>
  <Words>1068</Words>
  <Application>Microsoft Office PowerPoint</Application>
  <PresentationFormat>Widescreen</PresentationFormat>
  <Paragraphs>202</Paragraphs>
  <Slides>37</Slides>
  <Notes>27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37</vt:i4>
      </vt:variant>
    </vt:vector>
  </HeadingPairs>
  <TitlesOfParts>
    <vt:vector size="41" baseType="lpstr">
      <vt:lpstr>Arial</vt:lpstr>
      <vt:lpstr>Calibri</vt:lpstr>
      <vt:lpstr>Calibri Light</vt:lpstr>
      <vt:lpstr>Making Templates Accessible</vt:lpstr>
      <vt:lpstr>Planning for Institutional Effectiveness Manager PIE Planning &amp; Resources</vt:lpstr>
      <vt:lpstr>The PIE Process </vt:lpstr>
      <vt:lpstr>PIE - Access</vt:lpstr>
      <vt:lpstr>PIE - Home Screen</vt:lpstr>
      <vt:lpstr>PIE - Unit Planning and Resources – Tool Bar</vt:lpstr>
      <vt:lpstr>PIE - Unit Planning and Resources</vt:lpstr>
      <vt:lpstr>Planning for Institutional Effectiveness PIE Reports</vt:lpstr>
      <vt:lpstr>Manager PIE Sections – Recommended Reports for Sections of PIE</vt:lpstr>
      <vt:lpstr>PIE – Location of Standard Reports</vt:lpstr>
      <vt:lpstr>PIE – Location of Standard Reports</vt:lpstr>
      <vt:lpstr>PIE – Location of Standard Reports</vt:lpstr>
      <vt:lpstr>PIE – Location of Ad-Hoc Reports</vt:lpstr>
      <vt:lpstr>PIE – Notable Achievement Reports</vt:lpstr>
      <vt:lpstr>PIE – Notable Achievement Reports</vt:lpstr>
      <vt:lpstr>PIE – Resource Allocation Reports</vt:lpstr>
      <vt:lpstr>PIE – Resource Allocation Reports</vt:lpstr>
      <vt:lpstr>PIE – Resource Allocation Reports – Formatting Options</vt:lpstr>
      <vt:lpstr>PIE – Resource Allocation Reports – Formatting Options</vt:lpstr>
      <vt:lpstr>PIE – Resource Allocation Reports – Applying Rank</vt:lpstr>
      <vt:lpstr>PowerPoint Presentation</vt:lpstr>
      <vt:lpstr>Summary of Units</vt:lpstr>
      <vt:lpstr>Manager PIE – 3 Planning Sections</vt:lpstr>
      <vt:lpstr>Analysis of PIE Reports – View </vt:lpstr>
      <vt:lpstr>Analysis of PIE Reports – View &amp; Add</vt:lpstr>
      <vt:lpstr>Analysis of PIE Reports - Add Reporting Year</vt:lpstr>
      <vt:lpstr>Division Goals – View &amp; Add Division Goal</vt:lpstr>
      <vt:lpstr>Division Goals – Add/ Edit Division Goal</vt:lpstr>
      <vt:lpstr>Division Goals – Map to VP Goals and College Themes</vt:lpstr>
      <vt:lpstr>PowerPoint Presentation</vt:lpstr>
      <vt:lpstr>Division Goals – Map to College Goals</vt:lpstr>
      <vt:lpstr>Updates on Goals – View &amp; Add Analysis of Progress</vt:lpstr>
      <vt:lpstr>Updates on Goals – Add Use of Results</vt:lpstr>
      <vt:lpstr>Updates on Goals – Add Related Documents</vt:lpstr>
      <vt:lpstr>Updates on Goals – Add Related Documents</vt:lpstr>
      <vt:lpstr>Updates on Goals – Add Related Documents</vt:lpstr>
      <vt:lpstr>Updates on Goals – Add Related Documents</vt:lpstr>
      <vt:lpstr>Resources</vt:lpstr>
    </vt:vector>
  </TitlesOfParts>
  <Company>Mt. San Antonio College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Making Templates Accessible</dc:title>
  <dc:creator>Mai, Uyen</dc:creator>
  <cp:lastModifiedBy>Suarez, Pedro L.</cp:lastModifiedBy>
  <cp:revision>757</cp:revision>
  <dcterms:created xsi:type="dcterms:W3CDTF">2018-01-26T20:40:34Z</dcterms:created>
  <dcterms:modified xsi:type="dcterms:W3CDTF">2019-05-30T19:26:38Z</dcterms:modified>
  <cp:version/>
</cp:coreProperties>
</file>