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347" r:id="rId2"/>
    <p:sldId id="346" r:id="rId3"/>
    <p:sldId id="286" r:id="rId4"/>
    <p:sldId id="311" r:id="rId5"/>
    <p:sldId id="403" r:id="rId6"/>
    <p:sldId id="289" r:id="rId7"/>
    <p:sldId id="331" r:id="rId8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  <p:cmAuthor id="3" name="Samantha Robertson" initials="SR" lastIdx="1" clrIdx="2">
    <p:extLst/>
  </p:cmAuthor>
  <p:cmAuthor id="4" name="Suarez, Pedro L." initials="SPL" lastIdx="2" clrIdx="3">
    <p:extLst>
      <p:ext uri="{19B8F6BF-5375-455C-9EA6-DF929625EA0E}">
        <p15:presenceInfo xmlns:p15="http://schemas.microsoft.com/office/powerpoint/2012/main" userId="S-1-5-21-3103666036-478339142-1459999382-56768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E00"/>
    <a:srgbClr val="E2AC00"/>
    <a:srgbClr val="84282C"/>
    <a:srgbClr val="D7D7D7"/>
    <a:srgbClr val="B83B1D"/>
    <a:srgbClr val="D83B01"/>
    <a:srgbClr val="C8C8C8"/>
    <a:srgbClr val="DD462F"/>
    <a:srgbClr val="0078D7"/>
    <a:srgbClr val="9BC9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0E3FDE45-AF77-4B5C-9715-49D594BDF05E}"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314" autoAdjust="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1230" y="84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78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80FBE-A8DF-4758-9AC4-3A9E1039168F}" type="datetimeFigureOut">
              <a:rPr lang="en-US" smtClean="0"/>
              <a:t>3/8/2018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79768-A2FC-4D08-91F6-8DCE6C566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3/8/2018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723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396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562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070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3318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5428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070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ide view of the Mt. San Antonio College campus with snowy hills in the background.&#10;" title="Landscape of Mt. San Antonio College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49"/>
          <a:stretch/>
        </p:blipFill>
        <p:spPr>
          <a:xfrm>
            <a:off x="-76200" y="0"/>
            <a:ext cx="122682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auto">
          <a:xfrm>
            <a:off x="1251312" y="4459349"/>
            <a:ext cx="10940687" cy="200964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556000" y="4742044"/>
            <a:ext cx="8080373" cy="1111495"/>
          </a:xfrm>
          <a:noFill/>
        </p:spPr>
        <p:txBody>
          <a:bodyPr>
            <a:normAutofit/>
          </a:bodyPr>
          <a:lstStyle>
            <a:lvl1pPr algn="l"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3" name="Picture 2" descr="The logo features the words Mt. San Antonio College, Mt. SAC, hills and a torch." title="Mt. San Antonio College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233" y="4814416"/>
            <a:ext cx="1940560" cy="1375871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3566160" y="5427663"/>
            <a:ext cx="8080373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DA907-BFD3-49E2-B4CA-D28C3110B17D}" type="datetime1">
              <a:rPr lang="en-US" smtClean="0"/>
              <a:t>3/8/2018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754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92256" y="365125"/>
            <a:ext cx="64008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365125"/>
            <a:ext cx="916305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5C126-60B3-47F8-9743-CD99BBC2BA6F}" type="datetime1">
              <a:rPr lang="en-US" smtClean="0"/>
              <a:t>3/8/2018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5736" y="6356352"/>
            <a:ext cx="3276600" cy="365125"/>
          </a:xfrm>
        </p:spPr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076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752600" y="1444752"/>
            <a:ext cx="10076688" cy="43891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5815-345B-450C-ABB0-59F17AAF06BC}" type="datetime1">
              <a:rPr lang="en-US" smtClean="0"/>
              <a:t>3/8/2018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709738"/>
            <a:ext cx="10079736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4589463"/>
            <a:ext cx="1007973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78DCE-CE00-4BC2-B083-F4E4A6089851}" type="datetime1">
              <a:rPr lang="en-US" smtClean="0"/>
              <a:t>3/8/2018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5736" y="6356352"/>
            <a:ext cx="3276600" cy="365125"/>
          </a:xfrm>
        </p:spPr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384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501775"/>
            <a:ext cx="47434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86600" y="1501775"/>
            <a:ext cx="47434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3F327-DBFE-4B63-A290-64463BB06941}" type="datetime1">
              <a:rPr lang="en-US" smtClean="0"/>
              <a:t>3/8/2018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516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1414463"/>
            <a:ext cx="47021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52600" y="2238375"/>
            <a:ext cx="4702175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107004" y="1414463"/>
            <a:ext cx="472533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07004" y="2238375"/>
            <a:ext cx="4725332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8DCBA-18A7-4B26-BCA3-F0C93DBD0D04}" type="datetime1">
              <a:rPr lang="en-US" smtClean="0"/>
              <a:t>3/8/2018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55736" y="6356352"/>
            <a:ext cx="3276600" cy="365125"/>
          </a:xfrm>
        </p:spPr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11128" cy="6400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740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1904886-E09C-4E54-888E-9996D0E331DD}" type="datetime1">
              <a:rPr lang="en-US" smtClean="0"/>
              <a:t>3/8/2018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44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E77ED-3705-4549-9B84-F88C7ADFA4D2}" type="datetime1">
              <a:rPr lang="en-US" smtClean="0"/>
              <a:t>3/8/2018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43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1650" y="457200"/>
            <a:ext cx="39433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0300" y="987425"/>
            <a:ext cx="562203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71650" y="2171700"/>
            <a:ext cx="3943350" cy="3697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7612A-A686-42DD-A66E-EE246F29E575}" type="datetime1">
              <a:rPr lang="en-US" smtClean="0"/>
              <a:t>3/8/2018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55736" y="6356352"/>
            <a:ext cx="3276600" cy="365125"/>
          </a:xfrm>
        </p:spPr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979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3936" y="457200"/>
            <a:ext cx="394106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6208776" y="987425"/>
            <a:ext cx="562356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73936" y="2176272"/>
            <a:ext cx="3941064" cy="369417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A8963-C911-433D-8DB7-892202FAB7E8}" type="datetime1">
              <a:rPr lang="en-US" smtClean="0"/>
              <a:t>3/8/2018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984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eekaboo view of the Mt. SAC campus with rolling hills and snowcapped mountain in the background" title="Landscape of Campus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31" t="-136" r="49163" b="7881"/>
          <a:stretch/>
        </p:blipFill>
        <p:spPr>
          <a:xfrm>
            <a:off x="-8636" y="-10160"/>
            <a:ext cx="1503680" cy="689864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5494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lvl="0"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11128" cy="64008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5648" y="1447800"/>
            <a:ext cx="10076688" cy="4386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55648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D0403EA6-EB48-4390-B870-7D8E4A85664A}" type="datetime1">
              <a:rPr lang="en-US" smtClean="0"/>
              <a:t>3/8/2018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46192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55736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6" r:id="rId3"/>
    <p:sldLayoutId id="2147483677" r:id="rId4"/>
    <p:sldLayoutId id="2147483678" r:id="rId5"/>
    <p:sldLayoutId id="2147483672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657600" indent="0" algn="l" defTabSz="914400" rtl="0" eaLnBrk="1" latinLnBrk="0" hangingPunct="1">
        <a:lnSpc>
          <a:spcPct val="90000"/>
        </a:lnSpc>
        <a:spcBef>
          <a:spcPct val="300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None/>
        <a:defRPr sz="18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mailto:mchen@mtsac.edu" TargetMode="External"/><Relationship Id="rId3" Type="http://schemas.openxmlformats.org/officeDocument/2006/relationships/image" Target="../media/image9.png"/><Relationship Id="rId7" Type="http://schemas.openxmlformats.org/officeDocument/2006/relationships/hyperlink" Target="mailto:msampat@mtsac.edu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psuarez7@mtsac.edu" TargetMode="External"/><Relationship Id="rId5" Type="http://schemas.openxmlformats.org/officeDocument/2006/relationships/hyperlink" Target="http://www.mtsac.edu/pie" TargetMode="External"/><Relationship Id="rId4" Type="http://schemas.openxmlformats.org/officeDocument/2006/relationships/image" Target="../media/image10.jpeg"/><Relationship Id="rId9" Type="http://schemas.openxmlformats.org/officeDocument/2006/relationships/hyperlink" Target="mailto:bmcneice-stallard@mtsac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80872" y="4419600"/>
            <a:ext cx="11311128" cy="2074333"/>
          </a:xfrm>
          <a:prstGeom prst="rect">
            <a:avLst/>
          </a:prstGeom>
          <a:solidFill>
            <a:schemeClr val="accent1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257" y="150699"/>
            <a:ext cx="1854199" cy="10860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itle 1"/>
          <p:cNvSpPr txBox="1">
            <a:spLocks/>
          </p:cNvSpPr>
          <p:nvPr/>
        </p:nvSpPr>
        <p:spPr bwMode="black">
          <a:xfrm>
            <a:off x="1000369" y="4495800"/>
            <a:ext cx="10905304" cy="191346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latin typeface="Calibri" panose="020F0502020204030204" pitchFamily="34" charset="0"/>
              </a:rPr>
              <a:t>PIE Planning &amp; Resources</a:t>
            </a:r>
          </a:p>
          <a:p>
            <a:r>
              <a:rPr lang="en-US" sz="4800" b="1" dirty="0" smtClean="0">
                <a:latin typeface="Calibri" panose="020F0502020204030204" pitchFamily="34" charset="0"/>
              </a:rPr>
              <a:t>Where We Are Now</a:t>
            </a:r>
            <a:endParaRPr lang="en-US" sz="4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79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448" y="1676776"/>
            <a:ext cx="10487577" cy="47540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1. Where We Are Now – View &amp; Create Reporting Year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2" name="Text Placeholder 6"/>
          <p:cNvSpPr txBox="1">
            <a:spLocks/>
          </p:cNvSpPr>
          <p:nvPr/>
        </p:nvSpPr>
        <p:spPr>
          <a:xfrm>
            <a:off x="2337594" y="1199571"/>
            <a:ext cx="3606006" cy="35588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8000"/>
              </a:lnSpc>
            </a:pPr>
            <a:endParaRPr lang="en-US" sz="1600" b="1" i="1" dirty="0"/>
          </a:p>
        </p:txBody>
      </p:sp>
      <p:sp>
        <p:nvSpPr>
          <p:cNvPr id="26" name="Text Placeholder 6"/>
          <p:cNvSpPr txBox="1">
            <a:spLocks/>
          </p:cNvSpPr>
          <p:nvPr/>
        </p:nvSpPr>
        <p:spPr>
          <a:xfrm>
            <a:off x="9302775" y="4429661"/>
            <a:ext cx="927332" cy="296049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8000"/>
              </a:lnSpc>
            </a:pPr>
            <a:endParaRPr lang="en-US" sz="1600" b="1" i="1" dirty="0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257" y="150699"/>
            <a:ext cx="1854199" cy="10860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21" name="Straight Arrow Connector 20"/>
          <p:cNvCxnSpPr/>
          <p:nvPr/>
        </p:nvCxnSpPr>
        <p:spPr>
          <a:xfrm>
            <a:off x="2751513" y="1785792"/>
            <a:ext cx="643519" cy="1249956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10742466" y="2256094"/>
            <a:ext cx="798585" cy="786397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ular Callout 19"/>
          <p:cNvSpPr/>
          <p:nvPr/>
        </p:nvSpPr>
        <p:spPr>
          <a:xfrm>
            <a:off x="1173404" y="1595976"/>
            <a:ext cx="2967193" cy="764486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/>
              <a:t>Summary of Previous Years will Display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10292521" y="3539152"/>
            <a:ext cx="1107422" cy="1011111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ular Callout 24"/>
          <p:cNvSpPr/>
          <p:nvPr/>
        </p:nvSpPr>
        <p:spPr>
          <a:xfrm>
            <a:off x="9797946" y="1973467"/>
            <a:ext cx="1372854" cy="362511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 smtClean="0"/>
              <a:t>Create</a:t>
            </a:r>
            <a:endParaRPr lang="en-US" sz="2400" i="1" dirty="0"/>
          </a:p>
        </p:txBody>
      </p:sp>
      <p:cxnSp>
        <p:nvCxnSpPr>
          <p:cNvPr id="44" name="Straight Arrow Connector 43"/>
          <p:cNvCxnSpPr>
            <a:stCxn id="30" idx="0"/>
          </p:cNvCxnSpPr>
          <p:nvPr/>
        </p:nvCxnSpPr>
        <p:spPr>
          <a:xfrm flipV="1">
            <a:off x="10870728" y="3553878"/>
            <a:ext cx="792331" cy="1423318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ular Callout 26"/>
          <p:cNvSpPr/>
          <p:nvPr/>
        </p:nvSpPr>
        <p:spPr>
          <a:xfrm>
            <a:off x="9123334" y="4382120"/>
            <a:ext cx="1372854" cy="362511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 smtClean="0"/>
              <a:t>Copy</a:t>
            </a:r>
            <a:endParaRPr lang="en-US" sz="2400" i="1" dirty="0"/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9237733" y="3435693"/>
            <a:ext cx="1980634" cy="687637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ular Callout 28"/>
          <p:cNvSpPr/>
          <p:nvPr/>
        </p:nvSpPr>
        <p:spPr>
          <a:xfrm>
            <a:off x="8143444" y="3851130"/>
            <a:ext cx="1372854" cy="362511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 smtClean="0"/>
              <a:t>Edit</a:t>
            </a:r>
            <a:endParaRPr lang="en-US" sz="2400" i="1" dirty="0"/>
          </a:p>
        </p:txBody>
      </p:sp>
      <p:sp>
        <p:nvSpPr>
          <p:cNvPr id="30" name="Rounded Rectangular Callout 29"/>
          <p:cNvSpPr/>
          <p:nvPr/>
        </p:nvSpPr>
        <p:spPr>
          <a:xfrm>
            <a:off x="10184301" y="4977196"/>
            <a:ext cx="1372854" cy="362511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 smtClean="0"/>
              <a:t>Delete</a:t>
            </a: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30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09348" cy="64008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1. Where We </a:t>
            </a:r>
            <a:r>
              <a:rPr lang="en-US" b="1" dirty="0" smtClean="0">
                <a:solidFill>
                  <a:schemeClr val="tx1"/>
                </a:solidFill>
              </a:rPr>
              <a:t>Are Now – View &amp; Copy Reporting Year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565" y="1643916"/>
            <a:ext cx="10487891" cy="4712436"/>
          </a:xfrm>
          <a:prstGeom prst="rect">
            <a:avLst/>
          </a:prstGeom>
        </p:spPr>
      </p:pic>
      <p:sp>
        <p:nvSpPr>
          <p:cNvPr id="40" name="Text Placeholder 6"/>
          <p:cNvSpPr txBox="1">
            <a:spLocks/>
          </p:cNvSpPr>
          <p:nvPr/>
        </p:nvSpPr>
        <p:spPr>
          <a:xfrm>
            <a:off x="4012449" y="6005826"/>
            <a:ext cx="4004248" cy="168091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8000"/>
              </a:lnSpc>
            </a:pPr>
            <a:endParaRPr lang="en-US" sz="1600" b="1" i="1" dirty="0"/>
          </a:p>
        </p:txBody>
      </p:sp>
      <p:sp>
        <p:nvSpPr>
          <p:cNvPr id="53" name="Text Placeholder 3"/>
          <p:cNvSpPr txBox="1">
            <a:spLocks/>
          </p:cNvSpPr>
          <p:nvPr/>
        </p:nvSpPr>
        <p:spPr>
          <a:xfrm>
            <a:off x="8747251" y="4243155"/>
            <a:ext cx="3338317" cy="3483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8000"/>
              </a:lnSpc>
            </a:pPr>
            <a:endParaRPr lang="en-US" sz="1600" i="1" dirty="0"/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257" y="150699"/>
            <a:ext cx="1854199" cy="10860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21" name="Straight Arrow Connector 20"/>
          <p:cNvCxnSpPr/>
          <p:nvPr/>
        </p:nvCxnSpPr>
        <p:spPr>
          <a:xfrm>
            <a:off x="10089216" y="2642234"/>
            <a:ext cx="1307864" cy="656914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3438383" y="3527813"/>
            <a:ext cx="454721" cy="2478013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ular Callout 16"/>
          <p:cNvSpPr/>
          <p:nvPr/>
        </p:nvSpPr>
        <p:spPr>
          <a:xfrm>
            <a:off x="8362604" y="2425617"/>
            <a:ext cx="2726753" cy="362511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8000"/>
              </a:lnSpc>
            </a:pPr>
            <a:r>
              <a:rPr lang="en-US" sz="2400" i="1" dirty="0"/>
              <a:t>2</a:t>
            </a:r>
            <a:r>
              <a:rPr lang="en-US" sz="2400" i="1" dirty="0" smtClean="0"/>
              <a:t>. Click to </a:t>
            </a:r>
            <a:r>
              <a:rPr lang="en-US" sz="2400" b="1" i="1" dirty="0" smtClean="0"/>
              <a:t>Copy</a:t>
            </a:r>
            <a:r>
              <a:rPr lang="en-US" sz="2400" i="1" dirty="0" smtClean="0"/>
              <a:t> Year</a:t>
            </a:r>
            <a:endParaRPr lang="en-US" sz="2400" i="1" dirty="0"/>
          </a:p>
        </p:txBody>
      </p:sp>
      <p:sp>
        <p:nvSpPr>
          <p:cNvPr id="19" name="Rounded Rectangular Callout 18"/>
          <p:cNvSpPr/>
          <p:nvPr/>
        </p:nvSpPr>
        <p:spPr>
          <a:xfrm>
            <a:off x="1767255" y="5995148"/>
            <a:ext cx="4660260" cy="362511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8000"/>
              </a:lnSpc>
            </a:pPr>
            <a:r>
              <a:rPr lang="en-US" sz="2400" i="1" dirty="0" smtClean="0"/>
              <a:t>1. Click to </a:t>
            </a:r>
            <a:r>
              <a:rPr lang="en-US" sz="2400" b="1" i="1" dirty="0" smtClean="0"/>
              <a:t>View</a:t>
            </a:r>
            <a:r>
              <a:rPr lang="en-US" sz="2400" i="1" dirty="0" smtClean="0"/>
              <a:t> selected Year </a:t>
            </a:r>
            <a:r>
              <a:rPr lang="en-US" sz="2400" i="1" dirty="0"/>
              <a:t>data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7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1327" y="1382782"/>
            <a:ext cx="10509222" cy="49735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1. Where We Are Now – Copy </a:t>
            </a:r>
            <a:r>
              <a:rPr lang="en-US" b="1" dirty="0">
                <a:solidFill>
                  <a:schemeClr val="tx1"/>
                </a:solidFill>
              </a:rPr>
              <a:t>Year Data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 flipV="1">
            <a:off x="11154056" y="2598791"/>
            <a:ext cx="369277" cy="1070560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 Placeholder 6"/>
          <p:cNvSpPr txBox="1">
            <a:spLocks/>
          </p:cNvSpPr>
          <p:nvPr/>
        </p:nvSpPr>
        <p:spPr>
          <a:xfrm>
            <a:off x="1531327" y="3278365"/>
            <a:ext cx="1458058" cy="106897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8000"/>
              </a:lnSpc>
            </a:pPr>
            <a:endParaRPr lang="en-US" sz="1600" b="1" i="1" dirty="0"/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257" y="150699"/>
            <a:ext cx="1854199" cy="10860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28" name="Straight Arrow Connector 27"/>
          <p:cNvCxnSpPr/>
          <p:nvPr/>
        </p:nvCxnSpPr>
        <p:spPr>
          <a:xfrm flipV="1">
            <a:off x="1643444" y="3240420"/>
            <a:ext cx="1742142" cy="518389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9115879" y="2356751"/>
            <a:ext cx="1154443" cy="92377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1643444" y="3758809"/>
            <a:ext cx="1673334" cy="731780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ular Callout 24"/>
          <p:cNvSpPr/>
          <p:nvPr/>
        </p:nvSpPr>
        <p:spPr>
          <a:xfrm>
            <a:off x="97033" y="2611315"/>
            <a:ext cx="1648092" cy="2022523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 smtClean="0"/>
              <a:t>4. Enter data into </a:t>
            </a:r>
            <a:r>
              <a:rPr lang="en-US" sz="2400" i="1" dirty="0"/>
              <a:t>the related fields</a:t>
            </a:r>
          </a:p>
        </p:txBody>
      </p:sp>
      <p:sp>
        <p:nvSpPr>
          <p:cNvPr id="27" name="Rounded Rectangular Callout 26"/>
          <p:cNvSpPr/>
          <p:nvPr/>
        </p:nvSpPr>
        <p:spPr>
          <a:xfrm>
            <a:off x="7409026" y="2248804"/>
            <a:ext cx="1787184" cy="362511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 smtClean="0"/>
              <a:t>5. Click </a:t>
            </a:r>
            <a:r>
              <a:rPr lang="en-US" sz="2400" b="1" i="1" dirty="0" smtClean="0"/>
              <a:t>Save</a:t>
            </a:r>
            <a:endParaRPr lang="en-US" sz="2400" b="1" i="1" dirty="0"/>
          </a:p>
        </p:txBody>
      </p:sp>
      <p:sp>
        <p:nvSpPr>
          <p:cNvPr id="30" name="Rounded Rectangular Callout 29"/>
          <p:cNvSpPr/>
          <p:nvPr/>
        </p:nvSpPr>
        <p:spPr>
          <a:xfrm>
            <a:off x="9416562" y="3622576"/>
            <a:ext cx="2599894" cy="836435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 smtClean="0"/>
              <a:t>6. Click </a:t>
            </a:r>
            <a:r>
              <a:rPr lang="en-US" sz="2400" b="1" i="1" dirty="0" smtClean="0"/>
              <a:t>Return</a:t>
            </a:r>
            <a:r>
              <a:rPr lang="en-US" sz="2400" i="1" dirty="0" smtClean="0"/>
              <a:t> for previous page</a:t>
            </a: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4</a:t>
            </a:fld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854819" y="2266963"/>
            <a:ext cx="596361" cy="396279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ular Callout 15"/>
          <p:cNvSpPr/>
          <p:nvPr/>
        </p:nvSpPr>
        <p:spPr>
          <a:xfrm>
            <a:off x="2669242" y="1960964"/>
            <a:ext cx="2649414" cy="407632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 smtClean="0"/>
              <a:t>3. Enter New Year</a:t>
            </a:r>
            <a:endParaRPr lang="en-US" sz="2400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4772" y="2873708"/>
            <a:ext cx="762000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1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09348" cy="64008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1. Where We </a:t>
            </a:r>
            <a:r>
              <a:rPr lang="en-US" b="1" dirty="0" smtClean="0">
                <a:solidFill>
                  <a:schemeClr val="tx1"/>
                </a:solidFill>
              </a:rPr>
              <a:t>Are Now – View &amp; Create Reporting Year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565" y="1886937"/>
            <a:ext cx="10487891" cy="4712436"/>
          </a:xfrm>
          <a:prstGeom prst="rect">
            <a:avLst/>
          </a:prstGeom>
        </p:spPr>
      </p:pic>
      <p:sp>
        <p:nvSpPr>
          <p:cNvPr id="40" name="Text Placeholder 6"/>
          <p:cNvSpPr txBox="1">
            <a:spLocks/>
          </p:cNvSpPr>
          <p:nvPr/>
        </p:nvSpPr>
        <p:spPr>
          <a:xfrm>
            <a:off x="4012449" y="6005826"/>
            <a:ext cx="4004248" cy="168091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8000"/>
              </a:lnSpc>
            </a:pPr>
            <a:endParaRPr lang="en-US" sz="1600" b="1" i="1" dirty="0"/>
          </a:p>
        </p:txBody>
      </p:sp>
      <p:sp>
        <p:nvSpPr>
          <p:cNvPr id="53" name="Text Placeholder 3"/>
          <p:cNvSpPr txBox="1">
            <a:spLocks/>
          </p:cNvSpPr>
          <p:nvPr/>
        </p:nvSpPr>
        <p:spPr>
          <a:xfrm>
            <a:off x="8747251" y="4243155"/>
            <a:ext cx="3338317" cy="3483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8000"/>
              </a:lnSpc>
            </a:pPr>
            <a:endParaRPr lang="en-US" sz="1600" i="1" dirty="0"/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257" y="150699"/>
            <a:ext cx="1854199" cy="10860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21" name="Straight Arrow Connector 20"/>
          <p:cNvCxnSpPr/>
          <p:nvPr/>
        </p:nvCxnSpPr>
        <p:spPr>
          <a:xfrm>
            <a:off x="10162257" y="2609931"/>
            <a:ext cx="1309307" cy="608168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6" name="Rounded Rectangular Callout 15"/>
          <p:cNvSpPr/>
          <p:nvPr/>
        </p:nvSpPr>
        <p:spPr>
          <a:xfrm>
            <a:off x="4608816" y="2062113"/>
            <a:ext cx="5731465" cy="1155986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 smtClean="0"/>
              <a:t>1. Click to </a:t>
            </a:r>
            <a:r>
              <a:rPr lang="en-US" sz="2400" b="1" i="1" dirty="0"/>
              <a:t>Create</a:t>
            </a:r>
            <a:r>
              <a:rPr lang="en-US" sz="2400" i="1" dirty="0"/>
              <a:t> New Reporting </a:t>
            </a:r>
            <a:r>
              <a:rPr lang="en-US" sz="2400" i="1" dirty="0" smtClean="0"/>
              <a:t>Year</a:t>
            </a:r>
          </a:p>
          <a:p>
            <a:pPr algn="ctr">
              <a:lnSpc>
                <a:spcPct val="108000"/>
              </a:lnSpc>
            </a:pPr>
            <a:r>
              <a:rPr lang="en-US" sz="2400" i="1" dirty="0" smtClean="0"/>
              <a:t>*only create new year to start a new PIE with no previous entries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50712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1736" y="1238493"/>
            <a:ext cx="8889532" cy="55945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1. Where We Are Now – Create New Reporting Year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42" name="Straight Arrow Connector 41"/>
          <p:cNvCxnSpPr>
            <a:stCxn id="27" idx="3"/>
          </p:cNvCxnSpPr>
          <p:nvPr/>
        </p:nvCxnSpPr>
        <p:spPr>
          <a:xfrm>
            <a:off x="8555736" y="1820206"/>
            <a:ext cx="871700" cy="181254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 Placeholder 6"/>
          <p:cNvSpPr txBox="1">
            <a:spLocks/>
          </p:cNvSpPr>
          <p:nvPr/>
        </p:nvSpPr>
        <p:spPr>
          <a:xfrm>
            <a:off x="1531327" y="3278365"/>
            <a:ext cx="1458058" cy="106897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8000"/>
              </a:lnSpc>
            </a:pPr>
            <a:endParaRPr lang="en-US" sz="1600" b="1" i="1" dirty="0"/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257" y="150699"/>
            <a:ext cx="1854199" cy="10860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28" name="Straight Arrow Connector 27"/>
          <p:cNvCxnSpPr/>
          <p:nvPr/>
        </p:nvCxnSpPr>
        <p:spPr>
          <a:xfrm flipV="1">
            <a:off x="2182789" y="3432352"/>
            <a:ext cx="1419913" cy="801941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 flipV="1">
            <a:off x="10501867" y="2244147"/>
            <a:ext cx="38671" cy="733924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2593731" y="4280204"/>
            <a:ext cx="996063" cy="781536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ular Callout 24"/>
          <p:cNvSpPr/>
          <p:nvPr/>
        </p:nvSpPr>
        <p:spPr>
          <a:xfrm>
            <a:off x="720259" y="3135322"/>
            <a:ext cx="1925515" cy="1972329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 smtClean="0"/>
              <a:t>2. Enter data into </a:t>
            </a:r>
            <a:r>
              <a:rPr lang="en-US" sz="2400" i="1" dirty="0"/>
              <a:t>the related fields</a:t>
            </a:r>
          </a:p>
        </p:txBody>
      </p:sp>
      <p:sp>
        <p:nvSpPr>
          <p:cNvPr id="26" name="Rounded Rectangular Callout 25"/>
          <p:cNvSpPr/>
          <p:nvPr/>
        </p:nvSpPr>
        <p:spPr>
          <a:xfrm>
            <a:off x="7865645" y="2915854"/>
            <a:ext cx="4295736" cy="362511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 smtClean="0"/>
              <a:t>4. Click </a:t>
            </a:r>
            <a:r>
              <a:rPr lang="en-US" sz="2400" b="1" i="1" dirty="0" smtClean="0"/>
              <a:t>Return</a:t>
            </a:r>
            <a:r>
              <a:rPr lang="en-US" sz="2400" i="1" dirty="0" smtClean="0"/>
              <a:t> for previous page</a:t>
            </a:r>
            <a:endParaRPr lang="en-US" sz="2400" i="1" dirty="0"/>
          </a:p>
        </p:txBody>
      </p:sp>
      <p:sp>
        <p:nvSpPr>
          <p:cNvPr id="27" name="Rounded Rectangular Callout 26"/>
          <p:cNvSpPr/>
          <p:nvPr/>
        </p:nvSpPr>
        <p:spPr>
          <a:xfrm>
            <a:off x="6638292" y="1638950"/>
            <a:ext cx="1917444" cy="362511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 smtClean="0"/>
              <a:t>3. Click </a:t>
            </a:r>
            <a:r>
              <a:rPr lang="en-US" sz="2400" b="1" i="1" dirty="0" smtClean="0"/>
              <a:t>Save</a:t>
            </a:r>
            <a:endParaRPr lang="en-US" sz="2400" b="1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39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5447" y="5266827"/>
            <a:ext cx="4750964" cy="14697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09348" cy="640080"/>
          </a:xfrm>
        </p:spPr>
        <p:txBody>
          <a:bodyPr/>
          <a:lstStyle/>
          <a:p>
            <a:r>
              <a:rPr lang="en-US" b="1" dirty="0" smtClean="0"/>
              <a:t>Resources</a:t>
            </a:r>
            <a:endParaRPr lang="en-US" b="1" dirty="0"/>
          </a:p>
        </p:txBody>
      </p:sp>
      <p:sp>
        <p:nvSpPr>
          <p:cNvPr id="84" name="Content Placeholder 5"/>
          <p:cNvSpPr txBox="1">
            <a:spLocks/>
          </p:cNvSpPr>
          <p:nvPr/>
        </p:nvSpPr>
        <p:spPr>
          <a:xfrm>
            <a:off x="2256999" y="1578587"/>
            <a:ext cx="5906099" cy="38995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800" dirty="0" smtClean="0"/>
          </a:p>
        </p:txBody>
      </p:sp>
      <p:sp>
        <p:nvSpPr>
          <p:cNvPr id="5" name="Rounded Rectangular Callout 4"/>
          <p:cNvSpPr/>
          <p:nvPr/>
        </p:nvSpPr>
        <p:spPr>
          <a:xfrm>
            <a:off x="7576249" y="2006914"/>
            <a:ext cx="3714065" cy="501162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dirty="0" smtClean="0"/>
              <a:t>Easy as PIE</a:t>
            </a:r>
            <a:endParaRPr lang="en-US" sz="3600" dirty="0"/>
          </a:p>
        </p:txBody>
      </p:sp>
      <p:pic>
        <p:nvPicPr>
          <p:cNvPr id="1026" name="Picture 2" descr="Image result for pi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248" y="2672678"/>
            <a:ext cx="3714065" cy="208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03557" y="5726868"/>
            <a:ext cx="3686937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1" dirty="0" smtClean="0"/>
              <a:t>Video Training Resources</a:t>
            </a:r>
            <a:r>
              <a:rPr lang="en-US" sz="2400" dirty="0" smtClean="0"/>
              <a:t>: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chemeClr val="bg1"/>
                </a:solidFill>
                <a:hlinkClick r:id="rId5"/>
              </a:rPr>
              <a:t>http</a:t>
            </a:r>
            <a:r>
              <a:rPr lang="en-US" sz="2400" b="1" dirty="0">
                <a:solidFill>
                  <a:schemeClr val="bg1"/>
                </a:solidFill>
                <a:hlinkClick r:id="rId5"/>
              </a:rPr>
              <a:t>://www.mtsac.edu/pie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9834" y="4458858"/>
            <a:ext cx="5234384" cy="907941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1" dirty="0" smtClean="0"/>
              <a:t>Technical Questions: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Pedro Suarez: </a:t>
            </a:r>
            <a:r>
              <a:rPr lang="en-US" sz="2400" dirty="0" smtClean="0">
                <a:hlinkClick r:id="rId6"/>
              </a:rPr>
              <a:t>psuarez7@mtsac.edu</a:t>
            </a:r>
            <a:r>
              <a:rPr lang="en-US" sz="2400" dirty="0" smtClean="0"/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29834" y="1329806"/>
            <a:ext cx="5234384" cy="1354217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1" dirty="0" smtClean="0"/>
              <a:t>PIE Content Questions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Michelle Sampat: </a:t>
            </a:r>
            <a:r>
              <a:rPr lang="en-US" sz="2400" dirty="0" smtClean="0">
                <a:hlinkClick r:id="rId7"/>
              </a:rPr>
              <a:t>msampat@mtsac.edu</a:t>
            </a:r>
            <a:r>
              <a:rPr lang="en-US" sz="2400" dirty="0" smtClean="0"/>
              <a:t>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Meghan Chen: </a:t>
            </a:r>
            <a:r>
              <a:rPr lang="en-US" sz="2400" dirty="0" smtClean="0">
                <a:hlinkClick r:id="rId8"/>
              </a:rPr>
              <a:t>mchen@mtsac.edu</a:t>
            </a:r>
            <a:r>
              <a:rPr lang="en-US" sz="2400" dirty="0" smtClean="0"/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29833" y="2932804"/>
            <a:ext cx="5234385" cy="1354217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1" dirty="0" smtClean="0"/>
              <a:t>Research/ Data Review Questions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Barbara McNeice-Stallard</a:t>
            </a:r>
            <a:r>
              <a:rPr lang="en-US" sz="2400" dirty="0"/>
              <a:t>: </a:t>
            </a:r>
            <a:endParaRPr lang="en-US" sz="2400" dirty="0" smtClean="0"/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>
                <a:hlinkClick r:id="rId9"/>
              </a:rPr>
              <a:t>bmcneice-stallard@mtsac.edu</a:t>
            </a:r>
            <a:r>
              <a:rPr lang="en-US" sz="2400" dirty="0" smtClean="0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15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Making Templates Accessible">
  <a:themeElements>
    <a:clrScheme name="Mt. SAC 2018">
      <a:dk1>
        <a:sysClr val="windowText" lastClr="000000"/>
      </a:dk1>
      <a:lt1>
        <a:sysClr val="window" lastClr="FFFFFF"/>
      </a:lt1>
      <a:dk2>
        <a:srgbClr val="595959"/>
      </a:dk2>
      <a:lt2>
        <a:srgbClr val="EEECE1"/>
      </a:lt2>
      <a:accent1>
        <a:srgbClr val="4F81BD"/>
      </a:accent1>
      <a:accent2>
        <a:srgbClr val="C33D43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ssibility guide.potx" id="{709F6ED1-91B4-42EB-B205-04CA5CDF84DF}" vid="{41E99566-B948-45A3-A3EF-0F5CFCE3D07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Accessibility guide</Template>
  <TotalTime>26616</TotalTime>
  <Words>205</Words>
  <Application>Microsoft Office PowerPoint</Application>
  <PresentationFormat>Widescreen</PresentationFormat>
  <Paragraphs>48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Making Templates Accessible</vt:lpstr>
      <vt:lpstr>PowerPoint Presentation</vt:lpstr>
      <vt:lpstr>1. Where We Are Now – View &amp; Create Reporting Year</vt:lpstr>
      <vt:lpstr>1. Where We Are Now – View &amp; Copy Reporting Year</vt:lpstr>
      <vt:lpstr>1. Where We Are Now – Copy Year Data</vt:lpstr>
      <vt:lpstr>1. Where We Are Now – View &amp; Create Reporting Year</vt:lpstr>
      <vt:lpstr>1. Where We Are Now – Create New Reporting Year</vt:lpstr>
      <vt:lpstr>Resources</vt:lpstr>
    </vt:vector>
  </TitlesOfParts>
  <Company>Mt. San Antonio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Templates Accessible</dc:title>
  <dc:creator>Mai, Uyen</dc:creator>
  <cp:lastModifiedBy>Suarez, Pedro L.</cp:lastModifiedBy>
  <cp:revision>606</cp:revision>
  <dcterms:created xsi:type="dcterms:W3CDTF">2018-01-26T20:40:34Z</dcterms:created>
  <dcterms:modified xsi:type="dcterms:W3CDTF">2018-03-08T17:39:24Z</dcterms:modified>
  <cp:version/>
</cp:coreProperties>
</file>