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344" r:id="rId2"/>
    <p:sldId id="281" r:id="rId3"/>
    <p:sldId id="285" r:id="rId4"/>
    <p:sldId id="353" r:id="rId5"/>
    <p:sldId id="313" r:id="rId6"/>
    <p:sldId id="283" r:id="rId7"/>
    <p:sldId id="388" r:id="rId8"/>
    <p:sldId id="287" r:id="rId9"/>
    <p:sldId id="310" r:id="rId10"/>
    <p:sldId id="381" r:id="rId11"/>
    <p:sldId id="420" r:id="rId12"/>
    <p:sldId id="421" r:id="rId13"/>
    <p:sldId id="422" r:id="rId14"/>
    <p:sldId id="423" r:id="rId15"/>
    <p:sldId id="384" r:id="rId16"/>
    <p:sldId id="385" r:id="rId17"/>
    <p:sldId id="393" r:id="rId18"/>
    <p:sldId id="394" r:id="rId19"/>
    <p:sldId id="386" r:id="rId20"/>
    <p:sldId id="387" r:id="rId21"/>
    <p:sldId id="395" r:id="rId22"/>
    <p:sldId id="256" r:id="rId23"/>
    <p:sldId id="345" r:id="rId24"/>
    <p:sldId id="350" r:id="rId25"/>
    <p:sldId id="335" r:id="rId26"/>
    <p:sldId id="396" r:id="rId27"/>
    <p:sldId id="397" r:id="rId28"/>
    <p:sldId id="352" r:id="rId29"/>
    <p:sldId id="337" r:id="rId30"/>
    <p:sldId id="338" r:id="rId31"/>
    <p:sldId id="341" r:id="rId32"/>
    <p:sldId id="342" r:id="rId33"/>
    <p:sldId id="343" r:id="rId34"/>
    <p:sldId id="398" r:id="rId35"/>
    <p:sldId id="399" r:id="rId36"/>
    <p:sldId id="400" r:id="rId37"/>
    <p:sldId id="347" r:id="rId38"/>
    <p:sldId id="346" r:id="rId39"/>
    <p:sldId id="286" r:id="rId40"/>
    <p:sldId id="311" r:id="rId41"/>
    <p:sldId id="403" r:id="rId42"/>
    <p:sldId id="289" r:id="rId43"/>
    <p:sldId id="348" r:id="rId44"/>
    <p:sldId id="424" r:id="rId45"/>
    <p:sldId id="425" r:id="rId46"/>
    <p:sldId id="426" r:id="rId47"/>
    <p:sldId id="427" r:id="rId48"/>
    <p:sldId id="293" r:id="rId49"/>
    <p:sldId id="294" r:id="rId50"/>
    <p:sldId id="332" r:id="rId51"/>
    <p:sldId id="297" r:id="rId52"/>
    <p:sldId id="401" r:id="rId53"/>
    <p:sldId id="409" r:id="rId54"/>
    <p:sldId id="372" r:id="rId55"/>
    <p:sldId id="301" r:id="rId56"/>
    <p:sldId id="303" r:id="rId57"/>
    <p:sldId id="305" r:id="rId58"/>
    <p:sldId id="304" r:id="rId59"/>
    <p:sldId id="366" r:id="rId60"/>
    <p:sldId id="367" r:id="rId61"/>
    <p:sldId id="376" r:id="rId62"/>
    <p:sldId id="375" r:id="rId63"/>
    <p:sldId id="356" r:id="rId64"/>
    <p:sldId id="325" r:id="rId65"/>
    <p:sldId id="379" r:id="rId66"/>
    <p:sldId id="326" r:id="rId67"/>
    <p:sldId id="327" r:id="rId68"/>
    <p:sldId id="418" r:id="rId69"/>
    <p:sldId id="405" r:id="rId7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 id="4" name="Suarez, Pedro L." initials="SPL" lastIdx="2" clrIdx="3">
    <p:extLst>
      <p:ext uri="{19B8F6BF-5375-455C-9EA6-DF929625EA0E}">
        <p15:presenceInfo xmlns:p15="http://schemas.microsoft.com/office/powerpoint/2012/main" userId="S-1-5-21-3103666036-478339142-1459999382-56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0"/>
    <a:srgbClr val="E2AC00"/>
    <a:srgbClr val="84282C"/>
    <a:srgbClr val="D7D7D7"/>
    <a:srgbClr val="B83B1D"/>
    <a:srgbClr val="D83B01"/>
    <a:srgbClr val="C8C8C8"/>
    <a:srgbClr val="DD462F"/>
    <a:srgbClr val="0078D7"/>
    <a:srgbClr val="9BC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14" autoAdjust="0"/>
  </p:normalViewPr>
  <p:slideViewPr>
    <p:cSldViewPr snapToGrid="0">
      <p:cViewPr varScale="1">
        <p:scale>
          <a:sx n="115" d="100"/>
          <a:sy n="115" d="100"/>
        </p:scale>
        <p:origin x="43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80680FBE-A8DF-4758-9AC4-3A9E1039168F}" type="datetimeFigureOut">
              <a:rPr lang="en-US" smtClean="0"/>
              <a:t>4/20/2018</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EC13577B-6902-467D-A26C-08A0DD5E4E03}" type="datetimeFigureOut">
              <a:rPr lang="en-US" smtClean="0"/>
              <a:t>4/20/2018</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219038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120409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878596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15479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97913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39603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97987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1375162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3848509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358213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213607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228321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20</a:t>
            </a:fld>
            <a:endParaRPr lang="en-US" dirty="0"/>
          </a:p>
        </p:txBody>
      </p:sp>
    </p:spTree>
    <p:extLst>
      <p:ext uri="{BB962C8B-B14F-4D97-AF65-F5344CB8AC3E}">
        <p14:creationId xmlns:p14="http://schemas.microsoft.com/office/powerpoint/2010/main" val="918194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21</a:t>
            </a:fld>
            <a:endParaRPr lang="en-US" dirty="0"/>
          </a:p>
        </p:txBody>
      </p:sp>
    </p:spTree>
    <p:extLst>
      <p:ext uri="{BB962C8B-B14F-4D97-AF65-F5344CB8AC3E}">
        <p14:creationId xmlns:p14="http://schemas.microsoft.com/office/powerpoint/2010/main" val="1796159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22</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23</a:t>
            </a:fld>
            <a:endParaRPr lang="en-US" dirty="0"/>
          </a:p>
        </p:txBody>
      </p:sp>
    </p:spTree>
    <p:extLst>
      <p:ext uri="{BB962C8B-B14F-4D97-AF65-F5344CB8AC3E}">
        <p14:creationId xmlns:p14="http://schemas.microsoft.com/office/powerpoint/2010/main" val="501552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a:t>
            </a:r>
            <a:r>
              <a:rPr lang="en-US" baseline="0" dirty="0" smtClean="0"/>
              <a:t> is this what everyone else that isn’t intimately working on PIE will see? When I log in, I see two different start buttons. Will the user get confused by this??</a:t>
            </a:r>
          </a:p>
          <a:p>
            <a:r>
              <a:rPr lang="en-US" baseline="0" dirty="0" smtClean="0"/>
              <a:t>** we have the same login structure for the regular PIE input, I can put a screenshot of both and tell them to choose the green one etc.</a:t>
            </a:r>
          </a:p>
        </p:txBody>
      </p:sp>
      <p:sp>
        <p:nvSpPr>
          <p:cNvPr id="4" name="Slide Number Placeholder 3"/>
          <p:cNvSpPr>
            <a:spLocks noGrp="1"/>
          </p:cNvSpPr>
          <p:nvPr>
            <p:ph type="sldNum" sz="quarter" idx="10"/>
          </p:nvPr>
        </p:nvSpPr>
        <p:spPr/>
        <p:txBody>
          <a:bodyPr/>
          <a:lstStyle/>
          <a:p>
            <a:fld id="{DF61EA0F-A667-4B49-8422-0062BC55E249}" type="slidenum">
              <a:rPr lang="en-US" smtClean="0"/>
              <a:t>24</a:t>
            </a:fld>
            <a:endParaRPr lang="en-US" dirty="0"/>
          </a:p>
        </p:txBody>
      </p:sp>
    </p:spTree>
    <p:extLst>
      <p:ext uri="{BB962C8B-B14F-4D97-AF65-F5344CB8AC3E}">
        <p14:creationId xmlns:p14="http://schemas.microsoft.com/office/powerpoint/2010/main" val="567573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25</a:t>
            </a:fld>
            <a:endParaRPr lang="en-US" dirty="0"/>
          </a:p>
        </p:txBody>
      </p:sp>
    </p:spTree>
    <p:extLst>
      <p:ext uri="{BB962C8B-B14F-4D97-AF65-F5344CB8AC3E}">
        <p14:creationId xmlns:p14="http://schemas.microsoft.com/office/powerpoint/2010/main" val="27104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26</a:t>
            </a:fld>
            <a:endParaRPr lang="en-US" dirty="0"/>
          </a:p>
        </p:txBody>
      </p:sp>
    </p:spTree>
    <p:extLst>
      <p:ext uri="{BB962C8B-B14F-4D97-AF65-F5344CB8AC3E}">
        <p14:creationId xmlns:p14="http://schemas.microsoft.com/office/powerpoint/2010/main" val="4047147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27</a:t>
            </a:fld>
            <a:endParaRPr lang="en-US" dirty="0"/>
          </a:p>
        </p:txBody>
      </p:sp>
    </p:spTree>
    <p:extLst>
      <p:ext uri="{BB962C8B-B14F-4D97-AF65-F5344CB8AC3E}">
        <p14:creationId xmlns:p14="http://schemas.microsoft.com/office/powerpoint/2010/main" val="3627076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28</a:t>
            </a:fld>
            <a:endParaRPr lang="en-US" dirty="0"/>
          </a:p>
        </p:txBody>
      </p:sp>
    </p:spTree>
    <p:extLst>
      <p:ext uri="{BB962C8B-B14F-4D97-AF65-F5344CB8AC3E}">
        <p14:creationId xmlns:p14="http://schemas.microsoft.com/office/powerpoint/2010/main" val="1702661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29</a:t>
            </a:fld>
            <a:endParaRPr lang="en-US" dirty="0"/>
          </a:p>
        </p:txBody>
      </p:sp>
    </p:spTree>
    <p:extLst>
      <p:ext uri="{BB962C8B-B14F-4D97-AF65-F5344CB8AC3E}">
        <p14:creationId xmlns:p14="http://schemas.microsoft.com/office/powerpoint/2010/main" val="143163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1889749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30</a:t>
            </a:fld>
            <a:endParaRPr lang="en-US" dirty="0"/>
          </a:p>
        </p:txBody>
      </p:sp>
    </p:spTree>
    <p:extLst>
      <p:ext uri="{BB962C8B-B14F-4D97-AF65-F5344CB8AC3E}">
        <p14:creationId xmlns:p14="http://schemas.microsoft.com/office/powerpoint/2010/main" val="1182712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31</a:t>
            </a:fld>
            <a:endParaRPr lang="en-US" dirty="0"/>
          </a:p>
        </p:txBody>
      </p:sp>
    </p:spTree>
    <p:extLst>
      <p:ext uri="{BB962C8B-B14F-4D97-AF65-F5344CB8AC3E}">
        <p14:creationId xmlns:p14="http://schemas.microsoft.com/office/powerpoint/2010/main" val="1381476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32</a:t>
            </a:fld>
            <a:endParaRPr lang="en-US" dirty="0"/>
          </a:p>
        </p:txBody>
      </p:sp>
    </p:spTree>
    <p:extLst>
      <p:ext uri="{BB962C8B-B14F-4D97-AF65-F5344CB8AC3E}">
        <p14:creationId xmlns:p14="http://schemas.microsoft.com/office/powerpoint/2010/main" val="649851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33</a:t>
            </a:fld>
            <a:endParaRPr lang="en-US" dirty="0"/>
          </a:p>
        </p:txBody>
      </p:sp>
    </p:spTree>
    <p:extLst>
      <p:ext uri="{BB962C8B-B14F-4D97-AF65-F5344CB8AC3E}">
        <p14:creationId xmlns:p14="http://schemas.microsoft.com/office/powerpoint/2010/main" val="3999682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34</a:t>
            </a:fld>
            <a:endParaRPr lang="en-US" dirty="0"/>
          </a:p>
        </p:txBody>
      </p:sp>
    </p:spTree>
    <p:extLst>
      <p:ext uri="{BB962C8B-B14F-4D97-AF65-F5344CB8AC3E}">
        <p14:creationId xmlns:p14="http://schemas.microsoft.com/office/powerpoint/2010/main" val="2508890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35</a:t>
            </a:fld>
            <a:endParaRPr lang="en-US" dirty="0"/>
          </a:p>
        </p:txBody>
      </p:sp>
    </p:spTree>
    <p:extLst>
      <p:ext uri="{BB962C8B-B14F-4D97-AF65-F5344CB8AC3E}">
        <p14:creationId xmlns:p14="http://schemas.microsoft.com/office/powerpoint/2010/main" val="2837901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36</a:t>
            </a:fld>
            <a:endParaRPr lang="en-US" dirty="0"/>
          </a:p>
        </p:txBody>
      </p:sp>
    </p:spTree>
    <p:extLst>
      <p:ext uri="{BB962C8B-B14F-4D97-AF65-F5344CB8AC3E}">
        <p14:creationId xmlns:p14="http://schemas.microsoft.com/office/powerpoint/2010/main" val="1415438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37</a:t>
            </a:fld>
            <a:endParaRPr lang="en-US" dirty="0"/>
          </a:p>
        </p:txBody>
      </p:sp>
    </p:spTree>
    <p:extLst>
      <p:ext uri="{BB962C8B-B14F-4D97-AF65-F5344CB8AC3E}">
        <p14:creationId xmlns:p14="http://schemas.microsoft.com/office/powerpoint/2010/main" val="1766723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38</a:t>
            </a:fld>
            <a:endParaRPr lang="en-US" dirty="0"/>
          </a:p>
        </p:txBody>
      </p:sp>
    </p:spTree>
    <p:extLst>
      <p:ext uri="{BB962C8B-B14F-4D97-AF65-F5344CB8AC3E}">
        <p14:creationId xmlns:p14="http://schemas.microsoft.com/office/powerpoint/2010/main" val="4160396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39</a:t>
            </a:fld>
            <a:endParaRPr lang="en-US" dirty="0"/>
          </a:p>
        </p:txBody>
      </p:sp>
    </p:spTree>
    <p:extLst>
      <p:ext uri="{BB962C8B-B14F-4D97-AF65-F5344CB8AC3E}">
        <p14:creationId xmlns:p14="http://schemas.microsoft.com/office/powerpoint/2010/main" val="285256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948703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40</a:t>
            </a:fld>
            <a:endParaRPr lang="en-US" dirty="0"/>
          </a:p>
        </p:txBody>
      </p:sp>
    </p:spTree>
    <p:extLst>
      <p:ext uri="{BB962C8B-B14F-4D97-AF65-F5344CB8AC3E}">
        <p14:creationId xmlns:p14="http://schemas.microsoft.com/office/powerpoint/2010/main" val="3230070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41</a:t>
            </a:fld>
            <a:endParaRPr lang="en-US" dirty="0"/>
          </a:p>
        </p:txBody>
      </p:sp>
    </p:spTree>
    <p:extLst>
      <p:ext uri="{BB962C8B-B14F-4D97-AF65-F5344CB8AC3E}">
        <p14:creationId xmlns:p14="http://schemas.microsoft.com/office/powerpoint/2010/main" val="3456331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42</a:t>
            </a:fld>
            <a:endParaRPr lang="en-US" dirty="0"/>
          </a:p>
        </p:txBody>
      </p:sp>
    </p:spTree>
    <p:extLst>
      <p:ext uri="{BB962C8B-B14F-4D97-AF65-F5344CB8AC3E}">
        <p14:creationId xmlns:p14="http://schemas.microsoft.com/office/powerpoint/2010/main" val="1159542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43</a:t>
            </a:fld>
            <a:endParaRPr lang="en-US" dirty="0"/>
          </a:p>
        </p:txBody>
      </p:sp>
    </p:spTree>
    <p:extLst>
      <p:ext uri="{BB962C8B-B14F-4D97-AF65-F5344CB8AC3E}">
        <p14:creationId xmlns:p14="http://schemas.microsoft.com/office/powerpoint/2010/main" val="1978408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44</a:t>
            </a:fld>
            <a:endParaRPr lang="en-US" dirty="0"/>
          </a:p>
        </p:txBody>
      </p:sp>
    </p:spTree>
    <p:extLst>
      <p:ext uri="{BB962C8B-B14F-4D97-AF65-F5344CB8AC3E}">
        <p14:creationId xmlns:p14="http://schemas.microsoft.com/office/powerpoint/2010/main" val="3693064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45</a:t>
            </a:fld>
            <a:endParaRPr lang="en-US" dirty="0"/>
          </a:p>
        </p:txBody>
      </p:sp>
    </p:spTree>
    <p:extLst>
      <p:ext uri="{BB962C8B-B14F-4D97-AF65-F5344CB8AC3E}">
        <p14:creationId xmlns:p14="http://schemas.microsoft.com/office/powerpoint/2010/main" val="326608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46</a:t>
            </a:fld>
            <a:endParaRPr lang="en-US" dirty="0"/>
          </a:p>
        </p:txBody>
      </p:sp>
    </p:spTree>
    <p:extLst>
      <p:ext uri="{BB962C8B-B14F-4D97-AF65-F5344CB8AC3E}">
        <p14:creationId xmlns:p14="http://schemas.microsoft.com/office/powerpoint/2010/main" val="2467031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47</a:t>
            </a:fld>
            <a:endParaRPr lang="en-US" dirty="0"/>
          </a:p>
        </p:txBody>
      </p:sp>
    </p:spTree>
    <p:extLst>
      <p:ext uri="{BB962C8B-B14F-4D97-AF65-F5344CB8AC3E}">
        <p14:creationId xmlns:p14="http://schemas.microsoft.com/office/powerpoint/2010/main" val="19642698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48</a:t>
            </a:fld>
            <a:endParaRPr lang="en-US" dirty="0"/>
          </a:p>
        </p:txBody>
      </p:sp>
    </p:spTree>
    <p:extLst>
      <p:ext uri="{BB962C8B-B14F-4D97-AF65-F5344CB8AC3E}">
        <p14:creationId xmlns:p14="http://schemas.microsoft.com/office/powerpoint/2010/main" val="4151521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49</a:t>
            </a:fld>
            <a:endParaRPr lang="en-US" dirty="0"/>
          </a:p>
        </p:txBody>
      </p:sp>
    </p:spTree>
    <p:extLst>
      <p:ext uri="{BB962C8B-B14F-4D97-AF65-F5344CB8AC3E}">
        <p14:creationId xmlns:p14="http://schemas.microsoft.com/office/powerpoint/2010/main" val="388900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177506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50</a:t>
            </a:fld>
            <a:endParaRPr lang="en-US" dirty="0"/>
          </a:p>
        </p:txBody>
      </p:sp>
    </p:spTree>
    <p:extLst>
      <p:ext uri="{BB962C8B-B14F-4D97-AF65-F5344CB8AC3E}">
        <p14:creationId xmlns:p14="http://schemas.microsoft.com/office/powerpoint/2010/main" val="4056483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51</a:t>
            </a:fld>
            <a:endParaRPr lang="en-US" dirty="0"/>
          </a:p>
        </p:txBody>
      </p:sp>
    </p:spTree>
    <p:extLst>
      <p:ext uri="{BB962C8B-B14F-4D97-AF65-F5344CB8AC3E}">
        <p14:creationId xmlns:p14="http://schemas.microsoft.com/office/powerpoint/2010/main" val="3635032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52</a:t>
            </a:fld>
            <a:endParaRPr lang="en-US" dirty="0"/>
          </a:p>
        </p:txBody>
      </p:sp>
    </p:spTree>
    <p:extLst>
      <p:ext uri="{BB962C8B-B14F-4D97-AF65-F5344CB8AC3E}">
        <p14:creationId xmlns:p14="http://schemas.microsoft.com/office/powerpoint/2010/main" val="4168416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53</a:t>
            </a:fld>
            <a:endParaRPr lang="en-US" dirty="0"/>
          </a:p>
        </p:txBody>
      </p:sp>
    </p:spTree>
    <p:extLst>
      <p:ext uri="{BB962C8B-B14F-4D97-AF65-F5344CB8AC3E}">
        <p14:creationId xmlns:p14="http://schemas.microsoft.com/office/powerpoint/2010/main" val="30622008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54</a:t>
            </a:fld>
            <a:endParaRPr lang="en-US" dirty="0"/>
          </a:p>
        </p:txBody>
      </p:sp>
    </p:spTree>
    <p:extLst>
      <p:ext uri="{BB962C8B-B14F-4D97-AF65-F5344CB8AC3E}">
        <p14:creationId xmlns:p14="http://schemas.microsoft.com/office/powerpoint/2010/main" val="21337260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55</a:t>
            </a:fld>
            <a:endParaRPr lang="en-US" dirty="0"/>
          </a:p>
        </p:txBody>
      </p:sp>
    </p:spTree>
    <p:extLst>
      <p:ext uri="{BB962C8B-B14F-4D97-AF65-F5344CB8AC3E}">
        <p14:creationId xmlns:p14="http://schemas.microsoft.com/office/powerpoint/2010/main" val="1724690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56</a:t>
            </a:fld>
            <a:endParaRPr lang="en-US" dirty="0"/>
          </a:p>
        </p:txBody>
      </p:sp>
    </p:spTree>
    <p:extLst>
      <p:ext uri="{BB962C8B-B14F-4D97-AF65-F5344CB8AC3E}">
        <p14:creationId xmlns:p14="http://schemas.microsoft.com/office/powerpoint/2010/main" val="2088828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57</a:t>
            </a:fld>
            <a:endParaRPr lang="en-US" dirty="0"/>
          </a:p>
        </p:txBody>
      </p:sp>
    </p:spTree>
    <p:extLst>
      <p:ext uri="{BB962C8B-B14F-4D97-AF65-F5344CB8AC3E}">
        <p14:creationId xmlns:p14="http://schemas.microsoft.com/office/powerpoint/2010/main" val="2668783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58</a:t>
            </a:fld>
            <a:endParaRPr lang="en-US" dirty="0"/>
          </a:p>
        </p:txBody>
      </p:sp>
    </p:spTree>
    <p:extLst>
      <p:ext uri="{BB962C8B-B14F-4D97-AF65-F5344CB8AC3E}">
        <p14:creationId xmlns:p14="http://schemas.microsoft.com/office/powerpoint/2010/main" val="17470590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59</a:t>
            </a:fld>
            <a:endParaRPr lang="en-US" dirty="0"/>
          </a:p>
        </p:txBody>
      </p:sp>
    </p:spTree>
    <p:extLst>
      <p:ext uri="{BB962C8B-B14F-4D97-AF65-F5344CB8AC3E}">
        <p14:creationId xmlns:p14="http://schemas.microsoft.com/office/powerpoint/2010/main" val="84910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23663197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60</a:t>
            </a:fld>
            <a:endParaRPr lang="en-US" dirty="0"/>
          </a:p>
        </p:txBody>
      </p:sp>
    </p:spTree>
    <p:extLst>
      <p:ext uri="{BB962C8B-B14F-4D97-AF65-F5344CB8AC3E}">
        <p14:creationId xmlns:p14="http://schemas.microsoft.com/office/powerpoint/2010/main" val="1631873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61</a:t>
            </a:fld>
            <a:endParaRPr lang="en-US" dirty="0"/>
          </a:p>
        </p:txBody>
      </p:sp>
    </p:spTree>
    <p:extLst>
      <p:ext uri="{BB962C8B-B14F-4D97-AF65-F5344CB8AC3E}">
        <p14:creationId xmlns:p14="http://schemas.microsoft.com/office/powerpoint/2010/main" val="28475459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62</a:t>
            </a:fld>
            <a:endParaRPr lang="en-US" dirty="0"/>
          </a:p>
        </p:txBody>
      </p:sp>
    </p:spTree>
    <p:extLst>
      <p:ext uri="{BB962C8B-B14F-4D97-AF65-F5344CB8AC3E}">
        <p14:creationId xmlns:p14="http://schemas.microsoft.com/office/powerpoint/2010/main" val="40015508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63</a:t>
            </a:fld>
            <a:endParaRPr lang="en-US" dirty="0"/>
          </a:p>
        </p:txBody>
      </p:sp>
    </p:spTree>
    <p:extLst>
      <p:ext uri="{BB962C8B-B14F-4D97-AF65-F5344CB8AC3E}">
        <p14:creationId xmlns:p14="http://schemas.microsoft.com/office/powerpoint/2010/main" val="22217455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64</a:t>
            </a:fld>
            <a:endParaRPr lang="en-US" dirty="0"/>
          </a:p>
        </p:txBody>
      </p:sp>
    </p:spTree>
    <p:extLst>
      <p:ext uri="{BB962C8B-B14F-4D97-AF65-F5344CB8AC3E}">
        <p14:creationId xmlns:p14="http://schemas.microsoft.com/office/powerpoint/2010/main" val="38654533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65</a:t>
            </a:fld>
            <a:endParaRPr lang="en-US" dirty="0"/>
          </a:p>
        </p:txBody>
      </p:sp>
    </p:spTree>
    <p:extLst>
      <p:ext uri="{BB962C8B-B14F-4D97-AF65-F5344CB8AC3E}">
        <p14:creationId xmlns:p14="http://schemas.microsoft.com/office/powerpoint/2010/main" val="12202382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66</a:t>
            </a:fld>
            <a:endParaRPr lang="en-US" dirty="0"/>
          </a:p>
        </p:txBody>
      </p:sp>
    </p:spTree>
    <p:extLst>
      <p:ext uri="{BB962C8B-B14F-4D97-AF65-F5344CB8AC3E}">
        <p14:creationId xmlns:p14="http://schemas.microsoft.com/office/powerpoint/2010/main" val="35197996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67</a:t>
            </a:fld>
            <a:endParaRPr lang="en-US" dirty="0"/>
          </a:p>
        </p:txBody>
      </p:sp>
    </p:spTree>
    <p:extLst>
      <p:ext uri="{BB962C8B-B14F-4D97-AF65-F5344CB8AC3E}">
        <p14:creationId xmlns:p14="http://schemas.microsoft.com/office/powerpoint/2010/main" val="21820820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69</a:t>
            </a:fld>
            <a:endParaRPr lang="en-US" dirty="0"/>
          </a:p>
        </p:txBody>
      </p:sp>
    </p:spTree>
    <p:extLst>
      <p:ext uri="{BB962C8B-B14F-4D97-AF65-F5344CB8AC3E}">
        <p14:creationId xmlns:p14="http://schemas.microsoft.com/office/powerpoint/2010/main" val="360227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56917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397313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116147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smtClean="0"/>
              <a:t>Click to edit Master title style</a:t>
            </a:r>
            <a:endParaRPr lang="en-US" dirty="0"/>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DA907-BFD3-49E2-B4CA-D28C3110B17D}" type="datetime1">
              <a:rPr lang="en-US" smtClean="0"/>
              <a:t>4/20/2018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5C126-60B3-47F8-9743-CD99BBC2BA6F}" type="datetime1">
              <a:rPr lang="en-US" smtClean="0"/>
              <a:t>4/20/2018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5A95815-345B-450C-ABB0-59F17AAF06BC}" type="datetime1">
              <a:rPr lang="en-US" smtClean="0"/>
              <a:t>4/20/2018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678DCE-CE00-4BC2-B083-F4E4A6089851}" type="datetime1">
              <a:rPr lang="en-US" smtClean="0"/>
              <a:t>4/20/2018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3F327-DBFE-4B63-A290-64463BB06941}" type="datetime1">
              <a:rPr lang="en-US" smtClean="0"/>
              <a:t>4/20/2018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8DCBA-18A7-4B26-BCA3-F0C93DBD0D04}" type="datetime1">
              <a:rPr lang="en-US" smtClean="0"/>
              <a:t>4/20/2018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1904886-E09C-4E54-888E-9996D0E331DD}" type="datetime1">
              <a:rPr lang="en-US" smtClean="0"/>
              <a:t>4/20/2018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77ED-3705-4549-9B84-F88C7ADFA4D2}" type="datetime1">
              <a:rPr lang="en-US" smtClean="0"/>
              <a:t>4/20/2018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57612A-A686-42DD-A66E-EE246F29E575}" type="datetime1">
              <a:rPr lang="en-US" smtClean="0"/>
              <a:t>4/20/2018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CA8963-C911-433D-8DB7-892202FAB7E8}" type="datetime1">
              <a:rPr lang="en-US" smtClean="0"/>
              <a:t>4/20/2018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D0403EA6-EB48-4390-B870-7D8E4A85664A}" type="datetime1">
              <a:rPr lang="en-US" smtClean="0"/>
              <a:t>4/20/2018</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hyperlink" Target="mailto:bmcneice-stallard@mtsac.edu" TargetMode="External"/><Relationship Id="rId3" Type="http://schemas.openxmlformats.org/officeDocument/2006/relationships/image" Target="../media/image3.png"/><Relationship Id="rId7" Type="http://schemas.openxmlformats.org/officeDocument/2006/relationships/hyperlink" Target="mailto:mchen@mtsac.edu"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hyperlink" Target="mailto:msampat@mtsac.edu" TargetMode="External"/><Relationship Id="rId5" Type="http://schemas.openxmlformats.org/officeDocument/2006/relationships/hyperlink" Target="mailto:psuarez7@mtsac.edu" TargetMode="External"/><Relationship Id="rId4" Type="http://schemas.openxmlformats.org/officeDocument/2006/relationships/hyperlink" Target="http://www.mtsac.edu/pie" TargetMode="External"/><Relationship Id="rId9"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235569" y="4561491"/>
            <a:ext cx="8956431" cy="1375034"/>
          </a:xfrm>
        </p:spPr>
        <p:txBody>
          <a:bodyPr>
            <a:normAutofit fontScale="90000"/>
          </a:bodyPr>
          <a:lstStyle/>
          <a:p>
            <a:r>
              <a:rPr lang="en-US" sz="6000" b="1" dirty="0" smtClean="0">
                <a:latin typeface="Calibri" panose="020F0502020204030204" pitchFamily="34" charset="0"/>
              </a:rPr>
              <a:t>P</a:t>
            </a:r>
            <a:r>
              <a:rPr lang="en-US" sz="4800" dirty="0" smtClean="0">
                <a:latin typeface="Calibri" panose="020F0502020204030204" pitchFamily="34" charset="0"/>
              </a:rPr>
              <a:t>lanning for </a:t>
            </a:r>
            <a:r>
              <a:rPr lang="en-US" sz="6000" b="1" dirty="0" smtClean="0">
                <a:latin typeface="Calibri" panose="020F0502020204030204" pitchFamily="34" charset="0"/>
              </a:rPr>
              <a:t>I</a:t>
            </a:r>
            <a:r>
              <a:rPr lang="en-US" sz="4800" dirty="0" smtClean="0">
                <a:latin typeface="Calibri" panose="020F0502020204030204" pitchFamily="34" charset="0"/>
              </a:rPr>
              <a:t>nstitutional </a:t>
            </a:r>
            <a:r>
              <a:rPr lang="en-US" sz="6000" b="1" dirty="0" smtClean="0">
                <a:latin typeface="Calibri" panose="020F0502020204030204" pitchFamily="34" charset="0"/>
              </a:rPr>
              <a:t>E</a:t>
            </a:r>
            <a:r>
              <a:rPr lang="en-US" sz="4800" dirty="0" smtClean="0">
                <a:latin typeface="Calibri" panose="020F0502020204030204" pitchFamily="34" charset="0"/>
              </a:rPr>
              <a:t>ffectiveness</a:t>
            </a:r>
            <a:br>
              <a:rPr lang="en-US" sz="4800" dirty="0" smtClean="0">
                <a:latin typeface="Calibri" panose="020F0502020204030204" pitchFamily="34" charset="0"/>
              </a:rPr>
            </a:br>
            <a:r>
              <a:rPr lang="en-US" sz="4800" b="1" dirty="0" smtClean="0">
                <a:latin typeface="Calibri" panose="020F0502020204030204" pitchFamily="34" charset="0"/>
              </a:rPr>
              <a:t>PIE Planning &amp; Resources</a:t>
            </a:r>
            <a:endParaRPr lang="en-US" sz="4800" b="1" dirty="0">
              <a:solidFill>
                <a:schemeClr val="bg1"/>
              </a:solidFill>
              <a:latin typeface="Calibri" panose="020F0502020204030204" pitchFamily="34" charset="0"/>
            </a:endParaRPr>
          </a:p>
        </p:txBody>
      </p:sp>
      <p:sp>
        <p:nvSpPr>
          <p:cNvPr id="4" name="Text Placeholder 2"/>
          <p:cNvSpPr>
            <a:spLocks noGrp="1"/>
          </p:cNvSpPr>
          <p:nvPr>
            <p:ph type="body" idx="1"/>
          </p:nvPr>
        </p:nvSpPr>
        <p:spPr>
          <a:xfrm>
            <a:off x="9877260" y="5936525"/>
            <a:ext cx="2389554" cy="457200"/>
          </a:xfrm>
        </p:spPr>
        <p:txBody>
          <a:bodyPr anchor="b">
            <a:normAutofit lnSpcReduction="10000"/>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0" dirty="0" smtClean="0"/>
              <a:t>2018 User Guide</a:t>
            </a:r>
          </a:p>
        </p:txBody>
      </p:sp>
    </p:spTree>
    <p:extLst>
      <p:ext uri="{BB962C8B-B14F-4D97-AF65-F5344CB8AC3E}">
        <p14:creationId xmlns:p14="http://schemas.microsoft.com/office/powerpoint/2010/main" val="3938185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80872" y="4419600"/>
            <a:ext cx="11311128" cy="2074333"/>
          </a:xfrm>
          <a:prstGeom prst="rect">
            <a:avLst/>
          </a:prstGeom>
          <a:solidFill>
            <a:schemeClr val="tx1">
              <a:lumMod val="65000"/>
              <a:lumOff val="35000"/>
            </a:schemeClr>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mj-lt"/>
                <a:ea typeface="+mj-ea"/>
                <a:cs typeface="+mj-cs"/>
              </a:defRPr>
            </a:lvl1pPr>
          </a:lstStyle>
          <a:p>
            <a:endParaRPr lang="en-US" b="1" dirty="0"/>
          </a:p>
        </p:txBody>
      </p:sp>
      <p:sp>
        <p:nvSpPr>
          <p:cNvPr id="7" name="Title 1"/>
          <p:cNvSpPr txBox="1">
            <a:spLocks/>
          </p:cNvSpPr>
          <p:nvPr/>
        </p:nvSpPr>
        <p:spPr bwMode="black">
          <a:xfrm>
            <a:off x="1000369" y="4495800"/>
            <a:ext cx="10654075" cy="1913467"/>
          </a:xfrm>
          <a:prstGeom prst="rect">
            <a:avLst/>
          </a:prstGeom>
          <a:noFill/>
        </p:spPr>
        <p:txBody>
          <a:bodyPr vert="horz" lIns="91440" tIns="45720" rIns="91440" bIns="45720" rtlCol="0" anchor="ctr">
            <a:normAutofit fontScale="900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Where We Make an Impact – Closing the Loop</a:t>
            </a:r>
            <a:endParaRPr lang="en-US" sz="4800" dirty="0">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1932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96899" y="1500985"/>
            <a:ext cx="10111011" cy="4958903"/>
          </a:xfrm>
          <a:prstGeom prst="rect">
            <a:avLst/>
          </a:prstGeom>
        </p:spPr>
      </p:pic>
      <p:sp>
        <p:nvSpPr>
          <p:cNvPr id="2" name="Title 1"/>
          <p:cNvSpPr>
            <a:spLocks noGrp="1"/>
          </p:cNvSpPr>
          <p:nvPr>
            <p:ph type="title"/>
          </p:nvPr>
        </p:nvSpPr>
        <p:spPr>
          <a:solidFill>
            <a:srgbClr val="D7D7D7"/>
          </a:solidFill>
        </p:spPr>
        <p:txBody>
          <a:bodyPr/>
          <a:lstStyle/>
          <a:p>
            <a:r>
              <a:rPr lang="en-US" b="1" dirty="0" smtClean="0">
                <a:solidFill>
                  <a:schemeClr val="tx1"/>
                </a:solidFill>
              </a:rPr>
              <a:t>3. Where We Make an Impact – Add Analysis of Progress on Goals</a:t>
            </a:r>
            <a:endParaRPr lang="en-US" b="1"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cxnSp>
        <p:nvCxnSpPr>
          <p:cNvPr id="19" name="Straight Arrow Connector 18"/>
          <p:cNvCxnSpPr/>
          <p:nvPr/>
        </p:nvCxnSpPr>
        <p:spPr>
          <a:xfrm>
            <a:off x="9709265" y="3341716"/>
            <a:ext cx="1271848" cy="17456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3985" y="2694627"/>
            <a:ext cx="1487692" cy="60171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521208" y="2105413"/>
            <a:ext cx="2720469" cy="778083"/>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1. Click to View</a:t>
            </a:r>
            <a:r>
              <a:rPr lang="en-US" sz="2400" b="1" i="1" dirty="0" smtClean="0">
                <a:solidFill>
                  <a:schemeClr val="bg1"/>
                </a:solidFill>
              </a:rPr>
              <a:t> Unit Goals</a:t>
            </a:r>
            <a:endParaRPr lang="en-US" sz="2400" b="1" i="1" dirty="0">
              <a:solidFill>
                <a:schemeClr val="bg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11</a:t>
            </a:fld>
            <a:endParaRPr lang="en-US" dirty="0"/>
          </a:p>
        </p:txBody>
      </p:sp>
      <p:sp>
        <p:nvSpPr>
          <p:cNvPr id="16" name="Rounded Rectangular Callout 15"/>
          <p:cNvSpPr/>
          <p:nvPr/>
        </p:nvSpPr>
        <p:spPr>
          <a:xfrm>
            <a:off x="6987397" y="2840544"/>
            <a:ext cx="2967193" cy="779455"/>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2. </a:t>
            </a:r>
            <a:r>
              <a:rPr lang="en-US" sz="2400" b="1" i="1" dirty="0" smtClean="0">
                <a:solidFill>
                  <a:schemeClr val="bg1"/>
                </a:solidFill>
              </a:rPr>
              <a:t>Click</a:t>
            </a:r>
            <a:r>
              <a:rPr lang="en-US" sz="2400" i="1" dirty="0" smtClean="0">
                <a:solidFill>
                  <a:schemeClr val="bg1"/>
                </a:solidFill>
              </a:rPr>
              <a:t> to </a:t>
            </a:r>
            <a:r>
              <a:rPr lang="en-US" sz="2400" b="1" i="1" dirty="0" smtClean="0">
                <a:solidFill>
                  <a:schemeClr val="bg1"/>
                </a:solidFill>
              </a:rPr>
              <a:t>Add</a:t>
            </a:r>
            <a:r>
              <a:rPr lang="en-US" sz="2400" i="1" dirty="0" smtClean="0">
                <a:solidFill>
                  <a:schemeClr val="bg1"/>
                </a:solidFill>
              </a:rPr>
              <a:t> Analysis of Progress</a:t>
            </a:r>
            <a:endParaRPr lang="en-US" sz="2400" i="1" dirty="0">
              <a:solidFill>
                <a:schemeClr val="bg1"/>
              </a:solidFill>
            </a:endParaRPr>
          </a:p>
        </p:txBody>
      </p:sp>
      <p:sp>
        <p:nvSpPr>
          <p:cNvPr id="23" name="Rounded Rectangular Callout 22"/>
          <p:cNvSpPr/>
          <p:nvPr/>
        </p:nvSpPr>
        <p:spPr>
          <a:xfrm>
            <a:off x="8470993" y="5475953"/>
            <a:ext cx="3167148" cy="1353086"/>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**Only </a:t>
            </a:r>
            <a:r>
              <a:rPr lang="en-US" sz="2400" b="1" i="1" dirty="0" smtClean="0">
                <a:solidFill>
                  <a:schemeClr val="bg1"/>
                </a:solidFill>
              </a:rPr>
              <a:t>Edit Analysis of Progress</a:t>
            </a:r>
            <a:r>
              <a:rPr lang="en-US" sz="2400" i="1" dirty="0" smtClean="0">
                <a:solidFill>
                  <a:schemeClr val="bg1"/>
                </a:solidFill>
              </a:rPr>
              <a:t> for minor updates (ex: grammar)</a:t>
            </a:r>
            <a:endParaRPr lang="en-US" sz="2400" b="1" i="1" dirty="0">
              <a:solidFill>
                <a:schemeClr val="bg1"/>
              </a:solidFill>
            </a:endParaRPr>
          </a:p>
        </p:txBody>
      </p:sp>
      <p:cxnSp>
        <p:nvCxnSpPr>
          <p:cNvPr id="13" name="Straight Arrow Connector 12"/>
          <p:cNvCxnSpPr/>
          <p:nvPr/>
        </p:nvCxnSpPr>
        <p:spPr>
          <a:xfrm flipV="1">
            <a:off x="2881454" y="4008645"/>
            <a:ext cx="721411" cy="17411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80488" y="4210930"/>
            <a:ext cx="722377" cy="22158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24793" y="3487924"/>
            <a:ext cx="2959043" cy="1632716"/>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smtClean="0">
                <a:solidFill>
                  <a:schemeClr val="bg1"/>
                </a:solidFill>
              </a:rPr>
              <a:t>Analysis of Progress </a:t>
            </a:r>
            <a:r>
              <a:rPr lang="en-US" sz="2400" i="1" dirty="0" smtClean="0">
                <a:solidFill>
                  <a:schemeClr val="bg1"/>
                </a:solidFill>
              </a:rPr>
              <a:t>will display </a:t>
            </a:r>
            <a:r>
              <a:rPr lang="en-US" sz="2400" i="1" dirty="0">
                <a:solidFill>
                  <a:schemeClr val="bg1"/>
                </a:solidFill>
              </a:rPr>
              <a:t>for </a:t>
            </a:r>
            <a:r>
              <a:rPr lang="en-US" sz="2400" i="1" dirty="0" smtClean="0">
                <a:solidFill>
                  <a:schemeClr val="bg1"/>
                </a:solidFill>
              </a:rPr>
              <a:t>preceding </a:t>
            </a:r>
            <a:r>
              <a:rPr lang="en-US" sz="2400" b="1" i="1" dirty="0" smtClean="0">
                <a:solidFill>
                  <a:schemeClr val="bg1"/>
                </a:solidFill>
              </a:rPr>
              <a:t>Reporting Years </a:t>
            </a:r>
            <a:r>
              <a:rPr lang="en-US" sz="2400" i="1" dirty="0" smtClean="0">
                <a:solidFill>
                  <a:schemeClr val="bg1"/>
                </a:solidFill>
              </a:rPr>
              <a:t>(if applicable)</a:t>
            </a:r>
            <a:endParaRPr lang="en-US" sz="2400" i="1" dirty="0">
              <a:solidFill>
                <a:schemeClr val="bg1"/>
              </a:solidFill>
            </a:endParaRPr>
          </a:p>
        </p:txBody>
      </p:sp>
    </p:spTree>
    <p:extLst>
      <p:ext uri="{BB962C8B-B14F-4D97-AF65-F5344CB8AC3E}">
        <p14:creationId xmlns:p14="http://schemas.microsoft.com/office/powerpoint/2010/main" val="234798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37530" y="1270530"/>
            <a:ext cx="10088860" cy="5398990"/>
          </a:xfrm>
          <a:prstGeom prst="rect">
            <a:avLst/>
          </a:prstGeom>
        </p:spPr>
      </p:pic>
      <p:sp>
        <p:nvSpPr>
          <p:cNvPr id="2" name="Title 1"/>
          <p:cNvSpPr>
            <a:spLocks noGrp="1"/>
          </p:cNvSpPr>
          <p:nvPr>
            <p:ph type="title"/>
          </p:nvPr>
        </p:nvSpPr>
        <p:spPr>
          <a:solidFill>
            <a:srgbClr val="D7D7D7"/>
          </a:solidFill>
        </p:spPr>
        <p:txBody>
          <a:bodyPr/>
          <a:lstStyle/>
          <a:p>
            <a:r>
              <a:rPr lang="en-US" b="1" dirty="0" smtClean="0">
                <a:solidFill>
                  <a:schemeClr val="tx1"/>
                </a:solidFill>
              </a:rPr>
              <a:t>3. Where We Make an Impact – </a:t>
            </a:r>
            <a:r>
              <a:rPr lang="en-US" b="1" dirty="0">
                <a:solidFill>
                  <a:schemeClr val="tx1"/>
                </a:solidFill>
              </a:rPr>
              <a:t>Add Analysis of Progress on Goals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cxnSp>
        <p:nvCxnSpPr>
          <p:cNvPr id="19" name="Straight Arrow Connector 18"/>
          <p:cNvCxnSpPr/>
          <p:nvPr/>
        </p:nvCxnSpPr>
        <p:spPr>
          <a:xfrm>
            <a:off x="3214546" y="3609326"/>
            <a:ext cx="941818" cy="53892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0291156" y="2377440"/>
            <a:ext cx="24939" cy="8229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860EDB8-5305-433F-BE41-D7A86D811DB3}" type="slidenum">
              <a:rPr lang="en-US" smtClean="0"/>
              <a:pPr/>
              <a:t>12</a:t>
            </a:fld>
            <a:endParaRPr lang="en-US" dirty="0"/>
          </a:p>
        </p:txBody>
      </p:sp>
      <p:sp>
        <p:nvSpPr>
          <p:cNvPr id="16" name="Rounded Rectangular Callout 15"/>
          <p:cNvSpPr/>
          <p:nvPr/>
        </p:nvSpPr>
        <p:spPr>
          <a:xfrm>
            <a:off x="359078" y="3209732"/>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3</a:t>
            </a:r>
            <a:r>
              <a:rPr lang="en-US" sz="2400" i="1" dirty="0">
                <a:solidFill>
                  <a:schemeClr val="bg1"/>
                </a:solidFill>
              </a:rPr>
              <a:t>. Enter </a:t>
            </a:r>
            <a:r>
              <a:rPr lang="en-US" sz="2400" i="1" dirty="0" smtClean="0">
                <a:solidFill>
                  <a:schemeClr val="bg1"/>
                </a:solidFill>
              </a:rPr>
              <a:t>Analysis of Progress</a:t>
            </a:r>
            <a:endParaRPr lang="en-US" sz="2400" i="1" dirty="0">
              <a:solidFill>
                <a:schemeClr val="bg1"/>
              </a:solidFill>
            </a:endParaRPr>
          </a:p>
        </p:txBody>
      </p:sp>
      <p:cxnSp>
        <p:nvCxnSpPr>
          <p:cNvPr id="18" name="Straight Arrow Connector 17"/>
          <p:cNvCxnSpPr/>
          <p:nvPr/>
        </p:nvCxnSpPr>
        <p:spPr>
          <a:xfrm flipV="1">
            <a:off x="10448162" y="2377440"/>
            <a:ext cx="664824" cy="101307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7715085" y="3160028"/>
            <a:ext cx="4375801" cy="428905"/>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6. Make sure to </a:t>
            </a:r>
            <a:r>
              <a:rPr lang="en-US" sz="2400" b="1" i="1" dirty="0" smtClean="0">
                <a:solidFill>
                  <a:schemeClr val="bg1"/>
                </a:solidFill>
              </a:rPr>
              <a:t>Save and Return</a:t>
            </a:r>
            <a:endParaRPr lang="en-US" sz="2400" b="1" i="1" dirty="0">
              <a:solidFill>
                <a:schemeClr val="bg1"/>
              </a:solidFill>
            </a:endParaRPr>
          </a:p>
        </p:txBody>
      </p:sp>
      <p:cxnSp>
        <p:nvCxnSpPr>
          <p:cNvPr id="21" name="Straight Arrow Connector 20"/>
          <p:cNvCxnSpPr/>
          <p:nvPr/>
        </p:nvCxnSpPr>
        <p:spPr>
          <a:xfrm flipV="1">
            <a:off x="3347085" y="5408784"/>
            <a:ext cx="1075286" cy="42890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379892" y="5408784"/>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5. Select what % of Goal is completed</a:t>
            </a:r>
            <a:endParaRPr lang="en-US" sz="2400" i="1" dirty="0">
              <a:solidFill>
                <a:schemeClr val="bg1"/>
              </a:solidFill>
            </a:endParaRPr>
          </a:p>
        </p:txBody>
      </p:sp>
      <p:cxnSp>
        <p:nvCxnSpPr>
          <p:cNvPr id="22" name="Straight Arrow Connector 21"/>
          <p:cNvCxnSpPr/>
          <p:nvPr/>
        </p:nvCxnSpPr>
        <p:spPr>
          <a:xfrm>
            <a:off x="3054126" y="4745720"/>
            <a:ext cx="1268492" cy="30380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359077" y="4316815"/>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4. Ensure Reporting Year is 2017-18</a:t>
            </a:r>
            <a:endParaRPr lang="en-US" sz="2400" i="1" dirty="0">
              <a:solidFill>
                <a:schemeClr val="bg1"/>
              </a:solidFill>
            </a:endParaRPr>
          </a:p>
        </p:txBody>
      </p:sp>
      <p:sp>
        <p:nvSpPr>
          <p:cNvPr id="23" name="Rounded Rectangular Callout 22"/>
          <p:cNvSpPr/>
          <p:nvPr/>
        </p:nvSpPr>
        <p:spPr>
          <a:xfrm>
            <a:off x="8205538" y="5243873"/>
            <a:ext cx="3394893" cy="1584212"/>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*Give an update on </a:t>
            </a:r>
            <a:r>
              <a:rPr lang="en-US" sz="2400" b="1" i="1" dirty="0" smtClean="0">
                <a:solidFill>
                  <a:schemeClr val="bg1"/>
                </a:solidFill>
              </a:rPr>
              <a:t>Unit</a:t>
            </a:r>
            <a:r>
              <a:rPr lang="en-US" sz="2400" i="1" dirty="0" smtClean="0">
                <a:solidFill>
                  <a:schemeClr val="bg1"/>
                </a:solidFill>
              </a:rPr>
              <a:t> </a:t>
            </a:r>
            <a:r>
              <a:rPr lang="en-US" sz="2400" b="1" i="1" dirty="0" smtClean="0">
                <a:solidFill>
                  <a:schemeClr val="bg1"/>
                </a:solidFill>
              </a:rPr>
              <a:t>Goals</a:t>
            </a:r>
            <a:r>
              <a:rPr lang="en-US" sz="2400" i="1" dirty="0" smtClean="0">
                <a:solidFill>
                  <a:schemeClr val="bg1"/>
                </a:solidFill>
              </a:rPr>
              <a:t> for Reporting Year </a:t>
            </a:r>
            <a:r>
              <a:rPr lang="en-US" sz="2400" b="1" i="1" dirty="0" smtClean="0">
                <a:solidFill>
                  <a:schemeClr val="bg1"/>
                </a:solidFill>
              </a:rPr>
              <a:t>2017-18</a:t>
            </a:r>
            <a:r>
              <a:rPr lang="en-US" sz="2400" i="1" dirty="0" smtClean="0">
                <a:solidFill>
                  <a:schemeClr val="bg1"/>
                </a:solidFill>
              </a:rPr>
              <a:t> </a:t>
            </a:r>
            <a:r>
              <a:rPr lang="en-US" sz="2400" i="1" smtClean="0">
                <a:solidFill>
                  <a:schemeClr val="bg1"/>
                </a:solidFill>
              </a:rPr>
              <a:t>for Unit </a:t>
            </a:r>
            <a:r>
              <a:rPr lang="en-US" sz="2400" i="1" dirty="0" smtClean="0">
                <a:solidFill>
                  <a:schemeClr val="bg1"/>
                </a:solidFill>
              </a:rPr>
              <a:t>Goals from 2016-17*</a:t>
            </a:r>
            <a:endParaRPr lang="en-US" sz="2400" b="1" i="1" dirty="0">
              <a:solidFill>
                <a:schemeClr val="bg1"/>
              </a:solidFill>
            </a:endParaRPr>
          </a:p>
        </p:txBody>
      </p:sp>
    </p:spTree>
    <p:extLst>
      <p:ext uri="{BB962C8B-B14F-4D97-AF65-F5344CB8AC3E}">
        <p14:creationId xmlns:p14="http://schemas.microsoft.com/office/powerpoint/2010/main" val="3092999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596042" y="1903567"/>
            <a:ext cx="10305877" cy="4635179"/>
          </a:xfrm>
          <a:prstGeom prst="rect">
            <a:avLst/>
          </a:prstGeom>
        </p:spPr>
      </p:pic>
      <p:sp>
        <p:nvSpPr>
          <p:cNvPr id="2" name="Title 1"/>
          <p:cNvSpPr>
            <a:spLocks noGrp="1"/>
          </p:cNvSpPr>
          <p:nvPr>
            <p:ph type="title"/>
          </p:nvPr>
        </p:nvSpPr>
        <p:spPr>
          <a:solidFill>
            <a:srgbClr val="D7D7D7"/>
          </a:solidFill>
        </p:spPr>
        <p:txBody>
          <a:bodyPr/>
          <a:lstStyle/>
          <a:p>
            <a:r>
              <a:rPr lang="en-US" b="1" dirty="0" smtClean="0">
                <a:solidFill>
                  <a:schemeClr val="tx1"/>
                </a:solidFill>
              </a:rPr>
              <a:t>3. Closing the Loop – Add Analysis of Progress on Resources</a:t>
            </a:r>
            <a:endParaRPr lang="en-US" b="1"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cxnSp>
        <p:nvCxnSpPr>
          <p:cNvPr id="19" name="Straight Arrow Connector 18"/>
          <p:cNvCxnSpPr/>
          <p:nvPr/>
        </p:nvCxnSpPr>
        <p:spPr>
          <a:xfrm>
            <a:off x="10938595" y="3571709"/>
            <a:ext cx="540327" cy="48346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67891" y="3682538"/>
            <a:ext cx="739833" cy="44555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302739" y="3350005"/>
            <a:ext cx="2720469" cy="778083"/>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1. Click to </a:t>
            </a:r>
            <a:r>
              <a:rPr lang="en-US" sz="2400" b="1" i="1" dirty="0" smtClean="0">
                <a:solidFill>
                  <a:schemeClr val="bg1"/>
                </a:solidFill>
              </a:rPr>
              <a:t>View Resources</a:t>
            </a:r>
            <a:endParaRPr lang="en-US" sz="2400" b="1" i="1" dirty="0">
              <a:solidFill>
                <a:schemeClr val="bg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13</a:t>
            </a:fld>
            <a:endParaRPr lang="en-US" dirty="0"/>
          </a:p>
        </p:txBody>
      </p:sp>
      <p:sp>
        <p:nvSpPr>
          <p:cNvPr id="16" name="Rounded Rectangular Callout 15"/>
          <p:cNvSpPr/>
          <p:nvPr/>
        </p:nvSpPr>
        <p:spPr>
          <a:xfrm>
            <a:off x="8633598" y="2541941"/>
            <a:ext cx="2422329" cy="1271499"/>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2. Click to </a:t>
            </a:r>
            <a:r>
              <a:rPr lang="en-US" sz="2400" b="1" i="1" dirty="0" smtClean="0">
                <a:solidFill>
                  <a:schemeClr val="bg1"/>
                </a:solidFill>
              </a:rPr>
              <a:t>Add Analysis of Progress</a:t>
            </a:r>
            <a:endParaRPr lang="en-US" sz="2400" b="1" i="1" dirty="0">
              <a:solidFill>
                <a:schemeClr val="bg1"/>
              </a:solidFill>
            </a:endParaRPr>
          </a:p>
        </p:txBody>
      </p:sp>
      <p:sp>
        <p:nvSpPr>
          <p:cNvPr id="13" name="Rounded Rectangular Callout 12"/>
          <p:cNvSpPr/>
          <p:nvPr/>
        </p:nvSpPr>
        <p:spPr>
          <a:xfrm>
            <a:off x="12468" y="5287067"/>
            <a:ext cx="3167148" cy="1584212"/>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*Each Resource will need </a:t>
            </a:r>
            <a:r>
              <a:rPr lang="en-US" sz="2400" b="1" i="1" dirty="0" smtClean="0">
                <a:solidFill>
                  <a:schemeClr val="bg1"/>
                </a:solidFill>
              </a:rPr>
              <a:t>Analysis of Progress</a:t>
            </a:r>
            <a:r>
              <a:rPr lang="en-US" sz="2400" i="1" dirty="0" smtClean="0">
                <a:solidFill>
                  <a:schemeClr val="bg1"/>
                </a:solidFill>
              </a:rPr>
              <a:t> for </a:t>
            </a:r>
            <a:r>
              <a:rPr lang="en-US" sz="2400" b="1" i="1" dirty="0" smtClean="0">
                <a:solidFill>
                  <a:schemeClr val="bg1"/>
                </a:solidFill>
              </a:rPr>
              <a:t>Reporting Year</a:t>
            </a:r>
            <a:r>
              <a:rPr lang="en-US" sz="2400" i="1" dirty="0" smtClean="0">
                <a:solidFill>
                  <a:schemeClr val="bg1"/>
                </a:solidFill>
              </a:rPr>
              <a:t>*</a:t>
            </a:r>
            <a:endParaRPr lang="en-US" sz="2400" i="1" dirty="0">
              <a:solidFill>
                <a:schemeClr val="bg1"/>
              </a:solidFill>
            </a:endParaRPr>
          </a:p>
        </p:txBody>
      </p:sp>
      <p:sp>
        <p:nvSpPr>
          <p:cNvPr id="21" name="Rounded Rectangular Callout 20"/>
          <p:cNvSpPr/>
          <p:nvPr/>
        </p:nvSpPr>
        <p:spPr>
          <a:xfrm>
            <a:off x="7830589" y="5258758"/>
            <a:ext cx="3798903" cy="1584212"/>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*Give an update on </a:t>
            </a:r>
            <a:r>
              <a:rPr lang="en-US" sz="2400" b="1" i="1" dirty="0" smtClean="0">
                <a:solidFill>
                  <a:schemeClr val="bg1"/>
                </a:solidFill>
              </a:rPr>
              <a:t>Resources</a:t>
            </a:r>
            <a:r>
              <a:rPr lang="en-US" sz="2400" i="1" dirty="0" smtClean="0">
                <a:solidFill>
                  <a:schemeClr val="bg1"/>
                </a:solidFill>
              </a:rPr>
              <a:t> for Reporting Year </a:t>
            </a:r>
            <a:r>
              <a:rPr lang="en-US" sz="2400" b="1" i="1" dirty="0" smtClean="0">
                <a:solidFill>
                  <a:schemeClr val="bg1"/>
                </a:solidFill>
              </a:rPr>
              <a:t>2017-18</a:t>
            </a:r>
            <a:r>
              <a:rPr lang="en-US" sz="2400" i="1" dirty="0" smtClean="0">
                <a:solidFill>
                  <a:schemeClr val="bg1"/>
                </a:solidFill>
              </a:rPr>
              <a:t> for Resources from 2016-17*</a:t>
            </a:r>
            <a:endParaRPr lang="en-US" sz="2400" b="1" i="1" dirty="0">
              <a:solidFill>
                <a:schemeClr val="bg1"/>
              </a:solidFill>
            </a:endParaRPr>
          </a:p>
        </p:txBody>
      </p:sp>
    </p:spTree>
    <p:extLst>
      <p:ext uri="{BB962C8B-B14F-4D97-AF65-F5344CB8AC3E}">
        <p14:creationId xmlns:p14="http://schemas.microsoft.com/office/powerpoint/2010/main" val="628790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53949" y="1265952"/>
            <a:ext cx="8901978" cy="5319563"/>
          </a:xfrm>
          <a:prstGeom prst="rect">
            <a:avLst/>
          </a:prstGeom>
        </p:spPr>
      </p:pic>
      <p:sp>
        <p:nvSpPr>
          <p:cNvPr id="2" name="Title 1"/>
          <p:cNvSpPr>
            <a:spLocks noGrp="1"/>
          </p:cNvSpPr>
          <p:nvPr>
            <p:ph type="title"/>
          </p:nvPr>
        </p:nvSpPr>
        <p:spPr>
          <a:solidFill>
            <a:srgbClr val="D7D7D7"/>
          </a:solidFill>
        </p:spPr>
        <p:txBody>
          <a:bodyPr/>
          <a:lstStyle/>
          <a:p>
            <a:r>
              <a:rPr lang="en-US" b="1" dirty="0" smtClean="0">
                <a:solidFill>
                  <a:schemeClr val="tx1"/>
                </a:solidFill>
              </a:rPr>
              <a:t>3. Closing the </a:t>
            </a:r>
            <a:r>
              <a:rPr lang="en-US" b="1" smtClean="0">
                <a:solidFill>
                  <a:schemeClr val="tx1"/>
                </a:solidFill>
              </a:rPr>
              <a:t>Loop – Add </a:t>
            </a:r>
            <a:r>
              <a:rPr lang="en-US" b="1" dirty="0" smtClean="0">
                <a:solidFill>
                  <a:schemeClr val="tx1"/>
                </a:solidFill>
              </a:rPr>
              <a:t>Analysis of Progress on Resources</a:t>
            </a:r>
            <a:endParaRPr lang="en-US" sz="2400" b="1"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cxnSp>
        <p:nvCxnSpPr>
          <p:cNvPr id="19" name="Straight Arrow Connector 18"/>
          <p:cNvCxnSpPr/>
          <p:nvPr/>
        </p:nvCxnSpPr>
        <p:spPr>
          <a:xfrm>
            <a:off x="9423770" y="1523643"/>
            <a:ext cx="634818" cy="29907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6778" y="4463936"/>
            <a:ext cx="1483245" cy="112728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860EDB8-5305-433F-BE41-D7A86D811DB3}" type="slidenum">
              <a:rPr lang="en-US" smtClean="0"/>
              <a:pPr/>
              <a:t>14</a:t>
            </a:fld>
            <a:endParaRPr lang="en-US" dirty="0"/>
          </a:p>
        </p:txBody>
      </p:sp>
      <p:sp>
        <p:nvSpPr>
          <p:cNvPr id="12" name="Rounded Rectangular Callout 11"/>
          <p:cNvSpPr/>
          <p:nvPr/>
        </p:nvSpPr>
        <p:spPr>
          <a:xfrm>
            <a:off x="908578" y="3749267"/>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3</a:t>
            </a:r>
            <a:r>
              <a:rPr lang="en-US" sz="2400" i="1" dirty="0">
                <a:solidFill>
                  <a:schemeClr val="bg1"/>
                </a:solidFill>
              </a:rPr>
              <a:t>. Enter progress of goals and plans</a:t>
            </a:r>
          </a:p>
        </p:txBody>
      </p:sp>
      <p:sp>
        <p:nvSpPr>
          <p:cNvPr id="17" name="Rounded Rectangular Callout 16"/>
          <p:cNvSpPr/>
          <p:nvPr/>
        </p:nvSpPr>
        <p:spPr>
          <a:xfrm>
            <a:off x="5204641" y="1309191"/>
            <a:ext cx="4375801" cy="428905"/>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5. Make sure to </a:t>
            </a:r>
            <a:r>
              <a:rPr lang="en-US" sz="2400" b="1" i="1" dirty="0" smtClean="0">
                <a:solidFill>
                  <a:schemeClr val="bg1"/>
                </a:solidFill>
              </a:rPr>
              <a:t>Save and Return</a:t>
            </a:r>
            <a:endParaRPr lang="en-US" sz="2400" b="1" i="1" dirty="0">
              <a:solidFill>
                <a:schemeClr val="bg1"/>
              </a:solidFill>
            </a:endParaRPr>
          </a:p>
        </p:txBody>
      </p:sp>
      <p:sp>
        <p:nvSpPr>
          <p:cNvPr id="18" name="Rounded Rectangular Callout 17"/>
          <p:cNvSpPr/>
          <p:nvPr/>
        </p:nvSpPr>
        <p:spPr>
          <a:xfrm>
            <a:off x="12468" y="5287067"/>
            <a:ext cx="3167148" cy="1584212"/>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*Each Resource will need </a:t>
            </a:r>
            <a:r>
              <a:rPr lang="en-US" sz="2400" b="1" i="1" dirty="0" smtClean="0">
                <a:solidFill>
                  <a:schemeClr val="bg1"/>
                </a:solidFill>
              </a:rPr>
              <a:t>Analysis of Progress</a:t>
            </a:r>
            <a:r>
              <a:rPr lang="en-US" sz="2400" i="1" dirty="0" smtClean="0">
                <a:solidFill>
                  <a:schemeClr val="bg1"/>
                </a:solidFill>
              </a:rPr>
              <a:t> for </a:t>
            </a:r>
            <a:r>
              <a:rPr lang="en-US" sz="2400" b="1" i="1" dirty="0" smtClean="0">
                <a:solidFill>
                  <a:schemeClr val="bg1"/>
                </a:solidFill>
              </a:rPr>
              <a:t>Reporting Year</a:t>
            </a:r>
            <a:r>
              <a:rPr lang="en-US" sz="2400" i="1" dirty="0" smtClean="0">
                <a:solidFill>
                  <a:schemeClr val="bg1"/>
                </a:solidFill>
              </a:rPr>
              <a:t>*</a:t>
            </a:r>
            <a:endParaRPr lang="en-US" sz="2400" i="1" dirty="0">
              <a:solidFill>
                <a:schemeClr val="bg1"/>
              </a:solidFill>
            </a:endParaRPr>
          </a:p>
        </p:txBody>
      </p:sp>
      <p:cxnSp>
        <p:nvCxnSpPr>
          <p:cNvPr id="20" name="Straight Arrow Connector 19"/>
          <p:cNvCxnSpPr/>
          <p:nvPr/>
        </p:nvCxnSpPr>
        <p:spPr>
          <a:xfrm flipH="1">
            <a:off x="6410434" y="5834774"/>
            <a:ext cx="1414674" cy="24439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7776873" y="5362580"/>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4. Ensure Reporting Year is </a:t>
            </a:r>
            <a:r>
              <a:rPr lang="en-US" sz="2400" b="1" i="1" dirty="0" smtClean="0">
                <a:solidFill>
                  <a:schemeClr val="bg1"/>
                </a:solidFill>
              </a:rPr>
              <a:t>2017-18</a:t>
            </a:r>
            <a:endParaRPr lang="en-US" sz="2400" b="1" i="1" dirty="0">
              <a:solidFill>
                <a:schemeClr val="bg1"/>
              </a:solidFill>
            </a:endParaRPr>
          </a:p>
        </p:txBody>
      </p:sp>
    </p:spTree>
    <p:extLst>
      <p:ext uri="{BB962C8B-B14F-4D97-AF65-F5344CB8AC3E}">
        <p14:creationId xmlns:p14="http://schemas.microsoft.com/office/powerpoint/2010/main" val="3878289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42516" y="1411202"/>
            <a:ext cx="10228516" cy="5007196"/>
          </a:xfrm>
          <a:prstGeom prst="rect">
            <a:avLst/>
          </a:prstGeom>
        </p:spPr>
      </p:pic>
      <p:sp>
        <p:nvSpPr>
          <p:cNvPr id="2" name="Title 1"/>
          <p:cNvSpPr>
            <a:spLocks noGrp="1"/>
          </p:cNvSpPr>
          <p:nvPr>
            <p:ph type="title"/>
          </p:nvPr>
        </p:nvSpPr>
        <p:spPr>
          <a:solidFill>
            <a:srgbClr val="D7D7D7"/>
          </a:solidFill>
        </p:spPr>
        <p:txBody>
          <a:bodyPr/>
          <a:lstStyle/>
          <a:p>
            <a:r>
              <a:rPr lang="en-US" b="1" dirty="0" smtClean="0">
                <a:solidFill>
                  <a:schemeClr val="tx1"/>
                </a:solidFill>
              </a:rPr>
              <a:t>3. Where We Make an Impact – View &amp; Add Related Documents</a:t>
            </a:r>
            <a:endParaRPr lang="en-US" b="1"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cxnSp>
        <p:nvCxnSpPr>
          <p:cNvPr id="9" name="Straight Arrow Connector 8"/>
          <p:cNvCxnSpPr/>
          <p:nvPr/>
        </p:nvCxnSpPr>
        <p:spPr>
          <a:xfrm>
            <a:off x="9100265" y="3491508"/>
            <a:ext cx="2221670" cy="68148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6349203" y="2860776"/>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1. Click to </a:t>
            </a:r>
            <a:r>
              <a:rPr lang="en-US" sz="2400" b="1" i="1" dirty="0" smtClean="0">
                <a:solidFill>
                  <a:schemeClr val="bg1"/>
                </a:solidFill>
              </a:rPr>
              <a:t>Add Related Documents</a:t>
            </a:r>
            <a:endParaRPr lang="en-US" sz="2400" b="1" i="1" dirty="0">
              <a:solidFill>
                <a:schemeClr val="bg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15</a:t>
            </a:fld>
            <a:endParaRPr lang="en-US" dirty="0"/>
          </a:p>
        </p:txBody>
      </p:sp>
    </p:spTree>
    <p:extLst>
      <p:ext uri="{BB962C8B-B14F-4D97-AF65-F5344CB8AC3E}">
        <p14:creationId xmlns:p14="http://schemas.microsoft.com/office/powerpoint/2010/main" val="235918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7D7D7"/>
          </a:solidFill>
        </p:spPr>
        <p:txBody>
          <a:bodyPr/>
          <a:lstStyle/>
          <a:p>
            <a:r>
              <a:rPr lang="en-US" b="1" dirty="0" smtClean="0">
                <a:solidFill>
                  <a:schemeClr val="tx1"/>
                </a:solidFill>
              </a:rPr>
              <a:t>3. Where We Make an Impact – View &amp; Add Related Documents</a:t>
            </a:r>
            <a:endParaRPr lang="en-US" b="1" dirty="0">
              <a:solidFill>
                <a:schemeClr val="tx1"/>
              </a:solidFill>
            </a:endParaRPr>
          </a:p>
        </p:txBody>
      </p:sp>
      <p:pic>
        <p:nvPicPr>
          <p:cNvPr id="4" name="Picture 3"/>
          <p:cNvPicPr>
            <a:picLocks noChangeAspect="1"/>
          </p:cNvPicPr>
          <p:nvPr/>
        </p:nvPicPr>
        <p:blipFill>
          <a:blip r:embed="rId3"/>
          <a:stretch>
            <a:fillRect/>
          </a:stretch>
        </p:blipFill>
        <p:spPr>
          <a:xfrm>
            <a:off x="1556241" y="1437578"/>
            <a:ext cx="10574215" cy="4737248"/>
          </a:xfrm>
          <a:prstGeom prst="rect">
            <a:avLst/>
          </a:prstGeom>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
        <p:nvSpPr>
          <p:cNvPr id="17" name="Rounded Rectangular Callout 16"/>
          <p:cNvSpPr/>
          <p:nvPr/>
        </p:nvSpPr>
        <p:spPr>
          <a:xfrm>
            <a:off x="7650304" y="5666458"/>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2. Click to </a:t>
            </a:r>
            <a:r>
              <a:rPr lang="en-US" sz="2400" b="1" i="1" dirty="0" smtClean="0">
                <a:solidFill>
                  <a:schemeClr val="bg1"/>
                </a:solidFill>
              </a:rPr>
              <a:t>Upload</a:t>
            </a:r>
            <a:r>
              <a:rPr lang="en-US" sz="2400" i="1" dirty="0" smtClean="0">
                <a:solidFill>
                  <a:schemeClr val="bg1"/>
                </a:solidFill>
              </a:rPr>
              <a:t> new documents</a:t>
            </a:r>
            <a:endParaRPr lang="en-US" sz="2400" i="1" dirty="0">
              <a:solidFill>
                <a:schemeClr val="bg1"/>
              </a:solidFill>
            </a:endParaRPr>
          </a:p>
        </p:txBody>
      </p:sp>
      <p:cxnSp>
        <p:nvCxnSpPr>
          <p:cNvPr id="9" name="Straight Arrow Connector 8"/>
          <p:cNvCxnSpPr/>
          <p:nvPr/>
        </p:nvCxnSpPr>
        <p:spPr>
          <a:xfrm flipH="1" flipV="1">
            <a:off x="7439290" y="5092918"/>
            <a:ext cx="333110" cy="57354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39837" y="4054676"/>
            <a:ext cx="380371" cy="111520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1556241" y="3240531"/>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3. Click to </a:t>
            </a:r>
            <a:r>
              <a:rPr lang="en-US" sz="2400" b="1" i="1" dirty="0" smtClean="0">
                <a:solidFill>
                  <a:schemeClr val="bg1"/>
                </a:solidFill>
              </a:rPr>
              <a:t>View</a:t>
            </a:r>
            <a:r>
              <a:rPr lang="en-US" sz="2400" i="1" dirty="0" smtClean="0">
                <a:solidFill>
                  <a:schemeClr val="bg1"/>
                </a:solidFill>
              </a:rPr>
              <a:t> Document Repository</a:t>
            </a:r>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16</a:t>
            </a:fld>
            <a:endParaRPr lang="en-US" dirty="0"/>
          </a:p>
        </p:txBody>
      </p:sp>
    </p:spTree>
    <p:extLst>
      <p:ext uri="{BB962C8B-B14F-4D97-AF65-F5344CB8AC3E}">
        <p14:creationId xmlns:p14="http://schemas.microsoft.com/office/powerpoint/2010/main" val="3480468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4312" y="1154167"/>
            <a:ext cx="8954193" cy="5632711"/>
          </a:xfrm>
          <a:prstGeom prst="rect">
            <a:avLst/>
          </a:prstGeom>
        </p:spPr>
      </p:pic>
      <p:cxnSp>
        <p:nvCxnSpPr>
          <p:cNvPr id="20" name="Straight Arrow Connector 19"/>
          <p:cNvCxnSpPr/>
          <p:nvPr/>
        </p:nvCxnSpPr>
        <p:spPr>
          <a:xfrm flipH="1">
            <a:off x="8205096" y="5836686"/>
            <a:ext cx="1071719" cy="64863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Uploading Documents to Resources</a:t>
            </a:r>
            <a:endParaRPr lang="en-US" b="1" dirty="0">
              <a:solidFill>
                <a:schemeClr val="tx1"/>
              </a:solidFill>
            </a:endParaRPr>
          </a:p>
        </p:txBody>
      </p:sp>
      <p:cxnSp>
        <p:nvCxnSpPr>
          <p:cNvPr id="19" name="Straight Arrow Connector 18"/>
          <p:cNvCxnSpPr/>
          <p:nvPr/>
        </p:nvCxnSpPr>
        <p:spPr>
          <a:xfrm flipH="1" flipV="1">
            <a:off x="7847215" y="2757049"/>
            <a:ext cx="1645542" cy="66397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060873" y="3486426"/>
            <a:ext cx="431884" cy="42825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9469759" y="2980878"/>
            <a:ext cx="2668031" cy="1133921"/>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5. Click to </a:t>
            </a:r>
            <a:r>
              <a:rPr lang="en-US" sz="2400" b="1" i="1" dirty="0" smtClean="0"/>
              <a:t>browse </a:t>
            </a:r>
            <a:r>
              <a:rPr lang="en-US" sz="2400" i="1" dirty="0" smtClean="0"/>
              <a:t>and add files on your computer</a:t>
            </a:r>
            <a:endParaRPr lang="en-US" sz="2400" i="1" dirty="0"/>
          </a:p>
        </p:txBody>
      </p:sp>
      <p:sp>
        <p:nvSpPr>
          <p:cNvPr id="16" name="Rounded Rectangular Callout 15"/>
          <p:cNvSpPr/>
          <p:nvPr/>
        </p:nvSpPr>
        <p:spPr>
          <a:xfrm>
            <a:off x="9276815" y="5223832"/>
            <a:ext cx="2668031" cy="113252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6</a:t>
            </a:r>
            <a:r>
              <a:rPr lang="en-US" sz="2400" i="1" dirty="0" smtClean="0"/>
              <a:t>. Select </a:t>
            </a:r>
            <a:r>
              <a:rPr lang="en-US" sz="2400" i="1" dirty="0"/>
              <a:t>File and Select </a:t>
            </a:r>
            <a:r>
              <a:rPr lang="en-US" sz="2400" b="1" i="1" dirty="0" smtClean="0"/>
              <a:t>Open</a:t>
            </a:r>
            <a:endParaRPr lang="en-US" sz="2400" b="1"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17</a:t>
            </a:fld>
            <a:endParaRPr lang="en-US" dirty="0"/>
          </a:p>
        </p:txBody>
      </p:sp>
      <p:cxnSp>
        <p:nvCxnSpPr>
          <p:cNvPr id="21" name="Straight Arrow Connector 20"/>
          <p:cNvCxnSpPr/>
          <p:nvPr/>
        </p:nvCxnSpPr>
        <p:spPr>
          <a:xfrm flipH="1">
            <a:off x="6991005" y="1662545"/>
            <a:ext cx="540326" cy="39893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4073236" y="1370379"/>
            <a:ext cx="6452061" cy="464698"/>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4. Select </a:t>
            </a:r>
            <a:r>
              <a:rPr lang="en-US" sz="2400" i="1" dirty="0"/>
              <a:t>Location to place uploaded documents to</a:t>
            </a:r>
          </a:p>
        </p:txBody>
      </p:sp>
      <p:cxnSp>
        <p:nvCxnSpPr>
          <p:cNvPr id="22" name="Straight Arrow Connector 21"/>
          <p:cNvCxnSpPr/>
          <p:nvPr/>
        </p:nvCxnSpPr>
        <p:spPr>
          <a:xfrm flipV="1">
            <a:off x="1886816" y="2042932"/>
            <a:ext cx="814991" cy="2323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75218" y="2190001"/>
            <a:ext cx="726589" cy="77054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49687" y="1154167"/>
            <a:ext cx="2103310" cy="200988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Document Retrieval Screen will display</a:t>
            </a:r>
          </a:p>
        </p:txBody>
      </p:sp>
      <p:sp>
        <p:nvSpPr>
          <p:cNvPr id="26" name="Title 1"/>
          <p:cNvSpPr txBox="1">
            <a:spLocks/>
          </p:cNvSpPr>
          <p:nvPr/>
        </p:nvSpPr>
        <p:spPr>
          <a:xfrm>
            <a:off x="505819" y="438441"/>
            <a:ext cx="11311128" cy="640080"/>
          </a:xfrm>
          <a:prstGeom prst="rect">
            <a:avLst/>
          </a:prstGeom>
          <a:solidFill>
            <a:srgbClr val="D7D7D7"/>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3. Where We Make an Impact –View &amp; Add Related Documents</a:t>
            </a:r>
            <a:endParaRPr lang="en-US" b="1" dirty="0">
              <a:solidFill>
                <a:schemeClr val="tx1"/>
              </a:solidFill>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198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66988" y="1798669"/>
            <a:ext cx="10523898" cy="4580991"/>
          </a:xfrm>
          <a:prstGeom prst="rect">
            <a:avLst/>
          </a:prstGeom>
          <a:ln>
            <a:noFill/>
          </a:ln>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Uploading Documents to Resources</a:t>
            </a:r>
            <a:endParaRPr lang="en-US" b="1" dirty="0">
              <a:solidFill>
                <a:schemeClr val="tx1"/>
              </a:solidFill>
            </a:endParaRPr>
          </a:p>
        </p:txBody>
      </p:sp>
      <p:cxnSp>
        <p:nvCxnSpPr>
          <p:cNvPr id="19" name="Straight Arrow Connector 18"/>
          <p:cNvCxnSpPr/>
          <p:nvPr/>
        </p:nvCxnSpPr>
        <p:spPr>
          <a:xfrm flipV="1">
            <a:off x="7939454" y="2574646"/>
            <a:ext cx="1820008" cy="62310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828941" y="1737317"/>
            <a:ext cx="1710713" cy="34258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5271423" y="1209178"/>
            <a:ext cx="2668031" cy="113252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7</a:t>
            </a:r>
            <a:r>
              <a:rPr lang="en-US" sz="2400" i="1" dirty="0" smtClean="0"/>
              <a:t>. Select</a:t>
            </a:r>
            <a:r>
              <a:rPr lang="en-US" sz="2400" b="1" i="1" dirty="0" smtClean="0"/>
              <a:t> </a:t>
            </a:r>
            <a:r>
              <a:rPr lang="en-US" sz="2400" b="1" i="1" dirty="0"/>
              <a:t>Save and Relate</a:t>
            </a:r>
            <a:endParaRPr lang="en-US" sz="2400" i="1" dirty="0"/>
          </a:p>
        </p:txBody>
      </p:sp>
      <p:cxnSp>
        <p:nvCxnSpPr>
          <p:cNvPr id="22" name="Straight Arrow Connector 21"/>
          <p:cNvCxnSpPr>
            <a:stCxn id="18" idx="0"/>
          </p:cNvCxnSpPr>
          <p:nvPr/>
        </p:nvCxnSpPr>
        <p:spPr>
          <a:xfrm flipV="1">
            <a:off x="10044451" y="2940801"/>
            <a:ext cx="39985" cy="106149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4329966" y="2940801"/>
            <a:ext cx="3714806" cy="1568533"/>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a:t>Save and Add New:</a:t>
            </a:r>
            <a:r>
              <a:rPr lang="en-US" sz="2400" i="1" dirty="0"/>
              <a:t> saves the document and stays on this screen to keep adding more documents</a:t>
            </a:r>
          </a:p>
        </p:txBody>
      </p:sp>
      <p:sp>
        <p:nvSpPr>
          <p:cNvPr id="18" name="Rounded Rectangular Callout 17"/>
          <p:cNvSpPr/>
          <p:nvPr/>
        </p:nvSpPr>
        <p:spPr>
          <a:xfrm>
            <a:off x="8187048" y="4002296"/>
            <a:ext cx="3714806" cy="1568533"/>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a:t>Save and Close: </a:t>
            </a:r>
            <a:r>
              <a:rPr lang="en-US" sz="2400" i="1" dirty="0"/>
              <a:t>saves the document and returns to previous screen</a:t>
            </a:r>
          </a:p>
        </p:txBody>
      </p:sp>
      <p:sp>
        <p:nvSpPr>
          <p:cNvPr id="4" name="Slide Number Placeholder 3"/>
          <p:cNvSpPr>
            <a:spLocks noGrp="1"/>
          </p:cNvSpPr>
          <p:nvPr>
            <p:ph type="sldNum" sz="quarter" idx="12"/>
          </p:nvPr>
        </p:nvSpPr>
        <p:spPr/>
        <p:txBody>
          <a:bodyPr/>
          <a:lstStyle/>
          <a:p>
            <a:fld id="{9860EDB8-5305-433F-BE41-D7A86D811DB3}" type="slidenum">
              <a:rPr lang="en-US" smtClean="0"/>
              <a:pPr/>
              <a:t>18</a:t>
            </a:fld>
            <a:endParaRPr lang="en-US" dirty="0"/>
          </a:p>
        </p:txBody>
      </p:sp>
      <p:sp>
        <p:nvSpPr>
          <p:cNvPr id="12" name="Title 1"/>
          <p:cNvSpPr txBox="1">
            <a:spLocks/>
          </p:cNvSpPr>
          <p:nvPr/>
        </p:nvSpPr>
        <p:spPr>
          <a:xfrm>
            <a:off x="505819" y="438441"/>
            <a:ext cx="11311128" cy="640080"/>
          </a:xfrm>
          <a:prstGeom prst="rect">
            <a:avLst/>
          </a:prstGeom>
          <a:solidFill>
            <a:srgbClr val="D7D7D7"/>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3. Where We Make an Impact –View &amp; Add Related Documents</a:t>
            </a:r>
            <a:endParaRPr lang="en-US" b="1" dirty="0">
              <a:solidFill>
                <a:schemeClr val="tx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1225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54480" y="1324460"/>
            <a:ext cx="10536406" cy="5209294"/>
          </a:xfrm>
          <a:prstGeom prst="rect">
            <a:avLst/>
          </a:prstGeom>
        </p:spPr>
      </p:pic>
      <p:sp>
        <p:nvSpPr>
          <p:cNvPr id="2" name="Title 1"/>
          <p:cNvSpPr>
            <a:spLocks noGrp="1"/>
          </p:cNvSpPr>
          <p:nvPr>
            <p:ph type="title"/>
          </p:nvPr>
        </p:nvSpPr>
        <p:spPr>
          <a:solidFill>
            <a:srgbClr val="D7D7D7"/>
          </a:solidFill>
        </p:spPr>
        <p:txBody>
          <a:bodyPr/>
          <a:lstStyle/>
          <a:p>
            <a:r>
              <a:rPr lang="en-US" b="1" dirty="0" smtClean="0">
                <a:solidFill>
                  <a:schemeClr val="tx1"/>
                </a:solidFill>
              </a:rPr>
              <a:t>3. Where We Make an Impact – Related Outcomes Results</a:t>
            </a:r>
            <a:endParaRPr lang="en-US" b="1"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cxnSp>
        <p:nvCxnSpPr>
          <p:cNvPr id="9" name="Straight Arrow Connector 8"/>
          <p:cNvCxnSpPr/>
          <p:nvPr/>
        </p:nvCxnSpPr>
        <p:spPr>
          <a:xfrm>
            <a:off x="9759142" y="4786018"/>
            <a:ext cx="1803862" cy="9830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7072139" y="4207839"/>
            <a:ext cx="2967193" cy="1156359"/>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1. Click to </a:t>
            </a:r>
            <a:r>
              <a:rPr lang="en-US" sz="2400" b="1" i="1" dirty="0" smtClean="0">
                <a:solidFill>
                  <a:schemeClr val="bg1"/>
                </a:solidFill>
              </a:rPr>
              <a:t>Add Related Outcomes Results</a:t>
            </a:r>
            <a:endParaRPr lang="en-US" sz="2400" b="1" i="1" dirty="0">
              <a:solidFill>
                <a:schemeClr val="bg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19</a:t>
            </a:fld>
            <a:endParaRPr lang="en-US" dirty="0"/>
          </a:p>
        </p:txBody>
      </p:sp>
    </p:spTree>
    <p:extLst>
      <p:ext uri="{BB962C8B-B14F-4D97-AF65-F5344CB8AC3E}">
        <p14:creationId xmlns:p14="http://schemas.microsoft.com/office/powerpoint/2010/main" val="2036213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15447" y="5266827"/>
            <a:ext cx="4750964" cy="1469723"/>
          </a:xfrm>
          <a:prstGeom prst="rect">
            <a:avLst/>
          </a:prstGeom>
        </p:spPr>
      </p:pic>
      <p:sp>
        <p:nvSpPr>
          <p:cNvPr id="2" name="Title 1"/>
          <p:cNvSpPr>
            <a:spLocks noGrp="1"/>
          </p:cNvSpPr>
          <p:nvPr>
            <p:ph type="title"/>
          </p:nvPr>
        </p:nvSpPr>
        <p:spPr>
          <a:xfrm>
            <a:off x="521208" y="448056"/>
            <a:ext cx="11309348" cy="640080"/>
          </a:xfrm>
        </p:spPr>
        <p:txBody>
          <a:bodyPr/>
          <a:lstStyle/>
          <a:p>
            <a:r>
              <a:rPr lang="en-US" b="1" dirty="0" smtClean="0"/>
              <a:t>PIE 2018 vs Prior Years</a:t>
            </a:r>
            <a:endParaRPr lang="en-US" b="1" dirty="0"/>
          </a:p>
        </p:txBody>
      </p:sp>
      <p:sp>
        <p:nvSpPr>
          <p:cNvPr id="84" name="Content Placeholder 5"/>
          <p:cNvSpPr txBox="1">
            <a:spLocks/>
          </p:cNvSpPr>
          <p:nvPr/>
        </p:nvSpPr>
        <p:spPr>
          <a:xfrm>
            <a:off x="2256999" y="1578587"/>
            <a:ext cx="5906099" cy="3899500"/>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200000"/>
              </a:lnSpc>
              <a:spcBef>
                <a:spcPts val="0"/>
              </a:spcBef>
              <a:spcAft>
                <a:spcPts val="600"/>
              </a:spcAft>
              <a:buNone/>
            </a:pPr>
            <a:endParaRPr lang="en-US" sz="800" dirty="0" smtClean="0"/>
          </a:p>
        </p:txBody>
      </p:sp>
      <p:sp>
        <p:nvSpPr>
          <p:cNvPr id="5" name="Rounded Rectangular Callout 4"/>
          <p:cNvSpPr/>
          <p:nvPr/>
        </p:nvSpPr>
        <p:spPr>
          <a:xfrm>
            <a:off x="1637822" y="2423874"/>
            <a:ext cx="7639182" cy="240237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nSpc>
                <a:spcPct val="100000"/>
              </a:lnSpc>
              <a:spcBef>
                <a:spcPts val="0"/>
              </a:spcBef>
              <a:spcAft>
                <a:spcPts val="600"/>
              </a:spcAft>
              <a:buFont typeface="+mj-lt"/>
              <a:buAutoNum type="romanLcPeriod"/>
            </a:pPr>
            <a:r>
              <a:rPr lang="en-US" sz="2400" dirty="0"/>
              <a:t>Ribbon changes ( Main </a:t>
            </a:r>
            <a:r>
              <a:rPr lang="en-US" sz="2400" dirty="0" smtClean="0"/>
              <a:t>&amp; Left Screen)</a:t>
            </a:r>
            <a:endParaRPr lang="en-US" sz="2400" dirty="0"/>
          </a:p>
          <a:p>
            <a:pPr marL="400050" indent="-400050">
              <a:lnSpc>
                <a:spcPct val="100000"/>
              </a:lnSpc>
              <a:spcBef>
                <a:spcPts val="0"/>
              </a:spcBef>
              <a:spcAft>
                <a:spcPts val="600"/>
              </a:spcAft>
              <a:buFont typeface="+mj-lt"/>
              <a:buAutoNum type="romanLcPeriod"/>
            </a:pPr>
            <a:r>
              <a:rPr lang="en-US" sz="2400" dirty="0" smtClean="0"/>
              <a:t>Field title changes and removal of redundant fields</a:t>
            </a:r>
            <a:endParaRPr lang="en-US" sz="2400" dirty="0"/>
          </a:p>
          <a:p>
            <a:pPr marL="400050" indent="-400050">
              <a:lnSpc>
                <a:spcPct val="100000"/>
              </a:lnSpc>
              <a:spcBef>
                <a:spcPts val="0"/>
              </a:spcBef>
              <a:spcAft>
                <a:spcPts val="600"/>
              </a:spcAft>
              <a:buFont typeface="+mj-lt"/>
              <a:buAutoNum type="romanLcPeriod"/>
            </a:pPr>
            <a:r>
              <a:rPr lang="en-US" sz="2400" dirty="0" smtClean="0"/>
              <a:t>Enhanced “Help </a:t>
            </a:r>
            <a:r>
              <a:rPr lang="en-US" sz="2400" dirty="0"/>
              <a:t>Text</a:t>
            </a:r>
            <a:r>
              <a:rPr lang="en-US" sz="2400" dirty="0" smtClean="0"/>
              <a:t>”       Fields</a:t>
            </a:r>
            <a:endParaRPr lang="en-US" sz="2400" dirty="0"/>
          </a:p>
          <a:p>
            <a:pPr marL="400050" indent="-400050">
              <a:lnSpc>
                <a:spcPct val="100000"/>
              </a:lnSpc>
              <a:spcBef>
                <a:spcPts val="0"/>
              </a:spcBef>
              <a:spcAft>
                <a:spcPts val="600"/>
              </a:spcAft>
              <a:buFont typeface="+mj-lt"/>
              <a:buAutoNum type="romanLcPeriod"/>
            </a:pPr>
            <a:r>
              <a:rPr lang="en-US" sz="2400" dirty="0" smtClean="0"/>
              <a:t>Terminology updates</a:t>
            </a:r>
            <a:endParaRPr lang="en-US" sz="2400" dirty="0"/>
          </a:p>
        </p:txBody>
      </p:sp>
      <p:pic>
        <p:nvPicPr>
          <p:cNvPr id="4" name="Picture 3"/>
          <p:cNvPicPr>
            <a:picLocks noChangeAspect="1"/>
          </p:cNvPicPr>
          <p:nvPr/>
        </p:nvPicPr>
        <p:blipFill>
          <a:blip r:embed="rId4"/>
          <a:stretch>
            <a:fillRect/>
          </a:stretch>
        </p:blipFill>
        <p:spPr>
          <a:xfrm>
            <a:off x="5006092" y="3646169"/>
            <a:ext cx="374660" cy="373293"/>
          </a:xfrm>
          <a:prstGeom prst="rect">
            <a:avLst/>
          </a:prstGeom>
        </p:spPr>
      </p:pic>
      <p:sp>
        <p:nvSpPr>
          <p:cNvPr id="6" name="Slide Number Placeholder 5"/>
          <p:cNvSpPr>
            <a:spLocks noGrp="1"/>
          </p:cNvSpPr>
          <p:nvPr>
            <p:ph type="sldNum" sz="quarter" idx="12"/>
          </p:nvPr>
        </p:nvSpPr>
        <p:spPr/>
        <p:txBody>
          <a:bodyPr/>
          <a:lstStyle/>
          <a:p>
            <a:fld id="{9860EDB8-5305-433F-BE41-D7A86D811DB3}" type="slidenum">
              <a:rPr lang="en-US" smtClean="0"/>
              <a:pPr/>
              <a:t>2</a:t>
            </a:fld>
            <a:endParaRPr lang="en-US" dirty="0"/>
          </a:p>
        </p:txBody>
      </p:sp>
    </p:spTree>
    <p:extLst>
      <p:ext uri="{BB962C8B-B14F-4D97-AF65-F5344CB8AC3E}">
        <p14:creationId xmlns:p14="http://schemas.microsoft.com/office/powerpoint/2010/main" val="174776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41349" y="1270530"/>
            <a:ext cx="8862161" cy="5412223"/>
          </a:xfrm>
          <a:prstGeom prst="rect">
            <a:avLst/>
          </a:prstGeom>
        </p:spPr>
      </p:pic>
      <p:sp>
        <p:nvSpPr>
          <p:cNvPr id="2" name="Title 1"/>
          <p:cNvSpPr>
            <a:spLocks noGrp="1"/>
          </p:cNvSpPr>
          <p:nvPr>
            <p:ph type="title"/>
          </p:nvPr>
        </p:nvSpPr>
        <p:spPr>
          <a:solidFill>
            <a:srgbClr val="D7D7D7"/>
          </a:solidFill>
        </p:spPr>
        <p:txBody>
          <a:bodyPr/>
          <a:lstStyle/>
          <a:p>
            <a:r>
              <a:rPr lang="en-US" b="1" dirty="0" smtClean="0">
                <a:solidFill>
                  <a:schemeClr val="tx1"/>
                </a:solidFill>
              </a:rPr>
              <a:t>3. Where We Make an Impact – Related Outcomes Results</a:t>
            </a:r>
            <a:endParaRPr lang="en-US" b="1"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cxnSp>
        <p:nvCxnSpPr>
          <p:cNvPr id="9" name="Straight Arrow Connector 8"/>
          <p:cNvCxnSpPr/>
          <p:nvPr/>
        </p:nvCxnSpPr>
        <p:spPr>
          <a:xfrm flipV="1">
            <a:off x="3376399" y="3519089"/>
            <a:ext cx="1045972" cy="59995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359233" y="3227148"/>
            <a:ext cx="682266" cy="67529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209820" y="3519089"/>
            <a:ext cx="3325091" cy="1213755"/>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2. Select drop down arrow to expand and view and report on Goal</a:t>
            </a:r>
            <a:endParaRPr lang="en-US" sz="2400" i="1" dirty="0">
              <a:solidFill>
                <a:schemeClr val="bg1"/>
              </a:solidFill>
            </a:endParaRPr>
          </a:p>
        </p:txBody>
      </p:sp>
      <p:cxnSp>
        <p:nvCxnSpPr>
          <p:cNvPr id="17" name="Straight Arrow Connector 16"/>
          <p:cNvCxnSpPr/>
          <p:nvPr/>
        </p:nvCxnSpPr>
        <p:spPr>
          <a:xfrm>
            <a:off x="8065087" y="1609259"/>
            <a:ext cx="1195842" cy="36917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5387443" y="1313094"/>
            <a:ext cx="2967193" cy="857810"/>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4. Don’t forget to </a:t>
            </a:r>
            <a:r>
              <a:rPr lang="en-US" sz="2400" b="1" i="1" dirty="0" smtClean="0">
                <a:solidFill>
                  <a:schemeClr val="bg1"/>
                </a:solidFill>
              </a:rPr>
              <a:t>Save</a:t>
            </a:r>
            <a:r>
              <a:rPr lang="en-US" sz="2400" i="1" dirty="0" smtClean="0">
                <a:solidFill>
                  <a:schemeClr val="bg1"/>
                </a:solidFill>
              </a:rPr>
              <a:t> and </a:t>
            </a:r>
            <a:r>
              <a:rPr lang="en-US" sz="2400" b="1" i="1" dirty="0" smtClean="0">
                <a:solidFill>
                  <a:schemeClr val="bg1"/>
                </a:solidFill>
              </a:rPr>
              <a:t>Return</a:t>
            </a:r>
            <a:endParaRPr lang="en-US" sz="2400" b="1" i="1" dirty="0">
              <a:solidFill>
                <a:schemeClr val="bg1"/>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20</a:t>
            </a:fld>
            <a:endParaRPr lang="en-US" dirty="0"/>
          </a:p>
        </p:txBody>
      </p:sp>
      <p:cxnSp>
        <p:nvCxnSpPr>
          <p:cNvPr id="20" name="Straight Arrow Connector 19"/>
          <p:cNvCxnSpPr/>
          <p:nvPr/>
        </p:nvCxnSpPr>
        <p:spPr>
          <a:xfrm flipV="1">
            <a:off x="3542828" y="4025461"/>
            <a:ext cx="1227133" cy="28525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214895" y="4799347"/>
            <a:ext cx="32164" cy="92812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2378953" y="5598903"/>
            <a:ext cx="3325091" cy="1209044"/>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3. Place check mark to tie in with SLO (will be added to Goal)</a:t>
            </a:r>
            <a:endParaRPr lang="en-US" sz="2400" i="1" dirty="0">
              <a:solidFill>
                <a:schemeClr val="bg1"/>
              </a:solidFill>
            </a:endParaRPr>
          </a:p>
        </p:txBody>
      </p:sp>
    </p:spTree>
    <p:extLst>
      <p:ext uri="{BB962C8B-B14F-4D97-AF65-F5344CB8AC3E}">
        <p14:creationId xmlns:p14="http://schemas.microsoft.com/office/powerpoint/2010/main" val="3688501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70611" y="2035678"/>
            <a:ext cx="9884265" cy="4076963"/>
          </a:xfrm>
          <a:prstGeom prst="rect">
            <a:avLst/>
          </a:prstGeom>
        </p:spPr>
      </p:pic>
      <p:cxnSp>
        <p:nvCxnSpPr>
          <p:cNvPr id="17" name="Straight Arrow Connector 16"/>
          <p:cNvCxnSpPr/>
          <p:nvPr/>
        </p:nvCxnSpPr>
        <p:spPr>
          <a:xfrm>
            <a:off x="10292898" y="3927202"/>
            <a:ext cx="746404" cy="132644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8765795" y="2905286"/>
            <a:ext cx="3325091" cy="1213755"/>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You are able to un-relate summary of data by selecting this icon</a:t>
            </a:r>
            <a:endParaRPr lang="en-US" sz="2400" i="1" dirty="0">
              <a:solidFill>
                <a:schemeClr val="bg1"/>
              </a:solidFill>
            </a:endParaRPr>
          </a:p>
        </p:txBody>
      </p:sp>
      <p:sp>
        <p:nvSpPr>
          <p:cNvPr id="2" name="Title 1"/>
          <p:cNvSpPr>
            <a:spLocks noGrp="1"/>
          </p:cNvSpPr>
          <p:nvPr>
            <p:ph type="title"/>
          </p:nvPr>
        </p:nvSpPr>
        <p:spPr>
          <a:solidFill>
            <a:srgbClr val="D7D7D7"/>
          </a:solidFill>
        </p:spPr>
        <p:txBody>
          <a:bodyPr/>
          <a:lstStyle/>
          <a:p>
            <a:r>
              <a:rPr lang="en-US" b="1" dirty="0" smtClean="0">
                <a:solidFill>
                  <a:schemeClr val="tx1"/>
                </a:solidFill>
              </a:rPr>
              <a:t>3. Where We Make an Impact – Related Outcomes Results</a:t>
            </a:r>
            <a:endParaRPr lang="en-US" b="1"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9860EDB8-5305-433F-BE41-D7A86D811DB3}" type="slidenum">
              <a:rPr lang="en-US" smtClean="0"/>
              <a:pPr/>
              <a:t>21</a:t>
            </a:fld>
            <a:endParaRPr lang="en-US" dirty="0"/>
          </a:p>
        </p:txBody>
      </p:sp>
      <p:cxnSp>
        <p:nvCxnSpPr>
          <p:cNvPr id="24" name="Straight Arrow Connector 23"/>
          <p:cNvCxnSpPr/>
          <p:nvPr/>
        </p:nvCxnSpPr>
        <p:spPr>
          <a:xfrm flipV="1">
            <a:off x="3040845" y="5497992"/>
            <a:ext cx="1514530" cy="56884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217737" y="5409969"/>
            <a:ext cx="3325091" cy="1057333"/>
          </a:xfrm>
          <a:prstGeom prst="wedgeRoundRectCallout">
            <a:avLst>
              <a:gd name="adj1" fmla="val -23582"/>
              <a:gd name="adj2" fmla="val 50077"/>
              <a:gd name="adj3" fmla="val 16667"/>
            </a:avLst>
          </a:prstGeom>
          <a:solidFill>
            <a:schemeClr val="tx1">
              <a:lumMod val="65000"/>
              <a:lumOff val="35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Related Outcome(s) will display</a:t>
            </a:r>
            <a:endParaRPr lang="en-US" sz="2400" i="1" dirty="0">
              <a:solidFill>
                <a:schemeClr val="bg1"/>
              </a:solidFill>
            </a:endParaRPr>
          </a:p>
        </p:txBody>
      </p:sp>
    </p:spTree>
    <p:extLst>
      <p:ext uri="{BB962C8B-B14F-4D97-AF65-F5344CB8AC3E}">
        <p14:creationId xmlns:p14="http://schemas.microsoft.com/office/powerpoint/2010/main" val="2781734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235569" y="4561491"/>
            <a:ext cx="8956431" cy="1375034"/>
          </a:xfrm>
        </p:spPr>
        <p:txBody>
          <a:bodyPr>
            <a:normAutofit fontScale="90000"/>
          </a:bodyPr>
          <a:lstStyle/>
          <a:p>
            <a:r>
              <a:rPr lang="en-US" sz="6000" b="1" dirty="0" smtClean="0">
                <a:latin typeface="Calibri" panose="020F0502020204030204" pitchFamily="34" charset="0"/>
              </a:rPr>
              <a:t>P</a:t>
            </a:r>
            <a:r>
              <a:rPr lang="en-US" sz="4800" dirty="0" smtClean="0">
                <a:latin typeface="Calibri" panose="020F0502020204030204" pitchFamily="34" charset="0"/>
              </a:rPr>
              <a:t>lanning for </a:t>
            </a:r>
            <a:r>
              <a:rPr lang="en-US" sz="6000" b="1" dirty="0" smtClean="0">
                <a:latin typeface="Calibri" panose="020F0502020204030204" pitchFamily="34" charset="0"/>
              </a:rPr>
              <a:t>I</a:t>
            </a:r>
            <a:r>
              <a:rPr lang="en-US" sz="4800" dirty="0" smtClean="0">
                <a:latin typeface="Calibri" panose="020F0502020204030204" pitchFamily="34" charset="0"/>
              </a:rPr>
              <a:t>nstitutional </a:t>
            </a:r>
            <a:r>
              <a:rPr lang="en-US" sz="6000" b="1" dirty="0" smtClean="0">
                <a:latin typeface="Calibri" panose="020F0502020204030204" pitchFamily="34" charset="0"/>
              </a:rPr>
              <a:t>E</a:t>
            </a:r>
            <a:r>
              <a:rPr lang="en-US" sz="4800" dirty="0" smtClean="0">
                <a:latin typeface="Calibri" panose="020F0502020204030204" pitchFamily="34" charset="0"/>
              </a:rPr>
              <a:t>ffectiveness</a:t>
            </a:r>
            <a:br>
              <a:rPr lang="en-US" sz="4800" dirty="0" smtClean="0">
                <a:latin typeface="Calibri" panose="020F0502020204030204" pitchFamily="34" charset="0"/>
              </a:rPr>
            </a:br>
            <a:r>
              <a:rPr lang="en-US" sz="4800" b="1" dirty="0" smtClean="0">
                <a:latin typeface="Calibri" panose="020F0502020204030204" pitchFamily="34" charset="0"/>
              </a:rPr>
              <a:t>Data Review</a:t>
            </a:r>
            <a:endParaRPr lang="en-US" sz="4800" b="1" dirty="0">
              <a:solidFill>
                <a:schemeClr val="bg1"/>
              </a:solidFill>
              <a:latin typeface="Calibri" panose="020F0502020204030204" pitchFamily="34" charset="0"/>
            </a:endParaRPr>
          </a:p>
        </p:txBody>
      </p:sp>
      <p:sp>
        <p:nvSpPr>
          <p:cNvPr id="4" name="Text Placeholder 2"/>
          <p:cNvSpPr>
            <a:spLocks noGrp="1"/>
          </p:cNvSpPr>
          <p:nvPr>
            <p:ph type="body" idx="1"/>
          </p:nvPr>
        </p:nvSpPr>
        <p:spPr>
          <a:xfrm>
            <a:off x="9802446" y="5707925"/>
            <a:ext cx="2389554" cy="457200"/>
          </a:xfrm>
        </p:spPr>
        <p:txBody>
          <a:bodyPr anchor="b">
            <a:normAutofit lnSpcReduction="10000"/>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0" dirty="0" smtClean="0"/>
              <a:t>2018 User Guide</a:t>
            </a: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1"/>
          <p:cNvSpPr txBox="1">
            <a:spLocks/>
          </p:cNvSpPr>
          <p:nvPr/>
        </p:nvSpPr>
        <p:spPr>
          <a:xfrm>
            <a:off x="4241759" y="1344381"/>
            <a:ext cx="1898591" cy="318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endParaRPr lang="en-US" sz="1600" b="1" dirty="0">
              <a:solidFill>
                <a:srgbClr val="B83B1D"/>
              </a:solidFill>
            </a:endParaRPr>
          </a:p>
        </p:txBody>
      </p:sp>
      <p:sp>
        <p:nvSpPr>
          <p:cNvPr id="9" name="Rectangle 8"/>
          <p:cNvSpPr/>
          <p:nvPr/>
        </p:nvSpPr>
        <p:spPr>
          <a:xfrm>
            <a:off x="11101819" y="2221848"/>
            <a:ext cx="827989"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3" name="Rectangle 42"/>
          <p:cNvSpPr/>
          <p:nvPr/>
        </p:nvSpPr>
        <p:spPr>
          <a:xfrm>
            <a:off x="6615019" y="3247352"/>
            <a:ext cx="52331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5" name="Rectangle 44"/>
          <p:cNvSpPr/>
          <p:nvPr/>
        </p:nvSpPr>
        <p:spPr>
          <a:xfrm>
            <a:off x="6503571" y="3873167"/>
            <a:ext cx="634760" cy="459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6" name="Rectangle 45"/>
          <p:cNvSpPr/>
          <p:nvPr/>
        </p:nvSpPr>
        <p:spPr>
          <a:xfrm>
            <a:off x="5991471" y="2156369"/>
            <a:ext cx="114686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7" name="Rectangle 46"/>
          <p:cNvSpPr/>
          <p:nvPr/>
        </p:nvSpPr>
        <p:spPr>
          <a:xfrm>
            <a:off x="11823067" y="2944523"/>
            <a:ext cx="106741"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4" name="Picture 13"/>
          <p:cNvPicPr>
            <a:picLocks noChangeAspect="1"/>
          </p:cNvPicPr>
          <p:nvPr/>
        </p:nvPicPr>
        <p:blipFill>
          <a:blip r:embed="rId3"/>
          <a:stretch>
            <a:fillRect/>
          </a:stretch>
        </p:blipFill>
        <p:spPr>
          <a:xfrm>
            <a:off x="1935485" y="1587624"/>
            <a:ext cx="9662232" cy="5030819"/>
          </a:xfrm>
          <a:prstGeom prst="rect">
            <a:avLst/>
          </a:prstGeom>
          <a:ln>
            <a:noFill/>
          </a:ln>
        </p:spPr>
      </p:pic>
      <p:cxnSp>
        <p:nvCxnSpPr>
          <p:cNvPr id="26" name="Straight Arrow Connector 25"/>
          <p:cNvCxnSpPr>
            <a:stCxn id="21" idx="2"/>
          </p:cNvCxnSpPr>
          <p:nvPr/>
        </p:nvCxnSpPr>
        <p:spPr>
          <a:xfrm>
            <a:off x="3348708" y="4683676"/>
            <a:ext cx="1513438" cy="2603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0" idx="1"/>
          </p:cNvCxnSpPr>
          <p:nvPr/>
        </p:nvCxnSpPr>
        <p:spPr>
          <a:xfrm flipH="1">
            <a:off x="2964873" y="1327298"/>
            <a:ext cx="893930" cy="43871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3858803" y="1157409"/>
            <a:ext cx="3279528" cy="33977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 www.mtsac.edu/</a:t>
            </a:r>
            <a:r>
              <a:rPr lang="en-US" sz="2400" b="1" dirty="0" smtClean="0">
                <a:solidFill>
                  <a:schemeClr val="tx1"/>
                </a:solidFill>
              </a:rPr>
              <a:t>pie</a:t>
            </a:r>
            <a:endParaRPr lang="en-US" sz="2400" b="1" dirty="0">
              <a:solidFill>
                <a:schemeClr val="tx1"/>
              </a:solidFill>
            </a:endParaRPr>
          </a:p>
        </p:txBody>
      </p:sp>
      <p:sp>
        <p:nvSpPr>
          <p:cNvPr id="21" name="Rounded Rectangular Callout 20"/>
          <p:cNvSpPr/>
          <p:nvPr/>
        </p:nvSpPr>
        <p:spPr>
          <a:xfrm>
            <a:off x="1935485" y="4332902"/>
            <a:ext cx="2826446" cy="35077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Click </a:t>
            </a:r>
            <a:r>
              <a:rPr lang="en-US" sz="2400" dirty="0">
                <a:solidFill>
                  <a:schemeClr val="tx1"/>
                </a:solidFill>
              </a:rPr>
              <a:t>to access PIE</a:t>
            </a:r>
            <a:endParaRPr lang="en-US" sz="2400" b="1" dirty="0">
              <a:solidFill>
                <a:schemeClr val="tx1"/>
              </a:solidFill>
            </a:endParaRPr>
          </a:p>
        </p:txBody>
      </p:sp>
      <p:sp>
        <p:nvSpPr>
          <p:cNvPr id="15" name="Title 1"/>
          <p:cNvSpPr>
            <a:spLocks noGrp="1"/>
          </p:cNvSpPr>
          <p:nvPr>
            <p:ph type="title"/>
          </p:nvPr>
        </p:nvSpPr>
        <p:spPr>
          <a:xfrm>
            <a:off x="521208" y="448056"/>
            <a:ext cx="11311128" cy="640080"/>
          </a:xfrm>
          <a:solidFill>
            <a:schemeClr val="accent6">
              <a:lumMod val="60000"/>
              <a:lumOff val="40000"/>
            </a:schemeClr>
          </a:solidFill>
          <a:ln>
            <a:solidFill>
              <a:schemeClr val="tx1"/>
            </a:solidFill>
          </a:ln>
        </p:spPr>
        <p:txBody>
          <a:bodyPr/>
          <a:lstStyle/>
          <a:p>
            <a:r>
              <a:rPr lang="en-US" b="1" dirty="0" smtClean="0">
                <a:solidFill>
                  <a:schemeClr val="tx1"/>
                </a:solidFill>
              </a:rPr>
              <a:t>Data Review - Login</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23</a:t>
            </a:fld>
            <a:endParaRPr lang="en-US" dirty="0"/>
          </a:p>
        </p:txBody>
      </p:sp>
    </p:spTree>
    <p:extLst>
      <p:ext uri="{BB962C8B-B14F-4D97-AF65-F5344CB8AC3E}">
        <p14:creationId xmlns:p14="http://schemas.microsoft.com/office/powerpoint/2010/main" val="2598858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Login</a:t>
            </a:r>
            <a:endParaRPr lang="en-US" b="1" dirty="0">
              <a:solidFill>
                <a:schemeClr val="tx1"/>
              </a:solidFill>
            </a:endParaRPr>
          </a:p>
        </p:txBody>
      </p:sp>
      <p:sp>
        <p:nvSpPr>
          <p:cNvPr id="4" name="Rounded Rectangular Callout 3"/>
          <p:cNvSpPr/>
          <p:nvPr/>
        </p:nvSpPr>
        <p:spPr>
          <a:xfrm>
            <a:off x="4209454" y="4900496"/>
            <a:ext cx="3123668"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Use portal user name &amp; </a:t>
            </a:r>
          </a:p>
          <a:p>
            <a:pPr algn="ctr"/>
            <a:r>
              <a:rPr lang="en-US" sz="2400" dirty="0" smtClean="0">
                <a:solidFill>
                  <a:schemeClr val="tx1"/>
                </a:solidFill>
              </a:rPr>
              <a:t>password to login</a:t>
            </a:r>
            <a:endParaRPr lang="en-US" sz="2400" dirty="0">
              <a:solidFill>
                <a:schemeClr val="tx1"/>
              </a:solidFill>
            </a:endParaRPr>
          </a:p>
        </p:txBody>
      </p:sp>
      <p:pic>
        <p:nvPicPr>
          <p:cNvPr id="5" name="Picture 4"/>
          <p:cNvPicPr>
            <a:picLocks noChangeAspect="1"/>
          </p:cNvPicPr>
          <p:nvPr/>
        </p:nvPicPr>
        <p:blipFill>
          <a:blip r:embed="rId3"/>
          <a:stretch>
            <a:fillRect/>
          </a:stretch>
        </p:blipFill>
        <p:spPr>
          <a:xfrm>
            <a:off x="4011339" y="1750629"/>
            <a:ext cx="2708051" cy="3028741"/>
          </a:xfrm>
          <a:prstGeom prst="rect">
            <a:avLst/>
          </a:prstGeom>
          <a:ln>
            <a:solidFill>
              <a:schemeClr val="bg1"/>
            </a:solidFill>
          </a:ln>
        </p:spPr>
      </p:pic>
      <p:sp>
        <p:nvSpPr>
          <p:cNvPr id="6" name="Rounded Rectangular Callout 5"/>
          <p:cNvSpPr/>
          <p:nvPr/>
        </p:nvSpPr>
        <p:spPr>
          <a:xfrm>
            <a:off x="1490773" y="1750629"/>
            <a:ext cx="2443839" cy="439791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solidFill>
                  <a:schemeClr val="tx1"/>
                </a:solidFill>
              </a:rPr>
              <a:t>After clicking on “Go to PIE” use </a:t>
            </a:r>
            <a:r>
              <a:rPr lang="en-US" sz="2400" dirty="0">
                <a:solidFill>
                  <a:schemeClr val="tx1"/>
                </a:solidFill>
              </a:rPr>
              <a:t>your </a:t>
            </a:r>
            <a:r>
              <a:rPr lang="en-US" sz="2400" dirty="0" smtClean="0">
                <a:solidFill>
                  <a:schemeClr val="tx1"/>
                </a:solidFill>
              </a:rPr>
              <a:t>Mt. SAC credentials </a:t>
            </a:r>
            <a:r>
              <a:rPr lang="en-US" sz="2400" dirty="0">
                <a:solidFill>
                  <a:schemeClr val="tx1"/>
                </a:solidFill>
              </a:rPr>
              <a:t>to access the SharePoint interface that houses </a:t>
            </a:r>
            <a:r>
              <a:rPr lang="en-US" sz="2400" b="1" dirty="0" err="1" smtClean="0">
                <a:solidFill>
                  <a:schemeClr val="tx1"/>
                </a:solidFill>
              </a:rPr>
              <a:t>PowerBI</a:t>
            </a:r>
            <a:r>
              <a:rPr lang="en-US" sz="2400" dirty="0" smtClean="0">
                <a:solidFill>
                  <a:schemeClr val="tx1"/>
                </a:solidFill>
              </a:rPr>
              <a:t> </a:t>
            </a:r>
            <a:r>
              <a:rPr lang="en-US" sz="2400" dirty="0">
                <a:solidFill>
                  <a:schemeClr val="tx1"/>
                </a:solidFill>
              </a:rPr>
              <a:t>to begin the </a:t>
            </a:r>
            <a:r>
              <a:rPr lang="en-US" sz="2400" dirty="0" smtClean="0">
                <a:solidFill>
                  <a:schemeClr val="tx1"/>
                </a:solidFill>
              </a:rPr>
              <a:t>process</a:t>
            </a:r>
            <a:endParaRPr lang="en-US" sz="2400" dirty="0">
              <a:solidFill>
                <a:schemeClr val="tx1"/>
              </a:solidFill>
            </a:endParaRPr>
          </a:p>
        </p:txBody>
      </p:sp>
      <p:pic>
        <p:nvPicPr>
          <p:cNvPr id="8" name="Picture 7"/>
          <p:cNvPicPr>
            <a:picLocks noChangeAspect="1"/>
          </p:cNvPicPr>
          <p:nvPr/>
        </p:nvPicPr>
        <p:blipFill>
          <a:blip r:embed="rId4"/>
          <a:stretch>
            <a:fillRect/>
          </a:stretch>
        </p:blipFill>
        <p:spPr>
          <a:xfrm>
            <a:off x="6719390" y="2421837"/>
            <a:ext cx="5376004" cy="2037140"/>
          </a:xfrm>
          <a:prstGeom prst="rect">
            <a:avLst/>
          </a:prstGeom>
        </p:spPr>
      </p:pic>
      <p:cxnSp>
        <p:nvCxnSpPr>
          <p:cNvPr id="9" name="Straight Arrow Connector 8"/>
          <p:cNvCxnSpPr/>
          <p:nvPr/>
        </p:nvCxnSpPr>
        <p:spPr>
          <a:xfrm flipH="1" flipV="1">
            <a:off x="8252527" y="4228564"/>
            <a:ext cx="1428186" cy="8205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8252526" y="4900497"/>
            <a:ext cx="3341294"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4. Click on the green Start Button to begin </a:t>
            </a:r>
            <a:r>
              <a:rPr lang="en-US" sz="2400" b="1" dirty="0" smtClean="0">
                <a:solidFill>
                  <a:schemeClr val="tx1"/>
                </a:solidFill>
              </a:rPr>
              <a:t>Data Review</a:t>
            </a:r>
            <a:endParaRPr lang="en-US" sz="2400" b="1" dirty="0">
              <a:solidFill>
                <a:schemeClr val="tx1"/>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pPr/>
              <a:t>24</a:t>
            </a:fld>
            <a:endParaRPr lang="en-US" dirty="0"/>
          </a:p>
        </p:txBody>
      </p:sp>
    </p:spTree>
    <p:extLst>
      <p:ext uri="{BB962C8B-B14F-4D97-AF65-F5344CB8AC3E}">
        <p14:creationId xmlns:p14="http://schemas.microsoft.com/office/powerpoint/2010/main" val="1705727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Access Data</a:t>
            </a:r>
            <a:endParaRPr lang="en-US" b="1" dirty="0">
              <a:solidFill>
                <a:schemeClr val="tx1"/>
              </a:solidFill>
            </a:endParaRPr>
          </a:p>
        </p:txBody>
      </p:sp>
      <p:pic>
        <p:nvPicPr>
          <p:cNvPr id="5" name="Picture 4"/>
          <p:cNvPicPr>
            <a:picLocks noChangeAspect="1"/>
          </p:cNvPicPr>
          <p:nvPr/>
        </p:nvPicPr>
        <p:blipFill>
          <a:blip r:embed="rId3"/>
          <a:stretch>
            <a:fillRect/>
          </a:stretch>
        </p:blipFill>
        <p:spPr>
          <a:xfrm>
            <a:off x="1718163" y="1341150"/>
            <a:ext cx="9582150" cy="4933950"/>
          </a:xfrm>
          <a:prstGeom prst="rect">
            <a:avLst/>
          </a:prstGeom>
        </p:spPr>
      </p:pic>
      <p:cxnSp>
        <p:nvCxnSpPr>
          <p:cNvPr id="6" name="Straight Arrow Connector 5"/>
          <p:cNvCxnSpPr/>
          <p:nvPr/>
        </p:nvCxnSpPr>
        <p:spPr>
          <a:xfrm flipH="1">
            <a:off x="5776546" y="2335060"/>
            <a:ext cx="13189" cy="77433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125915" y="4459414"/>
            <a:ext cx="2769578" cy="9500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7895492" y="3979797"/>
            <a:ext cx="3123668"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Select any of these categories</a:t>
            </a:r>
            <a:endParaRPr lang="en-US" sz="2400" dirty="0">
              <a:solidFill>
                <a:schemeClr val="tx1"/>
              </a:solidFill>
            </a:endParaRPr>
          </a:p>
        </p:txBody>
      </p:sp>
      <p:sp>
        <p:nvSpPr>
          <p:cNvPr id="19" name="Rounded Rectangular Callout 18"/>
          <p:cNvSpPr/>
          <p:nvPr/>
        </p:nvSpPr>
        <p:spPr>
          <a:xfrm>
            <a:off x="4736123" y="1986940"/>
            <a:ext cx="2335824" cy="44322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Click Below</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25</a:t>
            </a:fld>
            <a:endParaRPr lang="en-US" dirty="0"/>
          </a:p>
        </p:txBody>
      </p:sp>
    </p:spTree>
    <p:extLst>
      <p:ext uri="{BB962C8B-B14F-4D97-AF65-F5344CB8AC3E}">
        <p14:creationId xmlns:p14="http://schemas.microsoft.com/office/powerpoint/2010/main" val="686764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918" y="2520679"/>
            <a:ext cx="10664800" cy="2483583"/>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SUCCESS - Selecting Items</a:t>
            </a:r>
            <a:endParaRPr lang="en-US" b="1" dirty="0">
              <a:solidFill>
                <a:schemeClr val="tx1"/>
              </a:solidFill>
            </a:endParaRPr>
          </a:p>
        </p:txBody>
      </p:sp>
      <p:cxnSp>
        <p:nvCxnSpPr>
          <p:cNvPr id="12" name="Straight Arrow Connector 11"/>
          <p:cNvCxnSpPr/>
          <p:nvPr/>
        </p:nvCxnSpPr>
        <p:spPr>
          <a:xfrm>
            <a:off x="1931819" y="1951537"/>
            <a:ext cx="53999" cy="132753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377464" y="1940961"/>
            <a:ext cx="852791" cy="141544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112467" y="1892947"/>
            <a:ext cx="1376061" cy="146345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445727" y="1386829"/>
            <a:ext cx="2334814" cy="468008"/>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 </a:t>
            </a:r>
            <a:r>
              <a:rPr lang="en-US" sz="2400" b="1" dirty="0" smtClean="0">
                <a:solidFill>
                  <a:schemeClr val="tx1"/>
                </a:solidFill>
              </a:rPr>
              <a:t>Select</a:t>
            </a:r>
            <a:r>
              <a:rPr lang="en-US" sz="2400" dirty="0" smtClean="0">
                <a:solidFill>
                  <a:schemeClr val="tx1"/>
                </a:solidFill>
              </a:rPr>
              <a:t> Division</a:t>
            </a:r>
            <a:endParaRPr lang="en-US" sz="2400" dirty="0">
              <a:solidFill>
                <a:schemeClr val="tx1"/>
              </a:solidFill>
            </a:endParaRPr>
          </a:p>
        </p:txBody>
      </p:sp>
      <p:sp>
        <p:nvSpPr>
          <p:cNvPr id="23" name="Rounded Rectangular Callout 22"/>
          <p:cNvSpPr/>
          <p:nvPr/>
        </p:nvSpPr>
        <p:spPr>
          <a:xfrm>
            <a:off x="3962006" y="1338999"/>
            <a:ext cx="1956101"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a:t>
            </a:r>
            <a:r>
              <a:rPr lang="en-US" sz="2400" b="1" dirty="0" smtClean="0">
                <a:solidFill>
                  <a:schemeClr val="tx1"/>
                </a:solidFill>
              </a:rPr>
              <a:t>Select</a:t>
            </a:r>
            <a:r>
              <a:rPr lang="en-US" sz="2400" dirty="0" smtClean="0">
                <a:solidFill>
                  <a:schemeClr val="tx1"/>
                </a:solidFill>
              </a:rPr>
              <a:t> Unit</a:t>
            </a:r>
            <a:endParaRPr lang="en-US" sz="2400" dirty="0">
              <a:solidFill>
                <a:schemeClr val="tx1"/>
              </a:solidFill>
            </a:endParaRPr>
          </a:p>
        </p:txBody>
      </p:sp>
      <p:sp>
        <p:nvSpPr>
          <p:cNvPr id="24" name="Rounded Rectangular Callout 23"/>
          <p:cNvSpPr/>
          <p:nvPr/>
        </p:nvSpPr>
        <p:spPr>
          <a:xfrm>
            <a:off x="6281037" y="1315551"/>
            <a:ext cx="1996951"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a:t>
            </a:r>
            <a:r>
              <a:rPr lang="en-US" sz="2400" b="1" dirty="0" smtClean="0">
                <a:solidFill>
                  <a:schemeClr val="tx1"/>
                </a:solidFill>
              </a:rPr>
              <a:t>Select</a:t>
            </a:r>
            <a:r>
              <a:rPr lang="en-US" sz="2400" dirty="0" smtClean="0">
                <a:solidFill>
                  <a:schemeClr val="tx1"/>
                </a:solidFill>
              </a:rPr>
              <a:t> Term</a:t>
            </a:r>
            <a:endParaRPr lang="en-US" sz="2400" dirty="0">
              <a:solidFill>
                <a:schemeClr val="tx1"/>
              </a:solidFill>
            </a:endParaRPr>
          </a:p>
        </p:txBody>
      </p:sp>
      <p:sp>
        <p:nvSpPr>
          <p:cNvPr id="10" name="Slide Number Placeholder 1"/>
          <p:cNvSpPr>
            <a:spLocks noGrp="1"/>
          </p:cNvSpPr>
          <p:nvPr>
            <p:ph type="sldNum" sz="quarter" idx="12"/>
          </p:nvPr>
        </p:nvSpPr>
        <p:spPr>
          <a:xfrm>
            <a:off x="8555736" y="6356352"/>
            <a:ext cx="3276600" cy="365125"/>
          </a:xfrm>
        </p:spPr>
        <p:txBody>
          <a:bodyPr/>
          <a:lstStyle/>
          <a:p>
            <a:r>
              <a:rPr lang="en-US" dirty="0" smtClean="0"/>
              <a:t>25</a:t>
            </a:r>
            <a:endParaRPr lang="en-US" dirty="0"/>
          </a:p>
        </p:txBody>
      </p:sp>
    </p:spTree>
    <p:extLst>
      <p:ext uri="{BB962C8B-B14F-4D97-AF65-F5344CB8AC3E}">
        <p14:creationId xmlns:p14="http://schemas.microsoft.com/office/powerpoint/2010/main" val="1204549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366" y="1587731"/>
            <a:ext cx="8752935" cy="5112793"/>
          </a:xfrm>
          <a:prstGeom prst="rect">
            <a:avLst/>
          </a:prstGeom>
        </p:spPr>
      </p:pic>
      <p:pic>
        <p:nvPicPr>
          <p:cNvPr id="3" name="Picture 2"/>
          <p:cNvPicPr>
            <a:picLocks noChangeAspect="1"/>
          </p:cNvPicPr>
          <p:nvPr/>
        </p:nvPicPr>
        <p:blipFill>
          <a:blip r:embed="rId4"/>
          <a:stretch>
            <a:fillRect/>
          </a:stretch>
        </p:blipFill>
        <p:spPr>
          <a:xfrm>
            <a:off x="508000" y="498764"/>
            <a:ext cx="11443184" cy="755970"/>
          </a:xfrm>
          <a:prstGeom prst="rect">
            <a:avLst/>
          </a:prstGeom>
        </p:spPr>
      </p:pic>
      <p:cxnSp>
        <p:nvCxnSpPr>
          <p:cNvPr id="6" name="Straight Arrow Connector 5"/>
          <p:cNvCxnSpPr/>
          <p:nvPr/>
        </p:nvCxnSpPr>
        <p:spPr>
          <a:xfrm flipH="1">
            <a:off x="6806627" y="2385753"/>
            <a:ext cx="1298282" cy="90382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7246456" y="1193859"/>
            <a:ext cx="4521342" cy="125227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This example shows success for one term (Fall 2016).</a:t>
            </a:r>
            <a:endParaRPr lang="en-US" sz="2400" dirty="0">
              <a:solidFill>
                <a:schemeClr val="tx1"/>
              </a:solidFill>
            </a:endParaRPr>
          </a:p>
        </p:txBody>
      </p:sp>
      <p:sp>
        <p:nvSpPr>
          <p:cNvPr id="7" name="Slide Number Placeholder 1"/>
          <p:cNvSpPr>
            <a:spLocks noGrp="1"/>
          </p:cNvSpPr>
          <p:nvPr>
            <p:ph type="sldNum" sz="quarter" idx="12"/>
          </p:nvPr>
        </p:nvSpPr>
        <p:spPr>
          <a:xfrm>
            <a:off x="8555736" y="6356352"/>
            <a:ext cx="3276600" cy="365125"/>
          </a:xfrm>
        </p:spPr>
        <p:txBody>
          <a:bodyPr/>
          <a:lstStyle/>
          <a:p>
            <a:r>
              <a:rPr lang="en-US" dirty="0" smtClean="0"/>
              <a:t>26</a:t>
            </a:r>
            <a:endParaRPr lang="en-US" dirty="0"/>
          </a:p>
        </p:txBody>
      </p:sp>
    </p:spTree>
    <p:extLst>
      <p:ext uri="{BB962C8B-B14F-4D97-AF65-F5344CB8AC3E}">
        <p14:creationId xmlns:p14="http://schemas.microsoft.com/office/powerpoint/2010/main" val="285258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403057" y="1846319"/>
            <a:ext cx="6665766" cy="4655830"/>
          </a:xfrm>
          <a:prstGeom prst="rect">
            <a:avLst/>
          </a:prstGeom>
        </p:spPr>
      </p:pic>
      <p:pic>
        <p:nvPicPr>
          <p:cNvPr id="40" name="Picture 39"/>
          <p:cNvPicPr>
            <a:picLocks noChangeAspect="1"/>
          </p:cNvPicPr>
          <p:nvPr/>
        </p:nvPicPr>
        <p:blipFill>
          <a:blip r:embed="rId4"/>
          <a:stretch>
            <a:fillRect/>
          </a:stretch>
        </p:blipFill>
        <p:spPr>
          <a:xfrm>
            <a:off x="7968925" y="1858597"/>
            <a:ext cx="4225518" cy="4558908"/>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SUCCESS - Selecting Items</a:t>
            </a:r>
            <a:endParaRPr lang="en-US" b="1" dirty="0">
              <a:solidFill>
                <a:schemeClr val="tx1"/>
              </a:solidFill>
            </a:endParaRPr>
          </a:p>
        </p:txBody>
      </p:sp>
      <p:cxnSp>
        <p:nvCxnSpPr>
          <p:cNvPr id="9" name="Straight Arrow Connector 8"/>
          <p:cNvCxnSpPr/>
          <p:nvPr/>
        </p:nvCxnSpPr>
        <p:spPr>
          <a:xfrm>
            <a:off x="6361043" y="2287958"/>
            <a:ext cx="1482079" cy="7363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2326667" y="1381758"/>
            <a:ext cx="4261099" cy="2144441"/>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Select</a:t>
            </a:r>
            <a:r>
              <a:rPr lang="en-US" sz="2400" dirty="0" smtClean="0">
                <a:solidFill>
                  <a:schemeClr val="tx1"/>
                </a:solidFill>
              </a:rPr>
              <a:t> for Full Window</a:t>
            </a:r>
          </a:p>
          <a:p>
            <a:pPr algn="ctr"/>
            <a:r>
              <a:rPr lang="en-US" sz="2400" dirty="0">
                <a:solidFill>
                  <a:schemeClr val="tx1"/>
                </a:solidFill>
              </a:rPr>
              <a:t>Note: this will open up a new tab in your web browser. To close, just close the tab and you will be back to the previous menu</a:t>
            </a:r>
            <a:r>
              <a:rPr lang="en-US" sz="2400" dirty="0" smtClean="0">
                <a:solidFill>
                  <a:schemeClr val="tx1"/>
                </a:solidFill>
              </a:rPr>
              <a:t>”</a:t>
            </a:r>
            <a:endParaRPr lang="en-US" sz="2400" dirty="0">
              <a:solidFill>
                <a:schemeClr val="tx1"/>
              </a:solidFill>
            </a:endParaRPr>
          </a:p>
        </p:txBody>
      </p:sp>
      <p:sp>
        <p:nvSpPr>
          <p:cNvPr id="36" name="Rounded Rectangular Callout 35"/>
          <p:cNvSpPr/>
          <p:nvPr/>
        </p:nvSpPr>
        <p:spPr>
          <a:xfrm>
            <a:off x="7423265" y="3125585"/>
            <a:ext cx="4698399" cy="365290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a typeface="Calibri" panose="020F0502020204030204" pitchFamily="34" charset="0"/>
                <a:cs typeface="Times New Roman" panose="02020603050405020304" pitchFamily="18" charset="0"/>
              </a:rPr>
              <a:t>*</a:t>
            </a:r>
            <a:r>
              <a:rPr lang="en-US" sz="2400" dirty="0" smtClean="0">
                <a:solidFill>
                  <a:schemeClr val="tx1"/>
                </a:solidFill>
                <a:ea typeface="Calibri" panose="020F0502020204030204" pitchFamily="34" charset="0"/>
                <a:cs typeface="Times New Roman" panose="02020603050405020304" pitchFamily="18" charset="0"/>
              </a:rPr>
              <a:t> </a:t>
            </a:r>
            <a:r>
              <a:rPr lang="en-US" sz="2400" dirty="0">
                <a:solidFill>
                  <a:schemeClr val="tx1"/>
                </a:solidFill>
              </a:rPr>
              <a:t>In each of the drop down menus (i.e. </a:t>
            </a:r>
            <a:r>
              <a:rPr lang="en-US" sz="2400" b="1" dirty="0">
                <a:solidFill>
                  <a:schemeClr val="tx1"/>
                </a:solidFill>
              </a:rPr>
              <a:t>Division</a:t>
            </a:r>
            <a:r>
              <a:rPr lang="en-US" sz="2400" dirty="0">
                <a:solidFill>
                  <a:schemeClr val="tx1"/>
                </a:solidFill>
              </a:rPr>
              <a:t>, </a:t>
            </a:r>
            <a:r>
              <a:rPr lang="en-US" sz="2400" b="1" dirty="0">
                <a:solidFill>
                  <a:schemeClr val="tx1"/>
                </a:solidFill>
              </a:rPr>
              <a:t>Unit</a:t>
            </a:r>
            <a:r>
              <a:rPr lang="en-US" sz="2400" dirty="0">
                <a:solidFill>
                  <a:schemeClr val="tx1"/>
                </a:solidFill>
              </a:rPr>
              <a:t>, </a:t>
            </a:r>
            <a:r>
              <a:rPr lang="en-US" sz="2400" b="1" dirty="0">
                <a:solidFill>
                  <a:schemeClr val="tx1"/>
                </a:solidFill>
              </a:rPr>
              <a:t>Term</a:t>
            </a:r>
            <a:r>
              <a:rPr lang="en-US" sz="2400" dirty="0">
                <a:solidFill>
                  <a:schemeClr val="tx1"/>
                </a:solidFill>
              </a:rPr>
              <a:t>), you can select multiple terms, units and divisions. Just left click on each drop down menu, press “</a:t>
            </a:r>
            <a:r>
              <a:rPr lang="en-US" sz="2400" b="1" dirty="0">
                <a:solidFill>
                  <a:schemeClr val="tx1"/>
                </a:solidFill>
              </a:rPr>
              <a:t>Ctrl</a:t>
            </a:r>
            <a:r>
              <a:rPr lang="en-US" sz="2400" dirty="0">
                <a:solidFill>
                  <a:schemeClr val="tx1"/>
                </a:solidFill>
              </a:rPr>
              <a:t>” on your keyboard and click on the desired filter. (‘</a:t>
            </a:r>
            <a:r>
              <a:rPr lang="en-US" sz="2400" b="1" dirty="0" err="1">
                <a:solidFill>
                  <a:schemeClr val="tx1"/>
                </a:solidFill>
              </a:rPr>
              <a:t>Cmd</a:t>
            </a:r>
            <a:r>
              <a:rPr lang="en-US" sz="2400" dirty="0">
                <a:solidFill>
                  <a:schemeClr val="tx1"/>
                </a:solidFill>
              </a:rPr>
              <a:t>’ for Mac users). To minimize the drop down menu, just left click on the menu </a:t>
            </a:r>
            <a:r>
              <a:rPr lang="en-US" sz="2400" dirty="0" smtClean="0">
                <a:solidFill>
                  <a:schemeClr val="tx1"/>
                </a:solidFill>
              </a:rPr>
              <a:t>again”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28</a:t>
            </a:fld>
            <a:endParaRPr lang="en-US" dirty="0"/>
          </a:p>
        </p:txBody>
      </p:sp>
    </p:spTree>
    <p:extLst>
      <p:ext uri="{BB962C8B-B14F-4D97-AF65-F5344CB8AC3E}">
        <p14:creationId xmlns:p14="http://schemas.microsoft.com/office/powerpoint/2010/main" val="2760515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SUCCESS – By Term/Gender</a:t>
            </a:r>
            <a:endParaRPr lang="en-US" b="1" dirty="0">
              <a:solidFill>
                <a:schemeClr val="tx1"/>
              </a:solidFill>
            </a:endParaRPr>
          </a:p>
        </p:txBody>
      </p:sp>
      <p:pic>
        <p:nvPicPr>
          <p:cNvPr id="18" name="Picture 17"/>
          <p:cNvPicPr>
            <a:picLocks noChangeAspect="1"/>
          </p:cNvPicPr>
          <p:nvPr/>
        </p:nvPicPr>
        <p:blipFill>
          <a:blip r:embed="rId3"/>
          <a:stretch>
            <a:fillRect/>
          </a:stretch>
        </p:blipFill>
        <p:spPr>
          <a:xfrm>
            <a:off x="1580311" y="2291404"/>
            <a:ext cx="6386171" cy="4467286"/>
          </a:xfrm>
          <a:prstGeom prst="rect">
            <a:avLst/>
          </a:prstGeom>
        </p:spPr>
      </p:pic>
      <p:pic>
        <p:nvPicPr>
          <p:cNvPr id="7" name="Picture 6"/>
          <p:cNvPicPr>
            <a:picLocks noChangeAspect="1"/>
          </p:cNvPicPr>
          <p:nvPr/>
        </p:nvPicPr>
        <p:blipFill>
          <a:blip r:embed="rId4"/>
          <a:stretch>
            <a:fillRect/>
          </a:stretch>
        </p:blipFill>
        <p:spPr>
          <a:xfrm>
            <a:off x="7913728" y="2291404"/>
            <a:ext cx="4225518" cy="4558908"/>
          </a:xfrm>
          <a:prstGeom prst="rect">
            <a:avLst/>
          </a:prstGeom>
        </p:spPr>
      </p:pic>
      <p:cxnSp>
        <p:nvCxnSpPr>
          <p:cNvPr id="8" name="Straight Arrow Connector 7"/>
          <p:cNvCxnSpPr/>
          <p:nvPr/>
        </p:nvCxnSpPr>
        <p:spPr>
          <a:xfrm flipH="1">
            <a:off x="3156441" y="1749669"/>
            <a:ext cx="1028697" cy="5072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3894992" y="1379864"/>
            <a:ext cx="5232759" cy="739610"/>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second tab in the Success section displays </a:t>
            </a:r>
            <a:r>
              <a:rPr lang="en-US" sz="2400" b="1" dirty="0">
                <a:solidFill>
                  <a:schemeClr val="tx1"/>
                </a:solidFill>
              </a:rPr>
              <a:t>Term by Gender</a:t>
            </a:r>
          </a:p>
        </p:txBody>
      </p:sp>
      <p:pic>
        <p:nvPicPr>
          <p:cNvPr id="2" name="Picture 1"/>
          <p:cNvPicPr>
            <a:picLocks noChangeAspect="1"/>
          </p:cNvPicPr>
          <p:nvPr/>
        </p:nvPicPr>
        <p:blipFill>
          <a:blip r:embed="rId5"/>
          <a:stretch>
            <a:fillRect/>
          </a:stretch>
        </p:blipFill>
        <p:spPr>
          <a:xfrm>
            <a:off x="1785168" y="3782315"/>
            <a:ext cx="5951122" cy="2612495"/>
          </a:xfrm>
          <a:prstGeom prst="rect">
            <a:avLst/>
          </a:prstGeom>
        </p:spPr>
      </p:pic>
      <p:cxnSp>
        <p:nvCxnSpPr>
          <p:cNvPr id="10" name="Straight Arrow Connector 9"/>
          <p:cNvCxnSpPr/>
          <p:nvPr/>
        </p:nvCxnSpPr>
        <p:spPr>
          <a:xfrm flipH="1" flipV="1">
            <a:off x="7310662" y="4778671"/>
            <a:ext cx="1595946" cy="1801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519744" y="3782315"/>
            <a:ext cx="3312591" cy="2266793"/>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 </a:t>
            </a:r>
            <a:r>
              <a:rPr lang="en-US" sz="2400" dirty="0">
                <a:solidFill>
                  <a:schemeClr val="tx1"/>
                </a:solidFill>
              </a:rPr>
              <a:t>user can hover over a bar </a:t>
            </a:r>
            <a:r>
              <a:rPr lang="en-US" sz="2400" dirty="0" smtClean="0">
                <a:solidFill>
                  <a:schemeClr val="tx1"/>
                </a:solidFill>
              </a:rPr>
              <a:t>and </a:t>
            </a:r>
            <a:r>
              <a:rPr lang="en-US" sz="2400" dirty="0">
                <a:solidFill>
                  <a:schemeClr val="tx1"/>
                </a:solidFill>
              </a:rPr>
              <a:t>they can get the </a:t>
            </a:r>
            <a:r>
              <a:rPr lang="en-US" sz="2400" b="1" dirty="0" smtClean="0">
                <a:solidFill>
                  <a:schemeClr val="tx1"/>
                </a:solidFill>
              </a:rPr>
              <a:t>Title</a:t>
            </a:r>
            <a:r>
              <a:rPr lang="en-US" sz="2400" dirty="0" smtClean="0">
                <a:solidFill>
                  <a:schemeClr val="tx1"/>
                </a:solidFill>
              </a:rPr>
              <a:t> </a:t>
            </a:r>
            <a:r>
              <a:rPr lang="en-US" sz="2400" dirty="0">
                <a:solidFill>
                  <a:schemeClr val="tx1"/>
                </a:solidFill>
              </a:rPr>
              <a:t>of the bar as well as the </a:t>
            </a:r>
            <a:r>
              <a:rPr lang="en-US" sz="2400" b="1" dirty="0" smtClean="0">
                <a:solidFill>
                  <a:schemeClr val="tx1"/>
                </a:solidFill>
              </a:rPr>
              <a:t>Count</a:t>
            </a:r>
          </a:p>
          <a:p>
            <a:pPr algn="ctr"/>
            <a:r>
              <a:rPr lang="en-US" sz="2400" i="1" dirty="0" smtClean="0">
                <a:solidFill>
                  <a:schemeClr val="tx1"/>
                </a:solidFill>
              </a:rPr>
              <a:t>(available throughout the interface)</a:t>
            </a:r>
            <a:endParaRPr lang="en-US" sz="2400" i="1" dirty="0">
              <a:solidFill>
                <a:schemeClr val="tx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29</a:t>
            </a:fld>
            <a:endParaRPr lang="en-US" dirty="0"/>
          </a:p>
        </p:txBody>
      </p:sp>
    </p:spTree>
    <p:extLst>
      <p:ext uri="{BB962C8B-B14F-4D97-AF65-F5344CB8AC3E}">
        <p14:creationId xmlns:p14="http://schemas.microsoft.com/office/powerpoint/2010/main" val="2667431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448056"/>
            <a:ext cx="11309348" cy="640080"/>
          </a:xfrm>
        </p:spPr>
        <p:txBody>
          <a:bodyPr/>
          <a:lstStyle/>
          <a:p>
            <a:r>
              <a:rPr lang="en-US" b="1" dirty="0" smtClean="0"/>
              <a:t>PIE - Access</a:t>
            </a:r>
            <a:endParaRPr lang="en-US" b="1" dirty="0"/>
          </a:p>
        </p:txBody>
      </p:sp>
      <p:sp>
        <p:nvSpPr>
          <p:cNvPr id="88" name="Text Placeholder 1"/>
          <p:cNvSpPr txBox="1">
            <a:spLocks/>
          </p:cNvSpPr>
          <p:nvPr/>
        </p:nvSpPr>
        <p:spPr>
          <a:xfrm>
            <a:off x="4241759" y="1344381"/>
            <a:ext cx="1898591" cy="318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endParaRPr lang="en-US" sz="1600" b="1" dirty="0">
              <a:solidFill>
                <a:srgbClr val="B83B1D"/>
              </a:solidFill>
            </a:endParaRPr>
          </a:p>
        </p:txBody>
      </p:sp>
      <p:sp>
        <p:nvSpPr>
          <p:cNvPr id="9" name="Rectangle 8"/>
          <p:cNvSpPr/>
          <p:nvPr/>
        </p:nvSpPr>
        <p:spPr>
          <a:xfrm>
            <a:off x="11101819" y="2221848"/>
            <a:ext cx="827989"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3" name="Rectangle 42"/>
          <p:cNvSpPr/>
          <p:nvPr/>
        </p:nvSpPr>
        <p:spPr>
          <a:xfrm>
            <a:off x="6615019" y="3247352"/>
            <a:ext cx="52331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5" name="Rectangle 44"/>
          <p:cNvSpPr/>
          <p:nvPr/>
        </p:nvSpPr>
        <p:spPr>
          <a:xfrm>
            <a:off x="6503571" y="3873167"/>
            <a:ext cx="634760" cy="459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6" name="Rectangle 45"/>
          <p:cNvSpPr/>
          <p:nvPr/>
        </p:nvSpPr>
        <p:spPr>
          <a:xfrm>
            <a:off x="5991471" y="2156369"/>
            <a:ext cx="114686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7" name="Rectangle 46"/>
          <p:cNvSpPr/>
          <p:nvPr/>
        </p:nvSpPr>
        <p:spPr>
          <a:xfrm>
            <a:off x="11823067" y="2944523"/>
            <a:ext cx="106741"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4" name="Picture 13"/>
          <p:cNvPicPr>
            <a:picLocks noChangeAspect="1"/>
          </p:cNvPicPr>
          <p:nvPr/>
        </p:nvPicPr>
        <p:blipFill>
          <a:blip r:embed="rId3"/>
          <a:stretch>
            <a:fillRect/>
          </a:stretch>
        </p:blipFill>
        <p:spPr>
          <a:xfrm>
            <a:off x="1935485" y="1587624"/>
            <a:ext cx="9662232" cy="5030819"/>
          </a:xfrm>
          <a:prstGeom prst="rect">
            <a:avLst/>
          </a:prstGeom>
          <a:ln>
            <a:noFill/>
          </a:ln>
        </p:spPr>
      </p:pic>
      <p:cxnSp>
        <p:nvCxnSpPr>
          <p:cNvPr id="26" name="Straight Arrow Connector 25"/>
          <p:cNvCxnSpPr>
            <a:stCxn id="21" idx="2"/>
          </p:cNvCxnSpPr>
          <p:nvPr/>
        </p:nvCxnSpPr>
        <p:spPr>
          <a:xfrm>
            <a:off x="3348708" y="4683676"/>
            <a:ext cx="1513438" cy="2603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0" idx="1"/>
          </p:cNvCxnSpPr>
          <p:nvPr/>
        </p:nvCxnSpPr>
        <p:spPr>
          <a:xfrm flipH="1">
            <a:off x="2964873" y="1327298"/>
            <a:ext cx="893930" cy="43871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3858803" y="1157409"/>
            <a:ext cx="3279528" cy="33977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1. </a:t>
            </a:r>
            <a:r>
              <a:rPr lang="en-US" sz="2400" b="1" dirty="0" smtClean="0"/>
              <a:t>www.mtsac.edu/</a:t>
            </a:r>
            <a:r>
              <a:rPr lang="en-US" sz="2400" b="1" dirty="0" smtClean="0">
                <a:solidFill>
                  <a:schemeClr val="bg1"/>
                </a:solidFill>
              </a:rPr>
              <a:t>pie</a:t>
            </a:r>
            <a:endParaRPr lang="en-US" sz="2400" b="1" dirty="0">
              <a:solidFill>
                <a:schemeClr val="bg1"/>
              </a:solidFill>
            </a:endParaRPr>
          </a:p>
        </p:txBody>
      </p:sp>
      <p:sp>
        <p:nvSpPr>
          <p:cNvPr id="21" name="Rounded Rectangular Callout 20"/>
          <p:cNvSpPr/>
          <p:nvPr/>
        </p:nvSpPr>
        <p:spPr>
          <a:xfrm>
            <a:off x="1935485" y="4332902"/>
            <a:ext cx="2826446" cy="35077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 </a:t>
            </a:r>
            <a:r>
              <a:rPr lang="en-US" sz="2400" i="1" dirty="0" smtClean="0"/>
              <a:t>Click </a:t>
            </a:r>
            <a:r>
              <a:rPr lang="en-US" sz="2400" i="1" dirty="0"/>
              <a:t>to access PIE</a:t>
            </a:r>
            <a:endParaRPr lang="en-US" sz="2400" b="1" i="1" dirty="0">
              <a:solidFill>
                <a:srgbClr val="B83B1D"/>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3</a:t>
            </a:fld>
            <a:endParaRPr lang="en-US" dirty="0"/>
          </a:p>
        </p:txBody>
      </p:sp>
    </p:spTree>
    <p:extLst>
      <p:ext uri="{BB962C8B-B14F-4D97-AF65-F5344CB8AC3E}">
        <p14:creationId xmlns:p14="http://schemas.microsoft.com/office/powerpoint/2010/main" val="697704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Enrolled/ Success by Term</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1495382" y="2156528"/>
            <a:ext cx="6515038" cy="4513383"/>
          </a:xfrm>
          <a:prstGeom prst="rect">
            <a:avLst/>
          </a:prstGeom>
        </p:spPr>
      </p:pic>
      <p:pic>
        <p:nvPicPr>
          <p:cNvPr id="8" name="Picture 7"/>
          <p:cNvPicPr>
            <a:picLocks noChangeAspect="1"/>
          </p:cNvPicPr>
          <p:nvPr/>
        </p:nvPicPr>
        <p:blipFill>
          <a:blip r:embed="rId4"/>
          <a:stretch>
            <a:fillRect/>
          </a:stretch>
        </p:blipFill>
        <p:spPr>
          <a:xfrm>
            <a:off x="7991091" y="2165319"/>
            <a:ext cx="4183322" cy="4513383"/>
          </a:xfrm>
          <a:prstGeom prst="rect">
            <a:avLst/>
          </a:prstGeom>
        </p:spPr>
      </p:pic>
      <p:cxnSp>
        <p:nvCxnSpPr>
          <p:cNvPr id="10" name="Straight Arrow Connector 9"/>
          <p:cNvCxnSpPr/>
          <p:nvPr/>
        </p:nvCxnSpPr>
        <p:spPr>
          <a:xfrm flipH="1">
            <a:off x="4440118" y="1695227"/>
            <a:ext cx="1028697" cy="5072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5374711" y="1186962"/>
            <a:ext cx="5580446" cy="126609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third tab displays </a:t>
            </a:r>
            <a:r>
              <a:rPr lang="en-US" sz="2400" b="1" dirty="0" smtClean="0">
                <a:solidFill>
                  <a:schemeClr val="tx1"/>
                </a:solidFill>
              </a:rPr>
              <a:t>Enrolled </a:t>
            </a:r>
            <a:r>
              <a:rPr lang="en-US" sz="2400" b="1" dirty="0">
                <a:solidFill>
                  <a:schemeClr val="tx1"/>
                </a:solidFill>
              </a:rPr>
              <a:t>by </a:t>
            </a:r>
            <a:r>
              <a:rPr lang="en-US" sz="2400" b="1" dirty="0" smtClean="0">
                <a:solidFill>
                  <a:schemeClr val="tx1"/>
                </a:solidFill>
              </a:rPr>
              <a:t>Success </a:t>
            </a:r>
            <a:r>
              <a:rPr lang="en-US" sz="2400" b="1" dirty="0">
                <a:solidFill>
                  <a:schemeClr val="tx1"/>
                </a:solidFill>
              </a:rPr>
              <a:t>and </a:t>
            </a:r>
            <a:r>
              <a:rPr lang="en-US" sz="2400" b="1" dirty="0" smtClean="0">
                <a:solidFill>
                  <a:schemeClr val="tx1"/>
                </a:solidFill>
              </a:rPr>
              <a:t>Term</a:t>
            </a:r>
            <a:r>
              <a:rPr lang="en-US" sz="2400" dirty="0">
                <a:solidFill>
                  <a:schemeClr val="tx1"/>
                </a:solidFill>
              </a:rPr>
              <a:t>.  Student has received a ‘C’ or </a:t>
            </a:r>
            <a:r>
              <a:rPr lang="en-US" sz="2400" dirty="0" smtClean="0">
                <a:solidFill>
                  <a:schemeClr val="tx1"/>
                </a:solidFill>
              </a:rPr>
              <a:t>higher </a:t>
            </a:r>
            <a:r>
              <a:rPr lang="en-US" sz="2400" dirty="0">
                <a:solidFill>
                  <a:schemeClr val="tx1"/>
                </a:solidFill>
              </a:rPr>
              <a:t>by the end of </a:t>
            </a:r>
            <a:r>
              <a:rPr lang="en-US" sz="2400" dirty="0" smtClean="0">
                <a:solidFill>
                  <a:schemeClr val="tx1"/>
                </a:solidFill>
              </a:rPr>
              <a:t>Term.</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30</a:t>
            </a:fld>
            <a:endParaRPr lang="en-US" dirty="0"/>
          </a:p>
        </p:txBody>
      </p:sp>
    </p:spTree>
    <p:extLst>
      <p:ext uri="{BB962C8B-B14F-4D97-AF65-F5344CB8AC3E}">
        <p14:creationId xmlns:p14="http://schemas.microsoft.com/office/powerpoint/2010/main" val="1262915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By Year and Ethnicity</a:t>
            </a:r>
            <a:endParaRPr lang="en-US" b="1" dirty="0">
              <a:solidFill>
                <a:schemeClr val="tx1"/>
              </a:solidFill>
            </a:endParaRPr>
          </a:p>
        </p:txBody>
      </p:sp>
      <p:pic>
        <p:nvPicPr>
          <p:cNvPr id="8" name="Picture 7"/>
          <p:cNvPicPr>
            <a:picLocks noChangeAspect="1"/>
          </p:cNvPicPr>
          <p:nvPr/>
        </p:nvPicPr>
        <p:blipFill>
          <a:blip r:embed="rId3"/>
          <a:stretch>
            <a:fillRect/>
          </a:stretch>
        </p:blipFill>
        <p:spPr>
          <a:xfrm>
            <a:off x="7886333" y="1939098"/>
            <a:ext cx="4103824" cy="4427613"/>
          </a:xfrm>
          <a:prstGeom prst="rect">
            <a:avLst/>
          </a:prstGeom>
        </p:spPr>
      </p:pic>
      <p:pic>
        <p:nvPicPr>
          <p:cNvPr id="2" name="Picture 1"/>
          <p:cNvPicPr>
            <a:picLocks noChangeAspect="1"/>
          </p:cNvPicPr>
          <p:nvPr/>
        </p:nvPicPr>
        <p:blipFill>
          <a:blip r:embed="rId4"/>
          <a:stretch>
            <a:fillRect/>
          </a:stretch>
        </p:blipFill>
        <p:spPr>
          <a:xfrm>
            <a:off x="1494139" y="1930306"/>
            <a:ext cx="6392194" cy="4420699"/>
          </a:xfrm>
          <a:prstGeom prst="rect">
            <a:avLst/>
          </a:prstGeom>
        </p:spPr>
      </p:pic>
      <p:cxnSp>
        <p:nvCxnSpPr>
          <p:cNvPr id="10" name="Straight Arrow Connector 9"/>
          <p:cNvCxnSpPr/>
          <p:nvPr/>
        </p:nvCxnSpPr>
        <p:spPr>
          <a:xfrm flipH="1" flipV="1">
            <a:off x="6365631" y="2352565"/>
            <a:ext cx="2751992" cy="132764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806601" y="3469335"/>
            <a:ext cx="3315059" cy="212366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next tab displays </a:t>
            </a:r>
            <a:r>
              <a:rPr lang="en-US" sz="2400" b="1" dirty="0" smtClean="0">
                <a:solidFill>
                  <a:schemeClr val="tx1"/>
                </a:solidFill>
              </a:rPr>
              <a:t>Success </a:t>
            </a:r>
            <a:r>
              <a:rPr lang="en-US" sz="2400" b="1" dirty="0">
                <a:solidFill>
                  <a:schemeClr val="tx1"/>
                </a:solidFill>
              </a:rPr>
              <a:t>by </a:t>
            </a:r>
            <a:r>
              <a:rPr lang="en-US" sz="2400" b="1" dirty="0" smtClean="0">
                <a:solidFill>
                  <a:schemeClr val="tx1"/>
                </a:solidFill>
              </a:rPr>
              <a:t>Ethnicity</a:t>
            </a:r>
            <a:r>
              <a:rPr lang="en-US" sz="2400" dirty="0">
                <a:solidFill>
                  <a:schemeClr val="tx1"/>
                </a:solidFill>
              </a:rPr>
              <a:t>.  Select </a:t>
            </a:r>
            <a:r>
              <a:rPr lang="en-US" sz="2400" b="1" dirty="0" smtClean="0">
                <a:solidFill>
                  <a:schemeClr val="tx1"/>
                </a:solidFill>
              </a:rPr>
              <a:t>Division</a:t>
            </a:r>
            <a:r>
              <a:rPr lang="en-US" sz="2400" dirty="0">
                <a:solidFill>
                  <a:schemeClr val="tx1"/>
                </a:solidFill>
              </a:rPr>
              <a:t>, </a:t>
            </a:r>
            <a:r>
              <a:rPr lang="en-US" sz="2400" b="1" dirty="0" smtClean="0">
                <a:solidFill>
                  <a:schemeClr val="tx1"/>
                </a:solidFill>
              </a:rPr>
              <a:t>Unit</a:t>
            </a:r>
            <a:r>
              <a:rPr lang="en-US" sz="2400" dirty="0">
                <a:solidFill>
                  <a:schemeClr val="tx1"/>
                </a:solidFill>
              </a:rPr>
              <a:t>, and </a:t>
            </a:r>
            <a:r>
              <a:rPr lang="en-US" sz="2400" b="1" dirty="0">
                <a:solidFill>
                  <a:schemeClr val="tx1"/>
                </a:solidFill>
              </a:rPr>
              <a:t>E</a:t>
            </a:r>
            <a:r>
              <a:rPr lang="en-US" sz="2400" b="1" dirty="0" smtClean="0">
                <a:solidFill>
                  <a:schemeClr val="tx1"/>
                </a:solidFill>
              </a:rPr>
              <a:t>thnicity</a:t>
            </a:r>
            <a:r>
              <a:rPr lang="en-US" sz="2400" dirty="0" smtClean="0">
                <a:solidFill>
                  <a:schemeClr val="tx1"/>
                </a:solidFill>
              </a:rPr>
              <a:t> </a:t>
            </a:r>
            <a:r>
              <a:rPr lang="en-US" sz="2400" dirty="0">
                <a:solidFill>
                  <a:schemeClr val="tx1"/>
                </a:solidFill>
              </a:rPr>
              <a:t>for </a:t>
            </a:r>
            <a:r>
              <a:rPr lang="en-US" sz="2400" dirty="0" smtClean="0">
                <a:solidFill>
                  <a:schemeClr val="tx1"/>
                </a:solidFill>
              </a:rPr>
              <a:t>a specific ethnic category</a:t>
            </a:r>
            <a:endParaRPr lang="en-US" sz="2400" dirty="0">
              <a:solidFill>
                <a:schemeClr val="tx1"/>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31</a:t>
            </a:fld>
            <a:endParaRPr lang="en-US" dirty="0"/>
          </a:p>
        </p:txBody>
      </p:sp>
    </p:spTree>
    <p:extLst>
      <p:ext uri="{BB962C8B-B14F-4D97-AF65-F5344CB8AC3E}">
        <p14:creationId xmlns:p14="http://schemas.microsoft.com/office/powerpoint/2010/main" val="3434852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0832" y="1341221"/>
            <a:ext cx="6438774" cy="4427613"/>
          </a:xfrm>
          <a:prstGeom prst="rect">
            <a:avLst/>
          </a:prstGeom>
        </p:spPr>
      </p:pic>
      <p:pic>
        <p:nvPicPr>
          <p:cNvPr id="8" name="Picture 7"/>
          <p:cNvPicPr>
            <a:picLocks noChangeAspect="1"/>
          </p:cNvPicPr>
          <p:nvPr/>
        </p:nvPicPr>
        <p:blipFill>
          <a:blip r:embed="rId4"/>
          <a:stretch>
            <a:fillRect/>
          </a:stretch>
        </p:blipFill>
        <p:spPr>
          <a:xfrm>
            <a:off x="7852995" y="1350013"/>
            <a:ext cx="4103824" cy="4427613"/>
          </a:xfrm>
          <a:prstGeom prst="rect">
            <a:avLst/>
          </a:prstGeom>
        </p:spPr>
      </p:pic>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By Term/ Age Group</a:t>
            </a:r>
            <a:endParaRPr lang="en-US" b="1" dirty="0">
              <a:solidFill>
                <a:schemeClr val="tx1"/>
              </a:solidFill>
            </a:endParaRPr>
          </a:p>
        </p:txBody>
      </p:sp>
      <p:cxnSp>
        <p:nvCxnSpPr>
          <p:cNvPr id="10" name="Straight Arrow Connector 9"/>
          <p:cNvCxnSpPr/>
          <p:nvPr/>
        </p:nvCxnSpPr>
        <p:spPr>
          <a:xfrm flipH="1" flipV="1">
            <a:off x="7426028" y="1771685"/>
            <a:ext cx="1688123" cy="124850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874936" y="2615389"/>
            <a:ext cx="3079878" cy="212366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 the Term by Age Group Tab, students’ success rate by term and student age group is </a:t>
            </a:r>
            <a:r>
              <a:rPr lang="en-US" sz="2400" dirty="0" smtClean="0">
                <a:solidFill>
                  <a:schemeClr val="tx1"/>
                </a:solidFill>
              </a:rPr>
              <a:t>displayed</a:t>
            </a:r>
            <a:endParaRPr lang="en-US" sz="2400" dirty="0">
              <a:solidFill>
                <a:schemeClr val="tx1"/>
              </a:solidFill>
            </a:endParaRPr>
          </a:p>
        </p:txBody>
      </p:sp>
      <p:pic>
        <p:nvPicPr>
          <p:cNvPr id="7" name="Picture 6"/>
          <p:cNvPicPr>
            <a:picLocks noChangeAspect="1"/>
          </p:cNvPicPr>
          <p:nvPr/>
        </p:nvPicPr>
        <p:blipFill>
          <a:blip r:embed="rId5"/>
          <a:stretch>
            <a:fillRect/>
          </a:stretch>
        </p:blipFill>
        <p:spPr>
          <a:xfrm>
            <a:off x="2215660" y="6103596"/>
            <a:ext cx="5275385" cy="646146"/>
          </a:xfrm>
          <a:prstGeom prst="rect">
            <a:avLst/>
          </a:prstGeom>
        </p:spPr>
      </p:pic>
      <p:cxnSp>
        <p:nvCxnSpPr>
          <p:cNvPr id="17" name="Straight Arrow Connector 16"/>
          <p:cNvCxnSpPr/>
          <p:nvPr/>
        </p:nvCxnSpPr>
        <p:spPr>
          <a:xfrm flipH="1">
            <a:off x="7463765" y="6296628"/>
            <a:ext cx="1268201" cy="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8211809" y="5838561"/>
            <a:ext cx="3834578" cy="9161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You can remove filter by using Eraser Button on Filter</a:t>
            </a:r>
          </a:p>
        </p:txBody>
      </p:sp>
      <p:cxnSp>
        <p:nvCxnSpPr>
          <p:cNvPr id="21" name="Straight Connector 20"/>
          <p:cNvCxnSpPr/>
          <p:nvPr/>
        </p:nvCxnSpPr>
        <p:spPr>
          <a:xfrm>
            <a:off x="1512040" y="5814786"/>
            <a:ext cx="10671168" cy="108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8555736" y="6466623"/>
            <a:ext cx="3276600" cy="365125"/>
          </a:xfrm>
        </p:spPr>
        <p:txBody>
          <a:bodyPr/>
          <a:lstStyle/>
          <a:p>
            <a:fld id="{9860EDB8-5305-433F-BE41-D7A86D811DB3}" type="slidenum">
              <a:rPr lang="en-US" smtClean="0"/>
              <a:pPr/>
              <a:t>32</a:t>
            </a:fld>
            <a:endParaRPr lang="en-US" dirty="0"/>
          </a:p>
        </p:txBody>
      </p:sp>
    </p:spTree>
    <p:extLst>
      <p:ext uri="{BB962C8B-B14F-4D97-AF65-F5344CB8AC3E}">
        <p14:creationId xmlns:p14="http://schemas.microsoft.com/office/powerpoint/2010/main" val="3457726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ActionPoint</a:t>
            </a:r>
            <a:endParaRPr lang="en-US" b="1" dirty="0">
              <a:solidFill>
                <a:schemeClr val="tx1"/>
              </a:solidFill>
            </a:endParaRPr>
          </a:p>
        </p:txBody>
      </p:sp>
      <p:cxnSp>
        <p:nvCxnSpPr>
          <p:cNvPr id="10" name="Straight Arrow Connector 9"/>
          <p:cNvCxnSpPr/>
          <p:nvPr/>
        </p:nvCxnSpPr>
        <p:spPr>
          <a:xfrm flipH="1" flipV="1">
            <a:off x="8858204" y="4243472"/>
            <a:ext cx="834487" cy="38082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694822" y="2009775"/>
            <a:ext cx="3857625" cy="4848225"/>
          </a:xfrm>
          <a:prstGeom prst="rect">
            <a:avLst/>
          </a:prstGeom>
        </p:spPr>
      </p:pic>
      <p:cxnSp>
        <p:nvCxnSpPr>
          <p:cNvPr id="12" name="Straight Arrow Connector 11"/>
          <p:cNvCxnSpPr/>
          <p:nvPr/>
        </p:nvCxnSpPr>
        <p:spPr>
          <a:xfrm>
            <a:off x="4303564" y="1637984"/>
            <a:ext cx="839936" cy="3717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91345" y="2639569"/>
            <a:ext cx="1129562" cy="7662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1467114" y="1362501"/>
            <a:ext cx="3079878" cy="75978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 Click on the Plus Button</a:t>
            </a:r>
            <a:endParaRPr lang="en-US" sz="2400" dirty="0">
              <a:solidFill>
                <a:schemeClr val="tx1"/>
              </a:solidFill>
            </a:endParaRPr>
          </a:p>
        </p:txBody>
      </p:sp>
      <p:sp>
        <p:nvSpPr>
          <p:cNvPr id="11" name="Rounded Rectangular Callout 10"/>
          <p:cNvSpPr/>
          <p:nvPr/>
        </p:nvSpPr>
        <p:spPr>
          <a:xfrm>
            <a:off x="1610321" y="3269360"/>
            <a:ext cx="2327758" cy="42567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2. Select Unit</a:t>
            </a:r>
            <a:endParaRPr lang="en-US" sz="2400" dirty="0">
              <a:solidFill>
                <a:schemeClr val="tx1"/>
              </a:solidFill>
            </a:endParaRPr>
          </a:p>
        </p:txBody>
      </p:sp>
      <p:cxnSp>
        <p:nvCxnSpPr>
          <p:cNvPr id="26" name="Straight Arrow Connector 25"/>
          <p:cNvCxnSpPr/>
          <p:nvPr/>
        </p:nvCxnSpPr>
        <p:spPr>
          <a:xfrm flipH="1">
            <a:off x="8858204" y="4806292"/>
            <a:ext cx="901305" cy="44671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9520676" y="2759555"/>
            <a:ext cx="2508378" cy="346935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3. There </a:t>
            </a:r>
            <a:r>
              <a:rPr lang="en-US" sz="2400" dirty="0">
                <a:solidFill>
                  <a:schemeClr val="tx1"/>
                </a:solidFill>
              </a:rPr>
              <a:t>you can add your analysis of progress and how your area will address the data through </a:t>
            </a:r>
            <a:r>
              <a:rPr lang="en-US" sz="2400" dirty="0" smtClean="0">
                <a:solidFill>
                  <a:schemeClr val="tx1"/>
                </a:solidFill>
              </a:rPr>
              <a:t>planning.</a:t>
            </a:r>
            <a:endParaRPr lang="en-US" sz="2400" dirty="0">
              <a:solidFill>
                <a:schemeClr val="tx1"/>
              </a:solidFill>
            </a:endParaRPr>
          </a:p>
        </p:txBody>
      </p:sp>
      <p:cxnSp>
        <p:nvCxnSpPr>
          <p:cNvPr id="14" name="Straight Arrow Connector 13"/>
          <p:cNvCxnSpPr/>
          <p:nvPr/>
        </p:nvCxnSpPr>
        <p:spPr>
          <a:xfrm flipH="1">
            <a:off x="8230797" y="1783617"/>
            <a:ext cx="1297653" cy="10897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8679475" y="1489525"/>
            <a:ext cx="2656876" cy="59600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4. Save and Return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33</a:t>
            </a:fld>
            <a:endParaRPr lang="en-US" dirty="0"/>
          </a:p>
        </p:txBody>
      </p:sp>
    </p:spTree>
    <p:extLst>
      <p:ext uri="{BB962C8B-B14F-4D97-AF65-F5344CB8AC3E}">
        <p14:creationId xmlns:p14="http://schemas.microsoft.com/office/powerpoint/2010/main" val="1632803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Data Review Questions</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34</a:t>
            </a:fld>
            <a:endParaRPr lang="en-US" dirty="0"/>
          </a:p>
        </p:txBody>
      </p:sp>
      <p:sp>
        <p:nvSpPr>
          <p:cNvPr id="19" name="Rounded Rectangular Callout 18"/>
          <p:cNvSpPr/>
          <p:nvPr/>
        </p:nvSpPr>
        <p:spPr>
          <a:xfrm>
            <a:off x="2319250" y="1559590"/>
            <a:ext cx="8753303" cy="497932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smtClean="0">
                <a:solidFill>
                  <a:schemeClr val="tx1"/>
                </a:solidFill>
              </a:rPr>
              <a:t>What </a:t>
            </a:r>
            <a:r>
              <a:rPr lang="en-US" sz="2400" dirty="0">
                <a:solidFill>
                  <a:schemeClr val="tx1"/>
                </a:solidFill>
              </a:rPr>
              <a:t>are your initial thoughts on the data</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might be contributing to student success in your program</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might be detracting student success in your program</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Is this the data we need to make a decision? Why or why not</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is the most important information</a:t>
            </a:r>
            <a:r>
              <a:rPr lang="en-US" sz="2400" dirty="0" smtClean="0">
                <a:solidFill>
                  <a:schemeClr val="tx1"/>
                </a:solidFill>
              </a:rPr>
              <a:t>?</a:t>
            </a:r>
          </a:p>
          <a:p>
            <a:r>
              <a:rPr lang="en-US" sz="2400" dirty="0">
                <a:solidFill>
                  <a:schemeClr val="tx1"/>
                </a:solidFill>
              </a:rPr>
              <a:t> </a:t>
            </a:r>
          </a:p>
          <a:p>
            <a:pPr marL="342900" indent="-342900">
              <a:buFont typeface="Arial" panose="020B0604020202020204" pitchFamily="34" charset="0"/>
              <a:buChar char="•"/>
            </a:pPr>
            <a:r>
              <a:rPr lang="en-US" sz="2400" dirty="0" smtClean="0">
                <a:solidFill>
                  <a:schemeClr val="tx1"/>
                </a:solidFill>
              </a:rPr>
              <a:t>What </a:t>
            </a:r>
            <a:r>
              <a:rPr lang="en-US" sz="2400" dirty="0">
                <a:solidFill>
                  <a:schemeClr val="tx1"/>
                </a:solidFill>
              </a:rPr>
              <a:t>is missing?</a:t>
            </a:r>
          </a:p>
        </p:txBody>
      </p:sp>
    </p:spTree>
    <p:extLst>
      <p:ext uri="{BB962C8B-B14F-4D97-AF65-F5344CB8AC3E}">
        <p14:creationId xmlns:p14="http://schemas.microsoft.com/office/powerpoint/2010/main" val="3655213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a:t>
            </a:r>
            <a:r>
              <a:rPr lang="en-US" b="1" dirty="0">
                <a:solidFill>
                  <a:schemeClr val="tx1"/>
                </a:solidFill>
              </a:rPr>
              <a:t>Helpful PIE Definitions</a:t>
            </a:r>
          </a:p>
        </p:txBody>
      </p:sp>
      <p:sp>
        <p:nvSpPr>
          <p:cNvPr id="2" name="Slide Number Placeholder 1"/>
          <p:cNvSpPr>
            <a:spLocks noGrp="1"/>
          </p:cNvSpPr>
          <p:nvPr>
            <p:ph type="sldNum" sz="quarter" idx="12"/>
          </p:nvPr>
        </p:nvSpPr>
        <p:spPr/>
        <p:txBody>
          <a:bodyPr/>
          <a:lstStyle/>
          <a:p>
            <a:fld id="{9860EDB8-5305-433F-BE41-D7A86D811DB3}" type="slidenum">
              <a:rPr lang="en-US" smtClean="0"/>
              <a:pPr/>
              <a:t>35</a:t>
            </a:fld>
            <a:endParaRPr lang="en-US" dirty="0"/>
          </a:p>
        </p:txBody>
      </p:sp>
      <p:sp>
        <p:nvSpPr>
          <p:cNvPr id="19" name="Rounded Rectangular Callout 18"/>
          <p:cNvSpPr/>
          <p:nvPr/>
        </p:nvSpPr>
        <p:spPr>
          <a:xfrm>
            <a:off x="1596044" y="1338349"/>
            <a:ext cx="10236292" cy="520056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Educational Goal</a:t>
            </a:r>
            <a:r>
              <a:rPr lang="en-US" sz="2400" dirty="0">
                <a:solidFill>
                  <a:schemeClr val="tx1"/>
                </a:solidFill>
              </a:rPr>
              <a:t>: The number of students that stated their informed educational goal after participating in the matriculation process. </a:t>
            </a:r>
          </a:p>
          <a:p>
            <a:r>
              <a:rPr lang="en-US" sz="2400" dirty="0">
                <a:solidFill>
                  <a:schemeClr val="tx1"/>
                </a:solidFill>
              </a:rPr>
              <a:t> </a:t>
            </a:r>
          </a:p>
          <a:p>
            <a:r>
              <a:rPr lang="en-US" sz="2400" b="1" dirty="0">
                <a:solidFill>
                  <a:schemeClr val="tx1"/>
                </a:solidFill>
              </a:rPr>
              <a:t>Ed Plan</a:t>
            </a:r>
            <a:r>
              <a:rPr lang="en-US" sz="2400" dirty="0">
                <a:solidFill>
                  <a:schemeClr val="tx1"/>
                </a:solidFill>
              </a:rPr>
              <a:t>: The number of students that completed a comprehensive Ed Plan</a:t>
            </a:r>
          </a:p>
          <a:p>
            <a:r>
              <a:rPr lang="en-US" sz="2400" dirty="0">
                <a:solidFill>
                  <a:schemeClr val="tx1"/>
                </a:solidFill>
              </a:rPr>
              <a:t>(Make sure that the fields are describing what we want them to describe).</a:t>
            </a:r>
          </a:p>
          <a:p>
            <a:r>
              <a:rPr lang="en-US" sz="2400" dirty="0">
                <a:solidFill>
                  <a:schemeClr val="tx1"/>
                </a:solidFill>
              </a:rPr>
              <a:t> </a:t>
            </a:r>
          </a:p>
          <a:p>
            <a:r>
              <a:rPr lang="en-US" sz="2400" b="1" dirty="0">
                <a:solidFill>
                  <a:schemeClr val="tx1"/>
                </a:solidFill>
              </a:rPr>
              <a:t>Enrollment (Demographics) </a:t>
            </a:r>
            <a:r>
              <a:rPr lang="en-US" sz="2400" dirty="0">
                <a:solidFill>
                  <a:schemeClr val="tx1"/>
                </a:solidFill>
              </a:rPr>
              <a:t>– A student is enrolled in a course if they received an end-of-term notation that is displayed on their official transcript. </a:t>
            </a:r>
          </a:p>
          <a:p>
            <a:r>
              <a:rPr lang="en-US" sz="2400" dirty="0">
                <a:solidFill>
                  <a:schemeClr val="tx1"/>
                </a:solidFill>
              </a:rPr>
              <a:t> </a:t>
            </a:r>
          </a:p>
          <a:p>
            <a:r>
              <a:rPr lang="en-US" sz="2400" b="1" dirty="0">
                <a:solidFill>
                  <a:schemeClr val="tx1"/>
                </a:solidFill>
              </a:rPr>
              <a:t>Success (Data) </a:t>
            </a:r>
            <a:r>
              <a:rPr lang="en-US" sz="2400" dirty="0">
                <a:solidFill>
                  <a:schemeClr val="tx1"/>
                </a:solidFill>
              </a:rPr>
              <a:t>– The percentage of students who received a passing/satisfactory grade.  </a:t>
            </a:r>
          </a:p>
        </p:txBody>
      </p:sp>
    </p:spTree>
    <p:extLst>
      <p:ext uri="{BB962C8B-B14F-4D97-AF65-F5344CB8AC3E}">
        <p14:creationId xmlns:p14="http://schemas.microsoft.com/office/powerpoint/2010/main" val="1270342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a:t>
            </a:r>
            <a:r>
              <a:rPr lang="en-US" b="1" dirty="0">
                <a:solidFill>
                  <a:schemeClr val="tx1"/>
                </a:solidFill>
              </a:rPr>
              <a:t>Helpful PIE Definitions</a:t>
            </a:r>
          </a:p>
        </p:txBody>
      </p:sp>
      <p:sp>
        <p:nvSpPr>
          <p:cNvPr id="2" name="Slide Number Placeholder 1"/>
          <p:cNvSpPr>
            <a:spLocks noGrp="1"/>
          </p:cNvSpPr>
          <p:nvPr>
            <p:ph type="sldNum" sz="quarter" idx="12"/>
          </p:nvPr>
        </p:nvSpPr>
        <p:spPr/>
        <p:txBody>
          <a:bodyPr/>
          <a:lstStyle/>
          <a:p>
            <a:fld id="{9860EDB8-5305-433F-BE41-D7A86D811DB3}" type="slidenum">
              <a:rPr lang="en-US" smtClean="0"/>
              <a:pPr/>
              <a:t>36</a:t>
            </a:fld>
            <a:endParaRPr lang="en-US" dirty="0"/>
          </a:p>
        </p:txBody>
      </p:sp>
      <p:sp>
        <p:nvSpPr>
          <p:cNvPr id="19" name="Rounded Rectangular Callout 18"/>
          <p:cNvSpPr/>
          <p:nvPr/>
        </p:nvSpPr>
        <p:spPr>
          <a:xfrm>
            <a:off x="1695796" y="1346662"/>
            <a:ext cx="10136540" cy="519225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Retention</a:t>
            </a:r>
            <a:r>
              <a:rPr lang="en-US" sz="2400" dirty="0">
                <a:solidFill>
                  <a:schemeClr val="tx1"/>
                </a:solidFill>
              </a:rPr>
              <a:t> – The percentage of students who do not withdraw from class and who receive a valid grade. </a:t>
            </a:r>
          </a:p>
          <a:p>
            <a:r>
              <a:rPr lang="en-US" sz="2400" b="1" dirty="0">
                <a:solidFill>
                  <a:schemeClr val="tx1"/>
                </a:solidFill>
              </a:rPr>
              <a:t>Distance Learning </a:t>
            </a:r>
            <a:r>
              <a:rPr lang="en-US" sz="2400" dirty="0">
                <a:solidFill>
                  <a:schemeClr val="tx1"/>
                </a:solidFill>
              </a:rPr>
              <a:t>– A fully online class with non on-campus meetings</a:t>
            </a:r>
            <a:r>
              <a:rPr lang="en-US" sz="2400" dirty="0" smtClean="0">
                <a:solidFill>
                  <a:schemeClr val="tx1"/>
                </a:solidFill>
              </a:rPr>
              <a:t>. </a:t>
            </a:r>
            <a:endParaRPr lang="en-US" sz="2400" dirty="0">
              <a:solidFill>
                <a:schemeClr val="tx1"/>
              </a:solidFill>
            </a:endParaRPr>
          </a:p>
          <a:p>
            <a:r>
              <a:rPr lang="en-US" sz="2400" b="1" dirty="0">
                <a:solidFill>
                  <a:schemeClr val="tx1"/>
                </a:solidFill>
              </a:rPr>
              <a:t>Hybrid</a:t>
            </a:r>
            <a:r>
              <a:rPr lang="en-US" sz="2400" dirty="0">
                <a:solidFill>
                  <a:schemeClr val="tx1"/>
                </a:solidFill>
              </a:rPr>
              <a:t> – Is a hybrid class taught partially online with scheduled meetings on-campus.  </a:t>
            </a:r>
          </a:p>
          <a:p>
            <a:r>
              <a:rPr lang="en-US" sz="2400" b="1" dirty="0">
                <a:solidFill>
                  <a:schemeClr val="tx1"/>
                </a:solidFill>
              </a:rPr>
              <a:t>Awards</a:t>
            </a:r>
            <a:r>
              <a:rPr lang="en-US" sz="2400" dirty="0">
                <a:solidFill>
                  <a:schemeClr val="tx1"/>
                </a:solidFill>
              </a:rPr>
              <a:t> – The number of degree/certificates given to a student upon the successful completion of a program at Mt. SAC. This includes all Associates, certificates and noncredit awards. </a:t>
            </a:r>
          </a:p>
          <a:p>
            <a:r>
              <a:rPr lang="en-US" sz="2400" b="1" dirty="0">
                <a:solidFill>
                  <a:schemeClr val="tx1"/>
                </a:solidFill>
              </a:rPr>
              <a:t>Transfer (Data) </a:t>
            </a:r>
            <a:r>
              <a:rPr lang="en-US" sz="2400" dirty="0">
                <a:solidFill>
                  <a:schemeClr val="tx1"/>
                </a:solidFill>
              </a:rPr>
              <a:t>– *The number of students enrolling in either the University of California (UC) or the California State University (CSU) system. </a:t>
            </a:r>
          </a:p>
          <a:p>
            <a:r>
              <a:rPr lang="en-US" sz="2400" dirty="0">
                <a:solidFill>
                  <a:schemeClr val="tx1"/>
                </a:solidFill>
              </a:rPr>
              <a:t>* Transfer by program is not available at this time.</a:t>
            </a:r>
          </a:p>
        </p:txBody>
      </p:sp>
    </p:spTree>
    <p:extLst>
      <p:ext uri="{BB962C8B-B14F-4D97-AF65-F5344CB8AC3E}">
        <p14:creationId xmlns:p14="http://schemas.microsoft.com/office/powerpoint/2010/main" val="300738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80872" y="4419600"/>
            <a:ext cx="11311128" cy="2074333"/>
          </a:xfrm>
          <a:prstGeom prst="rect">
            <a:avLst/>
          </a:prstGeom>
          <a:solidFill>
            <a:schemeClr val="accent1">
              <a:lumMod val="50000"/>
            </a:schemeClr>
          </a:solidFill>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mj-lt"/>
                <a:ea typeface="+mj-ea"/>
                <a:cs typeface="+mj-cs"/>
              </a:defRPr>
            </a:lvl1pPr>
          </a:lstStyle>
          <a:p>
            <a:endParaRPr lang="en-US" b="1"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257" y="150699"/>
            <a:ext cx="1854199" cy="1086031"/>
          </a:xfrm>
          <a:prstGeom prst="rect">
            <a:avLst/>
          </a:prstGeom>
          <a:effectLst>
            <a:outerShdw blurRad="50800" dist="38100" dir="2700000" algn="tl" rotWithShape="0">
              <a:prstClr val="black">
                <a:alpha val="40000"/>
              </a:prstClr>
            </a:outerShdw>
          </a:effectLst>
        </p:spPr>
      </p:pic>
      <p:sp>
        <p:nvSpPr>
          <p:cNvPr id="7" name="Title 1"/>
          <p:cNvSpPr txBox="1">
            <a:spLocks/>
          </p:cNvSpPr>
          <p:nvPr/>
        </p:nvSpPr>
        <p:spPr bwMode="black">
          <a:xfrm>
            <a:off x="1000369" y="4495800"/>
            <a:ext cx="10905304" cy="1913467"/>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Where We Are Now</a:t>
            </a:r>
            <a:endParaRPr lang="en-US" sz="4800" dirty="0">
              <a:latin typeface="Calibri" panose="020F0502020204030204" pitchFamily="34" charset="0"/>
            </a:endParaRPr>
          </a:p>
        </p:txBody>
      </p:sp>
    </p:spTree>
    <p:extLst>
      <p:ext uri="{BB962C8B-B14F-4D97-AF65-F5344CB8AC3E}">
        <p14:creationId xmlns:p14="http://schemas.microsoft.com/office/powerpoint/2010/main" val="638798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523448" y="1676776"/>
            <a:ext cx="10487577" cy="4754030"/>
          </a:xfrm>
          <a:prstGeom prst="rect">
            <a:avLst/>
          </a:prstGeom>
        </p:spPr>
      </p:pic>
      <p:sp>
        <p:nvSpPr>
          <p:cNvPr id="2" name="Title 1"/>
          <p:cNvSpPr>
            <a:spLocks noGrp="1"/>
          </p:cNvSpPr>
          <p:nvPr>
            <p:ph type="title"/>
          </p:nvPr>
        </p:nvSpPr>
        <p:spPr>
          <a:solidFill>
            <a:schemeClr val="accent1">
              <a:lumMod val="60000"/>
              <a:lumOff val="40000"/>
            </a:schemeClr>
          </a:solidFill>
        </p:spPr>
        <p:txBody>
          <a:bodyPr/>
          <a:lstStyle/>
          <a:p>
            <a:r>
              <a:rPr lang="en-US" b="1" dirty="0" smtClean="0">
                <a:solidFill>
                  <a:schemeClr val="tx1"/>
                </a:solidFill>
              </a:rPr>
              <a:t>1. Where We Are Now – View &amp; Add Reporting Year</a:t>
            </a:r>
            <a:endParaRPr lang="en-US" b="1" dirty="0">
              <a:solidFill>
                <a:schemeClr val="tx1"/>
              </a:solidFill>
            </a:endParaRPr>
          </a:p>
        </p:txBody>
      </p:sp>
      <p:sp>
        <p:nvSpPr>
          <p:cNvPr id="42" name="Text Placeholder 6"/>
          <p:cNvSpPr txBox="1">
            <a:spLocks/>
          </p:cNvSpPr>
          <p:nvPr/>
        </p:nvSpPr>
        <p:spPr>
          <a:xfrm>
            <a:off x="2337594" y="1199571"/>
            <a:ext cx="3606006" cy="355885"/>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26" name="Text Placeholder 6"/>
          <p:cNvSpPr txBox="1">
            <a:spLocks/>
          </p:cNvSpPr>
          <p:nvPr/>
        </p:nvSpPr>
        <p:spPr>
          <a:xfrm>
            <a:off x="9302775" y="4429661"/>
            <a:ext cx="927332" cy="296049"/>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257" y="150699"/>
            <a:ext cx="1854199" cy="1086031"/>
          </a:xfrm>
          <a:prstGeom prst="rect">
            <a:avLst/>
          </a:prstGeom>
          <a:effectLst>
            <a:outerShdw blurRad="50800" dist="38100" dir="2700000" algn="tl" rotWithShape="0">
              <a:prstClr val="black">
                <a:alpha val="40000"/>
              </a:prstClr>
            </a:outerShdw>
          </a:effectLst>
        </p:spPr>
      </p:pic>
      <p:cxnSp>
        <p:nvCxnSpPr>
          <p:cNvPr id="21" name="Straight Arrow Connector 20"/>
          <p:cNvCxnSpPr/>
          <p:nvPr/>
        </p:nvCxnSpPr>
        <p:spPr>
          <a:xfrm>
            <a:off x="2751513" y="1785792"/>
            <a:ext cx="643519" cy="124995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742466" y="2256094"/>
            <a:ext cx="798585" cy="78639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1173404" y="1595976"/>
            <a:ext cx="2967193" cy="764486"/>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Summary of Previous Years will Display</a:t>
            </a:r>
          </a:p>
        </p:txBody>
      </p:sp>
      <p:cxnSp>
        <p:nvCxnSpPr>
          <p:cNvPr id="40" name="Straight Arrow Connector 39"/>
          <p:cNvCxnSpPr/>
          <p:nvPr/>
        </p:nvCxnSpPr>
        <p:spPr>
          <a:xfrm flipV="1">
            <a:off x="10292521" y="3539152"/>
            <a:ext cx="1107422" cy="101111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9797946" y="1973467"/>
            <a:ext cx="1372854"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Add</a:t>
            </a:r>
            <a:endParaRPr lang="en-US" sz="2400" i="1" dirty="0"/>
          </a:p>
        </p:txBody>
      </p:sp>
      <p:cxnSp>
        <p:nvCxnSpPr>
          <p:cNvPr id="44" name="Straight Arrow Connector 43"/>
          <p:cNvCxnSpPr>
            <a:stCxn id="30" idx="0"/>
          </p:cNvCxnSpPr>
          <p:nvPr/>
        </p:nvCxnSpPr>
        <p:spPr>
          <a:xfrm flipV="1">
            <a:off x="10870728" y="3553878"/>
            <a:ext cx="792331" cy="142331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7" name="Rounded Rectangular Callout 26"/>
          <p:cNvSpPr/>
          <p:nvPr/>
        </p:nvSpPr>
        <p:spPr>
          <a:xfrm>
            <a:off x="9123334" y="4382120"/>
            <a:ext cx="1372854"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Copy</a:t>
            </a:r>
            <a:endParaRPr lang="en-US" sz="2400" i="1" dirty="0"/>
          </a:p>
        </p:txBody>
      </p:sp>
      <p:cxnSp>
        <p:nvCxnSpPr>
          <p:cNvPr id="35" name="Straight Arrow Connector 34"/>
          <p:cNvCxnSpPr/>
          <p:nvPr/>
        </p:nvCxnSpPr>
        <p:spPr>
          <a:xfrm flipV="1">
            <a:off x="9237733" y="3435693"/>
            <a:ext cx="1980634" cy="68763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9" name="Rounded Rectangular Callout 28"/>
          <p:cNvSpPr/>
          <p:nvPr/>
        </p:nvSpPr>
        <p:spPr>
          <a:xfrm>
            <a:off x="8143444" y="3851130"/>
            <a:ext cx="1372854"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Edit</a:t>
            </a:r>
            <a:endParaRPr lang="en-US" sz="2400" i="1" dirty="0"/>
          </a:p>
        </p:txBody>
      </p:sp>
      <p:sp>
        <p:nvSpPr>
          <p:cNvPr id="30" name="Rounded Rectangular Callout 29"/>
          <p:cNvSpPr/>
          <p:nvPr/>
        </p:nvSpPr>
        <p:spPr>
          <a:xfrm>
            <a:off x="10184301" y="4977196"/>
            <a:ext cx="1372854"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Delete</a:t>
            </a:r>
            <a:endParaRPr lang="en-US" sz="2400" i="1"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38</a:t>
            </a:fld>
            <a:endParaRPr lang="en-US" dirty="0"/>
          </a:p>
        </p:txBody>
      </p:sp>
    </p:spTree>
    <p:extLst>
      <p:ext uri="{BB962C8B-B14F-4D97-AF65-F5344CB8AC3E}">
        <p14:creationId xmlns:p14="http://schemas.microsoft.com/office/powerpoint/2010/main" val="1895309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521208" y="448056"/>
            <a:ext cx="11309348" cy="640080"/>
          </a:xfrm>
          <a:solidFill>
            <a:schemeClr val="accent1">
              <a:lumMod val="60000"/>
              <a:lumOff val="40000"/>
            </a:schemeClr>
          </a:solidFill>
        </p:spPr>
        <p:txBody>
          <a:bodyPr>
            <a:normAutofit/>
          </a:bodyPr>
          <a:lstStyle/>
          <a:p>
            <a:r>
              <a:rPr lang="en-US" b="1" dirty="0">
                <a:solidFill>
                  <a:schemeClr val="tx1"/>
                </a:solidFill>
              </a:rPr>
              <a:t>1. Where We </a:t>
            </a:r>
            <a:r>
              <a:rPr lang="en-US" b="1" dirty="0" smtClean="0">
                <a:solidFill>
                  <a:schemeClr val="tx1"/>
                </a:solidFill>
              </a:rPr>
              <a:t>Are Now – View &amp; Copy Reporting Year</a:t>
            </a:r>
            <a:endParaRPr lang="en-US" b="1" dirty="0">
              <a:solidFill>
                <a:schemeClr val="tx1"/>
              </a:solidFill>
            </a:endParaRPr>
          </a:p>
        </p:txBody>
      </p:sp>
      <p:pic>
        <p:nvPicPr>
          <p:cNvPr id="3" name="Picture 2"/>
          <p:cNvPicPr>
            <a:picLocks noChangeAspect="1"/>
          </p:cNvPicPr>
          <p:nvPr/>
        </p:nvPicPr>
        <p:blipFill>
          <a:blip r:embed="rId3"/>
          <a:stretch>
            <a:fillRect/>
          </a:stretch>
        </p:blipFill>
        <p:spPr>
          <a:xfrm>
            <a:off x="1528565" y="1643916"/>
            <a:ext cx="10487891" cy="4712436"/>
          </a:xfrm>
          <a:prstGeom prst="rect">
            <a:avLst/>
          </a:prstGeom>
        </p:spPr>
      </p:pic>
      <p:sp>
        <p:nvSpPr>
          <p:cNvPr id="40" name="Text Placeholder 6"/>
          <p:cNvSpPr txBox="1">
            <a:spLocks/>
          </p:cNvSpPr>
          <p:nvPr/>
        </p:nvSpPr>
        <p:spPr>
          <a:xfrm>
            <a:off x="4012449" y="6005826"/>
            <a:ext cx="4004248" cy="168091"/>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53" name="Text Placeholder 3"/>
          <p:cNvSpPr txBox="1">
            <a:spLocks/>
          </p:cNvSpPr>
          <p:nvPr/>
        </p:nvSpPr>
        <p:spPr>
          <a:xfrm>
            <a:off x="8747251" y="4243155"/>
            <a:ext cx="3338317" cy="348399"/>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pPr>
            <a:endParaRPr lang="en-US" sz="1600" i="1" dirty="0"/>
          </a:p>
        </p:txBody>
      </p:sp>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257" y="150699"/>
            <a:ext cx="1854199" cy="1086031"/>
          </a:xfrm>
          <a:prstGeom prst="rect">
            <a:avLst/>
          </a:prstGeom>
          <a:effectLst>
            <a:outerShdw blurRad="50800" dist="38100" dir="2700000" algn="tl" rotWithShape="0">
              <a:prstClr val="black">
                <a:alpha val="40000"/>
              </a:prstClr>
            </a:outerShdw>
          </a:effectLst>
        </p:spPr>
      </p:pic>
      <p:cxnSp>
        <p:nvCxnSpPr>
          <p:cNvPr id="21" name="Straight Arrow Connector 20"/>
          <p:cNvCxnSpPr/>
          <p:nvPr/>
        </p:nvCxnSpPr>
        <p:spPr>
          <a:xfrm>
            <a:off x="10089216" y="2642234"/>
            <a:ext cx="1307864" cy="6569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438383" y="3527813"/>
            <a:ext cx="454721" cy="247801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8362604" y="2425617"/>
            <a:ext cx="2726753"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a:t>2</a:t>
            </a:r>
            <a:r>
              <a:rPr lang="en-US" sz="2400" i="1" dirty="0" smtClean="0"/>
              <a:t>. Click to </a:t>
            </a:r>
            <a:r>
              <a:rPr lang="en-US" sz="2400" b="1" i="1" dirty="0" smtClean="0"/>
              <a:t>Copy</a:t>
            </a:r>
            <a:r>
              <a:rPr lang="en-US" sz="2400" i="1" dirty="0" smtClean="0"/>
              <a:t> Year</a:t>
            </a:r>
            <a:endParaRPr lang="en-US" sz="2400" i="1" dirty="0"/>
          </a:p>
        </p:txBody>
      </p:sp>
      <p:sp>
        <p:nvSpPr>
          <p:cNvPr id="19" name="Rounded Rectangular Callout 18"/>
          <p:cNvSpPr/>
          <p:nvPr/>
        </p:nvSpPr>
        <p:spPr>
          <a:xfrm>
            <a:off x="1767255" y="5995148"/>
            <a:ext cx="4660260"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smtClean="0"/>
              <a:t>1. Click to </a:t>
            </a:r>
            <a:r>
              <a:rPr lang="en-US" sz="2400" b="1" i="1" dirty="0" smtClean="0"/>
              <a:t>View</a:t>
            </a:r>
            <a:r>
              <a:rPr lang="en-US" sz="2400" i="1" dirty="0" smtClean="0"/>
              <a:t> selected Year </a:t>
            </a:r>
            <a:r>
              <a:rPr lang="en-US" sz="2400" i="1" dirty="0"/>
              <a:t>data</a:t>
            </a:r>
          </a:p>
        </p:txBody>
      </p:sp>
      <p:sp>
        <p:nvSpPr>
          <p:cNvPr id="2" name="Slide Number Placeholder 1"/>
          <p:cNvSpPr>
            <a:spLocks noGrp="1"/>
          </p:cNvSpPr>
          <p:nvPr>
            <p:ph type="sldNum" sz="quarter" idx="12"/>
          </p:nvPr>
        </p:nvSpPr>
        <p:spPr/>
        <p:txBody>
          <a:bodyPr/>
          <a:lstStyle/>
          <a:p>
            <a:fld id="{9860EDB8-5305-433F-BE41-D7A86D811DB3}" type="slidenum">
              <a:rPr lang="en-US" smtClean="0"/>
              <a:pPr/>
              <a:t>39</a:t>
            </a:fld>
            <a:endParaRPr lang="en-US" dirty="0"/>
          </a:p>
        </p:txBody>
      </p:sp>
    </p:spTree>
    <p:extLst>
      <p:ext uri="{BB962C8B-B14F-4D97-AF65-F5344CB8AC3E}">
        <p14:creationId xmlns:p14="http://schemas.microsoft.com/office/powerpoint/2010/main" val="240475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PIE - Home Screen</a:t>
            </a:r>
            <a:endParaRPr lang="en-US" b="1" dirty="0"/>
          </a:p>
        </p:txBody>
      </p:sp>
      <p:pic>
        <p:nvPicPr>
          <p:cNvPr id="5" name="Picture 4"/>
          <p:cNvPicPr>
            <a:picLocks noChangeAspect="1"/>
          </p:cNvPicPr>
          <p:nvPr/>
        </p:nvPicPr>
        <p:blipFill>
          <a:blip r:embed="rId3"/>
          <a:stretch>
            <a:fillRect/>
          </a:stretch>
        </p:blipFill>
        <p:spPr>
          <a:xfrm>
            <a:off x="4115484" y="1798784"/>
            <a:ext cx="2708051" cy="3028741"/>
          </a:xfrm>
          <a:prstGeom prst="rect">
            <a:avLst/>
          </a:prstGeom>
          <a:ln>
            <a:solidFill>
              <a:schemeClr val="bg1"/>
            </a:solidFill>
          </a:ln>
        </p:spPr>
      </p:pic>
      <p:sp>
        <p:nvSpPr>
          <p:cNvPr id="8" name="Text Placeholder 4"/>
          <p:cNvSpPr txBox="1">
            <a:spLocks/>
          </p:cNvSpPr>
          <p:nvPr/>
        </p:nvSpPr>
        <p:spPr>
          <a:xfrm>
            <a:off x="8103053" y="5689925"/>
            <a:ext cx="2336124" cy="585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0000"/>
              </a:lnSpc>
              <a:spcBef>
                <a:spcPts val="0"/>
              </a:spcBef>
              <a:buNone/>
            </a:pPr>
            <a:endParaRPr lang="en-US" sz="1500" dirty="0"/>
          </a:p>
        </p:txBody>
      </p:sp>
      <p:sp>
        <p:nvSpPr>
          <p:cNvPr id="11" name="Rounded Rectangular Callout 10"/>
          <p:cNvSpPr/>
          <p:nvPr/>
        </p:nvSpPr>
        <p:spPr>
          <a:xfrm>
            <a:off x="4381042" y="4900497"/>
            <a:ext cx="3123668" cy="11492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 </a:t>
            </a:r>
            <a:r>
              <a:rPr lang="en-US" sz="2400" i="1" dirty="0" smtClean="0"/>
              <a:t>Use portal user name &amp; </a:t>
            </a:r>
          </a:p>
          <a:p>
            <a:pPr algn="ctr"/>
            <a:r>
              <a:rPr lang="en-US" sz="2400" i="1" dirty="0" smtClean="0"/>
              <a:t>password to login</a:t>
            </a:r>
            <a:endParaRPr lang="en-US" sz="2400" i="1" dirty="0"/>
          </a:p>
        </p:txBody>
      </p:sp>
      <p:sp>
        <p:nvSpPr>
          <p:cNvPr id="13" name="Rounded Rectangular Callout 12"/>
          <p:cNvSpPr/>
          <p:nvPr/>
        </p:nvSpPr>
        <p:spPr>
          <a:xfrm>
            <a:off x="1521229" y="1767255"/>
            <a:ext cx="2564249" cy="43979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t>After clicking on “Go to PIE” use </a:t>
            </a:r>
            <a:r>
              <a:rPr lang="en-US" sz="2400" dirty="0"/>
              <a:t>your </a:t>
            </a:r>
            <a:r>
              <a:rPr lang="en-US" sz="2400" dirty="0" smtClean="0"/>
              <a:t>Mt. SAC credentials </a:t>
            </a:r>
            <a:r>
              <a:rPr lang="en-US" sz="2400" dirty="0"/>
              <a:t>to access the SharePoint interface that houses </a:t>
            </a:r>
            <a:r>
              <a:rPr lang="en-US" sz="2400" b="1" dirty="0" smtClean="0"/>
              <a:t>PIE</a:t>
            </a:r>
            <a:r>
              <a:rPr lang="en-US" sz="2400" dirty="0" smtClean="0"/>
              <a:t> </a:t>
            </a:r>
            <a:r>
              <a:rPr lang="en-US" sz="2400" dirty="0"/>
              <a:t>to begin the </a:t>
            </a:r>
            <a:r>
              <a:rPr lang="en-US" sz="2400" dirty="0" smtClean="0"/>
              <a:t>process</a:t>
            </a:r>
            <a:endParaRPr lang="en-US" sz="2400" dirty="0"/>
          </a:p>
        </p:txBody>
      </p:sp>
      <p:pic>
        <p:nvPicPr>
          <p:cNvPr id="10" name="Picture 9"/>
          <p:cNvPicPr>
            <a:picLocks noChangeAspect="1"/>
          </p:cNvPicPr>
          <p:nvPr/>
        </p:nvPicPr>
        <p:blipFill>
          <a:blip r:embed="rId4"/>
          <a:stretch>
            <a:fillRect/>
          </a:stretch>
        </p:blipFill>
        <p:spPr>
          <a:xfrm>
            <a:off x="6736483" y="2468643"/>
            <a:ext cx="5376004" cy="2037140"/>
          </a:xfrm>
          <a:prstGeom prst="rect">
            <a:avLst/>
          </a:prstGeom>
        </p:spPr>
      </p:pic>
      <p:cxnSp>
        <p:nvCxnSpPr>
          <p:cNvPr id="14" name="Straight Arrow Connector 13"/>
          <p:cNvCxnSpPr/>
          <p:nvPr/>
        </p:nvCxnSpPr>
        <p:spPr>
          <a:xfrm flipV="1">
            <a:off x="9680713" y="4353339"/>
            <a:ext cx="884583" cy="69573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8103053" y="4900497"/>
            <a:ext cx="3341294" cy="11492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 </a:t>
            </a:r>
            <a:r>
              <a:rPr lang="en-US" sz="2400" i="1" dirty="0" smtClean="0"/>
              <a:t>Click on the gray Start Button to begin </a:t>
            </a:r>
            <a:r>
              <a:rPr lang="en-US" sz="2400" b="1" i="1" dirty="0" smtClean="0"/>
              <a:t>PIE Planning and Resources</a:t>
            </a:r>
            <a:endParaRPr lang="en-US" sz="2400" b="1"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4</a:t>
            </a:fld>
            <a:endParaRPr lang="en-US" dirty="0"/>
          </a:p>
        </p:txBody>
      </p:sp>
    </p:spTree>
    <p:extLst>
      <p:ext uri="{BB962C8B-B14F-4D97-AF65-F5344CB8AC3E}">
        <p14:creationId xmlns:p14="http://schemas.microsoft.com/office/powerpoint/2010/main" val="3746994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31327" y="1382782"/>
            <a:ext cx="10509222" cy="4973570"/>
          </a:xfrm>
          <a:prstGeom prst="rect">
            <a:avLst/>
          </a:prstGeom>
        </p:spPr>
      </p:pic>
      <p:sp>
        <p:nvSpPr>
          <p:cNvPr id="2" name="Title 1"/>
          <p:cNvSpPr>
            <a:spLocks noGrp="1"/>
          </p:cNvSpPr>
          <p:nvPr>
            <p:ph type="title"/>
          </p:nvPr>
        </p:nvSpPr>
        <p:spPr>
          <a:solidFill>
            <a:schemeClr val="accent1">
              <a:lumMod val="60000"/>
              <a:lumOff val="40000"/>
            </a:schemeClr>
          </a:solidFill>
        </p:spPr>
        <p:txBody>
          <a:bodyPr/>
          <a:lstStyle/>
          <a:p>
            <a:r>
              <a:rPr lang="en-US" b="1" dirty="0" smtClean="0">
                <a:solidFill>
                  <a:schemeClr val="tx1"/>
                </a:solidFill>
              </a:rPr>
              <a:t>1. Where We Are Now – Copy </a:t>
            </a:r>
            <a:r>
              <a:rPr lang="en-US" b="1" dirty="0">
                <a:solidFill>
                  <a:schemeClr val="tx1"/>
                </a:solidFill>
              </a:rPr>
              <a:t>Year Data</a:t>
            </a:r>
          </a:p>
        </p:txBody>
      </p:sp>
      <p:cxnSp>
        <p:nvCxnSpPr>
          <p:cNvPr id="42" name="Straight Arrow Connector 41"/>
          <p:cNvCxnSpPr/>
          <p:nvPr/>
        </p:nvCxnSpPr>
        <p:spPr>
          <a:xfrm flipV="1">
            <a:off x="11154056" y="2598791"/>
            <a:ext cx="369277" cy="10705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3" name="Text Placeholder 6"/>
          <p:cNvSpPr txBox="1">
            <a:spLocks/>
          </p:cNvSpPr>
          <p:nvPr/>
        </p:nvSpPr>
        <p:spPr>
          <a:xfrm>
            <a:off x="1531327" y="3278365"/>
            <a:ext cx="1458058" cy="1068975"/>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257" y="150699"/>
            <a:ext cx="1854199" cy="1086031"/>
          </a:xfrm>
          <a:prstGeom prst="rect">
            <a:avLst/>
          </a:prstGeom>
          <a:effectLst>
            <a:outerShdw blurRad="50800" dist="38100" dir="2700000" algn="tl" rotWithShape="0">
              <a:prstClr val="black">
                <a:alpha val="40000"/>
              </a:prstClr>
            </a:outerShdw>
          </a:effectLst>
        </p:spPr>
      </p:pic>
      <p:cxnSp>
        <p:nvCxnSpPr>
          <p:cNvPr id="28" name="Straight Arrow Connector 27"/>
          <p:cNvCxnSpPr/>
          <p:nvPr/>
        </p:nvCxnSpPr>
        <p:spPr>
          <a:xfrm flipV="1">
            <a:off x="1643444" y="3240420"/>
            <a:ext cx="1742142" cy="51838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9115879" y="2356751"/>
            <a:ext cx="1154443" cy="9237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643444" y="3758809"/>
            <a:ext cx="1673334" cy="73178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97033" y="2611315"/>
            <a:ext cx="1648092" cy="2022523"/>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4. Enter data into </a:t>
            </a:r>
            <a:r>
              <a:rPr lang="en-US" sz="2400" i="1" dirty="0"/>
              <a:t>the related fields</a:t>
            </a:r>
          </a:p>
        </p:txBody>
      </p:sp>
      <p:sp>
        <p:nvSpPr>
          <p:cNvPr id="27" name="Rounded Rectangular Callout 26"/>
          <p:cNvSpPr/>
          <p:nvPr/>
        </p:nvSpPr>
        <p:spPr>
          <a:xfrm>
            <a:off x="7409026" y="2248804"/>
            <a:ext cx="1787184"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5. Click </a:t>
            </a:r>
            <a:r>
              <a:rPr lang="en-US" sz="2400" b="1" i="1" dirty="0" smtClean="0"/>
              <a:t>Save</a:t>
            </a:r>
            <a:endParaRPr lang="en-US" sz="2400" b="1" i="1" dirty="0"/>
          </a:p>
        </p:txBody>
      </p:sp>
      <p:sp>
        <p:nvSpPr>
          <p:cNvPr id="30" name="Rounded Rectangular Callout 29"/>
          <p:cNvSpPr/>
          <p:nvPr/>
        </p:nvSpPr>
        <p:spPr>
          <a:xfrm>
            <a:off x="9416562" y="3622576"/>
            <a:ext cx="2599894" cy="836435"/>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6. Click </a:t>
            </a:r>
            <a:r>
              <a:rPr lang="en-US" sz="2400" b="1" i="1" dirty="0" smtClean="0"/>
              <a:t>Return</a:t>
            </a:r>
            <a:r>
              <a:rPr lang="en-US" sz="2400" i="1" dirty="0" smtClean="0"/>
              <a:t> for previous page</a:t>
            </a:r>
            <a:endParaRPr lang="en-US" sz="2400" i="1"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40</a:t>
            </a:fld>
            <a:endParaRPr lang="en-US" dirty="0"/>
          </a:p>
        </p:txBody>
      </p:sp>
      <p:cxnSp>
        <p:nvCxnSpPr>
          <p:cNvPr id="17" name="Straight Arrow Connector 16"/>
          <p:cNvCxnSpPr/>
          <p:nvPr/>
        </p:nvCxnSpPr>
        <p:spPr>
          <a:xfrm>
            <a:off x="4854819" y="2266963"/>
            <a:ext cx="596361" cy="39627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2669242" y="1960964"/>
            <a:ext cx="2649414" cy="407632"/>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3. Enter New Year</a:t>
            </a:r>
            <a:endParaRPr lang="en-US" sz="2400" i="1" dirty="0"/>
          </a:p>
        </p:txBody>
      </p:sp>
      <p:pic>
        <p:nvPicPr>
          <p:cNvPr id="8" name="Picture 7"/>
          <p:cNvPicPr>
            <a:picLocks noChangeAspect="1"/>
          </p:cNvPicPr>
          <p:nvPr/>
        </p:nvPicPr>
        <p:blipFill>
          <a:blip r:embed="rId5"/>
          <a:stretch>
            <a:fillRect/>
          </a:stretch>
        </p:blipFill>
        <p:spPr>
          <a:xfrm>
            <a:off x="5414772" y="2873708"/>
            <a:ext cx="762000" cy="733425"/>
          </a:xfrm>
          <a:prstGeom prst="rect">
            <a:avLst/>
          </a:prstGeom>
        </p:spPr>
      </p:pic>
    </p:spTree>
    <p:extLst>
      <p:ext uri="{BB962C8B-B14F-4D97-AF65-F5344CB8AC3E}">
        <p14:creationId xmlns:p14="http://schemas.microsoft.com/office/powerpoint/2010/main" val="367817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521208" y="448056"/>
            <a:ext cx="11309348" cy="640080"/>
          </a:xfrm>
          <a:solidFill>
            <a:schemeClr val="accent1">
              <a:lumMod val="60000"/>
              <a:lumOff val="40000"/>
            </a:schemeClr>
          </a:solidFill>
        </p:spPr>
        <p:txBody>
          <a:bodyPr>
            <a:normAutofit/>
          </a:bodyPr>
          <a:lstStyle/>
          <a:p>
            <a:r>
              <a:rPr lang="en-US" b="1" dirty="0">
                <a:solidFill>
                  <a:schemeClr val="tx1"/>
                </a:solidFill>
              </a:rPr>
              <a:t>1. Where We </a:t>
            </a:r>
            <a:r>
              <a:rPr lang="en-US" b="1" dirty="0" smtClean="0">
                <a:solidFill>
                  <a:schemeClr val="tx1"/>
                </a:solidFill>
              </a:rPr>
              <a:t>Are Now – View &amp; Add Reporting Year</a:t>
            </a:r>
            <a:endParaRPr lang="en-US" b="1" dirty="0">
              <a:solidFill>
                <a:schemeClr val="tx1"/>
              </a:solidFill>
            </a:endParaRPr>
          </a:p>
        </p:txBody>
      </p:sp>
      <p:pic>
        <p:nvPicPr>
          <p:cNvPr id="3" name="Picture 2"/>
          <p:cNvPicPr>
            <a:picLocks noChangeAspect="1"/>
          </p:cNvPicPr>
          <p:nvPr/>
        </p:nvPicPr>
        <p:blipFill>
          <a:blip r:embed="rId3"/>
          <a:stretch>
            <a:fillRect/>
          </a:stretch>
        </p:blipFill>
        <p:spPr>
          <a:xfrm>
            <a:off x="1528565" y="1886937"/>
            <a:ext cx="10487891" cy="4712436"/>
          </a:xfrm>
          <a:prstGeom prst="rect">
            <a:avLst/>
          </a:prstGeom>
        </p:spPr>
      </p:pic>
      <p:sp>
        <p:nvSpPr>
          <p:cNvPr id="40" name="Text Placeholder 6"/>
          <p:cNvSpPr txBox="1">
            <a:spLocks/>
          </p:cNvSpPr>
          <p:nvPr/>
        </p:nvSpPr>
        <p:spPr>
          <a:xfrm>
            <a:off x="4012449" y="6005826"/>
            <a:ext cx="4004248" cy="168091"/>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53" name="Text Placeholder 3"/>
          <p:cNvSpPr txBox="1">
            <a:spLocks/>
          </p:cNvSpPr>
          <p:nvPr/>
        </p:nvSpPr>
        <p:spPr>
          <a:xfrm>
            <a:off x="8747251" y="4243155"/>
            <a:ext cx="3338317" cy="348399"/>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pPr>
            <a:endParaRPr lang="en-US" sz="1600" i="1" dirty="0"/>
          </a:p>
        </p:txBody>
      </p:sp>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257" y="150699"/>
            <a:ext cx="1854199" cy="1086031"/>
          </a:xfrm>
          <a:prstGeom prst="rect">
            <a:avLst/>
          </a:prstGeom>
          <a:effectLst>
            <a:outerShdw blurRad="50800" dist="38100" dir="2700000" algn="tl" rotWithShape="0">
              <a:prstClr val="black">
                <a:alpha val="40000"/>
              </a:prstClr>
            </a:outerShdw>
          </a:effectLst>
        </p:spPr>
      </p:pic>
      <p:cxnSp>
        <p:nvCxnSpPr>
          <p:cNvPr id="21" name="Straight Arrow Connector 20"/>
          <p:cNvCxnSpPr/>
          <p:nvPr/>
        </p:nvCxnSpPr>
        <p:spPr>
          <a:xfrm>
            <a:off x="10162257" y="2609931"/>
            <a:ext cx="1309307" cy="60816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860EDB8-5305-433F-BE41-D7A86D811DB3}" type="slidenum">
              <a:rPr lang="en-US" smtClean="0"/>
              <a:pPr/>
              <a:t>41</a:t>
            </a:fld>
            <a:endParaRPr lang="en-US" dirty="0"/>
          </a:p>
        </p:txBody>
      </p:sp>
      <p:sp>
        <p:nvSpPr>
          <p:cNvPr id="16" name="Rounded Rectangular Callout 15"/>
          <p:cNvSpPr/>
          <p:nvPr/>
        </p:nvSpPr>
        <p:spPr>
          <a:xfrm>
            <a:off x="4608816" y="2062113"/>
            <a:ext cx="5731465" cy="1155986"/>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1. Click to </a:t>
            </a:r>
            <a:r>
              <a:rPr lang="en-US" sz="2400" b="1" i="1" dirty="0" smtClean="0"/>
              <a:t>Add</a:t>
            </a:r>
            <a:r>
              <a:rPr lang="en-US" sz="2400" i="1" dirty="0" smtClean="0"/>
              <a:t> </a:t>
            </a:r>
            <a:r>
              <a:rPr lang="en-US" sz="2400" i="1" dirty="0"/>
              <a:t>New Reporting </a:t>
            </a:r>
            <a:r>
              <a:rPr lang="en-US" sz="2400" i="1" dirty="0" smtClean="0"/>
              <a:t>Year</a:t>
            </a:r>
          </a:p>
          <a:p>
            <a:pPr algn="ctr">
              <a:lnSpc>
                <a:spcPct val="108000"/>
              </a:lnSpc>
            </a:pPr>
            <a:r>
              <a:rPr lang="en-US" sz="2400" i="1" dirty="0" smtClean="0"/>
              <a:t>*only Add New Reporting Year to start a new PIE with no previous entries</a:t>
            </a:r>
            <a:endParaRPr lang="en-US" sz="2400" i="1" dirty="0"/>
          </a:p>
        </p:txBody>
      </p:sp>
    </p:spTree>
    <p:extLst>
      <p:ext uri="{BB962C8B-B14F-4D97-AF65-F5344CB8AC3E}">
        <p14:creationId xmlns:p14="http://schemas.microsoft.com/office/powerpoint/2010/main" val="1507129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31736" y="1238493"/>
            <a:ext cx="8889532" cy="5594570"/>
          </a:xfrm>
          <a:prstGeom prst="rect">
            <a:avLst/>
          </a:prstGeom>
        </p:spPr>
      </p:pic>
      <p:sp>
        <p:nvSpPr>
          <p:cNvPr id="2" name="Title 1"/>
          <p:cNvSpPr>
            <a:spLocks noGrp="1"/>
          </p:cNvSpPr>
          <p:nvPr>
            <p:ph type="title"/>
          </p:nvPr>
        </p:nvSpPr>
        <p:spPr>
          <a:solidFill>
            <a:schemeClr val="accent1">
              <a:lumMod val="60000"/>
              <a:lumOff val="40000"/>
            </a:schemeClr>
          </a:solidFill>
        </p:spPr>
        <p:txBody>
          <a:bodyPr/>
          <a:lstStyle/>
          <a:p>
            <a:r>
              <a:rPr lang="en-US" b="1" dirty="0" smtClean="0">
                <a:solidFill>
                  <a:schemeClr val="tx1"/>
                </a:solidFill>
              </a:rPr>
              <a:t>1. Where We Are Now – Add New Reporting Year</a:t>
            </a:r>
            <a:endParaRPr lang="en-US" b="1" dirty="0">
              <a:solidFill>
                <a:schemeClr val="tx1"/>
              </a:solidFill>
            </a:endParaRPr>
          </a:p>
        </p:txBody>
      </p:sp>
      <p:cxnSp>
        <p:nvCxnSpPr>
          <p:cNvPr id="42" name="Straight Arrow Connector 41"/>
          <p:cNvCxnSpPr>
            <a:stCxn id="27" idx="3"/>
          </p:cNvCxnSpPr>
          <p:nvPr/>
        </p:nvCxnSpPr>
        <p:spPr>
          <a:xfrm>
            <a:off x="8555736" y="1820206"/>
            <a:ext cx="871700" cy="18125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3" name="Text Placeholder 6"/>
          <p:cNvSpPr txBox="1">
            <a:spLocks/>
          </p:cNvSpPr>
          <p:nvPr/>
        </p:nvSpPr>
        <p:spPr>
          <a:xfrm>
            <a:off x="1531327" y="3278365"/>
            <a:ext cx="1458058" cy="1068975"/>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257" y="150699"/>
            <a:ext cx="1854199" cy="1086031"/>
          </a:xfrm>
          <a:prstGeom prst="rect">
            <a:avLst/>
          </a:prstGeom>
          <a:effectLst>
            <a:outerShdw blurRad="50800" dist="38100" dir="2700000" algn="tl" rotWithShape="0">
              <a:prstClr val="black">
                <a:alpha val="40000"/>
              </a:prstClr>
            </a:outerShdw>
          </a:effectLst>
        </p:spPr>
      </p:pic>
      <p:cxnSp>
        <p:nvCxnSpPr>
          <p:cNvPr id="28" name="Straight Arrow Connector 27"/>
          <p:cNvCxnSpPr/>
          <p:nvPr/>
        </p:nvCxnSpPr>
        <p:spPr>
          <a:xfrm flipV="1">
            <a:off x="2182789" y="3432352"/>
            <a:ext cx="1419913" cy="80194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0501867" y="2244147"/>
            <a:ext cx="38671" cy="73392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93731" y="4280204"/>
            <a:ext cx="996063" cy="78153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720259" y="3135322"/>
            <a:ext cx="1925515" cy="1972329"/>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2. Enter data into </a:t>
            </a:r>
            <a:r>
              <a:rPr lang="en-US" sz="2400" i="1" dirty="0"/>
              <a:t>the related fields</a:t>
            </a:r>
          </a:p>
        </p:txBody>
      </p:sp>
      <p:sp>
        <p:nvSpPr>
          <p:cNvPr id="26" name="Rounded Rectangular Callout 25"/>
          <p:cNvSpPr/>
          <p:nvPr/>
        </p:nvSpPr>
        <p:spPr>
          <a:xfrm>
            <a:off x="7865645" y="2915854"/>
            <a:ext cx="4295736"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4. Click </a:t>
            </a:r>
            <a:r>
              <a:rPr lang="en-US" sz="2400" b="1" i="1" dirty="0" smtClean="0"/>
              <a:t>Return</a:t>
            </a:r>
            <a:r>
              <a:rPr lang="en-US" sz="2400" i="1" dirty="0" smtClean="0"/>
              <a:t> for previous page</a:t>
            </a:r>
            <a:endParaRPr lang="en-US" sz="2400" i="1" dirty="0"/>
          </a:p>
        </p:txBody>
      </p:sp>
      <p:sp>
        <p:nvSpPr>
          <p:cNvPr id="27" name="Rounded Rectangular Callout 26"/>
          <p:cNvSpPr/>
          <p:nvPr/>
        </p:nvSpPr>
        <p:spPr>
          <a:xfrm>
            <a:off x="6638292" y="1638950"/>
            <a:ext cx="1917444" cy="362511"/>
          </a:xfrm>
          <a:prstGeom prst="wedgeRoundRectCallout">
            <a:avLst>
              <a:gd name="adj1" fmla="val -23582"/>
              <a:gd name="adj2" fmla="val 50077"/>
              <a:gd name="adj3" fmla="val 16667"/>
            </a:avLst>
          </a:prstGeom>
          <a:solidFill>
            <a:schemeClr val="accent1">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3. Click </a:t>
            </a:r>
            <a:r>
              <a:rPr lang="en-US" sz="2400" b="1" i="1" dirty="0" smtClean="0"/>
              <a:t>Save</a:t>
            </a:r>
            <a:endParaRPr lang="en-US" sz="2400" b="1"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42</a:t>
            </a:fld>
            <a:endParaRPr lang="en-US" dirty="0"/>
          </a:p>
        </p:txBody>
      </p:sp>
    </p:spTree>
    <p:extLst>
      <p:ext uri="{BB962C8B-B14F-4D97-AF65-F5344CB8AC3E}">
        <p14:creationId xmlns:p14="http://schemas.microsoft.com/office/powerpoint/2010/main" val="2412396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80872" y="4419600"/>
            <a:ext cx="11311128" cy="2074333"/>
          </a:xfrm>
          <a:prstGeom prst="rect">
            <a:avLst/>
          </a:prstGeom>
          <a:solidFill>
            <a:schemeClr val="accent3">
              <a:lumMod val="50000"/>
            </a:schemeClr>
          </a:solidFill>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mj-lt"/>
                <a:ea typeface="+mj-ea"/>
                <a:cs typeface="+mj-cs"/>
              </a:defRPr>
            </a:lvl1pPr>
          </a:lstStyle>
          <a:p>
            <a:endParaRPr lang="en-US" b="1" dirty="0">
              <a:solidFill>
                <a:schemeClr val="tx1"/>
              </a:solidFill>
            </a:endParaRPr>
          </a:p>
        </p:txBody>
      </p:sp>
      <p:sp>
        <p:nvSpPr>
          <p:cNvPr id="7" name="Title 1"/>
          <p:cNvSpPr txBox="1">
            <a:spLocks/>
          </p:cNvSpPr>
          <p:nvPr/>
        </p:nvSpPr>
        <p:spPr bwMode="black">
          <a:xfrm>
            <a:off x="1000369" y="4495800"/>
            <a:ext cx="11106148" cy="1913467"/>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Where We Are Going</a:t>
            </a:r>
            <a:endParaRPr lang="en-US" sz="4800" dirty="0">
              <a:latin typeface="Calibri" panose="020F050202020403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9957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Update </a:t>
            </a:r>
            <a:r>
              <a:rPr lang="en-US" dirty="0" err="1" smtClean="0"/>
              <a:t>Exisiting</a:t>
            </a:r>
            <a:r>
              <a:rPr lang="en-US" dirty="0" smtClean="0"/>
              <a:t> Goals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44</a:t>
            </a:fld>
            <a:endParaRPr lang="en-US" dirty="0"/>
          </a:p>
        </p:txBody>
      </p:sp>
      <p:pic>
        <p:nvPicPr>
          <p:cNvPr id="4" name="Picture 3"/>
          <p:cNvPicPr>
            <a:picLocks noChangeAspect="1"/>
          </p:cNvPicPr>
          <p:nvPr/>
        </p:nvPicPr>
        <p:blipFill>
          <a:blip r:embed="rId3"/>
          <a:stretch>
            <a:fillRect/>
          </a:stretch>
        </p:blipFill>
        <p:spPr>
          <a:xfrm>
            <a:off x="1517550" y="1687484"/>
            <a:ext cx="10499018" cy="4743048"/>
          </a:xfrm>
          <a:prstGeom prst="rect">
            <a:avLst/>
          </a:prstGeom>
        </p:spPr>
      </p:pic>
      <p:sp>
        <p:nvSpPr>
          <p:cNvPr id="5" name="Title 1"/>
          <p:cNvSpPr txBox="1">
            <a:spLocks/>
          </p:cNvSpPr>
          <p:nvPr/>
        </p:nvSpPr>
        <p:spPr>
          <a:xfrm>
            <a:off x="521208" y="448056"/>
            <a:ext cx="11311128" cy="640080"/>
          </a:xfrm>
          <a:prstGeom prst="rect">
            <a:avLst/>
          </a:prstGeom>
          <a:solidFill>
            <a:schemeClr val="accent3">
              <a:lumMod val="40000"/>
              <a:lumOff val="60000"/>
            </a:schemeClr>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2. Where We Are Going – Edit Unit Goals</a:t>
            </a:r>
            <a:endParaRPr lang="en-US" b="1" dirty="0">
              <a:solidFill>
                <a:schemeClr val="tx1"/>
              </a:solidFill>
            </a:endParaRPr>
          </a:p>
        </p:txBody>
      </p:sp>
      <p:cxnSp>
        <p:nvCxnSpPr>
          <p:cNvPr id="7" name="Straight Arrow Connector 6"/>
          <p:cNvCxnSpPr/>
          <p:nvPr/>
        </p:nvCxnSpPr>
        <p:spPr>
          <a:xfrm>
            <a:off x="2842953" y="3038122"/>
            <a:ext cx="550877" cy="52317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856121" y="2303837"/>
            <a:ext cx="2171949" cy="86922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1. Click to </a:t>
            </a:r>
            <a:r>
              <a:rPr lang="en-US" sz="2400" b="1" i="1" dirty="0" smtClean="0"/>
              <a:t>View</a:t>
            </a:r>
            <a:r>
              <a:rPr lang="en-US" sz="2400" i="1" dirty="0" smtClean="0"/>
              <a:t> Unit Goals</a:t>
            </a:r>
            <a:endParaRPr lang="en-US" sz="2400" i="1" dirty="0"/>
          </a:p>
        </p:txBody>
      </p:sp>
      <p:cxnSp>
        <p:nvCxnSpPr>
          <p:cNvPr id="9" name="Straight Arrow Connector 8"/>
          <p:cNvCxnSpPr/>
          <p:nvPr/>
        </p:nvCxnSpPr>
        <p:spPr>
          <a:xfrm>
            <a:off x="10254924" y="2522689"/>
            <a:ext cx="701249" cy="104394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8651220" y="2275183"/>
            <a:ext cx="2171949" cy="897876"/>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2. Click to </a:t>
            </a:r>
            <a:r>
              <a:rPr lang="en-US" sz="2400" b="1" i="1" dirty="0" smtClean="0"/>
              <a:t>Edit </a:t>
            </a:r>
            <a:r>
              <a:rPr lang="en-US" sz="2400" i="1" dirty="0" smtClean="0"/>
              <a:t>Unit Goals</a:t>
            </a:r>
            <a:endParaRPr lang="en-US" sz="2400" i="1" dirty="0"/>
          </a:p>
        </p:txBody>
      </p:sp>
      <p:sp>
        <p:nvSpPr>
          <p:cNvPr id="11" name="Rounded Rectangular Callout 10"/>
          <p:cNvSpPr/>
          <p:nvPr/>
        </p:nvSpPr>
        <p:spPr>
          <a:xfrm>
            <a:off x="4246607" y="5316626"/>
            <a:ext cx="5040904" cy="1404851"/>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3200" i="1" dirty="0" smtClean="0">
                <a:solidFill>
                  <a:schemeClr val="bg1"/>
                </a:solidFill>
              </a:rPr>
              <a:t>*</a:t>
            </a:r>
            <a:r>
              <a:rPr lang="en-US" sz="2400" i="1" dirty="0"/>
              <a:t>These are existing goals from last year.  If </a:t>
            </a:r>
            <a:r>
              <a:rPr lang="en-US" sz="2400" b="1" i="1" dirty="0"/>
              <a:t>substantial</a:t>
            </a:r>
            <a:r>
              <a:rPr lang="en-US" sz="2400" i="1" dirty="0"/>
              <a:t> changes are being made, a new goal should be added</a:t>
            </a:r>
            <a:endParaRPr lang="en-US" sz="3200" b="1" i="1" dirty="0">
              <a:solidFill>
                <a:schemeClr val="bg1"/>
              </a:solidFill>
            </a:endParaRPr>
          </a:p>
        </p:txBody>
      </p:sp>
    </p:spTree>
    <p:extLst>
      <p:ext uri="{BB962C8B-B14F-4D97-AF65-F5344CB8AC3E}">
        <p14:creationId xmlns:p14="http://schemas.microsoft.com/office/powerpoint/2010/main" val="4131769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53965" y="1433310"/>
            <a:ext cx="10495119" cy="4780035"/>
          </a:xfrm>
          <a:prstGeom prst="rect">
            <a:avLst/>
          </a:prstGeom>
        </p:spPr>
      </p:pic>
      <p:sp>
        <p:nvSpPr>
          <p:cNvPr id="2" name="Title 1"/>
          <p:cNvSpPr>
            <a:spLocks noGrp="1"/>
          </p:cNvSpPr>
          <p:nvPr>
            <p:ph type="title"/>
          </p:nvPr>
        </p:nvSpPr>
        <p:spPr/>
        <p:txBody>
          <a:bodyPr/>
          <a:lstStyle/>
          <a:p>
            <a:r>
              <a:rPr lang="en-US" dirty="0" smtClean="0"/>
              <a:t>Review and Update </a:t>
            </a:r>
            <a:r>
              <a:rPr lang="en-US" dirty="0" err="1" smtClean="0"/>
              <a:t>Exisiting</a:t>
            </a:r>
            <a:r>
              <a:rPr lang="en-US" dirty="0" smtClean="0"/>
              <a:t> Goals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45</a:t>
            </a:fld>
            <a:endParaRPr lang="en-US" dirty="0"/>
          </a:p>
        </p:txBody>
      </p:sp>
      <p:sp>
        <p:nvSpPr>
          <p:cNvPr id="5" name="Title 1"/>
          <p:cNvSpPr txBox="1">
            <a:spLocks/>
          </p:cNvSpPr>
          <p:nvPr/>
        </p:nvSpPr>
        <p:spPr>
          <a:xfrm>
            <a:off x="521208" y="448056"/>
            <a:ext cx="11311128" cy="640080"/>
          </a:xfrm>
          <a:prstGeom prst="rect">
            <a:avLst/>
          </a:prstGeom>
          <a:solidFill>
            <a:schemeClr val="accent3">
              <a:lumMod val="40000"/>
              <a:lumOff val="60000"/>
            </a:schemeClr>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2. Where We Are Going – Edit Unit Goals</a:t>
            </a:r>
            <a:endParaRPr lang="en-US" b="1" dirty="0">
              <a:solidFill>
                <a:schemeClr val="tx1"/>
              </a:solidFill>
            </a:endParaRPr>
          </a:p>
        </p:txBody>
      </p:sp>
      <p:cxnSp>
        <p:nvCxnSpPr>
          <p:cNvPr id="7" name="Straight Arrow Connector 6"/>
          <p:cNvCxnSpPr/>
          <p:nvPr/>
        </p:nvCxnSpPr>
        <p:spPr>
          <a:xfrm flipV="1">
            <a:off x="3407322" y="3264832"/>
            <a:ext cx="977143" cy="43549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0947392" y="2635656"/>
            <a:ext cx="195180" cy="106467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02180" y="3587540"/>
            <a:ext cx="753687" cy="47157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1371600" y="2816397"/>
            <a:ext cx="2393391" cy="160597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3</a:t>
            </a:r>
            <a:r>
              <a:rPr lang="en-US" sz="2400" i="1" dirty="0"/>
              <a:t>. E</a:t>
            </a:r>
            <a:r>
              <a:rPr lang="en-US" sz="2400" i="1" dirty="0" smtClean="0"/>
              <a:t>nter </a:t>
            </a:r>
            <a:r>
              <a:rPr lang="en-US" sz="2400" i="1" dirty="0"/>
              <a:t>information into the following fields</a:t>
            </a:r>
          </a:p>
        </p:txBody>
      </p:sp>
      <p:sp>
        <p:nvSpPr>
          <p:cNvPr id="18" name="Rounded Rectangular Callout 17"/>
          <p:cNvSpPr/>
          <p:nvPr/>
        </p:nvSpPr>
        <p:spPr>
          <a:xfrm>
            <a:off x="9685760" y="3633973"/>
            <a:ext cx="2307655" cy="88668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5. Make </a:t>
            </a:r>
            <a:r>
              <a:rPr lang="en-US" sz="2400" i="1" dirty="0"/>
              <a:t>sure to </a:t>
            </a:r>
            <a:r>
              <a:rPr lang="en-US" sz="2400" b="1" i="1" dirty="0" smtClean="0"/>
              <a:t>Save </a:t>
            </a:r>
            <a:r>
              <a:rPr lang="en-US" sz="2400" i="1" dirty="0" smtClean="0"/>
              <a:t>&amp;</a:t>
            </a:r>
            <a:r>
              <a:rPr lang="en-US" sz="2400" b="1" i="1" dirty="0" smtClean="0"/>
              <a:t> Return</a:t>
            </a:r>
            <a:endParaRPr lang="en-US" sz="2400" i="1" dirty="0"/>
          </a:p>
        </p:txBody>
      </p:sp>
      <p:cxnSp>
        <p:nvCxnSpPr>
          <p:cNvPr id="20" name="Straight Arrow Connector 19"/>
          <p:cNvCxnSpPr/>
          <p:nvPr/>
        </p:nvCxnSpPr>
        <p:spPr>
          <a:xfrm flipH="1">
            <a:off x="7657378" y="2943979"/>
            <a:ext cx="403753" cy="102327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7482251" y="1876049"/>
            <a:ext cx="2711785" cy="116767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4. Select Goal Years (Multiple </a:t>
            </a:r>
            <a:r>
              <a:rPr lang="en-US" sz="2400" i="1" dirty="0"/>
              <a:t>years may be </a:t>
            </a:r>
            <a:r>
              <a:rPr lang="en-US" sz="2400" i="1" dirty="0" smtClean="0"/>
              <a:t>selected)</a:t>
            </a:r>
            <a:endParaRPr lang="en-US" sz="2400" i="1" dirty="0"/>
          </a:p>
        </p:txBody>
      </p:sp>
      <p:sp>
        <p:nvSpPr>
          <p:cNvPr id="14" name="Rounded Rectangular Callout 13"/>
          <p:cNvSpPr/>
          <p:nvPr/>
        </p:nvSpPr>
        <p:spPr>
          <a:xfrm>
            <a:off x="4559858" y="5805456"/>
            <a:ext cx="4483331" cy="916021"/>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*Substantive </a:t>
            </a:r>
            <a:r>
              <a:rPr lang="en-US" sz="2400" i="1" dirty="0"/>
              <a:t>edits should not be made to </a:t>
            </a:r>
            <a:r>
              <a:rPr lang="en-US" sz="2400" i="1" dirty="0" smtClean="0"/>
              <a:t>Unit Name </a:t>
            </a:r>
            <a:r>
              <a:rPr lang="en-US" sz="2400" i="1" dirty="0"/>
              <a:t>or </a:t>
            </a:r>
            <a:r>
              <a:rPr lang="en-US" sz="2400" i="1" dirty="0" smtClean="0"/>
              <a:t>Unit Goal</a:t>
            </a:r>
          </a:p>
        </p:txBody>
      </p:sp>
    </p:spTree>
    <p:extLst>
      <p:ext uri="{BB962C8B-B14F-4D97-AF65-F5344CB8AC3E}">
        <p14:creationId xmlns:p14="http://schemas.microsoft.com/office/powerpoint/2010/main" val="1312746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4356" y="1650225"/>
            <a:ext cx="10330555" cy="4708655"/>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 Add Unit Goals</a:t>
            </a:r>
            <a:endParaRPr lang="en-US" b="1" dirty="0">
              <a:solidFill>
                <a:schemeClr val="tx1"/>
              </a:solidFill>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18" name="Straight Arrow Connector 17"/>
          <p:cNvCxnSpPr/>
          <p:nvPr/>
        </p:nvCxnSpPr>
        <p:spPr>
          <a:xfrm flipV="1">
            <a:off x="10091651" y="3820250"/>
            <a:ext cx="1554480" cy="14464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8311336" y="4871137"/>
            <a:ext cx="2345761" cy="75225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1. Click </a:t>
            </a:r>
            <a:r>
              <a:rPr lang="en-US" sz="2400" i="1" dirty="0"/>
              <a:t>to </a:t>
            </a:r>
            <a:r>
              <a:rPr lang="en-US" sz="2400" b="1" i="1" dirty="0" smtClean="0"/>
              <a:t>Add</a:t>
            </a:r>
            <a:r>
              <a:rPr lang="en-US" sz="2400" i="1" dirty="0" smtClean="0"/>
              <a:t> </a:t>
            </a:r>
            <a:r>
              <a:rPr lang="en-US" sz="2400" i="1" dirty="0"/>
              <a:t>Unit Goals</a:t>
            </a:r>
          </a:p>
        </p:txBody>
      </p:sp>
      <p:sp>
        <p:nvSpPr>
          <p:cNvPr id="3" name="Slide Number Placeholder 2"/>
          <p:cNvSpPr>
            <a:spLocks noGrp="1"/>
          </p:cNvSpPr>
          <p:nvPr>
            <p:ph type="sldNum" sz="quarter" idx="12"/>
          </p:nvPr>
        </p:nvSpPr>
        <p:spPr/>
        <p:txBody>
          <a:bodyPr/>
          <a:lstStyle/>
          <a:p>
            <a:fld id="{9860EDB8-5305-433F-BE41-D7A86D811DB3}" type="slidenum">
              <a:rPr lang="en-US" smtClean="0"/>
              <a:pPr/>
              <a:t>46</a:t>
            </a:fld>
            <a:endParaRPr lang="en-US" dirty="0"/>
          </a:p>
        </p:txBody>
      </p:sp>
    </p:spTree>
    <p:extLst>
      <p:ext uri="{BB962C8B-B14F-4D97-AF65-F5344CB8AC3E}">
        <p14:creationId xmlns:p14="http://schemas.microsoft.com/office/powerpoint/2010/main" val="3302325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67878" y="1885066"/>
            <a:ext cx="10299902" cy="4972934"/>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 Add Unit Goals</a:t>
            </a:r>
            <a:endParaRPr lang="en-US" b="1" dirty="0">
              <a:solidFill>
                <a:schemeClr val="tx1"/>
              </a:solidFill>
            </a:endParaRPr>
          </a:p>
        </p:txBody>
      </p:sp>
      <p:cxnSp>
        <p:nvCxnSpPr>
          <p:cNvPr id="40" name="Straight Arrow Connector 39"/>
          <p:cNvCxnSpPr/>
          <p:nvPr/>
        </p:nvCxnSpPr>
        <p:spPr>
          <a:xfrm flipV="1">
            <a:off x="3639856" y="3852067"/>
            <a:ext cx="941685" cy="37168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28" name="Straight Arrow Connector 27"/>
          <p:cNvCxnSpPr/>
          <p:nvPr/>
        </p:nvCxnSpPr>
        <p:spPr>
          <a:xfrm>
            <a:off x="9814514" y="1746796"/>
            <a:ext cx="1323629" cy="82688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154992" y="2050932"/>
            <a:ext cx="233838" cy="5227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6301047" y="4277997"/>
            <a:ext cx="2526432" cy="3167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7" name="Rounded Rectangular Callout 26"/>
          <p:cNvSpPr/>
          <p:nvPr/>
        </p:nvSpPr>
        <p:spPr>
          <a:xfrm>
            <a:off x="8763463" y="3985874"/>
            <a:ext cx="3250735" cy="117314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3. Select Goal Years (Multiple </a:t>
            </a:r>
            <a:r>
              <a:rPr lang="en-US" sz="2400" i="1" dirty="0"/>
              <a:t>years may be </a:t>
            </a:r>
            <a:r>
              <a:rPr lang="en-US" sz="2400" i="1" dirty="0" smtClean="0"/>
              <a:t>selected)</a:t>
            </a:r>
            <a:endParaRPr lang="en-US" sz="2400" i="1" dirty="0"/>
          </a:p>
        </p:txBody>
      </p:sp>
      <p:cxnSp>
        <p:nvCxnSpPr>
          <p:cNvPr id="63" name="Straight Arrow Connector 62"/>
          <p:cNvCxnSpPr/>
          <p:nvPr/>
        </p:nvCxnSpPr>
        <p:spPr>
          <a:xfrm>
            <a:off x="3622399" y="4305856"/>
            <a:ext cx="976597" cy="34954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860EDB8-5305-433F-BE41-D7A86D811DB3}" type="slidenum">
              <a:rPr lang="en-US" smtClean="0"/>
              <a:pPr/>
              <a:t>47</a:t>
            </a:fld>
            <a:endParaRPr lang="en-US" dirty="0"/>
          </a:p>
        </p:txBody>
      </p:sp>
      <p:sp>
        <p:nvSpPr>
          <p:cNvPr id="19" name="Rounded Rectangular Callout 18"/>
          <p:cNvSpPr/>
          <p:nvPr/>
        </p:nvSpPr>
        <p:spPr>
          <a:xfrm>
            <a:off x="1366582" y="3481067"/>
            <a:ext cx="2393391" cy="160597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2. </a:t>
            </a:r>
            <a:r>
              <a:rPr lang="en-US" sz="2400" i="1" dirty="0"/>
              <a:t>E</a:t>
            </a:r>
            <a:r>
              <a:rPr lang="en-US" sz="2400" i="1" dirty="0" smtClean="0"/>
              <a:t>nter </a:t>
            </a:r>
            <a:r>
              <a:rPr lang="en-US" sz="2400" i="1" dirty="0"/>
              <a:t>information into the following fields</a:t>
            </a:r>
          </a:p>
        </p:txBody>
      </p:sp>
      <p:sp>
        <p:nvSpPr>
          <p:cNvPr id="22" name="Rounded Rectangular Callout 21"/>
          <p:cNvSpPr/>
          <p:nvPr/>
        </p:nvSpPr>
        <p:spPr>
          <a:xfrm>
            <a:off x="8163798" y="1333091"/>
            <a:ext cx="2307655" cy="88668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4</a:t>
            </a:r>
            <a:r>
              <a:rPr lang="en-US" sz="2400" i="1" dirty="0" smtClean="0"/>
              <a:t>. Make </a:t>
            </a:r>
            <a:r>
              <a:rPr lang="en-US" sz="2400" i="1" dirty="0"/>
              <a:t>sure to </a:t>
            </a:r>
            <a:r>
              <a:rPr lang="en-US" sz="2400" b="1" i="1" dirty="0" smtClean="0"/>
              <a:t>Save &amp; Return</a:t>
            </a:r>
            <a:endParaRPr lang="en-US" sz="2400" i="1" dirty="0"/>
          </a:p>
        </p:txBody>
      </p:sp>
    </p:spTree>
    <p:extLst>
      <p:ext uri="{BB962C8B-B14F-4D97-AF65-F5344CB8AC3E}">
        <p14:creationId xmlns:p14="http://schemas.microsoft.com/office/powerpoint/2010/main" val="2581034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2746" y="1279181"/>
            <a:ext cx="10229590" cy="5168810"/>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 View Resources</a:t>
            </a:r>
            <a:endParaRPr lang="en-US" b="1" dirty="0">
              <a:solidFill>
                <a:schemeClr val="tx1"/>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30" name="Straight Arrow Connector 29"/>
          <p:cNvCxnSpPr/>
          <p:nvPr/>
        </p:nvCxnSpPr>
        <p:spPr>
          <a:xfrm flipH="1">
            <a:off x="6141667" y="4181662"/>
            <a:ext cx="1979868" cy="28321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6" name="Rounded Rectangular Callout 25"/>
          <p:cNvSpPr/>
          <p:nvPr/>
        </p:nvSpPr>
        <p:spPr>
          <a:xfrm>
            <a:off x="7921869" y="4019526"/>
            <a:ext cx="2883877" cy="38590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Resources </a:t>
            </a:r>
            <a:r>
              <a:rPr lang="en-US" sz="2400" i="1" dirty="0"/>
              <a:t>Needed</a:t>
            </a:r>
          </a:p>
        </p:txBody>
      </p:sp>
      <p:cxnSp>
        <p:nvCxnSpPr>
          <p:cNvPr id="29" name="Straight Arrow Connector 28"/>
          <p:cNvCxnSpPr/>
          <p:nvPr/>
        </p:nvCxnSpPr>
        <p:spPr>
          <a:xfrm flipV="1">
            <a:off x="2938093" y="3622951"/>
            <a:ext cx="949443" cy="200189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8" name="Rounded Rectangular Callout 27"/>
          <p:cNvSpPr/>
          <p:nvPr/>
        </p:nvSpPr>
        <p:spPr>
          <a:xfrm>
            <a:off x="1567316" y="5126229"/>
            <a:ext cx="2453053" cy="86922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Click to </a:t>
            </a:r>
            <a:r>
              <a:rPr lang="en-US" sz="2400" b="1" i="1" dirty="0" smtClean="0"/>
              <a:t>View</a:t>
            </a:r>
            <a:r>
              <a:rPr lang="en-US" sz="2400" i="1" dirty="0" smtClean="0"/>
              <a:t> Unit Goal Details</a:t>
            </a:r>
            <a:endParaRPr lang="en-US" sz="2400"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48</a:t>
            </a:fld>
            <a:endParaRPr lang="en-US" dirty="0"/>
          </a:p>
        </p:txBody>
      </p:sp>
    </p:spTree>
    <p:extLst>
      <p:ext uri="{BB962C8B-B14F-4D97-AF65-F5344CB8AC3E}">
        <p14:creationId xmlns:p14="http://schemas.microsoft.com/office/powerpoint/2010/main" val="3726412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26577" y="1306045"/>
            <a:ext cx="10166639" cy="5190772"/>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View Resources</a:t>
            </a:r>
          </a:p>
        </p:txBody>
      </p:sp>
      <p:cxnSp>
        <p:nvCxnSpPr>
          <p:cNvPr id="29" name="Straight Arrow Connector 28"/>
          <p:cNvCxnSpPr/>
          <p:nvPr/>
        </p:nvCxnSpPr>
        <p:spPr>
          <a:xfrm>
            <a:off x="10084256" y="3234326"/>
            <a:ext cx="1066693" cy="35736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26" name="Straight Arrow Connector 25"/>
          <p:cNvCxnSpPr/>
          <p:nvPr/>
        </p:nvCxnSpPr>
        <p:spPr>
          <a:xfrm flipV="1">
            <a:off x="3169067" y="3628185"/>
            <a:ext cx="1182668" cy="143314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1626577" y="4980711"/>
            <a:ext cx="3352747" cy="38590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Click to </a:t>
            </a:r>
            <a:r>
              <a:rPr lang="en-US" sz="2400" b="1" i="1" dirty="0" smtClean="0"/>
              <a:t>View</a:t>
            </a:r>
            <a:r>
              <a:rPr lang="en-US" sz="2400" i="1" dirty="0" smtClean="0"/>
              <a:t> Resource</a:t>
            </a:r>
            <a:endParaRPr lang="en-US" sz="2400" i="1"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49</a:t>
            </a:fld>
            <a:endParaRPr lang="en-US" dirty="0"/>
          </a:p>
        </p:txBody>
      </p:sp>
      <p:cxnSp>
        <p:nvCxnSpPr>
          <p:cNvPr id="12" name="Straight Arrow Connector 11"/>
          <p:cNvCxnSpPr/>
          <p:nvPr/>
        </p:nvCxnSpPr>
        <p:spPr>
          <a:xfrm>
            <a:off x="9976349" y="3278532"/>
            <a:ext cx="944455" cy="42927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7062484" y="2844328"/>
            <a:ext cx="3251916" cy="863474"/>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Click to </a:t>
            </a:r>
            <a:r>
              <a:rPr lang="en-US" sz="2400" b="1" i="1" dirty="0" smtClean="0"/>
              <a:t>Copy</a:t>
            </a:r>
            <a:r>
              <a:rPr lang="en-US" sz="2400" i="1" dirty="0"/>
              <a:t> </a:t>
            </a:r>
            <a:r>
              <a:rPr lang="en-US" sz="2400" i="1" dirty="0" smtClean="0"/>
              <a:t>or </a:t>
            </a:r>
          </a:p>
          <a:p>
            <a:pPr algn="ctr">
              <a:lnSpc>
                <a:spcPct val="108000"/>
              </a:lnSpc>
            </a:pPr>
            <a:r>
              <a:rPr lang="en-US" sz="2400" b="1" i="1" dirty="0" smtClean="0"/>
              <a:t>Edit </a:t>
            </a:r>
            <a:r>
              <a:rPr lang="en-US" sz="2400" i="1" dirty="0" smtClean="0"/>
              <a:t>Resource</a:t>
            </a:r>
            <a:endParaRPr lang="en-US" sz="2400" i="1" dirty="0"/>
          </a:p>
        </p:txBody>
      </p:sp>
    </p:spTree>
    <p:extLst>
      <p:ext uri="{BB962C8B-B14F-4D97-AF65-F5344CB8AC3E}">
        <p14:creationId xmlns:p14="http://schemas.microsoft.com/office/powerpoint/2010/main" val="1947101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PIE </a:t>
            </a:r>
            <a:r>
              <a:rPr lang="en-US" b="1" dirty="0" smtClean="0"/>
              <a:t>- Unit </a:t>
            </a:r>
            <a:r>
              <a:rPr lang="en-US" b="1" dirty="0"/>
              <a:t>Planning and </a:t>
            </a:r>
            <a:r>
              <a:rPr lang="en-US" b="1" dirty="0" smtClean="0"/>
              <a:t>Resources </a:t>
            </a:r>
            <a:endParaRPr lang="en-US" dirty="0"/>
          </a:p>
        </p:txBody>
      </p:sp>
      <p:pic>
        <p:nvPicPr>
          <p:cNvPr id="4" name="Picture 3"/>
          <p:cNvPicPr>
            <a:picLocks noChangeAspect="1"/>
          </p:cNvPicPr>
          <p:nvPr/>
        </p:nvPicPr>
        <p:blipFill>
          <a:blip r:embed="rId3"/>
          <a:stretch>
            <a:fillRect/>
          </a:stretch>
        </p:blipFill>
        <p:spPr>
          <a:xfrm>
            <a:off x="1565032" y="1855177"/>
            <a:ext cx="10581646" cy="4503858"/>
          </a:xfrm>
          <a:prstGeom prst="rect">
            <a:avLst/>
          </a:prstGeom>
          <a:ln>
            <a:noFill/>
          </a:ln>
        </p:spPr>
      </p:pic>
      <p:cxnSp>
        <p:nvCxnSpPr>
          <p:cNvPr id="7" name="Straight Arrow Connector 6"/>
          <p:cNvCxnSpPr/>
          <p:nvPr/>
        </p:nvCxnSpPr>
        <p:spPr>
          <a:xfrm>
            <a:off x="6508018" y="2066192"/>
            <a:ext cx="1" cy="72976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415849" y="2099992"/>
            <a:ext cx="1168979" cy="69596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561385" y="2066192"/>
            <a:ext cx="984738" cy="72976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Rounded Rectangular Callout 4"/>
          <p:cNvSpPr/>
          <p:nvPr/>
        </p:nvSpPr>
        <p:spPr>
          <a:xfrm>
            <a:off x="4739054" y="1299151"/>
            <a:ext cx="3696591" cy="878783"/>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t>SharePoint displays the </a:t>
            </a:r>
            <a:r>
              <a:rPr lang="en-US" sz="2400" b="1" dirty="0" smtClean="0"/>
              <a:t>PIE Unit Interface</a:t>
            </a:r>
            <a:r>
              <a:rPr lang="en-US" sz="2400" dirty="0" smtClean="0"/>
              <a:t> to enter data</a:t>
            </a:r>
            <a:endParaRPr lang="en-US" sz="2400"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5</a:t>
            </a:fld>
            <a:endParaRPr lang="en-US" dirty="0"/>
          </a:p>
        </p:txBody>
      </p:sp>
    </p:spTree>
    <p:extLst>
      <p:ext uri="{BB962C8B-B14F-4D97-AF65-F5344CB8AC3E}">
        <p14:creationId xmlns:p14="http://schemas.microsoft.com/office/powerpoint/2010/main" val="3161239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53985" y="1261839"/>
            <a:ext cx="10233140" cy="5224725"/>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Add Resources Needed</a:t>
            </a:r>
            <a:endParaRPr lang="en-US" b="1" dirty="0">
              <a:solidFill>
                <a:schemeClr val="tx1"/>
              </a:solidFill>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18" name="Straight Arrow Connector 17"/>
          <p:cNvCxnSpPr/>
          <p:nvPr/>
        </p:nvCxnSpPr>
        <p:spPr>
          <a:xfrm>
            <a:off x="10050211" y="2382207"/>
            <a:ext cx="1446291" cy="97191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7807568" y="1943100"/>
            <a:ext cx="2936631" cy="72976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2. Click to </a:t>
            </a:r>
            <a:r>
              <a:rPr lang="en-US" sz="2400" b="1" i="1" dirty="0" smtClean="0"/>
              <a:t>Add</a:t>
            </a:r>
            <a:r>
              <a:rPr lang="en-US" sz="2400" i="1" dirty="0" smtClean="0"/>
              <a:t> Resource Needed</a:t>
            </a:r>
            <a:endParaRPr lang="en-US" sz="2400" i="1"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50</a:t>
            </a:fld>
            <a:endParaRPr lang="en-US" dirty="0"/>
          </a:p>
        </p:txBody>
      </p:sp>
      <p:cxnSp>
        <p:nvCxnSpPr>
          <p:cNvPr id="9" name="Straight Arrow Connector 8"/>
          <p:cNvCxnSpPr/>
          <p:nvPr/>
        </p:nvCxnSpPr>
        <p:spPr>
          <a:xfrm flipV="1">
            <a:off x="3175462" y="2585258"/>
            <a:ext cx="872836" cy="182880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628143" y="4240183"/>
            <a:ext cx="2936631" cy="996835"/>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1. </a:t>
            </a:r>
            <a:r>
              <a:rPr lang="en-US" sz="2400" b="1" i="1" dirty="0" smtClean="0"/>
              <a:t>Select</a:t>
            </a:r>
            <a:r>
              <a:rPr lang="en-US" sz="2400" i="1" dirty="0" smtClean="0"/>
              <a:t> Unit Goal to expand </a:t>
            </a:r>
            <a:endParaRPr lang="en-US" sz="2400" i="1" dirty="0"/>
          </a:p>
        </p:txBody>
      </p:sp>
    </p:spTree>
    <p:extLst>
      <p:ext uri="{BB962C8B-B14F-4D97-AF65-F5344CB8AC3E}">
        <p14:creationId xmlns:p14="http://schemas.microsoft.com/office/powerpoint/2010/main" val="110169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36831" y="1170709"/>
            <a:ext cx="9429750" cy="5619750"/>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Add Resources Needed</a:t>
            </a:r>
          </a:p>
        </p:txBody>
      </p:sp>
      <p:cxnSp>
        <p:nvCxnSpPr>
          <p:cNvPr id="37" name="Straight Arrow Connector 36"/>
          <p:cNvCxnSpPr/>
          <p:nvPr/>
        </p:nvCxnSpPr>
        <p:spPr>
          <a:xfrm flipV="1">
            <a:off x="2919222" y="3225126"/>
            <a:ext cx="967154" cy="61090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41865" y="3836029"/>
            <a:ext cx="944053" cy="46996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56" name="Straight Arrow Connector 55"/>
          <p:cNvCxnSpPr/>
          <p:nvPr/>
        </p:nvCxnSpPr>
        <p:spPr>
          <a:xfrm flipV="1">
            <a:off x="9306658" y="2256455"/>
            <a:ext cx="747346" cy="65942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9389140" y="2255239"/>
            <a:ext cx="1449676" cy="71602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4092589" y="2758475"/>
            <a:ext cx="6250939" cy="4049521"/>
          </a:xfrm>
          <a:prstGeom prst="rect">
            <a:avLst/>
          </a:prstGeom>
        </p:spPr>
      </p:pic>
      <p:sp>
        <p:nvSpPr>
          <p:cNvPr id="31" name="Rounded Rectangular Callout 30"/>
          <p:cNvSpPr/>
          <p:nvPr/>
        </p:nvSpPr>
        <p:spPr>
          <a:xfrm>
            <a:off x="650632" y="2927838"/>
            <a:ext cx="2458915" cy="2057400"/>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4. When </a:t>
            </a:r>
            <a:r>
              <a:rPr lang="en-US" sz="2400" i="1" dirty="0"/>
              <a:t>Adding Resources, enter information into the following </a:t>
            </a:r>
            <a:r>
              <a:rPr lang="en-US" sz="2400" i="1" dirty="0" smtClean="0"/>
              <a:t>fields</a:t>
            </a:r>
            <a:endParaRPr lang="en-US" sz="2400" i="1" dirty="0"/>
          </a:p>
        </p:txBody>
      </p:sp>
      <p:sp>
        <p:nvSpPr>
          <p:cNvPr id="55" name="Rounded Rectangular Callout 54"/>
          <p:cNvSpPr/>
          <p:nvPr/>
        </p:nvSpPr>
        <p:spPr>
          <a:xfrm>
            <a:off x="7570177" y="2657641"/>
            <a:ext cx="4157051" cy="454836"/>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6. Make sure to </a:t>
            </a:r>
            <a:r>
              <a:rPr lang="en-US" sz="2400" b="1" i="1" dirty="0" smtClean="0"/>
              <a:t>Save</a:t>
            </a:r>
            <a:r>
              <a:rPr lang="en-US" sz="2400" i="1" dirty="0" smtClean="0"/>
              <a:t> &amp; </a:t>
            </a:r>
            <a:r>
              <a:rPr lang="en-US" sz="2400" b="1" i="1" dirty="0" smtClean="0"/>
              <a:t>Return</a:t>
            </a:r>
            <a:endParaRPr lang="en-US" sz="2400" b="1" i="1" dirty="0"/>
          </a:p>
        </p:txBody>
      </p:sp>
      <p:cxnSp>
        <p:nvCxnSpPr>
          <p:cNvPr id="13" name="Straight Arrow Connector 12"/>
          <p:cNvCxnSpPr/>
          <p:nvPr/>
        </p:nvCxnSpPr>
        <p:spPr>
          <a:xfrm>
            <a:off x="5062451" y="1783388"/>
            <a:ext cx="455498" cy="92247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3525716" y="1170709"/>
            <a:ext cx="2734408" cy="83090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3</a:t>
            </a:r>
            <a:r>
              <a:rPr lang="en-US" sz="2400" i="1" dirty="0" smtClean="0"/>
              <a:t>. </a:t>
            </a:r>
            <a:r>
              <a:rPr lang="en-US" sz="2400" i="1" dirty="0"/>
              <a:t>C</a:t>
            </a:r>
            <a:r>
              <a:rPr lang="en-US" sz="2400" i="1" dirty="0" smtClean="0"/>
              <a:t>heck </a:t>
            </a:r>
            <a:r>
              <a:rPr lang="en-US" sz="2400" b="1" i="1" dirty="0" smtClean="0"/>
              <a:t>On</a:t>
            </a:r>
            <a:r>
              <a:rPr lang="en-US" sz="2400" i="1" dirty="0" smtClean="0"/>
              <a:t> </a:t>
            </a:r>
            <a:r>
              <a:rPr lang="en-US" sz="2400" i="1" dirty="0"/>
              <a:t>or </a:t>
            </a:r>
            <a:r>
              <a:rPr lang="en-US" sz="2400" b="1" i="1" dirty="0" smtClean="0"/>
              <a:t>Off</a:t>
            </a:r>
            <a:r>
              <a:rPr lang="en-US" sz="2400" i="1" dirty="0" smtClean="0"/>
              <a:t> </a:t>
            </a:r>
            <a:r>
              <a:rPr lang="en-US" sz="2400" i="1" dirty="0"/>
              <a:t>the </a:t>
            </a:r>
            <a:r>
              <a:rPr lang="en-US" sz="2400" b="1" i="1" dirty="0"/>
              <a:t>Active</a:t>
            </a:r>
            <a:r>
              <a:rPr lang="en-US" sz="2400" i="1" dirty="0"/>
              <a:t> </a:t>
            </a:r>
            <a:r>
              <a:rPr lang="en-US" sz="2400" i="1" dirty="0" smtClean="0"/>
              <a:t>Box</a:t>
            </a:r>
            <a:endParaRPr lang="en-US" sz="2400"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51</a:t>
            </a:fld>
            <a:endParaRPr lang="en-US" dirty="0"/>
          </a:p>
        </p:txBody>
      </p:sp>
      <p:cxnSp>
        <p:nvCxnSpPr>
          <p:cNvPr id="19" name="Straight Arrow Connector 18"/>
          <p:cNvCxnSpPr/>
          <p:nvPr/>
        </p:nvCxnSpPr>
        <p:spPr>
          <a:xfrm flipH="1" flipV="1">
            <a:off x="7248591" y="5065010"/>
            <a:ext cx="1080581" cy="32995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8302455" y="4862945"/>
            <a:ext cx="2519246" cy="1296809"/>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5. </a:t>
            </a:r>
            <a:r>
              <a:rPr lang="en-US" sz="2400" i="1" smtClean="0"/>
              <a:t>Select </a:t>
            </a:r>
            <a:r>
              <a:rPr lang="en-US" sz="2400" b="1" i="1" dirty="0" smtClean="0"/>
              <a:t>Type of Request</a:t>
            </a:r>
            <a:endParaRPr lang="en-US" sz="2400" b="1" i="1" dirty="0"/>
          </a:p>
        </p:txBody>
      </p:sp>
    </p:spTree>
    <p:extLst>
      <p:ext uri="{BB962C8B-B14F-4D97-AF65-F5344CB8AC3E}">
        <p14:creationId xmlns:p14="http://schemas.microsoft.com/office/powerpoint/2010/main" val="37221164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626577" y="1306045"/>
            <a:ext cx="10166639" cy="5190772"/>
          </a:xfrm>
          <a:prstGeom prst="rect">
            <a:avLst/>
          </a:prstGeom>
        </p:spPr>
      </p:pic>
      <p:sp>
        <p:nvSpPr>
          <p:cNvPr id="2" name="Title 1"/>
          <p:cNvSpPr>
            <a:spLocks noGrp="1"/>
          </p:cNvSpPr>
          <p:nvPr>
            <p:ph type="title"/>
          </p:nvPr>
        </p:nvSpPr>
        <p:spPr/>
        <p:txBody>
          <a:bodyPr/>
          <a:lstStyle/>
          <a:p>
            <a:r>
              <a:rPr lang="en-US" dirty="0" smtClean="0"/>
              <a:t>Review and Update </a:t>
            </a:r>
            <a:r>
              <a:rPr lang="en-US" dirty="0" err="1" smtClean="0"/>
              <a:t>Exisiting</a:t>
            </a:r>
            <a:r>
              <a:rPr lang="en-US" dirty="0" smtClean="0"/>
              <a:t> Goals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52</a:t>
            </a:fld>
            <a:endParaRPr lang="en-US" dirty="0"/>
          </a:p>
        </p:txBody>
      </p:sp>
      <p:sp>
        <p:nvSpPr>
          <p:cNvPr id="5" name="Title 1"/>
          <p:cNvSpPr txBox="1">
            <a:spLocks/>
          </p:cNvSpPr>
          <p:nvPr/>
        </p:nvSpPr>
        <p:spPr>
          <a:xfrm>
            <a:off x="521208" y="448056"/>
            <a:ext cx="11311128" cy="640080"/>
          </a:xfrm>
          <a:prstGeom prst="rect">
            <a:avLst/>
          </a:prstGeom>
          <a:solidFill>
            <a:schemeClr val="accent3">
              <a:lumMod val="40000"/>
              <a:lumOff val="60000"/>
            </a:schemeClr>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2. Where We Are Going – Copy &amp; Moving Resources</a:t>
            </a:r>
            <a:endParaRPr lang="en-US" b="1" dirty="0">
              <a:solidFill>
                <a:schemeClr val="tx1"/>
              </a:solidFill>
            </a:endParaRPr>
          </a:p>
        </p:txBody>
      </p:sp>
      <p:cxnSp>
        <p:nvCxnSpPr>
          <p:cNvPr id="7" name="Straight Arrow Connector 6"/>
          <p:cNvCxnSpPr/>
          <p:nvPr/>
        </p:nvCxnSpPr>
        <p:spPr>
          <a:xfrm flipV="1">
            <a:off x="3059883" y="3901431"/>
            <a:ext cx="1707535" cy="157599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1820488" y="5378335"/>
            <a:ext cx="2560320" cy="906087"/>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1. Click to </a:t>
            </a:r>
            <a:r>
              <a:rPr lang="en-US" sz="2400" b="1" i="1" dirty="0" smtClean="0"/>
              <a:t>View</a:t>
            </a:r>
            <a:r>
              <a:rPr lang="en-US" sz="2400" i="1" dirty="0" smtClean="0"/>
              <a:t> Resources Needed</a:t>
            </a:r>
            <a:endParaRPr lang="en-US" sz="2400" i="1" dirty="0"/>
          </a:p>
        </p:txBody>
      </p:sp>
      <p:cxnSp>
        <p:nvCxnSpPr>
          <p:cNvPr id="9" name="Straight Arrow Connector 8"/>
          <p:cNvCxnSpPr/>
          <p:nvPr/>
        </p:nvCxnSpPr>
        <p:spPr>
          <a:xfrm flipV="1">
            <a:off x="10706793" y="3929516"/>
            <a:ext cx="540326" cy="90017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9075170" y="4752845"/>
            <a:ext cx="2171949" cy="1140880"/>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2. Click to </a:t>
            </a:r>
            <a:r>
              <a:rPr lang="en-US" sz="2400" b="1" i="1" dirty="0" smtClean="0"/>
              <a:t>Copy </a:t>
            </a:r>
            <a:r>
              <a:rPr lang="en-US" sz="2400" i="1" dirty="0" smtClean="0"/>
              <a:t>Unit Goals</a:t>
            </a:r>
            <a:endParaRPr lang="en-US" sz="2400" i="1" dirty="0"/>
          </a:p>
        </p:txBody>
      </p:sp>
    </p:spTree>
    <p:extLst>
      <p:ext uri="{BB962C8B-B14F-4D97-AF65-F5344CB8AC3E}">
        <p14:creationId xmlns:p14="http://schemas.microsoft.com/office/powerpoint/2010/main" val="2073580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816067" y="1318811"/>
            <a:ext cx="10016269" cy="5402666"/>
          </a:xfrm>
          <a:prstGeom prst="rect">
            <a:avLst/>
          </a:prstGeom>
        </p:spPr>
      </p:pic>
      <p:sp>
        <p:nvSpPr>
          <p:cNvPr id="2" name="Title 1"/>
          <p:cNvSpPr>
            <a:spLocks noGrp="1"/>
          </p:cNvSpPr>
          <p:nvPr>
            <p:ph type="title"/>
          </p:nvPr>
        </p:nvSpPr>
        <p:spPr/>
        <p:txBody>
          <a:bodyPr/>
          <a:lstStyle/>
          <a:p>
            <a:r>
              <a:rPr lang="en-US" dirty="0" smtClean="0"/>
              <a:t>Review and Update </a:t>
            </a:r>
            <a:r>
              <a:rPr lang="en-US" dirty="0" err="1" smtClean="0"/>
              <a:t>Exisiting</a:t>
            </a:r>
            <a:r>
              <a:rPr lang="en-US" dirty="0" smtClean="0"/>
              <a:t> Goals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53</a:t>
            </a:fld>
            <a:endParaRPr lang="en-US" dirty="0"/>
          </a:p>
        </p:txBody>
      </p:sp>
      <p:sp>
        <p:nvSpPr>
          <p:cNvPr id="5" name="Title 1"/>
          <p:cNvSpPr txBox="1">
            <a:spLocks/>
          </p:cNvSpPr>
          <p:nvPr/>
        </p:nvSpPr>
        <p:spPr>
          <a:xfrm>
            <a:off x="521208" y="448056"/>
            <a:ext cx="11311128" cy="640080"/>
          </a:xfrm>
          <a:prstGeom prst="rect">
            <a:avLst/>
          </a:prstGeom>
          <a:solidFill>
            <a:schemeClr val="accent3">
              <a:lumMod val="40000"/>
              <a:lumOff val="60000"/>
            </a:schemeClr>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2. Where We Are Going – Copy &amp; Moving Resources</a:t>
            </a:r>
            <a:endParaRPr lang="en-US" b="1" dirty="0">
              <a:solidFill>
                <a:schemeClr val="tx1"/>
              </a:solidFill>
            </a:endParaRPr>
          </a:p>
        </p:txBody>
      </p:sp>
      <p:cxnSp>
        <p:nvCxnSpPr>
          <p:cNvPr id="7" name="Straight Arrow Connector 6"/>
          <p:cNvCxnSpPr/>
          <p:nvPr/>
        </p:nvCxnSpPr>
        <p:spPr>
          <a:xfrm flipV="1">
            <a:off x="2842953" y="3705895"/>
            <a:ext cx="592441" cy="50865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71011" y="2319251"/>
            <a:ext cx="623454" cy="96427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4463936" y="1318810"/>
            <a:ext cx="2535380" cy="1216571"/>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3. Select </a:t>
            </a:r>
            <a:r>
              <a:rPr lang="en-US" sz="2400" b="1" i="1" dirty="0" smtClean="0"/>
              <a:t>Unit Goal</a:t>
            </a:r>
            <a:r>
              <a:rPr lang="en-US" sz="2400" i="1" dirty="0" smtClean="0"/>
              <a:t> you wish to </a:t>
            </a:r>
            <a:r>
              <a:rPr lang="en-US" sz="2400" b="1" i="1" dirty="0" smtClean="0"/>
              <a:t>Copy</a:t>
            </a:r>
            <a:r>
              <a:rPr lang="en-US" sz="2400" i="1" dirty="0" smtClean="0"/>
              <a:t> </a:t>
            </a:r>
            <a:r>
              <a:rPr lang="en-US" sz="2400" b="1" i="1" dirty="0" smtClean="0"/>
              <a:t>Resource</a:t>
            </a:r>
            <a:r>
              <a:rPr lang="en-US" sz="2400" i="1" dirty="0" smtClean="0"/>
              <a:t> to</a:t>
            </a:r>
            <a:endParaRPr lang="en-US" sz="2400" i="1" dirty="0"/>
          </a:p>
        </p:txBody>
      </p:sp>
      <p:cxnSp>
        <p:nvCxnSpPr>
          <p:cNvPr id="12" name="Straight Arrow Connector 11"/>
          <p:cNvCxnSpPr/>
          <p:nvPr/>
        </p:nvCxnSpPr>
        <p:spPr>
          <a:xfrm>
            <a:off x="2920958" y="4724027"/>
            <a:ext cx="514436" cy="47142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821433" y="3380658"/>
            <a:ext cx="2171949" cy="2251929"/>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You will see all of your </a:t>
            </a:r>
            <a:r>
              <a:rPr lang="en-US" sz="2400" b="1" i="1" dirty="0" smtClean="0"/>
              <a:t>Unit Goals </a:t>
            </a:r>
            <a:r>
              <a:rPr lang="en-US" sz="2400" i="1" dirty="0" smtClean="0"/>
              <a:t>displayed</a:t>
            </a:r>
            <a:endParaRPr lang="en-US" sz="2400" i="1" dirty="0"/>
          </a:p>
        </p:txBody>
      </p:sp>
      <p:cxnSp>
        <p:nvCxnSpPr>
          <p:cNvPr id="23" name="Straight Arrow Connector 22"/>
          <p:cNvCxnSpPr/>
          <p:nvPr/>
        </p:nvCxnSpPr>
        <p:spPr>
          <a:xfrm flipH="1" flipV="1">
            <a:off x="6570989" y="3283528"/>
            <a:ext cx="79193" cy="115995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4866878" y="4283967"/>
            <a:ext cx="3408219" cy="1436144"/>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4. </a:t>
            </a:r>
            <a:r>
              <a:rPr lang="en-US" sz="2400" b="1" i="1" dirty="0" smtClean="0"/>
              <a:t>Select </a:t>
            </a:r>
            <a:r>
              <a:rPr lang="en-US" sz="2400" i="1" dirty="0" smtClean="0"/>
              <a:t>the Right Arrow to “</a:t>
            </a:r>
            <a:r>
              <a:rPr lang="en-US" sz="2400" b="1" i="1" dirty="0" smtClean="0"/>
              <a:t>Move Selected</a:t>
            </a:r>
            <a:r>
              <a:rPr lang="en-US" sz="2400" i="1" dirty="0" smtClean="0"/>
              <a:t>” Unit to the right bucket </a:t>
            </a:r>
            <a:endParaRPr lang="en-US" sz="2400" i="1" dirty="0"/>
          </a:p>
        </p:txBody>
      </p:sp>
      <p:cxnSp>
        <p:nvCxnSpPr>
          <p:cNvPr id="15" name="Straight Arrow Connector 14"/>
          <p:cNvCxnSpPr/>
          <p:nvPr/>
        </p:nvCxnSpPr>
        <p:spPr>
          <a:xfrm flipH="1" flipV="1">
            <a:off x="9917084" y="3539273"/>
            <a:ext cx="723206" cy="80430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7748304" y="3301725"/>
            <a:ext cx="3922765" cy="177940"/>
          </a:xfrm>
          <a:prstGeom prst="rect">
            <a:avLst/>
          </a:prstGeom>
        </p:spPr>
      </p:pic>
      <p:sp>
        <p:nvSpPr>
          <p:cNvPr id="24" name="Rounded Rectangular Callout 23"/>
          <p:cNvSpPr/>
          <p:nvPr/>
        </p:nvSpPr>
        <p:spPr>
          <a:xfrm>
            <a:off x="8936181" y="4297635"/>
            <a:ext cx="3408219" cy="42639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5. </a:t>
            </a:r>
            <a:r>
              <a:rPr lang="en-US" sz="2400" b="1" i="1" dirty="0" smtClean="0"/>
              <a:t>Unit Goal </a:t>
            </a:r>
            <a:r>
              <a:rPr lang="en-US" sz="2400" i="1" dirty="0" smtClean="0"/>
              <a:t>will appear </a:t>
            </a:r>
            <a:endParaRPr lang="en-US" sz="2400" i="1" dirty="0"/>
          </a:p>
        </p:txBody>
      </p:sp>
      <p:cxnSp>
        <p:nvCxnSpPr>
          <p:cNvPr id="26" name="Straight Arrow Connector 25"/>
          <p:cNvCxnSpPr/>
          <p:nvPr/>
        </p:nvCxnSpPr>
        <p:spPr>
          <a:xfrm flipV="1">
            <a:off x="9958096" y="2249674"/>
            <a:ext cx="275294" cy="33750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8574576" y="2587176"/>
            <a:ext cx="3408219" cy="42639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6. </a:t>
            </a:r>
            <a:r>
              <a:rPr lang="en-US" sz="2400" b="1" i="1" dirty="0" smtClean="0"/>
              <a:t>Save</a:t>
            </a:r>
            <a:r>
              <a:rPr lang="en-US" sz="2400" i="1" dirty="0" smtClean="0"/>
              <a:t> &amp; </a:t>
            </a:r>
            <a:r>
              <a:rPr lang="en-US" sz="2400" b="1" i="1" dirty="0" smtClean="0"/>
              <a:t>Return</a:t>
            </a:r>
            <a:endParaRPr lang="en-US" sz="2400" b="1" i="1" dirty="0"/>
          </a:p>
        </p:txBody>
      </p:sp>
    </p:spTree>
    <p:extLst>
      <p:ext uri="{BB962C8B-B14F-4D97-AF65-F5344CB8AC3E}">
        <p14:creationId xmlns:p14="http://schemas.microsoft.com/office/powerpoint/2010/main" val="1419880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46167" y="1582436"/>
            <a:ext cx="10449098" cy="4315012"/>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View &amp; Upload Related Documents</a:t>
            </a:r>
            <a:endParaRPr lang="en-US" b="1" dirty="0">
              <a:solidFill>
                <a:schemeClr val="tx1"/>
              </a:solidFill>
            </a:endParaRPr>
          </a:p>
        </p:txBody>
      </p:sp>
      <p:cxnSp>
        <p:nvCxnSpPr>
          <p:cNvPr id="14" name="Straight Arrow Connector 13"/>
          <p:cNvCxnSpPr/>
          <p:nvPr/>
        </p:nvCxnSpPr>
        <p:spPr>
          <a:xfrm flipV="1">
            <a:off x="9243753" y="5375740"/>
            <a:ext cx="2244116" cy="98061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sp>
        <p:nvSpPr>
          <p:cNvPr id="13" name="Rounded Rectangular Callout 12"/>
          <p:cNvSpPr/>
          <p:nvPr/>
        </p:nvSpPr>
        <p:spPr>
          <a:xfrm>
            <a:off x="2934070" y="6175202"/>
            <a:ext cx="6485403" cy="462990"/>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1. Click to </a:t>
            </a:r>
            <a:r>
              <a:rPr lang="en-US" sz="2400" b="1" i="1" dirty="0" smtClean="0"/>
              <a:t>Add Related Documents </a:t>
            </a:r>
            <a:r>
              <a:rPr lang="en-US" sz="2400" i="1" dirty="0" smtClean="0"/>
              <a:t>to the Resource</a:t>
            </a:r>
            <a:endParaRPr lang="en-US" sz="2400" i="1"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54</a:t>
            </a:fld>
            <a:endParaRPr lang="en-US" dirty="0"/>
          </a:p>
        </p:txBody>
      </p:sp>
    </p:spTree>
    <p:extLst>
      <p:ext uri="{BB962C8B-B14F-4D97-AF65-F5344CB8AC3E}">
        <p14:creationId xmlns:p14="http://schemas.microsoft.com/office/powerpoint/2010/main" val="22731533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579000" y="1644162"/>
            <a:ext cx="10527517" cy="4001986"/>
          </a:xfrm>
          <a:prstGeom prst="rect">
            <a:avLst/>
          </a:prstGeom>
          <a:ln>
            <a:noFill/>
          </a:ln>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Uploading Documents to Resources</a:t>
            </a:r>
            <a:endParaRPr lang="en-US" b="1" dirty="0">
              <a:solidFill>
                <a:schemeClr val="tx1"/>
              </a:solidFil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17" name="Straight Arrow Connector 16"/>
          <p:cNvCxnSpPr/>
          <p:nvPr/>
        </p:nvCxnSpPr>
        <p:spPr>
          <a:xfrm flipH="1" flipV="1">
            <a:off x="3894355" y="4513907"/>
            <a:ext cx="123730" cy="124015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1749669" y="5754063"/>
            <a:ext cx="5504476" cy="89292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3. </a:t>
            </a:r>
            <a:r>
              <a:rPr lang="en-US" sz="2400" b="1" i="1" dirty="0" smtClean="0"/>
              <a:t>Documents </a:t>
            </a:r>
            <a:r>
              <a:rPr lang="en-US" sz="2400" b="1" i="1" dirty="0"/>
              <a:t>Repository </a:t>
            </a:r>
            <a:r>
              <a:rPr lang="en-US" sz="2400" i="1" dirty="0"/>
              <a:t>(Where files are stored via TracDat that were uploaded</a:t>
            </a:r>
          </a:p>
        </p:txBody>
      </p:sp>
      <p:cxnSp>
        <p:nvCxnSpPr>
          <p:cNvPr id="18" name="Straight Arrow Connector 17"/>
          <p:cNvCxnSpPr/>
          <p:nvPr/>
        </p:nvCxnSpPr>
        <p:spPr>
          <a:xfrm flipH="1" flipV="1">
            <a:off x="7510267" y="3800158"/>
            <a:ext cx="1802424" cy="146585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8088923" y="5217469"/>
            <a:ext cx="2778370" cy="81100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2. Click to be </a:t>
            </a:r>
            <a:r>
              <a:rPr lang="en-US" sz="2400" i="1" dirty="0"/>
              <a:t>able to upload documents</a:t>
            </a:r>
          </a:p>
        </p:txBody>
      </p:sp>
      <p:sp>
        <p:nvSpPr>
          <p:cNvPr id="3" name="Slide Number Placeholder 2"/>
          <p:cNvSpPr>
            <a:spLocks noGrp="1"/>
          </p:cNvSpPr>
          <p:nvPr>
            <p:ph type="sldNum" sz="quarter" idx="12"/>
          </p:nvPr>
        </p:nvSpPr>
        <p:spPr/>
        <p:txBody>
          <a:bodyPr/>
          <a:lstStyle/>
          <a:p>
            <a:fld id="{9860EDB8-5305-433F-BE41-D7A86D811DB3}" type="slidenum">
              <a:rPr lang="en-US" smtClean="0"/>
              <a:pPr/>
              <a:t>55</a:t>
            </a:fld>
            <a:endParaRPr lang="en-US" dirty="0"/>
          </a:p>
        </p:txBody>
      </p:sp>
    </p:spTree>
    <p:extLst>
      <p:ext uri="{BB962C8B-B14F-4D97-AF65-F5344CB8AC3E}">
        <p14:creationId xmlns:p14="http://schemas.microsoft.com/office/powerpoint/2010/main" val="3814609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1504604" y="2806501"/>
            <a:ext cx="10539580" cy="3379902"/>
          </a:xfrm>
          <a:prstGeom prst="rect">
            <a:avLst/>
          </a:prstGeom>
          <a:ln>
            <a:solidFill>
              <a:schemeClr val="tx1"/>
            </a:solidFill>
          </a:ln>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Uploading Documents to Resources</a:t>
            </a:r>
            <a:endParaRPr lang="en-US" b="1" dirty="0">
              <a:solidFill>
                <a:schemeClr val="tx1"/>
              </a:solidFil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22" name="Straight Arrow Connector 21"/>
          <p:cNvCxnSpPr/>
          <p:nvPr/>
        </p:nvCxnSpPr>
        <p:spPr>
          <a:xfrm flipH="1">
            <a:off x="7688247" y="2463984"/>
            <a:ext cx="1048429" cy="117166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7076050" y="1586426"/>
            <a:ext cx="3525716" cy="933112"/>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4. Select </a:t>
            </a:r>
            <a:r>
              <a:rPr lang="en-US" sz="2400" i="1" dirty="0"/>
              <a:t>Location to place uploaded documents to</a:t>
            </a:r>
          </a:p>
        </p:txBody>
      </p:sp>
      <p:cxnSp>
        <p:nvCxnSpPr>
          <p:cNvPr id="14" name="Straight Arrow Connector 13"/>
          <p:cNvCxnSpPr/>
          <p:nvPr/>
        </p:nvCxnSpPr>
        <p:spPr>
          <a:xfrm flipH="1">
            <a:off x="3020201" y="2145631"/>
            <a:ext cx="450921" cy="95438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71123" y="2163325"/>
            <a:ext cx="542871" cy="90805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2085804" y="1492222"/>
            <a:ext cx="2773227" cy="91019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Document Retrieval Screen will display</a:t>
            </a:r>
          </a:p>
        </p:txBody>
      </p:sp>
      <p:sp>
        <p:nvSpPr>
          <p:cNvPr id="3" name="Slide Number Placeholder 2"/>
          <p:cNvSpPr>
            <a:spLocks noGrp="1"/>
          </p:cNvSpPr>
          <p:nvPr>
            <p:ph type="sldNum" sz="quarter" idx="12"/>
          </p:nvPr>
        </p:nvSpPr>
        <p:spPr/>
        <p:txBody>
          <a:bodyPr/>
          <a:lstStyle/>
          <a:p>
            <a:fld id="{9860EDB8-5305-433F-BE41-D7A86D811DB3}" type="slidenum">
              <a:rPr lang="en-US" smtClean="0"/>
              <a:pPr/>
              <a:t>56</a:t>
            </a:fld>
            <a:endParaRPr lang="en-US" dirty="0"/>
          </a:p>
        </p:txBody>
      </p:sp>
    </p:spTree>
    <p:extLst>
      <p:ext uri="{BB962C8B-B14F-4D97-AF65-F5344CB8AC3E}">
        <p14:creationId xmlns:p14="http://schemas.microsoft.com/office/powerpoint/2010/main" val="493322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294312" y="1154167"/>
            <a:ext cx="8954193" cy="5632711"/>
          </a:xfrm>
          <a:prstGeom prst="rect">
            <a:avLst/>
          </a:prstGeom>
        </p:spPr>
      </p:pic>
      <p:cxnSp>
        <p:nvCxnSpPr>
          <p:cNvPr id="20" name="Straight Arrow Connector 19"/>
          <p:cNvCxnSpPr/>
          <p:nvPr/>
        </p:nvCxnSpPr>
        <p:spPr>
          <a:xfrm flipH="1">
            <a:off x="8191184" y="5484495"/>
            <a:ext cx="1559645" cy="101076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Uploading Documents to Resources</a:t>
            </a:r>
            <a:endParaRPr lang="en-US" b="1" dirty="0">
              <a:solidFill>
                <a:schemeClr val="tx1"/>
              </a:solidFil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19" name="Straight Arrow Connector 18"/>
          <p:cNvCxnSpPr/>
          <p:nvPr/>
        </p:nvCxnSpPr>
        <p:spPr>
          <a:xfrm flipH="1">
            <a:off x="7963593" y="2412378"/>
            <a:ext cx="1445531" cy="19530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844742" y="2833903"/>
            <a:ext cx="831274" cy="82838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9438486" y="1963507"/>
            <a:ext cx="2668031" cy="1132520"/>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5. Click to </a:t>
            </a:r>
            <a:r>
              <a:rPr lang="en-US" sz="2400" b="1" i="1" dirty="0" smtClean="0"/>
              <a:t>browse </a:t>
            </a:r>
            <a:r>
              <a:rPr lang="en-US" sz="2400" i="1" dirty="0" smtClean="0"/>
              <a:t>and add files on your computer</a:t>
            </a:r>
            <a:endParaRPr lang="en-US" sz="2400" i="1" dirty="0"/>
          </a:p>
        </p:txBody>
      </p:sp>
      <p:sp>
        <p:nvSpPr>
          <p:cNvPr id="16" name="Rounded Rectangular Callout 15"/>
          <p:cNvSpPr/>
          <p:nvPr/>
        </p:nvSpPr>
        <p:spPr>
          <a:xfrm>
            <a:off x="9488801" y="4918235"/>
            <a:ext cx="2668031" cy="1132520"/>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6</a:t>
            </a:r>
            <a:r>
              <a:rPr lang="en-US" sz="2400" i="1" dirty="0" smtClean="0"/>
              <a:t>. Select </a:t>
            </a:r>
            <a:r>
              <a:rPr lang="en-US" sz="2400" i="1" dirty="0"/>
              <a:t>File and Select </a:t>
            </a:r>
            <a:r>
              <a:rPr lang="en-US" sz="2400" b="1" i="1" dirty="0" smtClean="0"/>
              <a:t>Open</a:t>
            </a:r>
            <a:endParaRPr lang="en-US" sz="2400" b="1"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57</a:t>
            </a:fld>
            <a:endParaRPr lang="en-US" dirty="0"/>
          </a:p>
        </p:txBody>
      </p:sp>
    </p:spTree>
    <p:extLst>
      <p:ext uri="{BB962C8B-B14F-4D97-AF65-F5344CB8AC3E}">
        <p14:creationId xmlns:p14="http://schemas.microsoft.com/office/powerpoint/2010/main" val="3202496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0203" y="1849052"/>
            <a:ext cx="10523898" cy="4580991"/>
          </a:xfrm>
          <a:prstGeom prst="rect">
            <a:avLst/>
          </a:prstGeom>
          <a:ln>
            <a:noFill/>
          </a:ln>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Uploading Documents to Resources</a:t>
            </a:r>
            <a:endParaRPr lang="en-US" b="1" dirty="0">
              <a:solidFill>
                <a:schemeClr val="tx1"/>
              </a:solidFil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19" name="Straight Arrow Connector 18"/>
          <p:cNvCxnSpPr/>
          <p:nvPr/>
        </p:nvCxnSpPr>
        <p:spPr>
          <a:xfrm flipV="1">
            <a:off x="7939454" y="2574646"/>
            <a:ext cx="1820008" cy="62310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828941" y="1737317"/>
            <a:ext cx="1710713" cy="34258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5271423" y="1209178"/>
            <a:ext cx="2668031" cy="1132520"/>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a:t>7</a:t>
            </a:r>
            <a:r>
              <a:rPr lang="en-US" sz="2400" i="1" dirty="0" smtClean="0"/>
              <a:t>. Select</a:t>
            </a:r>
            <a:r>
              <a:rPr lang="en-US" sz="2400" b="1" i="1" dirty="0" smtClean="0"/>
              <a:t> </a:t>
            </a:r>
            <a:r>
              <a:rPr lang="en-US" sz="2400" b="1" i="1" dirty="0"/>
              <a:t>Save and Relate</a:t>
            </a:r>
            <a:endParaRPr lang="en-US" sz="2400" i="1" dirty="0"/>
          </a:p>
        </p:txBody>
      </p:sp>
      <p:cxnSp>
        <p:nvCxnSpPr>
          <p:cNvPr id="22" name="Straight Arrow Connector 21"/>
          <p:cNvCxnSpPr>
            <a:stCxn id="18" idx="0"/>
          </p:cNvCxnSpPr>
          <p:nvPr/>
        </p:nvCxnSpPr>
        <p:spPr>
          <a:xfrm flipV="1">
            <a:off x="10044451" y="2940801"/>
            <a:ext cx="39985" cy="106149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4329966" y="2940801"/>
            <a:ext cx="3714806" cy="156853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a:t>Save and Add New:</a:t>
            </a:r>
            <a:r>
              <a:rPr lang="en-US" sz="2400" i="1" dirty="0"/>
              <a:t> saves the document and stays on this screen to keep adding more documents</a:t>
            </a:r>
          </a:p>
        </p:txBody>
      </p:sp>
      <p:sp>
        <p:nvSpPr>
          <p:cNvPr id="18" name="Rounded Rectangular Callout 17"/>
          <p:cNvSpPr/>
          <p:nvPr/>
        </p:nvSpPr>
        <p:spPr>
          <a:xfrm>
            <a:off x="8187048" y="4002296"/>
            <a:ext cx="3714806" cy="1568533"/>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a:t>Save and Close: </a:t>
            </a:r>
            <a:r>
              <a:rPr lang="en-US" sz="2400" i="1" dirty="0"/>
              <a:t>saves the document and returns to previous screen</a:t>
            </a:r>
          </a:p>
        </p:txBody>
      </p:sp>
      <p:sp>
        <p:nvSpPr>
          <p:cNvPr id="4" name="Slide Number Placeholder 3"/>
          <p:cNvSpPr>
            <a:spLocks noGrp="1"/>
          </p:cNvSpPr>
          <p:nvPr>
            <p:ph type="sldNum" sz="quarter" idx="12"/>
          </p:nvPr>
        </p:nvSpPr>
        <p:spPr/>
        <p:txBody>
          <a:bodyPr/>
          <a:lstStyle/>
          <a:p>
            <a:fld id="{9860EDB8-5305-433F-BE41-D7A86D811DB3}" type="slidenum">
              <a:rPr lang="en-US" smtClean="0"/>
              <a:pPr/>
              <a:t>58</a:t>
            </a:fld>
            <a:endParaRPr lang="en-US" dirty="0"/>
          </a:p>
        </p:txBody>
      </p:sp>
    </p:spTree>
    <p:extLst>
      <p:ext uri="{BB962C8B-B14F-4D97-AF65-F5344CB8AC3E}">
        <p14:creationId xmlns:p14="http://schemas.microsoft.com/office/powerpoint/2010/main" val="3083360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13645" y="2008228"/>
            <a:ext cx="10592872" cy="4331498"/>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Manage Assignment</a:t>
            </a:r>
            <a:endParaRPr lang="en-US" b="1" dirty="0">
              <a:solidFill>
                <a:schemeClr val="tx1"/>
              </a:solidFill>
            </a:endParaRPr>
          </a:p>
        </p:txBody>
      </p:sp>
      <p:cxnSp>
        <p:nvCxnSpPr>
          <p:cNvPr id="14" name="Straight Arrow Connector 13"/>
          <p:cNvCxnSpPr/>
          <p:nvPr/>
        </p:nvCxnSpPr>
        <p:spPr>
          <a:xfrm>
            <a:off x="10666348" y="4927048"/>
            <a:ext cx="613112" cy="61514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sp>
        <p:nvSpPr>
          <p:cNvPr id="13" name="Rounded Rectangular Callout 12"/>
          <p:cNvSpPr/>
          <p:nvPr/>
        </p:nvSpPr>
        <p:spPr>
          <a:xfrm>
            <a:off x="9229365" y="3820366"/>
            <a:ext cx="2375202" cy="1354975"/>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1. Click tool icon to </a:t>
            </a:r>
            <a:r>
              <a:rPr lang="en-US" sz="2400" b="1" i="1" dirty="0" smtClean="0"/>
              <a:t>Manage</a:t>
            </a:r>
            <a:r>
              <a:rPr lang="en-US" sz="2400" i="1" dirty="0" smtClean="0"/>
              <a:t> </a:t>
            </a:r>
            <a:r>
              <a:rPr lang="en-US" sz="2400" b="1" i="1" dirty="0" smtClean="0"/>
              <a:t>Assignment</a:t>
            </a:r>
            <a:endParaRPr lang="en-US" sz="2400" b="1"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59</a:t>
            </a:fld>
            <a:endParaRPr lang="en-US" dirty="0"/>
          </a:p>
        </p:txBody>
      </p:sp>
    </p:spTree>
    <p:extLst>
      <p:ext uri="{BB962C8B-B14F-4D97-AF65-F5344CB8AC3E}">
        <p14:creationId xmlns:p14="http://schemas.microsoft.com/office/powerpoint/2010/main" val="128129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67034" y="1900872"/>
            <a:ext cx="10147823" cy="4911025"/>
          </a:xfrm>
          <a:prstGeom prst="rect">
            <a:avLst/>
          </a:prstGeom>
        </p:spPr>
      </p:pic>
      <p:sp>
        <p:nvSpPr>
          <p:cNvPr id="24" name="Title 23"/>
          <p:cNvSpPr>
            <a:spLocks noGrp="1"/>
          </p:cNvSpPr>
          <p:nvPr>
            <p:ph type="title"/>
          </p:nvPr>
        </p:nvSpPr>
        <p:spPr>
          <a:xfrm>
            <a:off x="529992" y="443532"/>
            <a:ext cx="11309348" cy="640080"/>
          </a:xfrm>
        </p:spPr>
        <p:txBody>
          <a:bodyPr>
            <a:normAutofit/>
          </a:bodyPr>
          <a:lstStyle/>
          <a:p>
            <a:r>
              <a:rPr lang="en-US" b="1" dirty="0"/>
              <a:t>PIE </a:t>
            </a:r>
            <a:r>
              <a:rPr lang="en-US" b="1" dirty="0" smtClean="0"/>
              <a:t>- Unit </a:t>
            </a:r>
            <a:r>
              <a:rPr lang="en-US" b="1" dirty="0"/>
              <a:t>Planning and </a:t>
            </a:r>
            <a:r>
              <a:rPr lang="en-US" b="1" dirty="0" smtClean="0"/>
              <a:t>Resources – Tool Bar</a:t>
            </a:r>
            <a:endParaRPr lang="en-US" b="1" dirty="0"/>
          </a:p>
        </p:txBody>
      </p:sp>
      <p:cxnSp>
        <p:nvCxnSpPr>
          <p:cNvPr id="28" name="Straight Arrow Connector 27"/>
          <p:cNvCxnSpPr/>
          <p:nvPr/>
        </p:nvCxnSpPr>
        <p:spPr>
          <a:xfrm flipH="1">
            <a:off x="1802084" y="1456139"/>
            <a:ext cx="774062" cy="8288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2503125" y="1149307"/>
            <a:ext cx="4837475" cy="36132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smtClean="0"/>
              <a:t>a. </a:t>
            </a:r>
            <a:r>
              <a:rPr lang="en-US" sz="2400" b="1" dirty="0" smtClean="0"/>
              <a:t>Open </a:t>
            </a:r>
            <a:r>
              <a:rPr lang="en-US" sz="2400" b="1" dirty="0"/>
              <a:t>Page </a:t>
            </a:r>
            <a:r>
              <a:rPr lang="en-US" sz="2400" b="1" dirty="0" smtClean="0"/>
              <a:t>Help </a:t>
            </a:r>
            <a:r>
              <a:rPr lang="en-US" sz="2400" i="1" dirty="0" smtClean="0"/>
              <a:t>(help content)</a:t>
            </a:r>
            <a:endParaRPr lang="en-US" sz="2400" i="1" dirty="0"/>
          </a:p>
        </p:txBody>
      </p:sp>
      <p:sp>
        <p:nvSpPr>
          <p:cNvPr id="25" name="Rounded Rectangular Callout 24"/>
          <p:cNvSpPr/>
          <p:nvPr/>
        </p:nvSpPr>
        <p:spPr>
          <a:xfrm>
            <a:off x="3013240" y="2748626"/>
            <a:ext cx="295564" cy="36132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b</a:t>
            </a:r>
            <a:endParaRPr lang="en-US" sz="2400" i="1" dirty="0"/>
          </a:p>
        </p:txBody>
      </p:sp>
      <p:sp>
        <p:nvSpPr>
          <p:cNvPr id="26" name="Rounded Rectangular Callout 25"/>
          <p:cNvSpPr/>
          <p:nvPr/>
        </p:nvSpPr>
        <p:spPr>
          <a:xfrm>
            <a:off x="3013240" y="3793235"/>
            <a:ext cx="295564" cy="36132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c</a:t>
            </a:r>
            <a:endParaRPr lang="en-US" sz="2400" i="1" dirty="0"/>
          </a:p>
        </p:txBody>
      </p:sp>
      <p:sp>
        <p:nvSpPr>
          <p:cNvPr id="27" name="Rounded Rectangular Callout 26"/>
          <p:cNvSpPr/>
          <p:nvPr/>
        </p:nvSpPr>
        <p:spPr>
          <a:xfrm>
            <a:off x="3013240" y="4941240"/>
            <a:ext cx="295564" cy="36132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d</a:t>
            </a:r>
            <a:endParaRPr lang="en-US" sz="2400" i="1" dirty="0"/>
          </a:p>
        </p:txBody>
      </p:sp>
      <p:cxnSp>
        <p:nvCxnSpPr>
          <p:cNvPr id="18" name="Straight Arrow Connector 17"/>
          <p:cNvCxnSpPr/>
          <p:nvPr/>
        </p:nvCxnSpPr>
        <p:spPr>
          <a:xfrm flipH="1">
            <a:off x="2189115" y="1681171"/>
            <a:ext cx="929800" cy="60273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3040207" y="1532035"/>
            <a:ext cx="7331460" cy="36883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smtClean="0"/>
              <a:t>b. </a:t>
            </a:r>
            <a:r>
              <a:rPr lang="en-US" sz="2400" b="1" dirty="0" smtClean="0"/>
              <a:t>Open </a:t>
            </a:r>
            <a:r>
              <a:rPr lang="en-US" sz="2400" b="1" dirty="0"/>
              <a:t>Page </a:t>
            </a:r>
            <a:r>
              <a:rPr lang="en-US" sz="2400" b="1" dirty="0" smtClean="0"/>
              <a:t>Instructions </a:t>
            </a:r>
            <a:r>
              <a:rPr lang="en-US" sz="2400" i="1" dirty="0" smtClean="0"/>
              <a:t>(explanation of requirements)</a:t>
            </a:r>
            <a:endParaRPr lang="en-US" sz="2400" i="1" dirty="0"/>
          </a:p>
        </p:txBody>
      </p:sp>
      <p:cxnSp>
        <p:nvCxnSpPr>
          <p:cNvPr id="29" name="Straight Arrow Connector 28"/>
          <p:cNvCxnSpPr/>
          <p:nvPr/>
        </p:nvCxnSpPr>
        <p:spPr>
          <a:xfrm flipH="1">
            <a:off x="2592779" y="2033647"/>
            <a:ext cx="1153119" cy="24266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3669743" y="1912167"/>
            <a:ext cx="6126190" cy="36414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smtClean="0"/>
              <a:t>c. </a:t>
            </a:r>
            <a:r>
              <a:rPr lang="en-US" sz="2400" b="1" dirty="0" smtClean="0"/>
              <a:t>Open </a:t>
            </a:r>
            <a:r>
              <a:rPr lang="en-US" sz="2400" b="1" dirty="0"/>
              <a:t>Page </a:t>
            </a:r>
            <a:r>
              <a:rPr lang="en-US" sz="2400" b="1" dirty="0" smtClean="0"/>
              <a:t>Log </a:t>
            </a:r>
            <a:r>
              <a:rPr lang="en-US" sz="2400" i="1" dirty="0" smtClean="0"/>
              <a:t>(journal of activity) </a:t>
            </a:r>
            <a:endParaRPr lang="en-US" sz="2400" i="1" dirty="0"/>
          </a:p>
        </p:txBody>
      </p:sp>
      <p:cxnSp>
        <p:nvCxnSpPr>
          <p:cNvPr id="30" name="Straight Arrow Connector 29"/>
          <p:cNvCxnSpPr>
            <a:stCxn id="23" idx="1"/>
          </p:cNvCxnSpPr>
          <p:nvPr/>
        </p:nvCxnSpPr>
        <p:spPr>
          <a:xfrm flipH="1">
            <a:off x="3118917" y="2472684"/>
            <a:ext cx="1160224" cy="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4279141" y="2286420"/>
            <a:ext cx="6092525" cy="37252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smtClean="0"/>
              <a:t>d. </a:t>
            </a:r>
            <a:r>
              <a:rPr lang="en-US" sz="2400" b="1" dirty="0" smtClean="0"/>
              <a:t>Open </a:t>
            </a:r>
            <a:r>
              <a:rPr lang="en-US" sz="2400" b="1" dirty="0"/>
              <a:t>Page </a:t>
            </a:r>
            <a:r>
              <a:rPr lang="en-US" sz="2400" b="1" dirty="0" smtClean="0"/>
              <a:t>Filter </a:t>
            </a:r>
            <a:r>
              <a:rPr lang="en-US" sz="2400" i="1" dirty="0" smtClean="0"/>
              <a:t>(narrow down searches)</a:t>
            </a:r>
            <a:endParaRPr lang="en-US" sz="2400" i="1" dirty="0"/>
          </a:p>
        </p:txBody>
      </p:sp>
      <p:sp>
        <p:nvSpPr>
          <p:cNvPr id="2" name="Slide Number Placeholder 1"/>
          <p:cNvSpPr>
            <a:spLocks noGrp="1"/>
          </p:cNvSpPr>
          <p:nvPr>
            <p:ph type="sldNum" sz="quarter" idx="12"/>
          </p:nvPr>
        </p:nvSpPr>
        <p:spPr/>
        <p:txBody>
          <a:bodyPr/>
          <a:lstStyle/>
          <a:p>
            <a:fld id="{9860EDB8-5305-433F-BE41-D7A86D811DB3}" type="slidenum">
              <a:rPr lang="en-US" smtClean="0"/>
              <a:pPr/>
              <a:t>6</a:t>
            </a:fld>
            <a:endParaRPr lang="en-US" dirty="0"/>
          </a:p>
        </p:txBody>
      </p:sp>
    </p:spTree>
    <p:extLst>
      <p:ext uri="{BB962C8B-B14F-4D97-AF65-F5344CB8AC3E}">
        <p14:creationId xmlns:p14="http://schemas.microsoft.com/office/powerpoint/2010/main" val="4956102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7936" y="1261839"/>
            <a:ext cx="8826307" cy="5520923"/>
          </a:xfrm>
          <a:prstGeom prst="rect">
            <a:avLst/>
          </a:prstGeom>
        </p:spPr>
      </p:pic>
      <p:sp>
        <p:nvSpPr>
          <p:cNvPr id="2" name="Title 1"/>
          <p:cNvSpPr>
            <a:spLocks noGrp="1"/>
          </p:cNvSpPr>
          <p:nvPr>
            <p:ph type="title"/>
          </p:nvPr>
        </p:nvSpPr>
        <p:spPr>
          <a:solidFill>
            <a:schemeClr val="accent3">
              <a:lumMod val="40000"/>
              <a:lumOff val="60000"/>
            </a:schemeClr>
          </a:solidFill>
        </p:spPr>
        <p:txBody>
          <a:bodyPr/>
          <a:lstStyle/>
          <a:p>
            <a:r>
              <a:rPr lang="en-US" b="1" dirty="0" smtClean="0">
                <a:solidFill>
                  <a:schemeClr val="tx1"/>
                </a:solidFill>
              </a:rPr>
              <a:t>2. </a:t>
            </a:r>
            <a:r>
              <a:rPr lang="en-US" b="1" dirty="0">
                <a:solidFill>
                  <a:schemeClr val="tx1"/>
                </a:solidFill>
              </a:rPr>
              <a:t>Where We </a:t>
            </a:r>
            <a:r>
              <a:rPr lang="en-US" b="1" dirty="0" smtClean="0">
                <a:solidFill>
                  <a:schemeClr val="tx1"/>
                </a:solidFill>
              </a:rPr>
              <a:t>Are Going </a:t>
            </a:r>
            <a:r>
              <a:rPr lang="en-US" b="1" dirty="0">
                <a:solidFill>
                  <a:schemeClr val="tx1"/>
                </a:solidFill>
              </a:rPr>
              <a:t>– </a:t>
            </a:r>
            <a:r>
              <a:rPr lang="en-US" b="1" dirty="0" smtClean="0">
                <a:solidFill>
                  <a:schemeClr val="tx1"/>
                </a:solidFill>
              </a:rPr>
              <a:t>Manage Assignment</a:t>
            </a:r>
            <a:endParaRPr lang="en-US" b="1" dirty="0">
              <a:solidFill>
                <a:schemeClr val="tx1"/>
              </a:solidFill>
            </a:endParaRPr>
          </a:p>
        </p:txBody>
      </p:sp>
      <p:cxnSp>
        <p:nvCxnSpPr>
          <p:cNvPr id="14" name="Straight Arrow Connector 13"/>
          <p:cNvCxnSpPr/>
          <p:nvPr/>
        </p:nvCxnSpPr>
        <p:spPr>
          <a:xfrm flipV="1">
            <a:off x="3937702" y="4295579"/>
            <a:ext cx="581891" cy="45720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69" y="127459"/>
            <a:ext cx="1936748" cy="1134380"/>
          </a:xfrm>
          <a:prstGeom prst="rect">
            <a:avLst/>
          </a:prstGeom>
          <a:effectLst>
            <a:outerShdw blurRad="50800" dist="38100" dir="2700000" algn="tl" rotWithShape="0">
              <a:prstClr val="black">
                <a:alpha val="40000"/>
              </a:prstClr>
            </a:outerShdw>
          </a:effectLst>
        </p:spPr>
      </p:pic>
      <p:cxnSp>
        <p:nvCxnSpPr>
          <p:cNvPr id="12" name="Straight Arrow Connector 11"/>
          <p:cNvCxnSpPr/>
          <p:nvPr/>
        </p:nvCxnSpPr>
        <p:spPr>
          <a:xfrm>
            <a:off x="3937702" y="4791006"/>
            <a:ext cx="501294" cy="57066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1614907" y="3981797"/>
            <a:ext cx="2375202" cy="1845425"/>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2</a:t>
            </a:r>
            <a:r>
              <a:rPr lang="en-US" sz="2400" i="1" dirty="0"/>
              <a:t>. </a:t>
            </a:r>
            <a:r>
              <a:rPr lang="en-US" sz="2400" b="1" i="1" dirty="0" smtClean="0"/>
              <a:t>Enter</a:t>
            </a:r>
            <a:r>
              <a:rPr lang="en-US" sz="2400" i="1" dirty="0" smtClean="0"/>
              <a:t> </a:t>
            </a:r>
            <a:r>
              <a:rPr lang="en-US" sz="2400" i="1" dirty="0"/>
              <a:t>information into the following </a:t>
            </a:r>
            <a:r>
              <a:rPr lang="en-US" sz="2400" i="1" dirty="0" smtClean="0"/>
              <a:t>fields</a:t>
            </a:r>
            <a:endParaRPr lang="en-US" sz="2400" i="1" dirty="0"/>
          </a:p>
        </p:txBody>
      </p:sp>
      <p:cxnSp>
        <p:nvCxnSpPr>
          <p:cNvPr id="17" name="Straight Arrow Connector 16"/>
          <p:cNvCxnSpPr/>
          <p:nvPr/>
        </p:nvCxnSpPr>
        <p:spPr>
          <a:xfrm flipH="1" flipV="1">
            <a:off x="9816849" y="2293422"/>
            <a:ext cx="352921" cy="63265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0123396" y="2293422"/>
            <a:ext cx="343352" cy="76566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8791968" y="2788596"/>
            <a:ext cx="2668031" cy="1132520"/>
          </a:xfrm>
          <a:prstGeom prst="wedgeRoundRectCallout">
            <a:avLst>
              <a:gd name="adj1" fmla="val -23582"/>
              <a:gd name="adj2" fmla="val 50077"/>
              <a:gd name="adj3" fmla="val 16667"/>
            </a:avLst>
          </a:prstGeom>
          <a:solidFill>
            <a:schemeClr val="accent3">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3. Select</a:t>
            </a:r>
            <a:r>
              <a:rPr lang="en-US" sz="2400" b="1" i="1" dirty="0" smtClean="0"/>
              <a:t> </a:t>
            </a:r>
            <a:r>
              <a:rPr lang="en-US" sz="2400" b="1" i="1" dirty="0"/>
              <a:t>Save and </a:t>
            </a:r>
            <a:r>
              <a:rPr lang="en-US" sz="2400" b="1" i="1" dirty="0" smtClean="0"/>
              <a:t>Return</a:t>
            </a:r>
            <a:endParaRPr lang="en-US" sz="2400" i="1"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60</a:t>
            </a:fld>
            <a:endParaRPr lang="en-US" dirty="0"/>
          </a:p>
        </p:txBody>
      </p:sp>
    </p:spTree>
    <p:extLst>
      <p:ext uri="{BB962C8B-B14F-4D97-AF65-F5344CB8AC3E}">
        <p14:creationId xmlns:p14="http://schemas.microsoft.com/office/powerpoint/2010/main" val="3102003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80872" y="4419600"/>
            <a:ext cx="11311128" cy="2074333"/>
          </a:xfrm>
          <a:prstGeom prst="rect">
            <a:avLst/>
          </a:prstGeom>
          <a:solidFill>
            <a:schemeClr val="accent4">
              <a:lumMod val="50000"/>
            </a:schemeClr>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mj-lt"/>
                <a:ea typeface="+mj-ea"/>
                <a:cs typeface="+mj-cs"/>
              </a:defRPr>
            </a:lvl1pPr>
          </a:lstStyle>
          <a:p>
            <a:endParaRPr lang="en-US" b="1" dirty="0"/>
          </a:p>
        </p:txBody>
      </p:sp>
      <p:sp>
        <p:nvSpPr>
          <p:cNvPr id="7" name="Title 1"/>
          <p:cNvSpPr txBox="1">
            <a:spLocks/>
          </p:cNvSpPr>
          <p:nvPr/>
        </p:nvSpPr>
        <p:spPr bwMode="black">
          <a:xfrm>
            <a:off x="1000369" y="4495800"/>
            <a:ext cx="9947493" cy="1913467"/>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Mapping</a:t>
            </a:r>
            <a:endParaRPr lang="en-US" sz="4800" dirty="0">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34523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03306" y="1635210"/>
            <a:ext cx="10620861" cy="4633703"/>
          </a:xfrm>
          <a:prstGeom prst="rect">
            <a:avLst/>
          </a:prstGeom>
          <a:ln>
            <a:noFill/>
          </a:ln>
        </p:spPr>
      </p:pic>
      <p:sp>
        <p:nvSpPr>
          <p:cNvPr id="2" name="Title 1"/>
          <p:cNvSpPr>
            <a:spLocks noGrp="1"/>
          </p:cNvSpPr>
          <p:nvPr>
            <p:ph type="title"/>
          </p:nvPr>
        </p:nvSpPr>
        <p:spPr>
          <a:solidFill>
            <a:schemeClr val="accent4">
              <a:lumMod val="40000"/>
              <a:lumOff val="60000"/>
            </a:schemeClr>
          </a:solidFill>
        </p:spPr>
        <p:txBody>
          <a:bodyPr/>
          <a:lstStyle/>
          <a:p>
            <a:r>
              <a:rPr lang="en-US" b="1" dirty="0" smtClean="0">
                <a:solidFill>
                  <a:schemeClr val="tx1"/>
                </a:solidFill>
              </a:rPr>
              <a:t>3. Mapping – Select Map Foundational Goals</a:t>
            </a:r>
            <a:endParaRPr lang="en-US" b="1" dirty="0">
              <a:solidFill>
                <a:schemeClr val="tx1"/>
              </a:solidFill>
            </a:endParaRPr>
          </a:p>
        </p:txBody>
      </p:sp>
      <p:cxnSp>
        <p:nvCxnSpPr>
          <p:cNvPr id="9" name="Straight Arrow Connector 8"/>
          <p:cNvCxnSpPr/>
          <p:nvPr/>
        </p:nvCxnSpPr>
        <p:spPr>
          <a:xfrm flipH="1">
            <a:off x="3098230" y="2348038"/>
            <a:ext cx="434678" cy="106694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2980592" y="1635211"/>
            <a:ext cx="3534507" cy="857810"/>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1. Select </a:t>
            </a:r>
            <a:r>
              <a:rPr lang="en-US" sz="2400" b="1" i="1" dirty="0" smtClean="0">
                <a:solidFill>
                  <a:schemeClr val="bg1"/>
                </a:solidFill>
              </a:rPr>
              <a:t>Mapping</a:t>
            </a:r>
            <a:r>
              <a:rPr lang="en-US" sz="2400" i="1" dirty="0" smtClean="0">
                <a:solidFill>
                  <a:schemeClr val="bg1"/>
                </a:solidFill>
              </a:rPr>
              <a:t> Drop Down Menu</a:t>
            </a:r>
            <a:endParaRPr lang="en-US" sz="2400" i="1" dirty="0">
              <a:solidFill>
                <a:schemeClr val="bg1"/>
              </a:solidFill>
            </a:endParaRPr>
          </a:p>
        </p:txBody>
      </p:sp>
      <p:cxnSp>
        <p:nvCxnSpPr>
          <p:cNvPr id="13" name="Straight Arrow Connector 12"/>
          <p:cNvCxnSpPr/>
          <p:nvPr/>
        </p:nvCxnSpPr>
        <p:spPr>
          <a:xfrm flipH="1" flipV="1">
            <a:off x="3020947" y="4336946"/>
            <a:ext cx="844471" cy="69225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3608589" y="4809453"/>
            <a:ext cx="3305522" cy="1557529"/>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2. Select </a:t>
            </a:r>
            <a:r>
              <a:rPr lang="en-US" sz="2400" b="1" i="1" dirty="0" smtClean="0">
                <a:solidFill>
                  <a:schemeClr val="bg1"/>
                </a:solidFill>
              </a:rPr>
              <a:t>Map Foundational Unit  Goals to Division Goals and College Themes</a:t>
            </a:r>
            <a:endParaRPr lang="en-US" sz="2400" b="1" i="1"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9860EDB8-5305-433F-BE41-D7A86D811DB3}" type="slidenum">
              <a:rPr lang="en-US" smtClean="0"/>
              <a:pPr/>
              <a:t>62</a:t>
            </a:fld>
            <a:endParaRPr lang="en-US" dirty="0"/>
          </a:p>
        </p:txBody>
      </p:sp>
    </p:spTree>
    <p:extLst>
      <p:ext uri="{BB962C8B-B14F-4D97-AF65-F5344CB8AC3E}">
        <p14:creationId xmlns:p14="http://schemas.microsoft.com/office/powerpoint/2010/main" val="27861942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7447" y="1760419"/>
            <a:ext cx="10694553" cy="4588253"/>
          </a:xfrm>
          <a:prstGeom prst="rect">
            <a:avLst/>
          </a:prstGeom>
        </p:spPr>
      </p:pic>
      <p:sp>
        <p:nvSpPr>
          <p:cNvPr id="2" name="Title 1"/>
          <p:cNvSpPr>
            <a:spLocks noGrp="1"/>
          </p:cNvSpPr>
          <p:nvPr>
            <p:ph type="title"/>
          </p:nvPr>
        </p:nvSpPr>
        <p:spPr>
          <a:solidFill>
            <a:schemeClr val="accent4">
              <a:lumMod val="40000"/>
              <a:lumOff val="60000"/>
            </a:schemeClr>
          </a:solidFill>
        </p:spPr>
        <p:txBody>
          <a:bodyPr/>
          <a:lstStyle/>
          <a:p>
            <a:r>
              <a:rPr lang="en-US" b="1" dirty="0" smtClean="0">
                <a:solidFill>
                  <a:schemeClr val="tx1"/>
                </a:solidFill>
              </a:rPr>
              <a:t>3. Mapping – Select Mt. SAC College Themes</a:t>
            </a:r>
            <a:endParaRPr lang="en-US" b="1" dirty="0">
              <a:solidFill>
                <a:schemeClr val="tx1"/>
              </a:solidFill>
            </a:endParaRPr>
          </a:p>
        </p:txBody>
      </p:sp>
      <p:cxnSp>
        <p:nvCxnSpPr>
          <p:cNvPr id="9" name="Straight Arrow Connector 8"/>
          <p:cNvCxnSpPr/>
          <p:nvPr/>
        </p:nvCxnSpPr>
        <p:spPr>
          <a:xfrm flipH="1">
            <a:off x="5956893" y="2261062"/>
            <a:ext cx="1100612" cy="90873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5791082" y="1721783"/>
            <a:ext cx="3444358" cy="780348"/>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3. Select </a:t>
            </a:r>
            <a:r>
              <a:rPr lang="en-US" sz="2400" b="1" i="1" dirty="0" smtClean="0">
                <a:solidFill>
                  <a:schemeClr val="bg1"/>
                </a:solidFill>
              </a:rPr>
              <a:t>Goal</a:t>
            </a:r>
            <a:r>
              <a:rPr lang="en-US" sz="2400" i="1" dirty="0" smtClean="0">
                <a:solidFill>
                  <a:schemeClr val="bg1"/>
                </a:solidFill>
              </a:rPr>
              <a:t> </a:t>
            </a:r>
            <a:r>
              <a:rPr lang="en-US" sz="2400" b="1" i="1" dirty="0" smtClean="0">
                <a:solidFill>
                  <a:schemeClr val="bg1"/>
                </a:solidFill>
              </a:rPr>
              <a:t>Mapping </a:t>
            </a:r>
            <a:r>
              <a:rPr lang="en-US" sz="2400" i="1" dirty="0" smtClean="0">
                <a:solidFill>
                  <a:schemeClr val="bg1"/>
                </a:solidFill>
              </a:rPr>
              <a:t>on drop down menu</a:t>
            </a:r>
            <a:endParaRPr lang="en-US" sz="2400" i="1"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
        <p:nvSpPr>
          <p:cNvPr id="20" name="Rounded Rectangular Callout 19"/>
          <p:cNvSpPr/>
          <p:nvPr/>
        </p:nvSpPr>
        <p:spPr>
          <a:xfrm>
            <a:off x="7057505" y="5509365"/>
            <a:ext cx="4962699" cy="1157441"/>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 If any goals related to the </a:t>
            </a:r>
            <a:r>
              <a:rPr lang="en-US" sz="2400" b="1" i="1" dirty="0" smtClean="0">
                <a:solidFill>
                  <a:schemeClr val="bg1"/>
                </a:solidFill>
              </a:rPr>
              <a:t>Integrated</a:t>
            </a:r>
            <a:r>
              <a:rPr lang="en-US" sz="2400" i="1" dirty="0" smtClean="0">
                <a:solidFill>
                  <a:schemeClr val="bg1"/>
                </a:solidFill>
              </a:rPr>
              <a:t> </a:t>
            </a:r>
            <a:r>
              <a:rPr lang="en-US" sz="2400" b="1" i="1" dirty="0" smtClean="0">
                <a:solidFill>
                  <a:schemeClr val="bg1"/>
                </a:solidFill>
              </a:rPr>
              <a:t>Plan</a:t>
            </a:r>
            <a:r>
              <a:rPr lang="en-US" sz="2400" i="1" dirty="0" smtClean="0">
                <a:solidFill>
                  <a:schemeClr val="bg1"/>
                </a:solidFill>
              </a:rPr>
              <a:t>, then this section is where you will do linking</a:t>
            </a:r>
            <a:endParaRPr lang="en-US" sz="2400" i="1" dirty="0">
              <a:solidFill>
                <a:schemeClr val="bg1"/>
              </a:solidFill>
            </a:endParaRPr>
          </a:p>
        </p:txBody>
      </p:sp>
      <p:cxnSp>
        <p:nvCxnSpPr>
          <p:cNvPr id="22" name="Straight Arrow Connector 21"/>
          <p:cNvCxnSpPr/>
          <p:nvPr/>
        </p:nvCxnSpPr>
        <p:spPr>
          <a:xfrm flipH="1" flipV="1">
            <a:off x="6023395" y="3749024"/>
            <a:ext cx="1416495" cy="40223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023395" y="4232085"/>
            <a:ext cx="1240940" cy="45436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7085708" y="3208432"/>
            <a:ext cx="2751513" cy="1860171"/>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Users have the ability to Select various </a:t>
            </a:r>
            <a:r>
              <a:rPr lang="en-US" sz="2400" b="1" i="1" dirty="0" smtClean="0">
                <a:solidFill>
                  <a:schemeClr val="bg1"/>
                </a:solidFill>
              </a:rPr>
              <a:t>Subject Matter Plan Goals</a:t>
            </a:r>
            <a:endParaRPr lang="en-US" sz="2400" b="1" i="1" dirty="0">
              <a:solidFill>
                <a:schemeClr val="bg1"/>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22036940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4084" y="1626463"/>
            <a:ext cx="10687916" cy="4662958"/>
          </a:xfrm>
          <a:prstGeom prst="rect">
            <a:avLst/>
          </a:prstGeom>
          <a:ln>
            <a:noFill/>
          </a:ln>
        </p:spPr>
      </p:pic>
      <p:sp>
        <p:nvSpPr>
          <p:cNvPr id="2" name="Title 1"/>
          <p:cNvSpPr>
            <a:spLocks noGrp="1"/>
          </p:cNvSpPr>
          <p:nvPr>
            <p:ph type="title"/>
          </p:nvPr>
        </p:nvSpPr>
        <p:spPr>
          <a:xfrm>
            <a:off x="521208" y="448056"/>
            <a:ext cx="11311128" cy="640080"/>
          </a:xfrm>
          <a:solidFill>
            <a:schemeClr val="accent4">
              <a:lumMod val="40000"/>
              <a:lumOff val="60000"/>
            </a:schemeClr>
          </a:solidFill>
        </p:spPr>
        <p:txBody>
          <a:bodyPr/>
          <a:lstStyle/>
          <a:p>
            <a:r>
              <a:rPr lang="en-US" b="1" dirty="0" smtClean="0">
                <a:solidFill>
                  <a:schemeClr val="tx1"/>
                </a:solidFill>
              </a:rPr>
              <a:t>3. Mapping – Select Mt. SAC College Themes</a:t>
            </a:r>
            <a:endParaRPr lang="en-US" b="1" dirty="0">
              <a:solidFill>
                <a:schemeClr val="tx1"/>
              </a:solidFill>
            </a:endParaRPr>
          </a:p>
        </p:txBody>
      </p:sp>
      <p:cxnSp>
        <p:nvCxnSpPr>
          <p:cNvPr id="13" name="Straight Arrow Connector 12"/>
          <p:cNvCxnSpPr/>
          <p:nvPr/>
        </p:nvCxnSpPr>
        <p:spPr>
          <a:xfrm flipH="1" flipV="1">
            <a:off x="9311054" y="4034229"/>
            <a:ext cx="824032" cy="39565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311054" y="4600294"/>
            <a:ext cx="756138" cy="37589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9881418" y="2884516"/>
            <a:ext cx="2310582" cy="3516284"/>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4. </a:t>
            </a:r>
            <a:r>
              <a:rPr lang="en-US" sz="2400" b="1" i="1" dirty="0" smtClean="0">
                <a:solidFill>
                  <a:schemeClr val="bg1"/>
                </a:solidFill>
              </a:rPr>
              <a:t>Unit Goals </a:t>
            </a:r>
            <a:r>
              <a:rPr lang="en-US" sz="2400" i="1" dirty="0" smtClean="0">
                <a:solidFill>
                  <a:schemeClr val="bg1"/>
                </a:solidFill>
              </a:rPr>
              <a:t>are broken out by theme and a </a:t>
            </a:r>
            <a:r>
              <a:rPr lang="en-US" sz="2400" b="1" i="1" u="sng" dirty="0" smtClean="0">
                <a:solidFill>
                  <a:schemeClr val="bg1"/>
                </a:solidFill>
              </a:rPr>
              <a:t>check mark </a:t>
            </a:r>
            <a:r>
              <a:rPr lang="en-US" sz="2400" i="1" dirty="0" smtClean="0">
                <a:solidFill>
                  <a:schemeClr val="bg1"/>
                </a:solidFill>
              </a:rPr>
              <a:t>can be place in respect to the applicable </a:t>
            </a:r>
            <a:r>
              <a:rPr lang="en-US" sz="2400" b="1" i="1" dirty="0">
                <a:solidFill>
                  <a:schemeClr val="bg1"/>
                </a:solidFill>
              </a:rPr>
              <a:t>Subject Matter Plan Goals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cxnSp>
        <p:nvCxnSpPr>
          <p:cNvPr id="19" name="Straight Arrow Connector 18"/>
          <p:cNvCxnSpPr/>
          <p:nvPr/>
        </p:nvCxnSpPr>
        <p:spPr>
          <a:xfrm>
            <a:off x="9881418" y="1680886"/>
            <a:ext cx="1365702" cy="84769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8579091" y="1312005"/>
            <a:ext cx="2310582" cy="379615"/>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5. Select </a:t>
            </a:r>
            <a:r>
              <a:rPr lang="en-US" sz="2400" b="1" i="1" dirty="0" smtClean="0">
                <a:solidFill>
                  <a:schemeClr val="bg1"/>
                </a:solidFill>
              </a:rPr>
              <a:t>Save</a:t>
            </a:r>
            <a:endParaRPr lang="en-US" sz="2400" b="1" i="1" dirty="0">
              <a:solidFill>
                <a:schemeClr val="bg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64</a:t>
            </a:fld>
            <a:endParaRPr lang="en-US" dirty="0"/>
          </a:p>
        </p:txBody>
      </p:sp>
    </p:spTree>
    <p:extLst>
      <p:ext uri="{BB962C8B-B14F-4D97-AF65-F5344CB8AC3E}">
        <p14:creationId xmlns:p14="http://schemas.microsoft.com/office/powerpoint/2010/main" val="27480436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80872" y="4419600"/>
            <a:ext cx="11311128" cy="2074333"/>
          </a:xfrm>
          <a:prstGeom prst="rect">
            <a:avLst/>
          </a:prstGeom>
          <a:solidFill>
            <a:schemeClr val="accent4">
              <a:lumMod val="50000"/>
            </a:schemeClr>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mj-lt"/>
                <a:ea typeface="+mj-ea"/>
                <a:cs typeface="+mj-cs"/>
              </a:defRPr>
            </a:lvl1pPr>
          </a:lstStyle>
          <a:p>
            <a:endParaRPr lang="en-US" b="1" dirty="0"/>
          </a:p>
        </p:txBody>
      </p:sp>
      <p:sp>
        <p:nvSpPr>
          <p:cNvPr id="7" name="Title 1"/>
          <p:cNvSpPr txBox="1">
            <a:spLocks/>
          </p:cNvSpPr>
          <p:nvPr/>
        </p:nvSpPr>
        <p:spPr bwMode="black">
          <a:xfrm>
            <a:off x="1000369" y="4495800"/>
            <a:ext cx="9947493" cy="1913467"/>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Reports</a:t>
            </a:r>
            <a:endParaRPr lang="en-US" sz="4800" dirty="0">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37824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1070" y="1994180"/>
            <a:ext cx="10644554" cy="4097682"/>
          </a:xfrm>
          <a:prstGeom prst="rect">
            <a:avLst/>
          </a:prstGeom>
          <a:ln>
            <a:noFill/>
          </a:ln>
        </p:spPr>
      </p:pic>
      <p:sp>
        <p:nvSpPr>
          <p:cNvPr id="2" name="Title 1"/>
          <p:cNvSpPr>
            <a:spLocks noGrp="1"/>
          </p:cNvSpPr>
          <p:nvPr>
            <p:ph type="title"/>
          </p:nvPr>
        </p:nvSpPr>
        <p:spPr>
          <a:solidFill>
            <a:schemeClr val="accent4">
              <a:lumMod val="40000"/>
              <a:lumOff val="60000"/>
            </a:schemeClr>
          </a:solidFill>
        </p:spPr>
        <p:txBody>
          <a:bodyPr/>
          <a:lstStyle/>
          <a:p>
            <a:r>
              <a:rPr lang="en-US" b="1" dirty="0">
                <a:solidFill>
                  <a:schemeClr val="tx1"/>
                </a:solidFill>
              </a:rPr>
              <a:t>3</a:t>
            </a:r>
            <a:r>
              <a:rPr lang="en-US" b="1" dirty="0" smtClean="0">
                <a:solidFill>
                  <a:schemeClr val="tx1"/>
                </a:solidFill>
              </a:rPr>
              <a:t>. Reports – View &amp; Generate Reports</a:t>
            </a:r>
            <a:endParaRPr lang="en-US" b="1" dirty="0">
              <a:solidFill>
                <a:schemeClr val="tx1"/>
              </a:solidFill>
            </a:endParaRPr>
          </a:p>
        </p:txBody>
      </p:sp>
      <p:cxnSp>
        <p:nvCxnSpPr>
          <p:cNvPr id="9" name="Straight Arrow Connector 8"/>
          <p:cNvCxnSpPr/>
          <p:nvPr/>
        </p:nvCxnSpPr>
        <p:spPr>
          <a:xfrm flipH="1">
            <a:off x="3000928" y="1849624"/>
            <a:ext cx="331359" cy="23355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1846385" y="1204546"/>
            <a:ext cx="2812938" cy="789634"/>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1. Select </a:t>
            </a:r>
            <a:r>
              <a:rPr lang="en-US" sz="2400" b="1" i="1" dirty="0" smtClean="0">
                <a:solidFill>
                  <a:schemeClr val="bg1"/>
                </a:solidFill>
              </a:rPr>
              <a:t>Standard</a:t>
            </a:r>
            <a:r>
              <a:rPr lang="en-US" sz="2400" i="1" dirty="0" smtClean="0">
                <a:solidFill>
                  <a:schemeClr val="bg1"/>
                </a:solidFill>
              </a:rPr>
              <a:t> </a:t>
            </a:r>
            <a:r>
              <a:rPr lang="en-US" sz="2400" b="1" i="1" dirty="0" smtClean="0">
                <a:solidFill>
                  <a:schemeClr val="bg1"/>
                </a:solidFill>
              </a:rPr>
              <a:t>Reports</a:t>
            </a:r>
            <a:endParaRPr lang="en-US" sz="2400" b="1" i="1" dirty="0">
              <a:solidFill>
                <a:schemeClr val="bg1"/>
              </a:solidFill>
            </a:endParaRPr>
          </a:p>
        </p:txBody>
      </p:sp>
      <p:cxnSp>
        <p:nvCxnSpPr>
          <p:cNvPr id="13" name="Straight Arrow Connector 12"/>
          <p:cNvCxnSpPr/>
          <p:nvPr/>
        </p:nvCxnSpPr>
        <p:spPr>
          <a:xfrm flipH="1">
            <a:off x="4472106" y="1994180"/>
            <a:ext cx="2245217" cy="108092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144413" y="5541546"/>
            <a:ext cx="779285" cy="74959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716780" y="5541546"/>
            <a:ext cx="380515" cy="55031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7141491" y="5934102"/>
            <a:ext cx="3150577" cy="923898"/>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2. Description of </a:t>
            </a:r>
            <a:r>
              <a:rPr lang="en-US" sz="2400" b="1" i="1" dirty="0" smtClean="0">
                <a:solidFill>
                  <a:schemeClr val="bg1"/>
                </a:solidFill>
              </a:rPr>
              <a:t>Reports</a:t>
            </a:r>
            <a:r>
              <a:rPr lang="en-US" sz="2400" i="1" dirty="0" smtClean="0">
                <a:solidFill>
                  <a:schemeClr val="bg1"/>
                </a:solidFill>
              </a:rPr>
              <a:t> will display</a:t>
            </a:r>
            <a:endParaRPr lang="en-US" sz="2400" b="1" i="1"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
        <p:nvSpPr>
          <p:cNvPr id="12" name="Rounded Rectangular Callout 11"/>
          <p:cNvSpPr/>
          <p:nvPr/>
        </p:nvSpPr>
        <p:spPr>
          <a:xfrm>
            <a:off x="5268058" y="1113905"/>
            <a:ext cx="4540960" cy="923898"/>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3. Select </a:t>
            </a:r>
            <a:r>
              <a:rPr lang="en-US" sz="2400" b="1" i="1" dirty="0" smtClean="0">
                <a:solidFill>
                  <a:schemeClr val="bg1"/>
                </a:solidFill>
              </a:rPr>
              <a:t>Report</a:t>
            </a:r>
            <a:r>
              <a:rPr lang="en-US" sz="2400" i="1" dirty="0" smtClean="0">
                <a:solidFill>
                  <a:schemeClr val="bg1"/>
                </a:solidFill>
              </a:rPr>
              <a:t> </a:t>
            </a:r>
          </a:p>
          <a:p>
            <a:pPr algn="ctr">
              <a:lnSpc>
                <a:spcPct val="108000"/>
              </a:lnSpc>
            </a:pPr>
            <a:r>
              <a:rPr lang="en-US" sz="2400" i="1" dirty="0" smtClean="0">
                <a:solidFill>
                  <a:schemeClr val="bg1"/>
                </a:solidFill>
              </a:rPr>
              <a:t>(recommended reports: 1 and 2)</a:t>
            </a:r>
            <a:endParaRPr lang="en-US" sz="2400" b="1" i="1" dirty="0">
              <a:solidFill>
                <a:schemeClr val="bg1"/>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66</a:t>
            </a:fld>
            <a:endParaRPr lang="en-US" dirty="0"/>
          </a:p>
        </p:txBody>
      </p:sp>
    </p:spTree>
    <p:extLst>
      <p:ext uri="{BB962C8B-B14F-4D97-AF65-F5344CB8AC3E}">
        <p14:creationId xmlns:p14="http://schemas.microsoft.com/office/powerpoint/2010/main" val="32174343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65032" y="1284500"/>
            <a:ext cx="10490686" cy="5389881"/>
          </a:xfrm>
          <a:prstGeom prst="rect">
            <a:avLst/>
          </a:prstGeom>
          <a:ln>
            <a:noFill/>
          </a:ln>
        </p:spPr>
      </p:pic>
      <p:sp>
        <p:nvSpPr>
          <p:cNvPr id="2" name="Title 1"/>
          <p:cNvSpPr>
            <a:spLocks noGrp="1"/>
          </p:cNvSpPr>
          <p:nvPr>
            <p:ph type="title"/>
          </p:nvPr>
        </p:nvSpPr>
        <p:spPr>
          <a:solidFill>
            <a:schemeClr val="accent4">
              <a:lumMod val="40000"/>
              <a:lumOff val="60000"/>
            </a:schemeClr>
          </a:solidFill>
        </p:spPr>
        <p:txBody>
          <a:bodyPr/>
          <a:lstStyle/>
          <a:p>
            <a:r>
              <a:rPr lang="en-US" b="1" dirty="0">
                <a:solidFill>
                  <a:schemeClr val="tx1"/>
                </a:solidFill>
              </a:rPr>
              <a:t>3</a:t>
            </a:r>
            <a:r>
              <a:rPr lang="en-US" b="1" dirty="0" smtClean="0">
                <a:solidFill>
                  <a:schemeClr val="tx1"/>
                </a:solidFill>
              </a:rPr>
              <a:t>. Reports - Generating Reports</a:t>
            </a:r>
            <a:endParaRPr lang="en-US" b="1" dirty="0">
              <a:solidFill>
                <a:schemeClr val="tx1"/>
              </a:solidFill>
            </a:endParaRPr>
          </a:p>
        </p:txBody>
      </p:sp>
      <p:cxnSp>
        <p:nvCxnSpPr>
          <p:cNvPr id="14" name="Straight Arrow Connector 13"/>
          <p:cNvCxnSpPr/>
          <p:nvPr/>
        </p:nvCxnSpPr>
        <p:spPr>
          <a:xfrm flipH="1">
            <a:off x="6098098" y="2353393"/>
            <a:ext cx="471119" cy="39480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6333658" y="1646716"/>
            <a:ext cx="3095042" cy="809207"/>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4. Select </a:t>
            </a:r>
            <a:r>
              <a:rPr lang="en-US" sz="2400" b="1" i="1" dirty="0" smtClean="0">
                <a:solidFill>
                  <a:schemeClr val="bg1"/>
                </a:solidFill>
              </a:rPr>
              <a:t>Format</a:t>
            </a:r>
            <a:r>
              <a:rPr lang="en-US" sz="2400" i="1" dirty="0" smtClean="0">
                <a:solidFill>
                  <a:schemeClr val="bg1"/>
                </a:solidFill>
              </a:rPr>
              <a:t> </a:t>
            </a:r>
          </a:p>
          <a:p>
            <a:pPr algn="ctr">
              <a:lnSpc>
                <a:spcPct val="108000"/>
              </a:lnSpc>
            </a:pPr>
            <a:r>
              <a:rPr lang="en-US" sz="2400" i="1" dirty="0" smtClean="0">
                <a:solidFill>
                  <a:schemeClr val="bg1"/>
                </a:solidFill>
              </a:rPr>
              <a:t>(PDF, HTML and Word)</a:t>
            </a:r>
            <a:endParaRPr lang="en-US" sz="2400" b="1" i="1" dirty="0">
              <a:solidFill>
                <a:schemeClr val="bg1"/>
              </a:solidFill>
            </a:endParaRPr>
          </a:p>
        </p:txBody>
      </p:sp>
      <p:cxnSp>
        <p:nvCxnSpPr>
          <p:cNvPr id="20" name="Straight Arrow Connector 19"/>
          <p:cNvCxnSpPr/>
          <p:nvPr/>
        </p:nvCxnSpPr>
        <p:spPr>
          <a:xfrm>
            <a:off x="4454993" y="2965929"/>
            <a:ext cx="347538" cy="20821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1565032" y="2693662"/>
            <a:ext cx="2990343" cy="515553"/>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5. Insert Report Title</a:t>
            </a:r>
            <a:endParaRPr lang="en-US" sz="2400" b="1" i="1"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9860EDB8-5305-433F-BE41-D7A86D811DB3}" type="slidenum">
              <a:rPr lang="en-US" smtClean="0"/>
              <a:pPr/>
              <a:t>67</a:t>
            </a:fld>
            <a:endParaRPr lang="en-US" dirty="0"/>
          </a:p>
        </p:txBody>
      </p:sp>
      <p:cxnSp>
        <p:nvCxnSpPr>
          <p:cNvPr id="11" name="Straight Arrow Connector 10"/>
          <p:cNvCxnSpPr/>
          <p:nvPr/>
        </p:nvCxnSpPr>
        <p:spPr>
          <a:xfrm flipH="1" flipV="1">
            <a:off x="8555736" y="5530815"/>
            <a:ext cx="714115" cy="1917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555736" y="5776052"/>
            <a:ext cx="586938" cy="24966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9107241" y="5213796"/>
            <a:ext cx="2520600" cy="1089034"/>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6. Enter </a:t>
            </a:r>
            <a:r>
              <a:rPr lang="en-US" sz="2400" b="1" i="1" dirty="0" smtClean="0">
                <a:solidFill>
                  <a:schemeClr val="bg1"/>
                </a:solidFill>
              </a:rPr>
              <a:t>Filters</a:t>
            </a:r>
            <a:r>
              <a:rPr lang="en-US" sz="2400" i="1" dirty="0" smtClean="0">
                <a:solidFill>
                  <a:schemeClr val="bg1"/>
                </a:solidFill>
              </a:rPr>
              <a:t> *(if applicable)  </a:t>
            </a:r>
            <a:endParaRPr lang="en-US" sz="2400" b="1" i="1" dirty="0">
              <a:solidFill>
                <a:schemeClr val="bg1"/>
              </a:solidFill>
            </a:endParaRPr>
          </a:p>
        </p:txBody>
      </p:sp>
      <p:sp>
        <p:nvSpPr>
          <p:cNvPr id="15" name="Rounded Rectangular Callout 14"/>
          <p:cNvSpPr/>
          <p:nvPr/>
        </p:nvSpPr>
        <p:spPr>
          <a:xfrm>
            <a:off x="521208" y="5468371"/>
            <a:ext cx="3236144" cy="1206010"/>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*Reports have default settings, only use if specifying certain data  </a:t>
            </a:r>
            <a:endParaRPr lang="en-US" sz="2400" b="1" i="1" dirty="0">
              <a:solidFill>
                <a:schemeClr val="bg1"/>
              </a:solidFill>
            </a:endParaRPr>
          </a:p>
        </p:txBody>
      </p:sp>
      <p:cxnSp>
        <p:nvCxnSpPr>
          <p:cNvPr id="22" name="Straight Arrow Connector 21"/>
          <p:cNvCxnSpPr/>
          <p:nvPr/>
        </p:nvCxnSpPr>
        <p:spPr>
          <a:xfrm flipH="1" flipV="1">
            <a:off x="10335226" y="2484600"/>
            <a:ext cx="32617" cy="79365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8912793" y="3226577"/>
            <a:ext cx="2974730" cy="712229"/>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7. Click on </a:t>
            </a:r>
            <a:r>
              <a:rPr lang="en-US" sz="2400" b="1" i="1" dirty="0" smtClean="0">
                <a:solidFill>
                  <a:schemeClr val="bg1"/>
                </a:solidFill>
              </a:rPr>
              <a:t>Open Report</a:t>
            </a:r>
            <a:endParaRPr lang="en-US" sz="2400" b="1" i="1" dirty="0">
              <a:solidFill>
                <a:schemeClr val="bg1"/>
              </a:solidFill>
            </a:endParaRPr>
          </a:p>
        </p:txBody>
      </p:sp>
    </p:spTree>
    <p:extLst>
      <p:ext uri="{BB962C8B-B14F-4D97-AF65-F5344CB8AC3E}">
        <p14:creationId xmlns:p14="http://schemas.microsoft.com/office/powerpoint/2010/main" val="38192385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09607" y="1404202"/>
            <a:ext cx="8481279" cy="5149607"/>
          </a:xfrm>
          <a:prstGeom prst="rect">
            <a:avLst/>
          </a:prstGeom>
          <a:ln>
            <a:solidFill>
              <a:schemeClr val="tx1"/>
            </a:solidFill>
          </a:ln>
        </p:spPr>
      </p:pic>
      <p:sp>
        <p:nvSpPr>
          <p:cNvPr id="2" name="Title 1"/>
          <p:cNvSpPr>
            <a:spLocks noGrp="1"/>
          </p:cNvSpPr>
          <p:nvPr>
            <p:ph type="title"/>
          </p:nvPr>
        </p:nvSpPr>
        <p:spPr>
          <a:solidFill>
            <a:schemeClr val="accent4">
              <a:lumMod val="40000"/>
              <a:lumOff val="60000"/>
            </a:schemeClr>
          </a:solidFill>
        </p:spPr>
        <p:txBody>
          <a:bodyPr/>
          <a:lstStyle/>
          <a:p>
            <a:r>
              <a:rPr lang="en-US" b="1" dirty="0" smtClean="0">
                <a:solidFill>
                  <a:schemeClr val="tx1"/>
                </a:solidFill>
              </a:rPr>
              <a:t>3. Reports – Display of Reports</a:t>
            </a:r>
            <a:endParaRPr lang="en-US" b="1" dirty="0">
              <a:solidFill>
                <a:schemeClr val="tx1"/>
              </a:solidFill>
            </a:endParaRPr>
          </a:p>
        </p:txBody>
      </p:sp>
      <p:cxnSp>
        <p:nvCxnSpPr>
          <p:cNvPr id="22" name="Straight Arrow Connector 21"/>
          <p:cNvCxnSpPr/>
          <p:nvPr/>
        </p:nvCxnSpPr>
        <p:spPr>
          <a:xfrm flipV="1">
            <a:off x="2583668" y="3160833"/>
            <a:ext cx="924192" cy="5539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83668" y="3910634"/>
            <a:ext cx="905692" cy="5445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66050" y="3268173"/>
            <a:ext cx="2524665" cy="1089034"/>
          </a:xfrm>
          <a:prstGeom prst="wedgeRoundRectCallout">
            <a:avLst>
              <a:gd name="adj1" fmla="val -23582"/>
              <a:gd name="adj2" fmla="val 50077"/>
              <a:gd name="adj3" fmla="val 16667"/>
            </a:avLst>
          </a:prstGeom>
          <a:solidFill>
            <a:schemeClr val="accent4">
              <a:lumMod val="5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solidFill>
                  <a:schemeClr val="bg1"/>
                </a:solidFill>
              </a:rPr>
              <a:t>8. Report will Display</a:t>
            </a:r>
            <a:endParaRPr lang="en-US" sz="2400" b="1" i="1"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5086" y="124990"/>
            <a:ext cx="1955800" cy="1145540"/>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9860EDB8-5305-433F-BE41-D7A86D811DB3}" type="slidenum">
              <a:rPr lang="en-US" smtClean="0"/>
              <a:pPr/>
              <a:t>68</a:t>
            </a:fld>
            <a:endParaRPr lang="en-US" dirty="0"/>
          </a:p>
        </p:txBody>
      </p:sp>
    </p:spTree>
    <p:extLst>
      <p:ext uri="{BB962C8B-B14F-4D97-AF65-F5344CB8AC3E}">
        <p14:creationId xmlns:p14="http://schemas.microsoft.com/office/powerpoint/2010/main" val="32166136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15447" y="5266827"/>
            <a:ext cx="4750964" cy="1469723"/>
          </a:xfrm>
          <a:prstGeom prst="rect">
            <a:avLst/>
          </a:prstGeom>
        </p:spPr>
      </p:pic>
      <p:sp>
        <p:nvSpPr>
          <p:cNvPr id="2" name="Title 1"/>
          <p:cNvSpPr>
            <a:spLocks noGrp="1"/>
          </p:cNvSpPr>
          <p:nvPr>
            <p:ph type="title"/>
          </p:nvPr>
        </p:nvSpPr>
        <p:spPr>
          <a:xfrm>
            <a:off x="521208" y="448056"/>
            <a:ext cx="11309348" cy="640080"/>
          </a:xfrm>
        </p:spPr>
        <p:txBody>
          <a:bodyPr/>
          <a:lstStyle/>
          <a:p>
            <a:r>
              <a:rPr lang="en-US" b="1" dirty="0" smtClean="0"/>
              <a:t>Resources</a:t>
            </a:r>
            <a:endParaRPr lang="en-US" b="1" dirty="0"/>
          </a:p>
        </p:txBody>
      </p:sp>
      <p:sp>
        <p:nvSpPr>
          <p:cNvPr id="84" name="Content Placeholder 5"/>
          <p:cNvSpPr txBox="1">
            <a:spLocks/>
          </p:cNvSpPr>
          <p:nvPr/>
        </p:nvSpPr>
        <p:spPr>
          <a:xfrm>
            <a:off x="2256999" y="1578587"/>
            <a:ext cx="5906099" cy="3899500"/>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200000"/>
              </a:lnSpc>
              <a:spcBef>
                <a:spcPts val="0"/>
              </a:spcBef>
              <a:spcAft>
                <a:spcPts val="600"/>
              </a:spcAft>
              <a:buNone/>
            </a:pPr>
            <a:endParaRPr lang="en-US" sz="800" dirty="0" smtClean="0"/>
          </a:p>
        </p:txBody>
      </p:sp>
      <p:sp>
        <p:nvSpPr>
          <p:cNvPr id="5" name="Rounded Rectangular Callout 4"/>
          <p:cNvSpPr/>
          <p:nvPr/>
        </p:nvSpPr>
        <p:spPr>
          <a:xfrm>
            <a:off x="7323151" y="1506012"/>
            <a:ext cx="4325509" cy="89118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ea typeface="Calibri" panose="020F0502020204030204" pitchFamily="34" charset="0"/>
              </a:rPr>
              <a:t>PIE Summaries are due by May </a:t>
            </a:r>
            <a:r>
              <a:rPr lang="en-US" sz="2800" dirty="0" smtClean="0">
                <a:solidFill>
                  <a:schemeClr val="bg1"/>
                </a:solidFill>
                <a:latin typeface="Calibri" panose="020F0502020204030204" pitchFamily="34" charset="0"/>
                <a:ea typeface="Calibri" panose="020F0502020204030204" pitchFamily="34" charset="0"/>
              </a:rPr>
              <a:t>1</a:t>
            </a:r>
            <a:r>
              <a:rPr lang="en-US" sz="2800" baseline="30000" dirty="0" smtClean="0">
                <a:solidFill>
                  <a:schemeClr val="bg1"/>
                </a:solidFill>
                <a:latin typeface="Calibri" panose="020F0502020204030204" pitchFamily="34" charset="0"/>
                <a:ea typeface="Calibri" panose="020F0502020204030204" pitchFamily="34" charset="0"/>
              </a:rPr>
              <a:t>st</a:t>
            </a:r>
            <a:r>
              <a:rPr lang="en-US" sz="2800" dirty="0" smtClean="0">
                <a:solidFill>
                  <a:schemeClr val="bg1"/>
                </a:solidFill>
                <a:latin typeface="Calibri" panose="020F0502020204030204" pitchFamily="34" charset="0"/>
                <a:ea typeface="Calibri" panose="020F0502020204030204" pitchFamily="34" charset="0"/>
              </a:rPr>
              <a:t>, 2018</a:t>
            </a:r>
            <a:endParaRPr lang="en-US" sz="2800" dirty="0">
              <a:solidFill>
                <a:schemeClr val="bg1"/>
              </a:solidFill>
            </a:endParaRPr>
          </a:p>
        </p:txBody>
      </p:sp>
      <p:sp>
        <p:nvSpPr>
          <p:cNvPr id="4" name="Rectangle 3"/>
          <p:cNvSpPr/>
          <p:nvPr/>
        </p:nvSpPr>
        <p:spPr>
          <a:xfrm>
            <a:off x="2303557" y="5726868"/>
            <a:ext cx="3686937" cy="907941"/>
          </a:xfrm>
          <a:prstGeom prst="rect">
            <a:avLst/>
          </a:prstGeom>
        </p:spPr>
        <p:txBody>
          <a:bodyPr wrap="square">
            <a:spAutoFit/>
          </a:bodyPr>
          <a:lstStyle/>
          <a:p>
            <a:pPr algn="ctr">
              <a:lnSpc>
                <a:spcPct val="100000"/>
              </a:lnSpc>
              <a:spcBef>
                <a:spcPts val="0"/>
              </a:spcBef>
              <a:spcAft>
                <a:spcPts val="600"/>
              </a:spcAft>
            </a:pPr>
            <a:r>
              <a:rPr lang="en-US" sz="2400" b="1" dirty="0" smtClean="0"/>
              <a:t>Video Training Resources</a:t>
            </a:r>
            <a:r>
              <a:rPr lang="en-US" sz="2400" dirty="0" smtClean="0"/>
              <a:t>:</a:t>
            </a:r>
          </a:p>
          <a:p>
            <a:pPr algn="ctr">
              <a:lnSpc>
                <a:spcPct val="100000"/>
              </a:lnSpc>
              <a:spcBef>
                <a:spcPts val="0"/>
              </a:spcBef>
              <a:spcAft>
                <a:spcPts val="600"/>
              </a:spcAft>
            </a:pPr>
            <a:r>
              <a:rPr lang="en-US" sz="2400" b="1" dirty="0" smtClean="0">
                <a:solidFill>
                  <a:schemeClr val="bg1"/>
                </a:solidFill>
                <a:hlinkClick r:id="rId4"/>
              </a:rPr>
              <a:t>http</a:t>
            </a:r>
            <a:r>
              <a:rPr lang="en-US" sz="2400" b="1" dirty="0">
                <a:solidFill>
                  <a:schemeClr val="bg1"/>
                </a:solidFill>
                <a:hlinkClick r:id="rId4"/>
              </a:rPr>
              <a:t>://www.mtsac.edu/pie</a:t>
            </a:r>
            <a:endParaRPr lang="en-US" sz="2400" b="1" dirty="0">
              <a:solidFill>
                <a:schemeClr val="bg1"/>
              </a:solidFill>
            </a:endParaRPr>
          </a:p>
        </p:txBody>
      </p:sp>
      <p:sp>
        <p:nvSpPr>
          <p:cNvPr id="9" name="Rectangle 8"/>
          <p:cNvSpPr/>
          <p:nvPr/>
        </p:nvSpPr>
        <p:spPr>
          <a:xfrm>
            <a:off x="1529834" y="4458858"/>
            <a:ext cx="5234384" cy="907941"/>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Technical Questions:</a:t>
            </a:r>
          </a:p>
          <a:p>
            <a:pPr algn="ctr">
              <a:lnSpc>
                <a:spcPct val="100000"/>
              </a:lnSpc>
              <a:spcBef>
                <a:spcPts val="0"/>
              </a:spcBef>
              <a:spcAft>
                <a:spcPts val="600"/>
              </a:spcAft>
            </a:pPr>
            <a:r>
              <a:rPr lang="en-US" sz="2400" dirty="0" smtClean="0"/>
              <a:t>Pedro Suarez: </a:t>
            </a:r>
            <a:r>
              <a:rPr lang="en-US" sz="2400" dirty="0" smtClean="0">
                <a:hlinkClick r:id="rId5"/>
              </a:rPr>
              <a:t>psuarez7@mtsac.edu</a:t>
            </a:r>
            <a:r>
              <a:rPr lang="en-US" sz="2400" dirty="0" smtClean="0"/>
              <a:t> </a:t>
            </a:r>
          </a:p>
        </p:txBody>
      </p:sp>
      <p:sp>
        <p:nvSpPr>
          <p:cNvPr id="10" name="Rectangle 9"/>
          <p:cNvSpPr/>
          <p:nvPr/>
        </p:nvSpPr>
        <p:spPr>
          <a:xfrm>
            <a:off x="1529834" y="1329806"/>
            <a:ext cx="5234384" cy="1354217"/>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PIE Content Questions</a:t>
            </a:r>
          </a:p>
          <a:p>
            <a:pPr algn="ctr">
              <a:lnSpc>
                <a:spcPct val="100000"/>
              </a:lnSpc>
              <a:spcBef>
                <a:spcPts val="0"/>
              </a:spcBef>
              <a:spcAft>
                <a:spcPts val="600"/>
              </a:spcAft>
            </a:pPr>
            <a:r>
              <a:rPr lang="en-US" sz="2400" dirty="0" smtClean="0"/>
              <a:t>Michelle Sampat: </a:t>
            </a:r>
            <a:r>
              <a:rPr lang="en-US" sz="2400" dirty="0" smtClean="0">
                <a:hlinkClick r:id="rId6"/>
              </a:rPr>
              <a:t>msampat@mtsac.edu</a:t>
            </a:r>
            <a:r>
              <a:rPr lang="en-US" sz="2400" dirty="0" smtClean="0"/>
              <a:t> </a:t>
            </a:r>
          </a:p>
          <a:p>
            <a:pPr algn="ctr">
              <a:lnSpc>
                <a:spcPct val="100000"/>
              </a:lnSpc>
              <a:spcBef>
                <a:spcPts val="0"/>
              </a:spcBef>
              <a:spcAft>
                <a:spcPts val="600"/>
              </a:spcAft>
            </a:pPr>
            <a:r>
              <a:rPr lang="en-US" sz="2400" dirty="0" smtClean="0"/>
              <a:t>Meghan Chen: </a:t>
            </a:r>
            <a:r>
              <a:rPr lang="en-US" sz="2400" dirty="0" smtClean="0">
                <a:hlinkClick r:id="rId7"/>
              </a:rPr>
              <a:t>mchen@mtsac.edu</a:t>
            </a:r>
            <a:r>
              <a:rPr lang="en-US" sz="2400" dirty="0" smtClean="0"/>
              <a:t> </a:t>
            </a:r>
          </a:p>
        </p:txBody>
      </p:sp>
      <p:sp>
        <p:nvSpPr>
          <p:cNvPr id="11" name="Rectangle 10"/>
          <p:cNvSpPr/>
          <p:nvPr/>
        </p:nvSpPr>
        <p:spPr>
          <a:xfrm>
            <a:off x="1529833" y="2932804"/>
            <a:ext cx="5234385" cy="1354217"/>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Research/ Data Review Questions</a:t>
            </a:r>
          </a:p>
          <a:p>
            <a:pPr algn="ctr">
              <a:lnSpc>
                <a:spcPct val="100000"/>
              </a:lnSpc>
              <a:spcBef>
                <a:spcPts val="0"/>
              </a:spcBef>
              <a:spcAft>
                <a:spcPts val="600"/>
              </a:spcAft>
            </a:pPr>
            <a:r>
              <a:rPr lang="en-US" sz="2400" dirty="0" smtClean="0"/>
              <a:t>Barbara McNeice-Stallard</a:t>
            </a:r>
            <a:r>
              <a:rPr lang="en-US" sz="2400" dirty="0"/>
              <a:t>: </a:t>
            </a:r>
            <a:endParaRPr lang="en-US" sz="2400" dirty="0" smtClean="0"/>
          </a:p>
          <a:p>
            <a:pPr algn="ctr">
              <a:lnSpc>
                <a:spcPct val="100000"/>
              </a:lnSpc>
              <a:spcBef>
                <a:spcPts val="0"/>
              </a:spcBef>
              <a:spcAft>
                <a:spcPts val="600"/>
              </a:spcAft>
            </a:pPr>
            <a:r>
              <a:rPr lang="en-US" sz="2400" dirty="0" smtClean="0">
                <a:hlinkClick r:id="rId8"/>
              </a:rPr>
              <a:t>bmcneice-stallard@mtsac.edu</a:t>
            </a:r>
            <a:r>
              <a:rPr lang="en-US" sz="2400" dirty="0" smtClean="0"/>
              <a:t> </a:t>
            </a:r>
          </a:p>
        </p:txBody>
      </p:sp>
      <p:sp>
        <p:nvSpPr>
          <p:cNvPr id="6" name="Slide Number Placeholder 5"/>
          <p:cNvSpPr>
            <a:spLocks noGrp="1"/>
          </p:cNvSpPr>
          <p:nvPr>
            <p:ph type="sldNum" sz="quarter" idx="12"/>
          </p:nvPr>
        </p:nvSpPr>
        <p:spPr/>
        <p:txBody>
          <a:bodyPr/>
          <a:lstStyle/>
          <a:p>
            <a:fld id="{9860EDB8-5305-433F-BE41-D7A86D811DB3}" type="slidenum">
              <a:rPr lang="en-US" smtClean="0"/>
              <a:pPr/>
              <a:t>69</a:t>
            </a:fld>
            <a:endParaRPr lang="en-US" dirty="0"/>
          </a:p>
        </p:txBody>
      </p:sp>
      <p:pic>
        <p:nvPicPr>
          <p:cNvPr id="13" name="Picture 2" descr="Hot Pie vector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9730" y="2684023"/>
            <a:ext cx="2092353" cy="209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1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32467" y="1639273"/>
            <a:ext cx="10484908" cy="4933091"/>
          </a:xfrm>
          <a:prstGeom prst="rect">
            <a:avLst/>
          </a:prstGeom>
        </p:spPr>
      </p:pic>
      <p:sp>
        <p:nvSpPr>
          <p:cNvPr id="24" name="Title 23"/>
          <p:cNvSpPr>
            <a:spLocks noGrp="1"/>
          </p:cNvSpPr>
          <p:nvPr>
            <p:ph type="title"/>
          </p:nvPr>
        </p:nvSpPr>
        <p:spPr>
          <a:xfrm>
            <a:off x="529992" y="443532"/>
            <a:ext cx="11309348" cy="640080"/>
          </a:xfrm>
        </p:spPr>
        <p:txBody>
          <a:bodyPr>
            <a:normAutofit/>
          </a:bodyPr>
          <a:lstStyle/>
          <a:p>
            <a:r>
              <a:rPr lang="en-US" b="1" dirty="0"/>
              <a:t>PIE </a:t>
            </a:r>
            <a:r>
              <a:rPr lang="en-US" b="1" dirty="0" smtClean="0"/>
              <a:t>- Unit </a:t>
            </a:r>
            <a:r>
              <a:rPr lang="en-US" b="1" dirty="0"/>
              <a:t>Planning and </a:t>
            </a:r>
            <a:r>
              <a:rPr lang="en-US" b="1" dirty="0" smtClean="0"/>
              <a:t>Resources – Filter</a:t>
            </a:r>
            <a:endParaRPr lang="en-US" b="1" dirty="0"/>
          </a:p>
        </p:txBody>
      </p:sp>
      <p:cxnSp>
        <p:nvCxnSpPr>
          <p:cNvPr id="28" name="Straight Arrow Connector 27"/>
          <p:cNvCxnSpPr/>
          <p:nvPr/>
        </p:nvCxnSpPr>
        <p:spPr>
          <a:xfrm flipH="1">
            <a:off x="7457817" y="4233337"/>
            <a:ext cx="1097919" cy="70790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7" name="Rounded Rectangular Callout 26"/>
          <p:cNvSpPr/>
          <p:nvPr/>
        </p:nvSpPr>
        <p:spPr>
          <a:xfrm>
            <a:off x="2851265" y="4941240"/>
            <a:ext cx="457539" cy="36132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d.</a:t>
            </a:r>
            <a:endParaRPr lang="en-US" sz="2400" i="1" dirty="0"/>
          </a:p>
        </p:txBody>
      </p:sp>
      <p:sp>
        <p:nvSpPr>
          <p:cNvPr id="2" name="Slide Number Placeholder 1"/>
          <p:cNvSpPr>
            <a:spLocks noGrp="1"/>
          </p:cNvSpPr>
          <p:nvPr>
            <p:ph type="sldNum" sz="quarter" idx="12"/>
          </p:nvPr>
        </p:nvSpPr>
        <p:spPr/>
        <p:txBody>
          <a:bodyPr/>
          <a:lstStyle/>
          <a:p>
            <a:fld id="{9860EDB8-5305-433F-BE41-D7A86D811DB3}" type="slidenum">
              <a:rPr lang="en-US" smtClean="0"/>
              <a:pPr/>
              <a:t>7</a:t>
            </a:fld>
            <a:endParaRPr lang="en-US" dirty="0"/>
          </a:p>
        </p:txBody>
      </p:sp>
      <p:sp>
        <p:nvSpPr>
          <p:cNvPr id="17" name="Rounded Rectangular Callout 16"/>
          <p:cNvSpPr/>
          <p:nvPr/>
        </p:nvSpPr>
        <p:spPr>
          <a:xfrm>
            <a:off x="7457818" y="3538389"/>
            <a:ext cx="4004764" cy="88121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smtClean="0"/>
              <a:t>Filters</a:t>
            </a:r>
            <a:r>
              <a:rPr lang="en-US" sz="2400" i="1" dirty="0" smtClean="0"/>
              <a:t> can be applied and will remain until they are cleared</a:t>
            </a:r>
            <a:endParaRPr lang="en-US" sz="2400" i="1" dirty="0"/>
          </a:p>
        </p:txBody>
      </p:sp>
      <p:cxnSp>
        <p:nvCxnSpPr>
          <p:cNvPr id="32" name="Straight Arrow Connector 31"/>
          <p:cNvCxnSpPr/>
          <p:nvPr/>
        </p:nvCxnSpPr>
        <p:spPr>
          <a:xfrm flipH="1">
            <a:off x="3113686" y="1363534"/>
            <a:ext cx="922866" cy="70273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1" name="Rounded Rectangular Callout 30"/>
          <p:cNvSpPr/>
          <p:nvPr/>
        </p:nvSpPr>
        <p:spPr>
          <a:xfrm>
            <a:off x="3517141" y="1266746"/>
            <a:ext cx="6092525" cy="37252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US" sz="2400" i="1" dirty="0" smtClean="0"/>
              <a:t>d. </a:t>
            </a:r>
            <a:r>
              <a:rPr lang="en-US" sz="2400" b="1" i="1" dirty="0" smtClean="0"/>
              <a:t>Open </a:t>
            </a:r>
            <a:r>
              <a:rPr lang="en-US" sz="2400" b="1" i="1" dirty="0"/>
              <a:t>Page </a:t>
            </a:r>
            <a:r>
              <a:rPr lang="en-US" sz="2400" b="1" i="1" dirty="0" smtClean="0"/>
              <a:t>Filter </a:t>
            </a:r>
            <a:r>
              <a:rPr lang="en-US" sz="2400" i="1" dirty="0" smtClean="0"/>
              <a:t>(narrow down searches)</a:t>
            </a:r>
            <a:endParaRPr lang="en-US" sz="2400" i="1" dirty="0"/>
          </a:p>
        </p:txBody>
      </p:sp>
    </p:spTree>
    <p:extLst>
      <p:ext uri="{BB962C8B-B14F-4D97-AF65-F5344CB8AC3E}">
        <p14:creationId xmlns:p14="http://schemas.microsoft.com/office/powerpoint/2010/main" val="672323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PIE </a:t>
            </a:r>
            <a:r>
              <a:rPr lang="en-US" b="1" dirty="0" smtClean="0"/>
              <a:t>- Unit </a:t>
            </a:r>
            <a:r>
              <a:rPr lang="en-US" b="1" dirty="0"/>
              <a:t>Planning and Resources</a:t>
            </a:r>
          </a:p>
        </p:txBody>
      </p:sp>
      <p:sp>
        <p:nvSpPr>
          <p:cNvPr id="15" name="Text Placeholder 6"/>
          <p:cNvSpPr txBox="1">
            <a:spLocks/>
          </p:cNvSpPr>
          <p:nvPr/>
        </p:nvSpPr>
        <p:spPr>
          <a:xfrm>
            <a:off x="6094475" y="3850572"/>
            <a:ext cx="4835610" cy="296049"/>
          </a:xfrm>
          <a:prstGeom prst="rect">
            <a:avLst/>
          </a:prstGeom>
          <a:no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pic>
        <p:nvPicPr>
          <p:cNvPr id="24" name="Picture 23"/>
          <p:cNvPicPr>
            <a:picLocks noChangeAspect="1"/>
          </p:cNvPicPr>
          <p:nvPr/>
        </p:nvPicPr>
        <p:blipFill>
          <a:blip r:embed="rId3"/>
          <a:stretch>
            <a:fillRect/>
          </a:stretch>
        </p:blipFill>
        <p:spPr>
          <a:xfrm>
            <a:off x="1515533" y="1613843"/>
            <a:ext cx="10668000" cy="4887729"/>
          </a:xfrm>
          <a:prstGeom prst="rect">
            <a:avLst/>
          </a:prstGeom>
        </p:spPr>
      </p:pic>
      <p:sp>
        <p:nvSpPr>
          <p:cNvPr id="16" name="Text Placeholder 6"/>
          <p:cNvSpPr txBox="1">
            <a:spLocks/>
          </p:cNvSpPr>
          <p:nvPr/>
        </p:nvSpPr>
        <p:spPr>
          <a:xfrm>
            <a:off x="6094475" y="4324737"/>
            <a:ext cx="7305642" cy="296049"/>
          </a:xfrm>
          <a:prstGeom prst="rect">
            <a:avLst/>
          </a:prstGeom>
          <a:no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17" name="Text Placeholder 6"/>
          <p:cNvSpPr txBox="1">
            <a:spLocks/>
          </p:cNvSpPr>
          <p:nvPr/>
        </p:nvSpPr>
        <p:spPr>
          <a:xfrm>
            <a:off x="6094475" y="4807403"/>
            <a:ext cx="7305642" cy="296049"/>
          </a:xfrm>
          <a:prstGeom prst="rect">
            <a:avLst/>
          </a:prstGeom>
          <a:no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cxnSp>
        <p:nvCxnSpPr>
          <p:cNvPr id="31" name="Straight Arrow Connector 30"/>
          <p:cNvCxnSpPr/>
          <p:nvPr/>
        </p:nvCxnSpPr>
        <p:spPr>
          <a:xfrm flipH="1" flipV="1">
            <a:off x="3153312" y="3690994"/>
            <a:ext cx="1056324" cy="43279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3153312" y="4405980"/>
            <a:ext cx="895607" cy="46266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3153313" y="5150835"/>
            <a:ext cx="1056323" cy="5762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4053671" y="5431941"/>
            <a:ext cx="4819394" cy="818768"/>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smtClean="0"/>
              <a:t>Where We Make an </a:t>
            </a:r>
            <a:r>
              <a:rPr lang="en-US" sz="2400" b="1" i="1" u="sng" dirty="0" smtClean="0"/>
              <a:t>Impact</a:t>
            </a:r>
            <a:r>
              <a:rPr lang="en-US" sz="2400" i="1" dirty="0" smtClean="0"/>
              <a:t>: Closing the Loop on Goals and Plans</a:t>
            </a:r>
            <a:endParaRPr lang="en-US" sz="2400" i="1" dirty="0"/>
          </a:p>
        </p:txBody>
      </p:sp>
      <p:cxnSp>
        <p:nvCxnSpPr>
          <p:cNvPr id="37" name="Straight Arrow Connector 36"/>
          <p:cNvCxnSpPr>
            <a:stCxn id="36" idx="1"/>
          </p:cNvCxnSpPr>
          <p:nvPr/>
        </p:nvCxnSpPr>
        <p:spPr>
          <a:xfrm flipH="1">
            <a:off x="3158067" y="1725960"/>
            <a:ext cx="1051569" cy="139067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4048919" y="4443350"/>
            <a:ext cx="4819391" cy="757992"/>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smtClean="0"/>
              <a:t>Where We Are </a:t>
            </a:r>
            <a:r>
              <a:rPr lang="en-US" sz="2400" b="1" i="1" u="sng" dirty="0" smtClean="0"/>
              <a:t>Going</a:t>
            </a:r>
            <a:r>
              <a:rPr lang="en-US" sz="2400" i="1" dirty="0" smtClean="0"/>
              <a:t>: Foundational Planning Unit Goals and Plans</a:t>
            </a:r>
            <a:endParaRPr lang="en-US" sz="2400" i="1" dirty="0"/>
          </a:p>
        </p:txBody>
      </p:sp>
      <p:sp>
        <p:nvSpPr>
          <p:cNvPr id="26" name="Rounded Rectangular Callout 25"/>
          <p:cNvSpPr/>
          <p:nvPr/>
        </p:nvSpPr>
        <p:spPr>
          <a:xfrm>
            <a:off x="4048916" y="3494913"/>
            <a:ext cx="4819394" cy="74615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b="1" i="1" dirty="0" smtClean="0"/>
              <a:t>Where We Are </a:t>
            </a:r>
            <a:r>
              <a:rPr lang="en-US" sz="2400" b="1" i="1" u="sng" dirty="0" smtClean="0"/>
              <a:t>Now</a:t>
            </a:r>
            <a:r>
              <a:rPr lang="en-US" sz="2400" i="1" dirty="0" smtClean="0"/>
              <a:t>: Analysis and Summary</a:t>
            </a:r>
            <a:endParaRPr lang="en-US" sz="2400" i="1" dirty="0"/>
          </a:p>
        </p:txBody>
      </p:sp>
      <p:sp>
        <p:nvSpPr>
          <p:cNvPr id="36" name="Rounded Rectangular Callout 35"/>
          <p:cNvSpPr/>
          <p:nvPr/>
        </p:nvSpPr>
        <p:spPr>
          <a:xfrm>
            <a:off x="4209636" y="1285354"/>
            <a:ext cx="3769677" cy="88121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i="1" dirty="0" smtClean="0"/>
              <a:t>Select </a:t>
            </a:r>
            <a:r>
              <a:rPr lang="en-US" sz="2400" b="1" i="1" dirty="0" smtClean="0"/>
              <a:t>PIE Reporting </a:t>
            </a:r>
            <a:r>
              <a:rPr lang="en-US" sz="2400" i="1" dirty="0" smtClean="0"/>
              <a:t>to view the 3 Planning Sections</a:t>
            </a:r>
            <a:endParaRPr lang="en-US" sz="2400"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8</a:t>
            </a:fld>
            <a:endParaRPr lang="en-US" dirty="0"/>
          </a:p>
        </p:txBody>
      </p:sp>
    </p:spTree>
    <p:extLst>
      <p:ext uri="{BB962C8B-B14F-4D97-AF65-F5344CB8AC3E}">
        <p14:creationId xmlns:p14="http://schemas.microsoft.com/office/powerpoint/2010/main" val="3757291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3706" y="1543940"/>
            <a:ext cx="10510182" cy="4906432"/>
          </a:xfrm>
          <a:prstGeom prst="rect">
            <a:avLst/>
          </a:prstGeom>
        </p:spPr>
      </p:pic>
      <p:sp>
        <p:nvSpPr>
          <p:cNvPr id="2" name="Title 1"/>
          <p:cNvSpPr>
            <a:spLocks noGrp="1"/>
          </p:cNvSpPr>
          <p:nvPr>
            <p:ph type="title"/>
          </p:nvPr>
        </p:nvSpPr>
        <p:spPr/>
        <p:txBody>
          <a:bodyPr/>
          <a:lstStyle/>
          <a:p>
            <a:r>
              <a:rPr lang="en-US" b="1" dirty="0" smtClean="0"/>
              <a:t>PIE - Unit Planning and Resources</a:t>
            </a:r>
            <a:endParaRPr lang="en-US" dirty="0"/>
          </a:p>
        </p:txBody>
      </p:sp>
      <p:cxnSp>
        <p:nvCxnSpPr>
          <p:cNvPr id="17" name="Straight Arrow Connector 16"/>
          <p:cNvCxnSpPr/>
          <p:nvPr/>
        </p:nvCxnSpPr>
        <p:spPr>
          <a:xfrm flipH="1" flipV="1">
            <a:off x="9351027" y="2089504"/>
            <a:ext cx="1046040" cy="273649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8517465" y="4032004"/>
            <a:ext cx="3657601" cy="2053243"/>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t>Select the dropdown arrow and select respected department (user has the ability to type in department name)</a:t>
            </a:r>
            <a:endParaRPr lang="en-US" sz="2400"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9</a:t>
            </a:fld>
            <a:endParaRPr lang="en-US" dirty="0"/>
          </a:p>
        </p:txBody>
      </p:sp>
      <p:sp>
        <p:nvSpPr>
          <p:cNvPr id="7" name="Rounded Rectangular Callout 6"/>
          <p:cNvSpPr/>
          <p:nvPr/>
        </p:nvSpPr>
        <p:spPr>
          <a:xfrm>
            <a:off x="685800" y="6045200"/>
            <a:ext cx="3165149" cy="81280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t>*Make sure the Unit starts with “</a:t>
            </a:r>
            <a:r>
              <a:rPr lang="en-US" sz="2400" b="1" dirty="0" smtClean="0"/>
              <a:t>PIE</a:t>
            </a:r>
            <a:r>
              <a:rPr lang="en-US" sz="2400" dirty="0" smtClean="0"/>
              <a:t>”</a:t>
            </a:r>
            <a:endParaRPr lang="en-US" sz="2400" dirty="0"/>
          </a:p>
        </p:txBody>
      </p:sp>
    </p:spTree>
    <p:extLst>
      <p:ext uri="{BB962C8B-B14F-4D97-AF65-F5344CB8AC3E}">
        <p14:creationId xmlns:p14="http://schemas.microsoft.com/office/powerpoint/2010/main" val="4092052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34042</TotalTime>
  <Words>2807</Words>
  <Application>Microsoft Office PowerPoint</Application>
  <PresentationFormat>Widescreen</PresentationFormat>
  <Paragraphs>417</Paragraphs>
  <Slides>69</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Making Templates Accessible</vt:lpstr>
      <vt:lpstr>Planning for Institutional Effectiveness PIE Planning &amp; Resources</vt:lpstr>
      <vt:lpstr>PIE 2018 vs Prior Years</vt:lpstr>
      <vt:lpstr>PIE - Access</vt:lpstr>
      <vt:lpstr>PIE - Home Screen</vt:lpstr>
      <vt:lpstr>PIE - Unit Planning and Resources </vt:lpstr>
      <vt:lpstr>PIE - Unit Planning and Resources – Tool Bar</vt:lpstr>
      <vt:lpstr>PIE - Unit Planning and Resources – Filter</vt:lpstr>
      <vt:lpstr>PIE - Unit Planning and Resources</vt:lpstr>
      <vt:lpstr>PIE - Unit Planning and Resources</vt:lpstr>
      <vt:lpstr>PowerPoint Presentation</vt:lpstr>
      <vt:lpstr>3. Where We Make an Impact – Add Analysis of Progress on Goals</vt:lpstr>
      <vt:lpstr>3. Where We Make an Impact – Add Analysis of Progress on Goals</vt:lpstr>
      <vt:lpstr>3. Closing the Loop – Add Analysis of Progress on Resources</vt:lpstr>
      <vt:lpstr>3. Closing the Loop – Add Analysis of Progress on Resources</vt:lpstr>
      <vt:lpstr>3. Where We Make an Impact – View &amp; Add Related Documents</vt:lpstr>
      <vt:lpstr>3. Where We Make an Impact – View &amp; Add Related Documents</vt:lpstr>
      <vt:lpstr>2. Where We Are Going – Uploading Documents to Resources</vt:lpstr>
      <vt:lpstr>2. Where We Are Going – Uploading Documents to Resources</vt:lpstr>
      <vt:lpstr>3. Where We Make an Impact – Related Outcomes Results</vt:lpstr>
      <vt:lpstr>3. Where We Make an Impact – Related Outcomes Results</vt:lpstr>
      <vt:lpstr>3. Where We Make an Impact – Related Outcomes Results</vt:lpstr>
      <vt:lpstr>Planning for Institutional Effectiveness Data Review</vt:lpstr>
      <vt:lpstr>Data Review - Login</vt:lpstr>
      <vt:lpstr>Data Review - Login</vt:lpstr>
      <vt:lpstr>Data Review – Access Data</vt:lpstr>
      <vt:lpstr>Data Review – SUCCESS - Selecting Items</vt:lpstr>
      <vt:lpstr>PowerPoint Presentation</vt:lpstr>
      <vt:lpstr>Data Review – SUCCESS - Selecting Items</vt:lpstr>
      <vt:lpstr>Data Review – SUCCESS – By Term/Gender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Where We Are Now – View &amp; Add Reporting Year</vt:lpstr>
      <vt:lpstr>1. Where We Are Now – View &amp; Copy Reporting Year</vt:lpstr>
      <vt:lpstr>1. Where We Are Now – Copy Year Data</vt:lpstr>
      <vt:lpstr>1. Where We Are Now – View &amp; Add Reporting Year</vt:lpstr>
      <vt:lpstr>1. Where We Are Now – Add New Reporting Year</vt:lpstr>
      <vt:lpstr>PowerPoint Presentation</vt:lpstr>
      <vt:lpstr>Review and Update Exisiting Goals</vt:lpstr>
      <vt:lpstr>Review and Update Exisiting Goals</vt:lpstr>
      <vt:lpstr>2. Where We Are Going – Add Unit Goals</vt:lpstr>
      <vt:lpstr>2. Where We Are Going – Add Unit Goals</vt:lpstr>
      <vt:lpstr>2. Where We Are Going – View Resources</vt:lpstr>
      <vt:lpstr>2. Where We Are Going – View Resources</vt:lpstr>
      <vt:lpstr>2. Where We Are Going – Add Resources Needed</vt:lpstr>
      <vt:lpstr>2. Where We Are Going – Add Resources Needed</vt:lpstr>
      <vt:lpstr>Review and Update Exisiting Goals</vt:lpstr>
      <vt:lpstr>Review and Update Exisiting Goals</vt:lpstr>
      <vt:lpstr>2. Where We Are Going – View &amp; Upload Related Documents</vt:lpstr>
      <vt:lpstr>2. Where We Are Going – Uploading Documents to Resources</vt:lpstr>
      <vt:lpstr>2. Where We Are Going – Uploading Documents to Resources</vt:lpstr>
      <vt:lpstr>2. Where We Are Going – Uploading Documents to Resources</vt:lpstr>
      <vt:lpstr>2. Where We Are Going – Uploading Documents to Resources</vt:lpstr>
      <vt:lpstr>2. Where We Are Going – Manage Assignment</vt:lpstr>
      <vt:lpstr>2. Where We Are Going – Manage Assignment</vt:lpstr>
      <vt:lpstr>PowerPoint Presentation</vt:lpstr>
      <vt:lpstr>3. Mapping – Select Map Foundational Goals</vt:lpstr>
      <vt:lpstr>3. Mapping – Select Mt. SAC College Themes</vt:lpstr>
      <vt:lpstr>3. Mapping – Select Mt. SAC College Themes</vt:lpstr>
      <vt:lpstr>PowerPoint Presentation</vt:lpstr>
      <vt:lpstr>3. Reports – View &amp; Generate Reports</vt:lpstr>
      <vt:lpstr>3. Reports - Generating Reports</vt:lpstr>
      <vt:lpstr>3. Reports – Display of Reports</vt:lpstr>
      <vt:lpstr>Resources</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Suarez, Pedro L.</cp:lastModifiedBy>
  <cp:revision>669</cp:revision>
  <dcterms:created xsi:type="dcterms:W3CDTF">2018-01-26T20:40:34Z</dcterms:created>
  <dcterms:modified xsi:type="dcterms:W3CDTF">2018-04-20T20:55:56Z</dcterms:modified>
  <cp:version/>
</cp:coreProperties>
</file>