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44" r:id="rId2"/>
    <p:sldId id="285" r:id="rId3"/>
    <p:sldId id="353" r:id="rId4"/>
    <p:sldId id="313" r:id="rId5"/>
    <p:sldId id="283" r:id="rId6"/>
    <p:sldId id="388" r:id="rId7"/>
    <p:sldId id="287" r:id="rId8"/>
    <p:sldId id="310" r:id="rId9"/>
    <p:sldId id="331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chen@mtsac.edu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msampat@mtsac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4" Type="http://schemas.openxmlformats.org/officeDocument/2006/relationships/image" Target="../media/image12.jpeg"/><Relationship Id="rId9" Type="http://schemas.openxmlformats.org/officeDocument/2006/relationships/hyperlink" Target="mailto:bmcneice-stallard@mtsa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1"/>
            <a:ext cx="8956431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Calibri" panose="020F0502020204030204" pitchFamily="34" charset="0"/>
              </a:rPr>
              <a:t>P</a:t>
            </a:r>
            <a:r>
              <a:rPr lang="en-US" sz="4800" dirty="0" smtClean="0">
                <a:latin typeface="Calibri" panose="020F0502020204030204" pitchFamily="34" charset="0"/>
              </a:rPr>
              <a:t>lanning for </a:t>
            </a:r>
            <a:r>
              <a:rPr lang="en-US" sz="6000" b="1" dirty="0" smtClean="0">
                <a:latin typeface="Calibri" panose="020F0502020204030204" pitchFamily="34" charset="0"/>
              </a:rPr>
              <a:t>I</a:t>
            </a:r>
            <a:r>
              <a:rPr lang="en-US" sz="4800" dirty="0" smtClean="0">
                <a:latin typeface="Calibri" panose="020F0502020204030204" pitchFamily="34" charset="0"/>
              </a:rPr>
              <a:t>nstitutional </a:t>
            </a:r>
            <a:r>
              <a:rPr lang="en-US" sz="6000" b="1" dirty="0" smtClean="0">
                <a:latin typeface="Calibri" panose="020F0502020204030204" pitchFamily="34" charset="0"/>
              </a:rPr>
              <a:t>E</a:t>
            </a:r>
            <a:r>
              <a:rPr lang="en-US" sz="4800" dirty="0" smtClean="0">
                <a:latin typeface="Calibri" panose="020F0502020204030204" pitchFamily="34" charset="0"/>
              </a:rPr>
              <a:t>ffectiveness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PIE Planning &amp; Resources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877260" y="5936525"/>
            <a:ext cx="2389554" cy="457200"/>
          </a:xfrm>
        </p:spPr>
        <p:txBody>
          <a:bodyPr anchor="b">
            <a:normAutofit lnSpcReduction="100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dirty="0" smtClean="0"/>
              <a:t>2018 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PIE - Access</a:t>
            </a:r>
            <a:endParaRPr lang="en-US" b="1" dirty="0"/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1471" y="2156369"/>
            <a:ext cx="114686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5" y="1587624"/>
            <a:ext cx="9662232" cy="5030819"/>
          </a:xfrm>
          <a:prstGeom prst="rect">
            <a:avLst/>
          </a:prstGeom>
          <a:ln>
            <a:noFill/>
          </a:ln>
        </p:spPr>
      </p:pic>
      <p:cxnSp>
        <p:nvCxnSpPr>
          <p:cNvPr id="26" name="Straight Arrow Connector 25"/>
          <p:cNvCxnSpPr>
            <a:stCxn id="21" idx="2"/>
          </p:cNvCxnSpPr>
          <p:nvPr/>
        </p:nvCxnSpPr>
        <p:spPr>
          <a:xfrm>
            <a:off x="3348708" y="4683676"/>
            <a:ext cx="1513438" cy="2603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1"/>
          </p:cNvCxnSpPr>
          <p:nvPr/>
        </p:nvCxnSpPr>
        <p:spPr>
          <a:xfrm flipH="1">
            <a:off x="2964873" y="1327298"/>
            <a:ext cx="893930" cy="438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858803" y="1157409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 . www.mtsac.edu/</a:t>
            </a:r>
            <a:r>
              <a:rPr lang="en-US" sz="2400" b="1" dirty="0" smtClean="0">
                <a:solidFill>
                  <a:schemeClr val="bg1"/>
                </a:solidFill>
              </a:rPr>
              <a:t>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935485" y="4332902"/>
            <a:ext cx="2826446" cy="3507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Click </a:t>
            </a:r>
            <a:r>
              <a:rPr lang="en-US" sz="2400" dirty="0"/>
              <a:t>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Home Screen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84" y="1798784"/>
            <a:ext cx="2708051" cy="3028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81042" y="4900497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3. Use portal user name &amp; </a:t>
            </a:r>
          </a:p>
          <a:p>
            <a:pPr algn="ctr"/>
            <a:r>
              <a:rPr lang="en-US" sz="2400" dirty="0" smtClean="0"/>
              <a:t>password to login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21229" y="1767255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After clicking on “Go to PIE” use </a:t>
            </a:r>
            <a:r>
              <a:rPr lang="en-US" sz="2400" dirty="0"/>
              <a:t>your </a:t>
            </a:r>
            <a:r>
              <a:rPr lang="en-US" sz="2400" dirty="0" smtClean="0"/>
              <a:t>Mt. SAC credentials </a:t>
            </a:r>
            <a:r>
              <a:rPr lang="en-US" sz="2400" dirty="0"/>
              <a:t>to access the SharePoint interface that houses </a:t>
            </a:r>
            <a:r>
              <a:rPr lang="en-US" sz="2400" b="1" dirty="0" smtClean="0"/>
              <a:t>PIE</a:t>
            </a:r>
            <a:r>
              <a:rPr lang="en-US" sz="2400" dirty="0" smtClean="0"/>
              <a:t> </a:t>
            </a:r>
            <a:r>
              <a:rPr lang="en-US" sz="2400" dirty="0"/>
              <a:t>to begin the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83" y="2468643"/>
            <a:ext cx="5376004" cy="20371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9680713" y="4353339"/>
            <a:ext cx="884583" cy="6957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8103053" y="4900497"/>
            <a:ext cx="3341294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 Click on the gray Start Button to begin </a:t>
            </a:r>
            <a:r>
              <a:rPr lang="en-US" sz="2400" b="1" dirty="0" smtClean="0"/>
              <a:t>PIE Planning and Resources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32" y="1855177"/>
            <a:ext cx="10581646" cy="4503858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508018" y="2066192"/>
            <a:ext cx="1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15849" y="2099992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61385" y="2066192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739054" y="1299151"/>
            <a:ext cx="3696591" cy="8787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SharePoint displays the PIE Unit interface to enter data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34" y="1900872"/>
            <a:ext cx="10147823" cy="491102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– Tool Bar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802084" y="1456139"/>
            <a:ext cx="774062" cy="8288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2503125" y="1149307"/>
            <a:ext cx="4837475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a.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Help </a:t>
            </a:r>
            <a:r>
              <a:rPr lang="en-US" sz="2400" i="1" dirty="0" smtClean="0"/>
              <a:t>(help content)</a:t>
            </a:r>
            <a:endParaRPr lang="en-US" sz="2400" i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3013240" y="2748626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3013240" y="3793235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3013240" y="494124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d</a:t>
            </a:r>
            <a:endParaRPr lang="en-US" sz="2400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89115" y="1681171"/>
            <a:ext cx="929800" cy="60273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3040207" y="1532035"/>
            <a:ext cx="7331460" cy="36883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b.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Instructions </a:t>
            </a:r>
            <a:r>
              <a:rPr lang="en-US" sz="2400" i="1" dirty="0" smtClean="0"/>
              <a:t>(explanation of requirements)</a:t>
            </a:r>
            <a:endParaRPr lang="en-US" sz="2400" i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92779" y="2033647"/>
            <a:ext cx="1153119" cy="24266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3669743" y="1912167"/>
            <a:ext cx="6126190" cy="3641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c.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Log </a:t>
            </a:r>
            <a:r>
              <a:rPr lang="en-US" sz="2400" i="1" dirty="0" smtClean="0"/>
              <a:t>(journal of activity) </a:t>
            </a:r>
            <a:endParaRPr lang="en-US" sz="2400" i="1" dirty="0"/>
          </a:p>
        </p:txBody>
      </p:sp>
      <p:cxnSp>
        <p:nvCxnSpPr>
          <p:cNvPr id="30" name="Straight Arrow Connector 29"/>
          <p:cNvCxnSpPr>
            <a:stCxn id="23" idx="1"/>
          </p:cNvCxnSpPr>
          <p:nvPr/>
        </p:nvCxnSpPr>
        <p:spPr>
          <a:xfrm flipH="1">
            <a:off x="3118917" y="2472684"/>
            <a:ext cx="1160224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279141" y="2286420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d.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Filter </a:t>
            </a:r>
            <a:r>
              <a:rPr lang="en-US" sz="2400" i="1" dirty="0" smtClean="0"/>
              <a:t>(narrow down searches)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67" y="1639273"/>
            <a:ext cx="10484908" cy="493309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– Filter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457817" y="4233337"/>
            <a:ext cx="1097919" cy="707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2851265" y="4941240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d.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457818" y="3538389"/>
            <a:ext cx="4004764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Filters can be applied and will remain until they are cleared</a:t>
            </a:r>
            <a:endParaRPr lang="en-US" sz="2400" i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113686" y="1363534"/>
            <a:ext cx="922866" cy="70273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3517141" y="1266746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d.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Filter </a:t>
            </a:r>
            <a:r>
              <a:rPr lang="en-US" sz="2400" i="1" dirty="0" smtClean="0"/>
              <a:t>(narrow down searches)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723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Resources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3" y="1613843"/>
            <a:ext cx="10668000" cy="4887729"/>
          </a:xfrm>
          <a:prstGeom prst="rect">
            <a:avLst/>
          </a:prstGeom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153312" y="3690994"/>
            <a:ext cx="1056324" cy="4327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53312" y="4405980"/>
            <a:ext cx="895607" cy="4626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153313" y="5150835"/>
            <a:ext cx="1056323" cy="5762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053671" y="5431941"/>
            <a:ext cx="4819394" cy="8187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Where We Make an </a:t>
            </a:r>
            <a:r>
              <a:rPr lang="en-US" sz="2400" b="1" i="1" u="sng" dirty="0" smtClean="0"/>
              <a:t>Impact</a:t>
            </a:r>
            <a:r>
              <a:rPr lang="en-US" sz="2400" i="1" dirty="0" smtClean="0"/>
              <a:t>: Closing the Loop on Goals and Plans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3158067" y="1725960"/>
            <a:ext cx="1051569" cy="13906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048919" y="4443350"/>
            <a:ext cx="4819391" cy="7579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Where We Are </a:t>
            </a:r>
            <a:r>
              <a:rPr lang="en-US" sz="2400" b="1" i="1" u="sng" dirty="0" smtClean="0"/>
              <a:t>Going</a:t>
            </a:r>
            <a:r>
              <a:rPr lang="en-US" sz="2400" i="1" dirty="0" smtClean="0"/>
              <a:t>: Foundational Planning</a:t>
            </a:r>
            <a:endParaRPr lang="en-US" sz="24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048916" y="3494913"/>
            <a:ext cx="4819394" cy="7461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Where We Are </a:t>
            </a:r>
            <a:r>
              <a:rPr lang="en-US" sz="2400" b="1" i="1" u="sng" dirty="0" smtClean="0"/>
              <a:t>Now</a:t>
            </a:r>
            <a:r>
              <a:rPr lang="en-US" sz="2400" i="1" dirty="0" smtClean="0"/>
              <a:t>: Analysis and Summary</a:t>
            </a:r>
            <a:endParaRPr lang="en-US" sz="2400" i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209636" y="1285354"/>
            <a:ext cx="3769677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Select </a:t>
            </a:r>
            <a:r>
              <a:rPr lang="en-US" sz="2400" b="1" i="1" dirty="0" smtClean="0"/>
              <a:t>PIE Reporting </a:t>
            </a:r>
            <a:r>
              <a:rPr lang="en-US" sz="2400" i="1" dirty="0" smtClean="0"/>
              <a:t>to view the 3 Planning Sections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06" y="1543940"/>
            <a:ext cx="10510182" cy="4906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Unit Planning and Resources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351027" y="2089504"/>
            <a:ext cx="1046040" cy="27364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517465" y="4032004"/>
            <a:ext cx="3657601" cy="20532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Select the dropdown arrow and select respected department (user has the ability to type in department name)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6045200"/>
            <a:ext cx="3165149" cy="8128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*Make sure the Unit starts with “</a:t>
            </a:r>
            <a:r>
              <a:rPr lang="en-US" sz="2400" b="1" dirty="0" smtClean="0"/>
              <a:t>PIE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Easy as PIE</a:t>
            </a:r>
            <a:endParaRPr lang="en-US" sz="3600" dirty="0"/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5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6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7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8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9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26618</TotalTime>
  <Words>304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Making Templates Accessible</vt:lpstr>
      <vt:lpstr>Planning for Institutional Effectiveness PIE Planning &amp; Resources</vt:lpstr>
      <vt:lpstr>PIE - Access</vt:lpstr>
      <vt:lpstr>PIE - Home Screen</vt:lpstr>
      <vt:lpstr>PIE - Unit Planning and Resources </vt:lpstr>
      <vt:lpstr>PIE - Unit Planning and Resources – Tool Bar</vt:lpstr>
      <vt:lpstr>PIE - Unit Planning and Resources – Filter</vt:lpstr>
      <vt:lpstr>PIE - Unit Planning and Resources</vt:lpstr>
      <vt:lpstr>PIE - Unit Planning and Resources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608</cp:revision>
  <dcterms:created xsi:type="dcterms:W3CDTF">2018-01-26T20:40:34Z</dcterms:created>
  <dcterms:modified xsi:type="dcterms:W3CDTF">2018-03-07T23:55:06Z</dcterms:modified>
  <cp:version/>
</cp:coreProperties>
</file>