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44" r:id="rId2"/>
    <p:sldId id="439" r:id="rId3"/>
    <p:sldId id="285" r:id="rId4"/>
    <p:sldId id="353" r:id="rId5"/>
    <p:sldId id="283" r:id="rId6"/>
    <p:sldId id="310" r:id="rId7"/>
    <p:sldId id="379" r:id="rId8"/>
    <p:sldId id="326" r:id="rId9"/>
    <p:sldId id="438" r:id="rId10"/>
    <p:sldId id="418" r:id="rId11"/>
    <p:sldId id="437" r:id="rId12"/>
    <p:sldId id="426" r:id="rId13"/>
    <p:sldId id="287" r:id="rId14"/>
    <p:sldId id="427" r:id="rId15"/>
    <p:sldId id="421" r:id="rId16"/>
    <p:sldId id="425" r:id="rId17"/>
    <p:sldId id="424" r:id="rId18"/>
    <p:sldId id="428" r:id="rId19"/>
    <p:sldId id="423" r:id="rId20"/>
    <p:sldId id="356" r:id="rId21"/>
    <p:sldId id="325" r:id="rId22"/>
    <p:sldId id="429" r:id="rId23"/>
    <p:sldId id="420" r:id="rId24"/>
    <p:sldId id="436" r:id="rId25"/>
    <p:sldId id="433" r:id="rId26"/>
    <p:sldId id="434" r:id="rId27"/>
    <p:sldId id="435" r:id="rId28"/>
    <p:sldId id="405" r:id="rId2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4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0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6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45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53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93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44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7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1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3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9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4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7/24/2018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bmcneice-stallard@mtsac.edu" TargetMode="External"/><Relationship Id="rId3" Type="http://schemas.openxmlformats.org/officeDocument/2006/relationships/image" Target="../media/image26.png"/><Relationship Id="rId7" Type="http://schemas.openxmlformats.org/officeDocument/2006/relationships/hyperlink" Target="mailto:mchen@mtsac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sampat@mtsac.edu" TargetMode="External"/><Relationship Id="rId5" Type="http://schemas.openxmlformats.org/officeDocument/2006/relationships/hyperlink" Target="mailto:psuarez7@mtsac.edu" TargetMode="External"/><Relationship Id="rId4" Type="http://schemas.openxmlformats.org/officeDocument/2006/relationships/hyperlink" Target="http://www.mtsac.edu/pie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2014521" y="4445923"/>
            <a:ext cx="9947493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 smtClean="0">
                <a:latin typeface="Calibri" panose="020F0502020204030204" pitchFamily="34" charset="0"/>
              </a:rPr>
              <a:t>VP PIE Planning &amp; Resources</a:t>
            </a:r>
          </a:p>
          <a:p>
            <a:pPr algn="r"/>
            <a:r>
              <a:rPr lang="en-US" sz="3700" dirty="0" smtClean="0">
                <a:latin typeface="Calibri" panose="020F0502020204030204" pitchFamily="34" charset="0"/>
              </a:rPr>
              <a:t>User Guide 2018</a:t>
            </a:r>
            <a:endParaRPr lang="en-US" sz="3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Reports – Display of Reports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15436" y="3035489"/>
            <a:ext cx="924192" cy="5539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33936" y="3972667"/>
            <a:ext cx="905692" cy="5445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797570" y="3096975"/>
            <a:ext cx="2524665" cy="142020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4. Report will </a:t>
            </a:r>
            <a:r>
              <a:rPr lang="en-US" sz="2400" b="1" dirty="0" smtClean="0">
                <a:solidFill>
                  <a:schemeClr val="bg1"/>
                </a:solidFill>
              </a:rPr>
              <a:t>Display </a:t>
            </a:r>
            <a:r>
              <a:rPr lang="en-US" sz="2400" dirty="0" smtClean="0">
                <a:solidFill>
                  <a:schemeClr val="bg1"/>
                </a:solidFill>
              </a:rPr>
              <a:t>in Format Excel or PDF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01" y="1128900"/>
            <a:ext cx="6861260" cy="56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84915"/>
            <a:ext cx="11311128" cy="207433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9947493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VP PIE Planning &amp; Resources</a:t>
            </a:r>
          </a:p>
          <a:p>
            <a:r>
              <a:rPr lang="en-US" sz="3700" dirty="0" smtClean="0">
                <a:latin typeface="Calibri" panose="020F0502020204030204" pitchFamily="34" charset="0"/>
              </a:rPr>
              <a:t>Analysis of Manager PIE Reports, VP Goals &amp; Updates on Goals</a:t>
            </a:r>
            <a:endParaRPr lang="en-US" sz="3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32" y="2098017"/>
            <a:ext cx="10108882" cy="4499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Units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04831" y="4229137"/>
            <a:ext cx="1380967" cy="6280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539632" y="3796371"/>
            <a:ext cx="1546166" cy="5511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299258" y="3057042"/>
            <a:ext cx="1936865" cy="234418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All Units tied to VP &amp; Manager PIE will display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0200" y="2630673"/>
            <a:ext cx="368059" cy="5196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77793" y="2642445"/>
            <a:ext cx="390871" cy="5210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5835535" y="1770611"/>
            <a:ext cx="2884517" cy="95458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Summarized data regarding your Units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75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58" y="1678303"/>
            <a:ext cx="10666942" cy="4498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VP PIE – 3 Planning Sections</a:t>
            </a:r>
            <a:endParaRPr lang="en-US" b="1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094474" y="3705902"/>
            <a:ext cx="4835610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6094475" y="4324737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6094475" y="4807403"/>
            <a:ext cx="730564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121822" y="3554631"/>
            <a:ext cx="1119303" cy="1177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53312" y="4084872"/>
            <a:ext cx="1056324" cy="49062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121822" y="4444987"/>
            <a:ext cx="1107578" cy="11256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4048916" y="5092773"/>
            <a:ext cx="3825084" cy="7136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Updates on Goals</a:t>
            </a:r>
            <a:endParaRPr lang="en-US" sz="2400" i="1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>
            <a:off x="3158068" y="1847136"/>
            <a:ext cx="1051568" cy="12695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4048919" y="4114326"/>
            <a:ext cx="3825081" cy="6930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VP Goals</a:t>
            </a:r>
            <a:endParaRPr lang="en-US" sz="2400" i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048916" y="3181554"/>
            <a:ext cx="3825084" cy="7461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/>
              <a:t>Analysis of Manager PIE Reports</a:t>
            </a:r>
            <a:endParaRPr lang="en-US" sz="2400" i="1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209636" y="1285354"/>
            <a:ext cx="3769677" cy="11235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Select </a:t>
            </a:r>
            <a:r>
              <a:rPr lang="en-US" sz="2400" b="1" i="1" dirty="0" smtClean="0"/>
              <a:t>VP PIE </a:t>
            </a:r>
            <a:r>
              <a:rPr lang="en-US" sz="2400" i="1" dirty="0" smtClean="0"/>
              <a:t>to view the 3 Planning Sections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46" y="1817593"/>
            <a:ext cx="10600447" cy="4648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Manager PIE Reports – View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09721" y="3148225"/>
            <a:ext cx="490450" cy="7285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44773" y="1698681"/>
            <a:ext cx="2211186" cy="15679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1. Select </a:t>
            </a:r>
            <a:r>
              <a:rPr lang="en-US" sz="2400" b="1" dirty="0" smtClean="0"/>
              <a:t>Analysis </a:t>
            </a:r>
            <a:r>
              <a:rPr lang="en-US" sz="2400" b="1" dirty="0"/>
              <a:t>of </a:t>
            </a:r>
            <a:r>
              <a:rPr lang="en-US" sz="2400" b="1" dirty="0" smtClean="0"/>
              <a:t>Manager PIE </a:t>
            </a:r>
            <a:r>
              <a:rPr lang="en-US" sz="2400" b="1" dirty="0"/>
              <a:t>Reports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51730" y="3512482"/>
            <a:ext cx="1216428" cy="12771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904870" y="4666689"/>
            <a:ext cx="2726575" cy="7526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2. Select side arrow to view detail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84916" y="2377440"/>
            <a:ext cx="568654" cy="5943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55170" y="2368614"/>
            <a:ext cx="715158" cy="6120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268158" y="1698681"/>
            <a:ext cx="3115820" cy="731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Reporting Years will display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39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98" y="1219749"/>
            <a:ext cx="9921875" cy="5502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of Manager PIE Reports – View &amp; Add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035402" y="2222332"/>
            <a:ext cx="822960" cy="17782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9116085" y="1968586"/>
            <a:ext cx="1039090" cy="4022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Edit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683794" y="2583035"/>
            <a:ext cx="414167" cy="54251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9819272" y="2743835"/>
            <a:ext cx="1039090" cy="4230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Copy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368799" y="3924040"/>
            <a:ext cx="654561" cy="3119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41716" y="4280451"/>
            <a:ext cx="681644" cy="2915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1145011" y="3787368"/>
            <a:ext cx="2296458" cy="85944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Detail will display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1018868" y="1586246"/>
            <a:ext cx="232337" cy="43731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8555736" y="1219749"/>
            <a:ext cx="2982678" cy="4022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3. Add Reporting Year</a:t>
            </a:r>
            <a:endParaRPr lang="en-US" sz="2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976533" y="5088467"/>
            <a:ext cx="4274672" cy="16330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*Note, if no previous reporting year displays, no data was entered and a new reporting year will have to be entered*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2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95" y="1211888"/>
            <a:ext cx="9274704" cy="5466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Analysis of </a:t>
            </a:r>
            <a:r>
              <a:rPr lang="en-US" b="1" dirty="0" smtClean="0"/>
              <a:t>Manager PIE Reports - Add Reporting Year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29572" y="3836075"/>
            <a:ext cx="654561" cy="3119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29571" y="4162337"/>
            <a:ext cx="654561" cy="39694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746000" y="3424844"/>
            <a:ext cx="2296458" cy="144641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5</a:t>
            </a:r>
            <a:r>
              <a:rPr lang="en-US" sz="2400" dirty="0" smtClean="0"/>
              <a:t>. Enter </a:t>
            </a:r>
            <a:r>
              <a:rPr lang="en-US" sz="2400" dirty="0"/>
              <a:t>data into the related fields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0228636" y="2173908"/>
            <a:ext cx="752477" cy="5277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9659389" y="2560318"/>
            <a:ext cx="2330333" cy="41123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Save &amp; Return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423903" y="5240867"/>
            <a:ext cx="752476" cy="33525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10543311" y="4935462"/>
            <a:ext cx="1648689" cy="4791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Help Text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29571" y="1947655"/>
            <a:ext cx="2277429" cy="2587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46000" y="1825628"/>
            <a:ext cx="2296458" cy="81194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Add Reporting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6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76" y="1427408"/>
            <a:ext cx="10395418" cy="5089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VP Goals – View &amp; Add </a:t>
            </a:r>
            <a:r>
              <a:rPr lang="en-US" b="1" dirty="0"/>
              <a:t>VP </a:t>
            </a:r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38971" y="4228295"/>
            <a:ext cx="684729" cy="8811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91371" y="4987409"/>
            <a:ext cx="532329" cy="56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084878" y="4580313"/>
            <a:ext cx="2296458" cy="9185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Division Goals will display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147923" y="1828800"/>
            <a:ext cx="412093" cy="44287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9610067" y="1489528"/>
            <a:ext cx="2222269" cy="45565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Add VP Goal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86684" y="2390004"/>
            <a:ext cx="586444" cy="2056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8320826" y="2184389"/>
            <a:ext cx="2554777" cy="41123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Edit VP Goal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32776" y="2518756"/>
            <a:ext cx="543461" cy="11201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27183" y="1822013"/>
            <a:ext cx="2211186" cy="86180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1. Select </a:t>
            </a:r>
            <a:r>
              <a:rPr lang="en-US" sz="2400" b="1" dirty="0" smtClean="0"/>
              <a:t>VP Goals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2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45" y="2108994"/>
            <a:ext cx="9945201" cy="4498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VP </a:t>
            </a:r>
            <a:r>
              <a:rPr lang="en-US" b="1" dirty="0" smtClean="0"/>
              <a:t>Goals – Add/ Edit </a:t>
            </a:r>
            <a:r>
              <a:rPr lang="en-US" b="1" dirty="0"/>
              <a:t>VP </a:t>
            </a:r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95252" y="3534143"/>
            <a:ext cx="481428" cy="3769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44351" y="3911100"/>
            <a:ext cx="532329" cy="39167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782663" y="3534143"/>
            <a:ext cx="2296458" cy="9128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Enter </a:t>
            </a:r>
            <a:r>
              <a:rPr lang="en-US" sz="2400" dirty="0" smtClean="0"/>
              <a:t>VP Goal </a:t>
            </a:r>
            <a:r>
              <a:rPr lang="en-US" sz="2400" dirty="0" smtClean="0"/>
              <a:t>Details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731731" y="3307978"/>
            <a:ext cx="340822" cy="113899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9518074" y="4358409"/>
            <a:ext cx="2300270" cy="44634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</a:t>
            </a:r>
            <a:r>
              <a:rPr lang="en-US" sz="2400" dirty="0" smtClean="0"/>
              <a:t>Save &amp; Return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118167" y="2884183"/>
            <a:ext cx="1002757" cy="4237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6836870" y="2686728"/>
            <a:ext cx="2554777" cy="52006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Select Goal </a:t>
            </a:r>
            <a:r>
              <a:rPr lang="en-US" sz="2400" dirty="0" smtClean="0"/>
              <a:t>Year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541043" y="4136567"/>
            <a:ext cx="932202" cy="22184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257197" y="4227651"/>
            <a:ext cx="2811988" cy="11839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Check </a:t>
            </a:r>
            <a:r>
              <a:rPr lang="en-US" sz="2400" dirty="0"/>
              <a:t>b</a:t>
            </a:r>
            <a:r>
              <a:rPr lang="en-US" sz="2400" dirty="0" smtClean="0"/>
              <a:t>ox if Goal is still Active, if Inactive, remove.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7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19" y="1306448"/>
            <a:ext cx="10335683" cy="5551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VP </a:t>
            </a:r>
            <a:r>
              <a:rPr lang="en-US" b="1" dirty="0" smtClean="0"/>
              <a:t>Goals – Map to VP Goals and College Themes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68939" y="2312846"/>
            <a:ext cx="2202872" cy="9208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752407" y="1282070"/>
            <a:ext cx="3688495" cy="11637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Select Tool Icon to Add Map to VP Goals and College Themes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07578" y="4465625"/>
            <a:ext cx="209411" cy="9829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202277" y="5375134"/>
            <a:ext cx="3688495" cy="11637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**Map to VP Goals and College Themes also available under ‘Mapping’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4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PIE Process: Where does my unit PIE go?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807" y="1250790"/>
            <a:ext cx="247519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2018 Due Dates:</a:t>
            </a:r>
          </a:p>
          <a:p>
            <a:endParaRPr lang="en-US" sz="1200" dirty="0"/>
          </a:p>
          <a:p>
            <a:r>
              <a:rPr lang="en-US" sz="2200" b="1" dirty="0" smtClean="0"/>
              <a:t>May 15</a:t>
            </a:r>
            <a:r>
              <a:rPr lang="en-US" sz="2200" b="1" baseline="30000" dirty="0" smtClean="0"/>
              <a:t>th</a:t>
            </a:r>
            <a:r>
              <a:rPr lang="en-US" sz="2200" b="1" dirty="0"/>
              <a:t> </a:t>
            </a:r>
            <a:r>
              <a:rPr lang="en-US" sz="2200" dirty="0" smtClean="0"/>
              <a:t>– Instructional Unit PIE</a:t>
            </a:r>
          </a:p>
          <a:p>
            <a:endParaRPr lang="en-US" dirty="0" smtClean="0"/>
          </a:p>
          <a:p>
            <a:r>
              <a:rPr lang="en-US" sz="2200" b="1" dirty="0" smtClean="0"/>
              <a:t>June 30</a:t>
            </a:r>
            <a:r>
              <a:rPr lang="en-US" sz="2200" b="1" baseline="30000" dirty="0" smtClean="0"/>
              <a:t>th</a:t>
            </a:r>
            <a:r>
              <a:rPr lang="en-US" sz="2200" b="1" dirty="0"/>
              <a:t> </a:t>
            </a:r>
            <a:r>
              <a:rPr lang="en-US" sz="2200" dirty="0" smtClean="0"/>
              <a:t>– Prioritization of Instruction Unit Resource Request</a:t>
            </a:r>
          </a:p>
          <a:p>
            <a:endParaRPr lang="en-US" dirty="0"/>
          </a:p>
          <a:p>
            <a:r>
              <a:rPr lang="en-US" sz="2200" b="1" dirty="0" smtClean="0"/>
              <a:t>July 15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</a:t>
            </a:r>
            <a:r>
              <a:rPr lang="en-US" sz="2200" dirty="0" smtClean="0"/>
              <a:t>– </a:t>
            </a:r>
          </a:p>
          <a:p>
            <a:r>
              <a:rPr lang="en-US" sz="2200" dirty="0" smtClean="0"/>
              <a:t>Division Manager PIE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54" y="2728803"/>
            <a:ext cx="6558884" cy="414805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928749" y="1509302"/>
            <a:ext cx="2281299" cy="9742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Closing Loop</a:t>
            </a:r>
            <a:endParaRPr lang="en-US" sz="2400" dirty="0"/>
          </a:p>
        </p:txBody>
      </p:sp>
      <p:sp>
        <p:nvSpPr>
          <p:cNvPr id="9" name="Cloud Callout 8"/>
          <p:cNvSpPr/>
          <p:nvPr/>
        </p:nvSpPr>
        <p:spPr>
          <a:xfrm>
            <a:off x="5276312" y="1842648"/>
            <a:ext cx="2173923" cy="10137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Feedback</a:t>
            </a:r>
            <a:endParaRPr lang="en-US" sz="3200" dirty="0"/>
          </a:p>
        </p:txBody>
      </p:sp>
      <p:sp>
        <p:nvSpPr>
          <p:cNvPr id="10" name="Cloud Callout 9"/>
          <p:cNvSpPr/>
          <p:nvPr/>
        </p:nvSpPr>
        <p:spPr>
          <a:xfrm>
            <a:off x="7450234" y="2289441"/>
            <a:ext cx="2173101" cy="10574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7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615" y="1446639"/>
            <a:ext cx="10400167" cy="513362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788007" y="1819064"/>
            <a:ext cx="1100612" cy="90873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956893" y="1477176"/>
            <a:ext cx="3954502" cy="9334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2. Select </a:t>
            </a:r>
            <a:r>
              <a:rPr lang="en-US" sz="2400" b="1" dirty="0">
                <a:solidFill>
                  <a:schemeClr val="bg1"/>
                </a:solidFill>
              </a:rPr>
              <a:t>Mt. SAC College Themes </a:t>
            </a:r>
            <a:r>
              <a:rPr lang="en-US" sz="2400" dirty="0">
                <a:solidFill>
                  <a:schemeClr val="bg1"/>
                </a:solidFill>
              </a:rPr>
              <a:t>on drop down menu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462473" y="5551853"/>
            <a:ext cx="4538749" cy="12570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* If any goals related to the </a:t>
            </a:r>
            <a:r>
              <a:rPr lang="en-US" sz="2400" b="1" dirty="0">
                <a:solidFill>
                  <a:schemeClr val="bg1"/>
                </a:solidFill>
              </a:rPr>
              <a:t>Integrated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Plan</a:t>
            </a:r>
            <a:r>
              <a:rPr lang="en-US" sz="2400" dirty="0">
                <a:solidFill>
                  <a:schemeClr val="bg1"/>
                </a:solidFill>
              </a:rPr>
              <a:t>, then this section is where you will do linking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VP </a:t>
            </a:r>
            <a:r>
              <a:rPr lang="en-US" b="1" dirty="0" smtClean="0"/>
              <a:t>Goals – Map to VP Goals and College Themes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36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615" y="1446639"/>
            <a:ext cx="10400167" cy="513362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9311054" y="4034229"/>
            <a:ext cx="824032" cy="3956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311054" y="4600294"/>
            <a:ext cx="756138" cy="3758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881418" y="1680886"/>
            <a:ext cx="926011" cy="6001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VP Goals – Map to VP Goals and College </a:t>
            </a:r>
            <a:r>
              <a:rPr lang="en-US" b="1" dirty="0" smtClean="0"/>
              <a:t>Themes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930343" y="1264030"/>
            <a:ext cx="3200400" cy="49289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4. Select Save &amp; Return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856479" y="2859574"/>
            <a:ext cx="2310582" cy="369619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en-US" sz="2400" b="1" dirty="0">
                <a:solidFill>
                  <a:schemeClr val="bg1"/>
                </a:solidFill>
              </a:rPr>
              <a:t>Unit Goals </a:t>
            </a:r>
            <a:r>
              <a:rPr lang="en-US" sz="2400" dirty="0">
                <a:solidFill>
                  <a:schemeClr val="bg1"/>
                </a:solidFill>
              </a:rPr>
              <a:t>are broken out by theme and a </a:t>
            </a:r>
            <a:r>
              <a:rPr lang="en-US" sz="2400" b="1" u="sng" dirty="0" smtClean="0">
                <a:solidFill>
                  <a:schemeClr val="bg1"/>
                </a:solidFill>
              </a:rPr>
              <a:t>checkmark </a:t>
            </a:r>
            <a:r>
              <a:rPr lang="en-US" sz="2400" dirty="0">
                <a:solidFill>
                  <a:schemeClr val="bg1"/>
                </a:solidFill>
              </a:rPr>
              <a:t>can be place in respect to the applicable </a:t>
            </a:r>
            <a:r>
              <a:rPr lang="en-US" sz="2400" b="1" dirty="0">
                <a:solidFill>
                  <a:schemeClr val="bg1"/>
                </a:solidFill>
              </a:rPr>
              <a:t>Subject Matter Plan Goals</a:t>
            </a:r>
          </a:p>
        </p:txBody>
      </p:sp>
    </p:spTree>
    <p:extLst>
      <p:ext uri="{BB962C8B-B14F-4D97-AF65-F5344CB8AC3E}">
        <p14:creationId xmlns:p14="http://schemas.microsoft.com/office/powerpoint/2010/main" val="27480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94" y="1981707"/>
            <a:ext cx="10538719" cy="4270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Updates on Goals – View &amp; Add Analysis of Progress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79834" y="2606632"/>
            <a:ext cx="2133046" cy="57866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6763393" y="1688515"/>
            <a:ext cx="3688495" cy="11637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Select to </a:t>
            </a:r>
            <a:r>
              <a:rPr lang="en-US" sz="2400" b="1" dirty="0" smtClean="0"/>
              <a:t>Add Analysis of Progress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87791" y="4464588"/>
            <a:ext cx="571163" cy="122618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87790" y="5690775"/>
            <a:ext cx="571163" cy="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1252272" y="5187142"/>
            <a:ext cx="1621100" cy="997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Goals will display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7670" y="3231309"/>
            <a:ext cx="817940" cy="12332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27469" y="1648705"/>
            <a:ext cx="1621100" cy="167921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Select </a:t>
            </a:r>
            <a:r>
              <a:rPr lang="en-US" sz="2400" b="1" dirty="0" smtClean="0"/>
              <a:t>Updates on Goals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83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65" y="1822654"/>
            <a:ext cx="10303467" cy="4716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</a:t>
            </a:r>
            <a:r>
              <a:rPr lang="en-US" b="1" dirty="0" smtClean="0"/>
              <a:t>Goals – Add Use of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2394" y="4024914"/>
            <a:ext cx="1199982" cy="61309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90949" y="4390039"/>
            <a:ext cx="940526" cy="5772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525401" y="3501052"/>
            <a:ext cx="2419795" cy="199861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Enter data into the fields for </a:t>
            </a:r>
            <a:r>
              <a:rPr lang="en-US" sz="2400" b="1" dirty="0" smtClean="0"/>
              <a:t>Analysis of Progress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90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46" y="1924272"/>
            <a:ext cx="10717093" cy="4905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</a:t>
            </a:r>
            <a:r>
              <a:rPr lang="en-US" b="1" dirty="0" smtClean="0"/>
              <a:t>Goals – Add Related Documents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622438" y="6210323"/>
            <a:ext cx="1005286" cy="2770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8301368" y="5994759"/>
            <a:ext cx="2867376" cy="83510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Select to </a:t>
            </a:r>
            <a:r>
              <a:rPr lang="en-US" sz="2400" b="1" dirty="0" smtClean="0"/>
              <a:t>Add Related Documents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58" y="1973798"/>
            <a:ext cx="10667308" cy="474767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437628" y="4680065"/>
            <a:ext cx="333110" cy="5735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39837" y="4054676"/>
            <a:ext cx="360068" cy="6253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Goals – Add Related Documents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367929" y="3066560"/>
            <a:ext cx="2419795" cy="11807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2. Click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View</a:t>
            </a:r>
            <a:r>
              <a:rPr lang="en-US" sz="2400" dirty="0">
                <a:solidFill>
                  <a:schemeClr val="bg1"/>
                </a:solidFill>
              </a:rPr>
              <a:t> Document Repository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604183" y="5186999"/>
            <a:ext cx="2560620" cy="10133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3. Click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Upload</a:t>
            </a:r>
            <a:r>
              <a:rPr lang="en-US" sz="2400" dirty="0">
                <a:solidFill>
                  <a:schemeClr val="bg1"/>
                </a:solidFill>
              </a:rPr>
              <a:t> new documents</a:t>
            </a:r>
          </a:p>
        </p:txBody>
      </p:sp>
    </p:spTree>
    <p:extLst>
      <p:ext uri="{BB962C8B-B14F-4D97-AF65-F5344CB8AC3E}">
        <p14:creationId xmlns:p14="http://schemas.microsoft.com/office/powerpoint/2010/main" val="35052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12" y="1154167"/>
            <a:ext cx="8954193" cy="563271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205096" y="5836686"/>
            <a:ext cx="1071719" cy="64863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847215" y="2757049"/>
            <a:ext cx="1645542" cy="6639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060873" y="3486426"/>
            <a:ext cx="431884" cy="4282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91005" y="1662545"/>
            <a:ext cx="540326" cy="3989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86816" y="2042932"/>
            <a:ext cx="814991" cy="2323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75218" y="2190001"/>
            <a:ext cx="726589" cy="7705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Goals – Add Related Documents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302716" y="1590970"/>
            <a:ext cx="1898587" cy="16232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Document Retrieval Screen will display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322619" y="1253067"/>
            <a:ext cx="6481156" cy="46885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Select </a:t>
            </a:r>
            <a:r>
              <a:rPr lang="en-US" sz="2400" dirty="0"/>
              <a:t>Location to place uploaded documents to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9402075" y="2820757"/>
            <a:ext cx="2542771" cy="126593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Click </a:t>
            </a:r>
            <a:r>
              <a:rPr lang="en-US" sz="2400" dirty="0"/>
              <a:t>to </a:t>
            </a:r>
            <a:r>
              <a:rPr lang="en-US" sz="2400" b="1" dirty="0"/>
              <a:t>browse </a:t>
            </a:r>
            <a:r>
              <a:rPr lang="en-US" sz="2400" dirty="0"/>
              <a:t>and add files on your computer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9179350" y="5270605"/>
            <a:ext cx="2419795" cy="113216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Select </a:t>
            </a:r>
            <a:r>
              <a:rPr lang="en-US" sz="2400" dirty="0"/>
              <a:t>File and Select </a:t>
            </a:r>
            <a:r>
              <a:rPr lang="en-US" sz="2400" b="1" dirty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9165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88" y="1798669"/>
            <a:ext cx="10523898" cy="4580991"/>
          </a:xfrm>
          <a:prstGeom prst="rect">
            <a:avLst/>
          </a:prstGeom>
          <a:ln>
            <a:noFill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7828941" y="2574647"/>
            <a:ext cx="1930521" cy="11937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0084436" y="2940802"/>
            <a:ext cx="30408" cy="10667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 on Goals – Add Related Documents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151418" y="1316310"/>
            <a:ext cx="2002829" cy="916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7. Select</a:t>
            </a:r>
            <a:r>
              <a:rPr lang="en-US" sz="2400" b="1" i="1" dirty="0" smtClean="0"/>
              <a:t> </a:t>
            </a:r>
            <a:r>
              <a:rPr lang="en-US" sz="2400" b="1" i="1" dirty="0"/>
              <a:t>Save and Relate</a:t>
            </a:r>
            <a:endParaRPr lang="en-US" sz="2400" i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167347" y="2802821"/>
            <a:ext cx="3986900" cy="16232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Add New:</a:t>
            </a:r>
            <a:r>
              <a:rPr lang="en-US" sz="2400" i="1" dirty="0"/>
              <a:t> saves the document and stays on this screen to keep adding more documents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678583" y="3883238"/>
            <a:ext cx="3478009" cy="16232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Close: </a:t>
            </a:r>
            <a:r>
              <a:rPr lang="en-US" sz="2400" i="1" dirty="0"/>
              <a:t>saves the document and returns to previous screen</a:t>
            </a:r>
          </a:p>
        </p:txBody>
      </p:sp>
    </p:spTree>
    <p:extLst>
      <p:ext uri="{BB962C8B-B14F-4D97-AF65-F5344CB8AC3E}">
        <p14:creationId xmlns:p14="http://schemas.microsoft.com/office/powerpoint/2010/main" val="27974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323151" y="1506012"/>
            <a:ext cx="4325509" cy="8911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VP Summaries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due by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September 2018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Video Training Resources</a:t>
            </a:r>
            <a:r>
              <a:rPr lang="en-US" sz="2400" dirty="0" smtClean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Pedro Suarez: </a:t>
            </a:r>
            <a:r>
              <a:rPr lang="en-US" sz="2400" dirty="0" smtClean="0">
                <a:hlinkClick r:id="rId5"/>
              </a:rPr>
              <a:t>psuarez7@mtsac.edu</a:t>
            </a:r>
            <a:r>
              <a:rPr lang="en-US" sz="2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Michelle Sampat: </a:t>
            </a:r>
            <a:r>
              <a:rPr lang="en-US" sz="2400" dirty="0" smtClean="0">
                <a:hlinkClick r:id="rId6"/>
              </a:rPr>
              <a:t>msampat@mtsac.edu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Meghan Chen: </a:t>
            </a:r>
            <a:r>
              <a:rPr lang="en-US" sz="2400" dirty="0" smtClean="0">
                <a:hlinkClick r:id="rId7"/>
              </a:rPr>
              <a:t>mchen@mtsac.edu</a:t>
            </a:r>
            <a:r>
              <a:rPr 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Barbara McNeice-Stallard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8"/>
              </a:rPr>
              <a:t>bmcneice-stallard@mtsac.edu</a:t>
            </a:r>
            <a:r>
              <a:rPr lang="en-US" sz="2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3" name="Picture 2" descr="Hot Pie vector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0" y="2684023"/>
            <a:ext cx="2092353" cy="20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PIE - Access</a:t>
            </a:r>
            <a:endParaRPr lang="en-US" b="1" dirty="0"/>
          </a:p>
        </p:txBody>
      </p:sp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1819" y="2221848"/>
            <a:ext cx="827989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15019" y="3247352"/>
            <a:ext cx="5233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3571" y="3873167"/>
            <a:ext cx="634760" cy="4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1471" y="2156369"/>
            <a:ext cx="114686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44523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5" y="1587624"/>
            <a:ext cx="9662232" cy="5030819"/>
          </a:xfrm>
          <a:prstGeom prst="rect">
            <a:avLst/>
          </a:prstGeom>
          <a:ln>
            <a:noFill/>
          </a:ln>
        </p:spPr>
      </p:pic>
      <p:cxnSp>
        <p:nvCxnSpPr>
          <p:cNvPr id="26" name="Straight Arrow Connector 25"/>
          <p:cNvCxnSpPr>
            <a:stCxn id="21" idx="2"/>
          </p:cNvCxnSpPr>
          <p:nvPr/>
        </p:nvCxnSpPr>
        <p:spPr>
          <a:xfrm>
            <a:off x="3348708" y="4683676"/>
            <a:ext cx="1513438" cy="2603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1"/>
          </p:cNvCxnSpPr>
          <p:nvPr/>
        </p:nvCxnSpPr>
        <p:spPr>
          <a:xfrm flipH="1">
            <a:off x="2964873" y="1452364"/>
            <a:ext cx="893930" cy="31365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3858803" y="1157409"/>
            <a:ext cx="5118942" cy="5899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1. www.mtsac.edu/</a:t>
            </a:r>
            <a:r>
              <a:rPr lang="en-US" sz="4000" b="1" dirty="0" smtClean="0">
                <a:solidFill>
                  <a:schemeClr val="bg1"/>
                </a:solidFill>
              </a:rPr>
              <a:t>pie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935485" y="4332902"/>
            <a:ext cx="2826446" cy="3507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 Click </a:t>
            </a:r>
            <a:r>
              <a:rPr lang="en-US" sz="2400" dirty="0"/>
              <a:t>to access PIE</a:t>
            </a:r>
            <a:endParaRPr lang="en-US" sz="2400" b="1" dirty="0">
              <a:solidFill>
                <a:srgbClr val="B83B1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 - Home Screen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484" y="1798784"/>
            <a:ext cx="2708051" cy="30287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381042" y="4900497"/>
            <a:ext cx="3123668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3. Use portal user name &amp; </a:t>
            </a:r>
          </a:p>
          <a:p>
            <a:pPr algn="ctr"/>
            <a:r>
              <a:rPr lang="en-US" sz="2400" dirty="0" smtClean="0"/>
              <a:t>password to login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21229" y="1767255"/>
            <a:ext cx="256424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After clicking on “Go to PIE” use </a:t>
            </a:r>
            <a:r>
              <a:rPr lang="en-US" sz="2400" dirty="0"/>
              <a:t>your </a:t>
            </a:r>
            <a:r>
              <a:rPr lang="en-US" sz="2400" dirty="0" smtClean="0"/>
              <a:t>Mt. SAC credentials </a:t>
            </a:r>
            <a:r>
              <a:rPr lang="en-US" sz="2400" dirty="0"/>
              <a:t>to access the SharePoint interface that houses </a:t>
            </a:r>
            <a:r>
              <a:rPr lang="en-US" sz="2400" b="1" dirty="0" smtClean="0"/>
              <a:t>PIE</a:t>
            </a:r>
            <a:r>
              <a:rPr lang="en-US" sz="2400" dirty="0" smtClean="0"/>
              <a:t> </a:t>
            </a:r>
            <a:r>
              <a:rPr lang="en-US" sz="2400" dirty="0"/>
              <a:t>to begin the </a:t>
            </a:r>
            <a:r>
              <a:rPr lang="en-US" sz="2400" dirty="0" smtClean="0"/>
              <a:t>process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483" y="2468643"/>
            <a:ext cx="5376004" cy="20371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9680713" y="4353339"/>
            <a:ext cx="884583" cy="6957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8103053" y="4900497"/>
            <a:ext cx="3341294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4. Click on the gray Start Button to begin </a:t>
            </a:r>
            <a:r>
              <a:rPr lang="en-US" sz="2400" b="1" dirty="0" smtClean="0"/>
              <a:t>PIE Planning and Resources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91" y="2377200"/>
            <a:ext cx="9625685" cy="4441446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</a:t>
            </a:r>
            <a:r>
              <a:rPr lang="en-US" b="1" dirty="0" smtClean="0"/>
              <a:t>- Unit </a:t>
            </a:r>
            <a:r>
              <a:rPr lang="en-US" b="1" dirty="0"/>
              <a:t>Planning and </a:t>
            </a:r>
            <a:r>
              <a:rPr lang="en-US" b="1" dirty="0" smtClean="0"/>
              <a:t>Resources – Tool Bar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219498" y="1583942"/>
            <a:ext cx="221721" cy="7186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2059780" y="1316582"/>
            <a:ext cx="4374272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a. </a:t>
            </a:r>
            <a:r>
              <a:rPr lang="en-US" sz="2400" b="1" dirty="0" smtClean="0"/>
              <a:t>Open </a:t>
            </a:r>
            <a:r>
              <a:rPr lang="en-US" sz="2400" b="1" dirty="0"/>
              <a:t>Page </a:t>
            </a:r>
            <a:r>
              <a:rPr lang="en-US" sz="2400" b="1" dirty="0" smtClean="0"/>
              <a:t>Help </a:t>
            </a:r>
            <a:r>
              <a:rPr lang="en-US" sz="2400" dirty="0" smtClean="0"/>
              <a:t>(help content)</a:t>
            </a:r>
            <a:endParaRPr lang="en-US" sz="24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2355343" y="237720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2650907" y="237720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37212" y="2377200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d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109005" y="3594439"/>
            <a:ext cx="1016785" cy="664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109005" y="2783887"/>
            <a:ext cx="1085035" cy="32569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9617398" y="1331015"/>
            <a:ext cx="2432880" cy="164371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b. </a:t>
            </a:r>
            <a:r>
              <a:rPr lang="en-US" sz="2400" b="1" dirty="0" smtClean="0"/>
              <a:t>Open </a:t>
            </a:r>
            <a:r>
              <a:rPr lang="en-US" sz="2400" b="1" dirty="0"/>
              <a:t>Page </a:t>
            </a:r>
            <a:r>
              <a:rPr lang="en-US" sz="2400" b="1" dirty="0" smtClean="0"/>
              <a:t>Instructions </a:t>
            </a:r>
            <a:r>
              <a:rPr lang="en-US" sz="2400" dirty="0" smtClean="0"/>
              <a:t>(explanation of requirements)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8609584" y="4010487"/>
            <a:ext cx="1507236" cy="10184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8792700" y="4923368"/>
            <a:ext cx="3257578" cy="74163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d. </a:t>
            </a:r>
            <a:r>
              <a:rPr lang="en-US" sz="2400" b="1" dirty="0" smtClean="0"/>
              <a:t>Open </a:t>
            </a:r>
            <a:r>
              <a:rPr lang="en-US" sz="2400" b="1" dirty="0"/>
              <a:t>Page </a:t>
            </a:r>
            <a:r>
              <a:rPr lang="en-US" sz="2400" b="1" dirty="0" smtClean="0"/>
              <a:t>Filter </a:t>
            </a:r>
            <a:r>
              <a:rPr lang="en-US" sz="2400" dirty="0" smtClean="0"/>
              <a:t>(narrow down searches)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9617398" y="3353819"/>
            <a:ext cx="2716323" cy="82626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c. </a:t>
            </a:r>
            <a:r>
              <a:rPr lang="en-US" sz="2400" b="1" dirty="0" smtClean="0"/>
              <a:t>Open </a:t>
            </a:r>
            <a:r>
              <a:rPr lang="en-US" sz="2400" b="1" dirty="0"/>
              <a:t>Page </a:t>
            </a:r>
            <a:r>
              <a:rPr lang="en-US" sz="2400" b="1" dirty="0" smtClean="0"/>
              <a:t>Log </a:t>
            </a:r>
            <a:r>
              <a:rPr lang="en-US" sz="2400" dirty="0" smtClean="0"/>
              <a:t>(journal of activity) </a:t>
            </a:r>
            <a:endParaRPr lang="en-US" sz="2400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2059779" y="2380245"/>
            <a:ext cx="29556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956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77" y="1757526"/>
            <a:ext cx="10659823" cy="361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 - Unit Planning and Resources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203267" y="2023533"/>
            <a:ext cx="1193800" cy="28024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8517465" y="4032004"/>
            <a:ext cx="3657601" cy="20532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Select the dropdown arrow and select respected department (user has the ability to type in department name)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6045200"/>
            <a:ext cx="3969327" cy="8128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*Make sure the title contains “</a:t>
            </a:r>
            <a:r>
              <a:rPr lang="en-US" sz="2400" b="1" dirty="0" smtClean="0"/>
              <a:t>VP Analysis &amp; Summary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0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9947493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VP 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Reports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081" y="1088136"/>
            <a:ext cx="9420853" cy="5698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Reports – View &amp; Generate Reports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95796" y="3498569"/>
            <a:ext cx="434289" cy="102010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521208" y="4448348"/>
            <a:ext cx="2812938" cy="7896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dirty="0" smtClean="0">
                <a:solidFill>
                  <a:schemeClr val="bg1"/>
                </a:solidFill>
              </a:rPr>
              <a:t>Select </a:t>
            </a:r>
            <a:r>
              <a:rPr lang="en-US" sz="2400" b="1" dirty="0" smtClean="0">
                <a:solidFill>
                  <a:schemeClr val="bg1"/>
                </a:solidFill>
              </a:rPr>
              <a:t>Standard Reports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713148" y="3064173"/>
            <a:ext cx="862511" cy="4343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669714" y="2671264"/>
            <a:ext cx="862511" cy="44601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10243912" y="2233784"/>
            <a:ext cx="1849998" cy="17121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Description of report will display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586" y="1088136"/>
            <a:ext cx="9420853" cy="5698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Reports – View &amp; Generate Reports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18509" y="2390627"/>
            <a:ext cx="1334391" cy="9205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1407256" y="1790307"/>
            <a:ext cx="2678909" cy="86901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2. Select </a:t>
            </a:r>
            <a:r>
              <a:rPr lang="en-US" sz="2400" b="1" dirty="0" smtClean="0">
                <a:solidFill>
                  <a:schemeClr val="bg1"/>
                </a:solidFill>
              </a:rPr>
              <a:t>Report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b="1" dirty="0" smtClean="0">
                <a:solidFill>
                  <a:schemeClr val="bg1"/>
                </a:solidFill>
              </a:rPr>
              <a:t>Open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7448203" y="5694918"/>
            <a:ext cx="4073236" cy="10250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3. Report will display by selecting ‘</a:t>
            </a:r>
            <a:r>
              <a:rPr lang="en-US" sz="2400" b="1" dirty="0" smtClean="0">
                <a:solidFill>
                  <a:schemeClr val="bg1"/>
                </a:solidFill>
              </a:rPr>
              <a:t>Open</a:t>
            </a:r>
            <a:r>
              <a:rPr lang="en-US" sz="2400" dirty="0" smtClean="0">
                <a:solidFill>
                  <a:schemeClr val="bg1"/>
                </a:solidFill>
              </a:rPr>
              <a:t>’ or ‘</a:t>
            </a:r>
            <a:r>
              <a:rPr lang="en-US" sz="2400" b="1" dirty="0" smtClean="0">
                <a:solidFill>
                  <a:schemeClr val="bg1"/>
                </a:solidFill>
              </a:rPr>
              <a:t>Save</a:t>
            </a:r>
            <a:r>
              <a:rPr lang="en-US" sz="2400" dirty="0" smtClean="0">
                <a:solidFill>
                  <a:schemeClr val="bg1"/>
                </a:solidFill>
              </a:rPr>
              <a:t> As’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495" y="2748074"/>
            <a:ext cx="4643711" cy="17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50660</TotalTime>
  <Words>862</Words>
  <Application>Microsoft Office PowerPoint</Application>
  <PresentationFormat>Widescreen</PresentationFormat>
  <Paragraphs>162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Making Templates Accessible</vt:lpstr>
      <vt:lpstr>PowerPoint Presentation</vt:lpstr>
      <vt:lpstr>PIE Process: Where does my unit PIE go?</vt:lpstr>
      <vt:lpstr>PIE - Access</vt:lpstr>
      <vt:lpstr>PIE - Home Screen</vt:lpstr>
      <vt:lpstr>PIE - Unit Planning and Resources – Tool Bar</vt:lpstr>
      <vt:lpstr>PIE - Unit Planning and Resources</vt:lpstr>
      <vt:lpstr>PowerPoint Presentation</vt:lpstr>
      <vt:lpstr>3. Reports – View &amp; Generate Reports</vt:lpstr>
      <vt:lpstr>3. Reports – View &amp; Generate Reports</vt:lpstr>
      <vt:lpstr>3. Reports – Display of Reports</vt:lpstr>
      <vt:lpstr>PowerPoint Presentation</vt:lpstr>
      <vt:lpstr>Summary of Units</vt:lpstr>
      <vt:lpstr>VP PIE – 3 Planning Sections</vt:lpstr>
      <vt:lpstr>Analysis of Manager PIE Reports – View </vt:lpstr>
      <vt:lpstr>Analysis of Manager PIE Reports – View &amp; Add</vt:lpstr>
      <vt:lpstr>Analysis of Manager PIE Reports - Add Reporting Year</vt:lpstr>
      <vt:lpstr>VP Goals – View &amp; Add VP Goal</vt:lpstr>
      <vt:lpstr>VP Goals – Add/ Edit VP Goal</vt:lpstr>
      <vt:lpstr>VP Goals – Map to VP Goals and College Themes</vt:lpstr>
      <vt:lpstr>PowerPoint Presentation</vt:lpstr>
      <vt:lpstr>VP Goals – Map to VP Goals and College Themes</vt:lpstr>
      <vt:lpstr>Updates on Goals – View &amp; Add Analysis of Progress</vt:lpstr>
      <vt:lpstr>Updates on Goals – Add Use of Results</vt:lpstr>
      <vt:lpstr>Updates on Goals – Add Related Documents</vt:lpstr>
      <vt:lpstr>Updates on Goals – Add Related Documents</vt:lpstr>
      <vt:lpstr>Updates on Goals – Add Related Documents</vt:lpstr>
      <vt:lpstr>Updates on Goals – Add Related Documents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783</cp:revision>
  <dcterms:created xsi:type="dcterms:W3CDTF">2018-01-26T20:40:34Z</dcterms:created>
  <dcterms:modified xsi:type="dcterms:W3CDTF">2018-07-24T19:41:14Z</dcterms:modified>
  <cp:version/>
</cp:coreProperties>
</file>