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52"/>
  </p:notesMasterIdLst>
  <p:sldIdLst>
    <p:sldId id="349" r:id="rId3"/>
    <p:sldId id="290" r:id="rId4"/>
    <p:sldId id="340" r:id="rId5"/>
    <p:sldId id="341" r:id="rId6"/>
    <p:sldId id="256" r:id="rId7"/>
    <p:sldId id="343" r:id="rId8"/>
    <p:sldId id="291" r:id="rId9"/>
    <p:sldId id="292" r:id="rId10"/>
    <p:sldId id="265" r:id="rId11"/>
    <p:sldId id="350" r:id="rId12"/>
    <p:sldId id="267" r:id="rId13"/>
    <p:sldId id="266" r:id="rId14"/>
    <p:sldId id="295" r:id="rId15"/>
    <p:sldId id="307" r:id="rId16"/>
    <p:sldId id="310" r:id="rId17"/>
    <p:sldId id="296" r:id="rId18"/>
    <p:sldId id="347" r:id="rId19"/>
    <p:sldId id="308" r:id="rId20"/>
    <p:sldId id="304" r:id="rId21"/>
    <p:sldId id="305" r:id="rId22"/>
    <p:sldId id="299" r:id="rId23"/>
    <p:sldId id="300" r:id="rId24"/>
    <p:sldId id="302" r:id="rId25"/>
    <p:sldId id="309" r:id="rId26"/>
    <p:sldId id="311" r:id="rId27"/>
    <p:sldId id="274" r:id="rId28"/>
    <p:sldId id="259" r:id="rId29"/>
    <p:sldId id="344" r:id="rId30"/>
    <p:sldId id="313" r:id="rId31"/>
    <p:sldId id="314" r:id="rId32"/>
    <p:sldId id="342" r:id="rId33"/>
    <p:sldId id="348" r:id="rId34"/>
    <p:sldId id="318" r:id="rId35"/>
    <p:sldId id="319" r:id="rId36"/>
    <p:sldId id="320" r:id="rId37"/>
    <p:sldId id="321" r:id="rId38"/>
    <p:sldId id="322" r:id="rId39"/>
    <p:sldId id="323" r:id="rId40"/>
    <p:sldId id="324" r:id="rId41"/>
    <p:sldId id="325" r:id="rId42"/>
    <p:sldId id="326" r:id="rId43"/>
    <p:sldId id="328" r:id="rId44"/>
    <p:sldId id="329" r:id="rId45"/>
    <p:sldId id="330" r:id="rId46"/>
    <p:sldId id="345" r:id="rId47"/>
    <p:sldId id="346" r:id="rId48"/>
    <p:sldId id="332" r:id="rId49"/>
    <p:sldId id="334" r:id="rId50"/>
    <p:sldId id="33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83" autoAdjust="0"/>
    <p:restoredTop sz="70474" autoAdjust="0"/>
  </p:normalViewPr>
  <p:slideViewPr>
    <p:cSldViewPr snapToGrid="0" snapToObjects="1">
      <p:cViewPr varScale="1">
        <p:scale>
          <a:sx n="89" d="100"/>
          <a:sy n="89" d="100"/>
        </p:scale>
        <p:origin x="1056" y="77"/>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83BB2-4ABA-4BA6-A079-82A2A4062632}"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243B2-E6EE-4F83-A8AC-3324DFFFC17F}" type="slidenum">
              <a:rPr lang="en-US" smtClean="0"/>
              <a:t>‹#›</a:t>
            </a:fld>
            <a:endParaRPr lang="en-US"/>
          </a:p>
        </p:txBody>
      </p:sp>
    </p:spTree>
    <p:extLst>
      <p:ext uri="{BB962C8B-B14F-4D97-AF65-F5344CB8AC3E}">
        <p14:creationId xmlns:p14="http://schemas.microsoft.com/office/powerpoint/2010/main" val="266846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&amp; Dr. Scroggins ALO starts</a:t>
            </a:r>
          </a:p>
        </p:txBody>
      </p:sp>
      <p:sp>
        <p:nvSpPr>
          <p:cNvPr id="4" name="Slide Number Placeholder 3"/>
          <p:cNvSpPr>
            <a:spLocks noGrp="1"/>
          </p:cNvSpPr>
          <p:nvPr>
            <p:ph type="sldNum" sz="quarter" idx="5"/>
          </p:nvPr>
        </p:nvSpPr>
        <p:spPr/>
        <p:txBody>
          <a:bodyPr/>
          <a:lstStyle/>
          <a:p>
            <a:fld id="{EE2EC43E-768F-814D-8D5B-1BBEC904B5A8}" type="slidenum">
              <a:rPr lang="en-US" smtClean="0"/>
              <a:t>2</a:t>
            </a:fld>
            <a:endParaRPr lang="en-US"/>
          </a:p>
        </p:txBody>
      </p:sp>
    </p:spTree>
    <p:extLst>
      <p:ext uri="{BB962C8B-B14F-4D97-AF65-F5344CB8AC3E}">
        <p14:creationId xmlns:p14="http://schemas.microsoft.com/office/powerpoint/2010/main" val="111271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4737" cy="3462338"/>
          </a:xfrm>
        </p:spPr>
      </p:sp>
      <p:sp>
        <p:nvSpPr>
          <p:cNvPr id="3" name="Notes Placeholder 2"/>
          <p:cNvSpPr>
            <a:spLocks noGrp="1"/>
          </p:cNvSpPr>
          <p:nvPr>
            <p:ph type="body" idx="1"/>
          </p:nvPr>
        </p:nvSpPr>
        <p:spPr/>
        <p:txBody>
          <a:bodyPr/>
          <a:lstStyle/>
          <a:p>
            <a:pPr marL="160480"/>
            <a:r>
              <a:rPr lang="en-US" sz="1200" dirty="0"/>
              <a:t>Allie </a:t>
            </a:r>
            <a:r>
              <a:rPr lang="en-US" sz="1200" dirty="0" err="1"/>
              <a:t>Frickert</a:t>
            </a:r>
            <a:endParaRPr lang="en-US" sz="1200" dirty="0"/>
          </a:p>
          <a:p>
            <a:pPr marL="160480"/>
            <a:endParaRPr lang="en-US" sz="1200" dirty="0"/>
          </a:p>
          <a:p>
            <a:pPr marL="160480"/>
            <a:r>
              <a:rPr lang="en-US" sz="1200" dirty="0"/>
              <a:t>-institutional effort over 2 </a:t>
            </a:r>
            <a:r>
              <a:rPr lang="en-US" sz="1200" dirty="0" err="1"/>
              <a:t>yr</a:t>
            </a:r>
            <a:r>
              <a:rPr lang="en-US" sz="1200" dirty="0"/>
              <a:t> period, reaffirm reasons they mentioned</a:t>
            </a:r>
          </a:p>
          <a:p>
            <a:pPr marL="160480"/>
            <a:r>
              <a:rPr lang="en-US" sz="1200" dirty="0"/>
              <a:t>Benefits of this practice:</a:t>
            </a:r>
          </a:p>
          <a:p>
            <a:pPr marL="160480"/>
            <a:r>
              <a:rPr lang="en-US" sz="1200" dirty="0"/>
              <a:t>-Gives credibility to degrees and credentials awarded to students (transfer and employment)</a:t>
            </a:r>
          </a:p>
          <a:p>
            <a:pPr marL="160480"/>
            <a:r>
              <a:rPr lang="en-US" sz="1200" dirty="0"/>
              <a:t>-Stimulates institutional innovation and improvement</a:t>
            </a:r>
          </a:p>
          <a:p>
            <a:pPr marL="160480"/>
            <a:r>
              <a:rPr lang="en-US" sz="1200" dirty="0"/>
              <a:t>-Enables access to Title IV (Federal Student Aid)</a:t>
            </a:r>
          </a:p>
          <a:p>
            <a:pPr marL="160480"/>
            <a:r>
              <a:rPr lang="en-US" sz="1200" dirty="0"/>
              <a:t>-Provides quality assurance to students, the public, and other institutions that your Colleges are achieving their missions </a:t>
            </a:r>
          </a:p>
          <a:p>
            <a:pPr marL="160480"/>
            <a:endParaRPr lang="en-US" sz="1200" dirty="0"/>
          </a:p>
          <a:p>
            <a:pPr marL="160480"/>
            <a:endParaRPr lang="en-US" sz="1800" dirty="0"/>
          </a:p>
        </p:txBody>
      </p:sp>
      <p:sp>
        <p:nvSpPr>
          <p:cNvPr id="4" name="Slide Number Placeholder 3"/>
          <p:cNvSpPr>
            <a:spLocks noGrp="1"/>
          </p:cNvSpPr>
          <p:nvPr>
            <p:ph type="sldNum" sz="quarter" idx="10"/>
          </p:nvPr>
        </p:nvSpPr>
        <p:spPr>
          <a:xfrm>
            <a:off x="3933874" y="8768268"/>
            <a:ext cx="3009486" cy="461572"/>
          </a:xfrm>
          <a:prstGeom prst="rect">
            <a:avLst/>
          </a:prstGeom>
        </p:spPr>
        <p:txBody>
          <a:bodyPr/>
          <a:lstStyle/>
          <a:p>
            <a:fld id="{0552013D-7129-4D2E-B9DD-5814390F9855}" type="slidenum">
              <a:rPr lang="en-US" smtClean="0"/>
              <a:t>11</a:t>
            </a:fld>
            <a:endParaRPr lang="en-US"/>
          </a:p>
        </p:txBody>
      </p:sp>
    </p:spTree>
    <p:extLst>
      <p:ext uri="{BB962C8B-B14F-4D97-AF65-F5344CB8AC3E}">
        <p14:creationId xmlns:p14="http://schemas.microsoft.com/office/powerpoint/2010/main" val="266465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Chisa, Lance, &amp; Kelly</a:t>
            </a:r>
          </a:p>
          <a:p>
            <a:endParaRPr lang="en-US" dirty="0"/>
          </a:p>
          <a:p>
            <a:r>
              <a:rPr lang="en-US" dirty="0"/>
              <a:t>-135 institutions in our region, 114 CA community</a:t>
            </a:r>
            <a:r>
              <a:rPr lang="en-US" baseline="0" dirty="0"/>
              <a:t> colleges</a:t>
            </a:r>
            <a:r>
              <a:rPr lang="en-US" dirty="0"/>
              <a:t>, private, non-profit/for profit, Islands, more than 2.1 million students, </a:t>
            </a:r>
          </a:p>
        </p:txBody>
      </p:sp>
      <p:sp>
        <p:nvSpPr>
          <p:cNvPr id="4" name="Slide Number Placeholder 3"/>
          <p:cNvSpPr>
            <a:spLocks noGrp="1"/>
          </p:cNvSpPr>
          <p:nvPr>
            <p:ph type="sldNum" sz="quarter" idx="10"/>
          </p:nvPr>
        </p:nvSpPr>
        <p:spPr/>
        <p:txBody>
          <a:bodyPr/>
          <a:lstStyle/>
          <a:p>
            <a:fld id="{6506E352-FC09-42A0-8D3D-3BE439AD7FD6}" type="slidenum">
              <a:rPr lang="en-US" smtClean="0"/>
              <a:t>12</a:t>
            </a:fld>
            <a:endParaRPr lang="en-US" dirty="0"/>
          </a:p>
        </p:txBody>
      </p:sp>
    </p:spTree>
    <p:extLst>
      <p:ext uri="{BB962C8B-B14F-4D97-AF65-F5344CB8AC3E}">
        <p14:creationId xmlns:p14="http://schemas.microsoft.com/office/powerpoint/2010/main" val="1559138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Gohar</a:t>
            </a:r>
          </a:p>
          <a:p>
            <a:endParaRPr lang="en-US" dirty="0"/>
          </a:p>
          <a:p>
            <a:r>
              <a:rPr lang="en-US" dirty="0"/>
              <a:t>Like our member colleges, we have a mission here at ACCJC which is what you see here on the screen. </a:t>
            </a:r>
          </a:p>
          <a:p>
            <a:endParaRPr lang="en-US" dirty="0"/>
          </a:p>
          <a:p>
            <a:r>
              <a:rPr lang="en-US" dirty="0"/>
              <a:t>We also have a strategic plan and core values which guide the work we do and how we engage with our members.</a:t>
            </a:r>
          </a:p>
          <a:p>
            <a:endParaRPr lang="en-US" dirty="0"/>
          </a:p>
        </p:txBody>
      </p:sp>
      <p:sp>
        <p:nvSpPr>
          <p:cNvPr id="4" name="Slide Number Placeholder 3"/>
          <p:cNvSpPr>
            <a:spLocks noGrp="1"/>
          </p:cNvSpPr>
          <p:nvPr>
            <p:ph type="sldNum" sz="quarter" idx="10"/>
          </p:nvPr>
        </p:nvSpPr>
        <p:spPr/>
        <p:txBody>
          <a:bodyPr/>
          <a:lstStyle/>
          <a:p>
            <a:fld id="{98C35384-49CE-44A2-A9AD-C29373655407}" type="slidenum">
              <a:rPr lang="en-US" smtClean="0"/>
              <a:t>13</a:t>
            </a:fld>
            <a:endParaRPr lang="en-US"/>
          </a:p>
        </p:txBody>
      </p:sp>
    </p:spTree>
    <p:extLst>
      <p:ext uri="{BB962C8B-B14F-4D97-AF65-F5344CB8AC3E}">
        <p14:creationId xmlns:p14="http://schemas.microsoft.com/office/powerpoint/2010/main" val="204714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5075" cy="3552825"/>
          </a:xfrm>
        </p:spPr>
      </p:sp>
      <p:sp>
        <p:nvSpPr>
          <p:cNvPr id="3" name="Notes Placeholder 2"/>
          <p:cNvSpPr>
            <a:spLocks noGrp="1"/>
          </p:cNvSpPr>
          <p:nvPr>
            <p:ph type="body" idx="1"/>
          </p:nvPr>
        </p:nvSpPr>
        <p:spPr/>
        <p:txBody>
          <a:bodyPr/>
          <a:lstStyle/>
          <a:p>
            <a:pPr algn="l"/>
            <a:r>
              <a:rPr lang="en-US" sz="1200" dirty="0"/>
              <a:t>Gohar</a:t>
            </a:r>
          </a:p>
          <a:p>
            <a:pPr algn="l"/>
            <a:endParaRPr lang="en-US" sz="1200" dirty="0"/>
          </a:p>
          <a:p>
            <a:pPr algn="l"/>
            <a:r>
              <a:rPr lang="en-US" sz="1200" dirty="0"/>
              <a:t>-accreditation based</a:t>
            </a:r>
            <a:r>
              <a:rPr lang="en-US" sz="1200" baseline="0" dirty="0"/>
              <a:t> on 7 year cycle</a:t>
            </a:r>
          </a:p>
          <a:p>
            <a:pPr algn="l"/>
            <a:r>
              <a:rPr lang="en-US" sz="1200" baseline="0" dirty="0"/>
              <a:t>-institutions conducts its own self evaluation and then validated by peers</a:t>
            </a:r>
          </a:p>
          <a:p>
            <a:pPr algn="l"/>
            <a:r>
              <a:rPr lang="en-US" sz="1200" baseline="0" dirty="0"/>
              <a:t>-process designed to help institutions improve and focus on effective institutional processes and improving student outcomes</a:t>
            </a:r>
          </a:p>
          <a:p>
            <a:pPr algn="l"/>
            <a:r>
              <a:rPr lang="en-US" sz="1200" baseline="0" dirty="0"/>
              <a:t>-throughout 7 years, monitoring activities  </a:t>
            </a:r>
          </a:p>
          <a:p>
            <a:pPr marL="173319" indent="-173319" algn="l">
              <a:buFontTx/>
              <a:buChar char="-"/>
            </a:pPr>
            <a:r>
              <a:rPr lang="en-US" sz="1200" baseline="0" dirty="0"/>
              <a:t>touchpoint mid-cycle</a:t>
            </a:r>
          </a:p>
          <a:p>
            <a:pPr algn="l"/>
            <a:r>
              <a:rPr lang="en-US" sz="1200" baseline="0" dirty="0"/>
              <a:t>-review of the college is in context of its mission</a:t>
            </a:r>
          </a:p>
          <a:p>
            <a:pPr algn="l"/>
            <a:endParaRPr lang="en-US" sz="1200" baseline="0" dirty="0"/>
          </a:p>
          <a:p>
            <a:pPr algn="l"/>
            <a:r>
              <a:rPr lang="en-US" sz="1200" dirty="0"/>
              <a:t>Monitor certain aspects of institutional quality per federal regulations</a:t>
            </a:r>
          </a:p>
          <a:p>
            <a:pPr lvl="1" algn="l"/>
            <a:r>
              <a:rPr lang="en-US" sz="1200" dirty="0"/>
              <a:t>Fiscal Health</a:t>
            </a:r>
          </a:p>
          <a:p>
            <a:pPr lvl="1" algn="l"/>
            <a:r>
              <a:rPr lang="en-US" sz="1200" dirty="0"/>
              <a:t>Headcount growth or decline</a:t>
            </a:r>
          </a:p>
          <a:p>
            <a:pPr lvl="1" algn="l"/>
            <a:r>
              <a:rPr lang="en-US" sz="1200" dirty="0"/>
              <a:t>Substantive Changes</a:t>
            </a:r>
          </a:p>
          <a:p>
            <a:endParaRPr lang="en-US" sz="1800" dirty="0"/>
          </a:p>
          <a:p>
            <a:pPr marL="165311"/>
            <a:endParaRPr lang="en-US" sz="1800" dirty="0"/>
          </a:p>
        </p:txBody>
      </p:sp>
      <p:sp>
        <p:nvSpPr>
          <p:cNvPr id="4" name="Slide Number Placeholder 3"/>
          <p:cNvSpPr>
            <a:spLocks noGrp="1"/>
          </p:cNvSpPr>
          <p:nvPr>
            <p:ph type="sldNum" sz="quarter" idx="10"/>
          </p:nvPr>
        </p:nvSpPr>
        <p:spPr>
          <a:xfrm>
            <a:off x="4072289" y="8999654"/>
            <a:ext cx="3115375" cy="473753"/>
          </a:xfrm>
          <a:prstGeom prst="rect">
            <a:avLst/>
          </a:prstGeom>
        </p:spPr>
        <p:txBody>
          <a:bodyPr/>
          <a:lstStyle/>
          <a:p>
            <a:fld id="{0552013D-7129-4D2E-B9DD-5814390F9855}" type="slidenum">
              <a:rPr lang="en-US" smtClean="0"/>
              <a:t>14</a:t>
            </a:fld>
            <a:endParaRPr lang="en-US" dirty="0"/>
          </a:p>
        </p:txBody>
      </p:sp>
    </p:spTree>
    <p:extLst>
      <p:ext uri="{BB962C8B-B14F-4D97-AF65-F5344CB8AC3E}">
        <p14:creationId xmlns:p14="http://schemas.microsoft.com/office/powerpoint/2010/main" val="394544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529"/>
            <a:r>
              <a:rPr lang="en-US" sz="900" dirty="0"/>
              <a:t>Gohar</a:t>
            </a:r>
          </a:p>
          <a:p>
            <a:pPr marL="163529"/>
            <a:endParaRPr lang="en-US" sz="900" dirty="0"/>
          </a:p>
          <a:p>
            <a:pPr marL="163529"/>
            <a:r>
              <a:rPr lang="en-US" sz="900" dirty="0"/>
              <a:t>-beginning of process not end test, </a:t>
            </a:r>
          </a:p>
          <a:p>
            <a:pPr marL="163529"/>
            <a:r>
              <a:rPr lang="en-US" sz="900" dirty="0"/>
              <a:t>-Institutional Self Evaluation Report (ISER) – clean slate, prior history of reports not considered</a:t>
            </a:r>
          </a:p>
          <a:p>
            <a:pPr marL="163529"/>
            <a:r>
              <a:rPr lang="en-US" sz="900" dirty="0"/>
              <a:t>-Peer Review Team/Formative and Summative</a:t>
            </a:r>
            <a:r>
              <a:rPr lang="en-US" sz="900" baseline="0" dirty="0"/>
              <a:t> Components: concluding in Team Report with </a:t>
            </a:r>
            <a:r>
              <a:rPr lang="en-US" sz="900" dirty="0"/>
              <a:t>Recommendations (for improvement or for compliance); Commendations; </a:t>
            </a:r>
          </a:p>
          <a:p>
            <a:pPr marL="163529"/>
            <a:r>
              <a:rPr lang="en-US" sz="900" dirty="0"/>
              <a:t>-Commission action – accreditation status </a:t>
            </a:r>
          </a:p>
          <a:p>
            <a:pPr marL="163529"/>
            <a:endParaRPr lang="en-US" sz="900" dirty="0"/>
          </a:p>
          <a:p>
            <a:pPr marL="163529"/>
            <a:endParaRPr lang="en-US" sz="900"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15</a:t>
            </a:fld>
            <a:endParaRPr lang="en-US" dirty="0"/>
          </a:p>
        </p:txBody>
      </p:sp>
    </p:spTree>
    <p:extLst>
      <p:ext uri="{BB962C8B-B14F-4D97-AF65-F5344CB8AC3E}">
        <p14:creationId xmlns:p14="http://schemas.microsoft.com/office/powerpoint/2010/main" val="4133419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Kristina Allende</a:t>
            </a:r>
          </a:p>
        </p:txBody>
      </p:sp>
      <p:sp>
        <p:nvSpPr>
          <p:cNvPr id="4" name="Slide Number Placeholder 3"/>
          <p:cNvSpPr>
            <a:spLocks noGrp="1"/>
          </p:cNvSpPr>
          <p:nvPr>
            <p:ph type="sldNum" sz="quarter" idx="10"/>
          </p:nvPr>
        </p:nvSpPr>
        <p:spPr/>
        <p:txBody>
          <a:bodyPr/>
          <a:lstStyle/>
          <a:p>
            <a:fld id="{6506E352-FC09-42A0-8D3D-3BE439AD7FD6}" type="slidenum">
              <a:rPr lang="en-US" smtClean="0"/>
              <a:t>16</a:t>
            </a:fld>
            <a:endParaRPr lang="en-US" dirty="0"/>
          </a:p>
        </p:txBody>
      </p:sp>
    </p:spTree>
    <p:extLst>
      <p:ext uri="{BB962C8B-B14F-4D97-AF65-F5344CB8AC3E}">
        <p14:creationId xmlns:p14="http://schemas.microsoft.com/office/powerpoint/2010/main" val="3095727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Morris, </a:t>
            </a:r>
            <a:r>
              <a:rPr lang="en-US" sz="1800" dirty="0" err="1"/>
              <a:t>Sokha</a:t>
            </a:r>
            <a:r>
              <a:rPr lang="en-US" sz="1800" dirty="0"/>
              <a:t>, &amp; Audrey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858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5075" cy="3552825"/>
          </a:xfrm>
        </p:spPr>
      </p:sp>
      <p:sp>
        <p:nvSpPr>
          <p:cNvPr id="3" name="Notes Placeholder 2"/>
          <p:cNvSpPr>
            <a:spLocks noGrp="1"/>
          </p:cNvSpPr>
          <p:nvPr>
            <p:ph type="body" idx="1"/>
          </p:nvPr>
        </p:nvSpPr>
        <p:spPr/>
        <p:txBody>
          <a:bodyPr/>
          <a:lstStyle/>
          <a:p>
            <a:pPr marL="165311"/>
            <a:r>
              <a:rPr lang="en-US" sz="1800" dirty="0"/>
              <a:t>Gohar</a:t>
            </a:r>
          </a:p>
        </p:txBody>
      </p:sp>
      <p:sp>
        <p:nvSpPr>
          <p:cNvPr id="4" name="Slide Number Placeholder 3"/>
          <p:cNvSpPr>
            <a:spLocks noGrp="1"/>
          </p:cNvSpPr>
          <p:nvPr>
            <p:ph type="sldNum" sz="quarter" idx="10"/>
          </p:nvPr>
        </p:nvSpPr>
        <p:spPr>
          <a:xfrm>
            <a:off x="4072289" y="8999654"/>
            <a:ext cx="3115375" cy="473753"/>
          </a:xfrm>
          <a:prstGeom prst="rect">
            <a:avLst/>
          </a:prstGeom>
        </p:spPr>
        <p:txBody>
          <a:bodyPr/>
          <a:lstStyle/>
          <a:p>
            <a:fld id="{0552013D-7129-4D2E-B9DD-5814390F9855}" type="slidenum">
              <a:rPr lang="en-US" smtClean="0"/>
              <a:t>18</a:t>
            </a:fld>
            <a:endParaRPr lang="en-US" dirty="0"/>
          </a:p>
        </p:txBody>
      </p:sp>
    </p:spTree>
    <p:extLst>
      <p:ext uri="{BB962C8B-B14F-4D97-AF65-F5344CB8AC3E}">
        <p14:creationId xmlns:p14="http://schemas.microsoft.com/office/powerpoint/2010/main" val="184771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Woolery</a:t>
            </a:r>
          </a:p>
          <a:p>
            <a:endParaRPr lang="en-US" dirty="0"/>
          </a:p>
          <a:p>
            <a:r>
              <a:rPr lang="en-US" dirty="0"/>
              <a:t>3 min.</a:t>
            </a:r>
          </a:p>
          <a:p>
            <a:r>
              <a:rPr lang="en-US" dirty="0"/>
              <a:t>emphasize standards are descriptions of good practice; to provide guidance on what makes a quality institution, emphasize developed and revised through peer process, together improving what quality means</a:t>
            </a:r>
          </a:p>
          <a:p>
            <a:endParaRPr lang="en-US" dirty="0"/>
          </a:p>
          <a:p>
            <a:r>
              <a:rPr lang="en-US" dirty="0"/>
              <a:t>what you should know about them:</a:t>
            </a:r>
          </a:p>
          <a:p>
            <a:r>
              <a:rPr lang="en-US" dirty="0"/>
              <a:t>-commission, volunteers from member institutions serving on ad hoc committees, vetted by many representatives developed standards</a:t>
            </a:r>
          </a:p>
          <a:p>
            <a:r>
              <a:rPr lang="en-US" dirty="0"/>
              <a:t>-2-year process of conversations and decision-making</a:t>
            </a:r>
          </a:p>
          <a:p>
            <a:endParaRPr lang="en-US" dirty="0"/>
          </a:p>
          <a:p>
            <a:r>
              <a:rPr lang="en-US" dirty="0"/>
              <a:t>emphasize standards are descriptions of good practice; to provide guidance on what makes a quality institution, emphasize developed and revised through peer process, together improving what quality means</a:t>
            </a:r>
          </a:p>
          <a:p>
            <a:r>
              <a:rPr lang="en-US" dirty="0"/>
              <a:t>-all parts of institution – institutional review (not micro program level)</a:t>
            </a:r>
          </a:p>
          <a:p>
            <a:r>
              <a:rPr lang="en-US" dirty="0"/>
              <a:t>-126 statements</a:t>
            </a:r>
          </a:p>
          <a:p>
            <a:endParaRPr lang="en-US" dirty="0"/>
          </a:p>
          <a:p>
            <a:r>
              <a:rPr lang="en-US" dirty="0"/>
              <a:t>Who—the commission, volunteers from member institutions serving on ad hoc committees, vetted by many representatives </a:t>
            </a:r>
          </a:p>
          <a:p>
            <a:r>
              <a:rPr lang="en-US" dirty="0"/>
              <a:t>How—2-year process of conversations and decision-making</a:t>
            </a:r>
          </a:p>
          <a:p>
            <a:r>
              <a:rPr lang="en-US" dirty="0"/>
              <a:t>Purpose—define Standards of Good Practice; to provide guidance on what makes a quality institution</a:t>
            </a:r>
          </a:p>
          <a:p>
            <a:r>
              <a:rPr lang="en-US" dirty="0"/>
              <a:t>Broadly written for application to diverse institutions: all institutions should be able to see themselves in those standards.</a:t>
            </a:r>
          </a:p>
          <a:p>
            <a:r>
              <a:rPr lang="en-US" dirty="0"/>
              <a:t>Application varies by college. </a:t>
            </a:r>
          </a:p>
          <a:p>
            <a:endParaRPr lang="en-US" dirty="0"/>
          </a:p>
          <a:p>
            <a:r>
              <a:rPr lang="en-US" dirty="0"/>
              <a:t>But they aren’t the easiest statements to understand sometimes.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3805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 Allende</a:t>
            </a:r>
          </a:p>
          <a:p>
            <a:endParaRPr lang="en-US" dirty="0"/>
          </a:p>
          <a:p>
            <a:r>
              <a:rPr lang="en-US" dirty="0"/>
              <a:t>3 min. </a:t>
            </a:r>
          </a:p>
          <a:p>
            <a:r>
              <a:rPr lang="en-US" dirty="0"/>
              <a:t>-Broadly written for application to diverse institutions: all institutions should be able to see themselves in those standards.</a:t>
            </a:r>
          </a:p>
          <a:p>
            <a:r>
              <a:rPr lang="en-US" dirty="0"/>
              <a:t>-Application varies by college.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-squishy terms</a:t>
            </a:r>
          </a:p>
          <a:p>
            <a:endParaRPr lang="en-US" dirty="0"/>
          </a:p>
          <a:p>
            <a:r>
              <a:rPr lang="en-US" dirty="0"/>
              <a:t>And they aren’t the easiest statements to understand sometimes.</a:t>
            </a:r>
          </a:p>
          <a:p>
            <a:r>
              <a:rPr lang="en-US" dirty="0"/>
              <a:t>Lead</a:t>
            </a:r>
            <a:r>
              <a:rPr lang="en-US" baseline="0" dirty="0"/>
              <a:t> into exercise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20</a:t>
            </a:fld>
            <a:endParaRPr lang="en-US" dirty="0"/>
          </a:p>
        </p:txBody>
      </p:sp>
    </p:spTree>
    <p:extLst>
      <p:ext uri="{BB962C8B-B14F-4D97-AF65-F5344CB8AC3E}">
        <p14:creationId xmlns:p14="http://schemas.microsoft.com/office/powerpoint/2010/main" val="104995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ALO </a:t>
            </a:r>
          </a:p>
        </p:txBody>
      </p:sp>
      <p:sp>
        <p:nvSpPr>
          <p:cNvPr id="4" name="Slide Number Placeholder 3"/>
          <p:cNvSpPr>
            <a:spLocks noGrp="1"/>
          </p:cNvSpPr>
          <p:nvPr>
            <p:ph type="sldNum" sz="quarter" idx="10"/>
          </p:nvPr>
        </p:nvSpPr>
        <p:spPr/>
        <p:txBody>
          <a:bodyPr/>
          <a:lstStyle/>
          <a:p>
            <a:fld id="{6506E352-FC09-42A0-8D3D-3BE439AD7FD6}" type="slidenum">
              <a:rPr lang="en-US" smtClean="0"/>
              <a:t>3</a:t>
            </a:fld>
            <a:endParaRPr lang="en-US" dirty="0"/>
          </a:p>
        </p:txBody>
      </p:sp>
    </p:spTree>
    <p:extLst>
      <p:ext uri="{BB962C8B-B14F-4D97-AF65-F5344CB8AC3E}">
        <p14:creationId xmlns:p14="http://schemas.microsoft.com/office/powerpoint/2010/main" val="3932017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Robert </a:t>
            </a:r>
            <a:r>
              <a:rPr lang="en-US" sz="2000" dirty="0" err="1"/>
              <a:t>Stubbe</a:t>
            </a:r>
            <a:endParaRPr lang="en-US" sz="200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College stakeholder</a:t>
            </a:r>
            <a:r>
              <a:rPr lang="en-US" sz="2000" baseline="0" dirty="0"/>
              <a:t> working together reflecting on institution strengths and areas of improvement in application of accreditation standards. Something about two sides of same coin….peer teams will do same</a:t>
            </a:r>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21</a:t>
            </a:fld>
            <a:endParaRPr lang="en-US" dirty="0"/>
          </a:p>
        </p:txBody>
      </p:sp>
    </p:spTree>
    <p:extLst>
      <p:ext uri="{BB962C8B-B14F-4D97-AF65-F5344CB8AC3E}">
        <p14:creationId xmlns:p14="http://schemas.microsoft.com/office/powerpoint/2010/main" val="399588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Gohar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Typing in chat as activity  -- Or </a:t>
            </a:r>
            <a:r>
              <a:rPr lang="en-US" sz="2000" dirty="0" err="1"/>
              <a:t>jamboard</a:t>
            </a:r>
            <a:r>
              <a:rPr lang="en-US" sz="2000" dirty="0"/>
              <a:t> – ask how did it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i="1" baseline="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i="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i="1" dirty="0"/>
          </a:p>
        </p:txBody>
      </p:sp>
      <p:sp>
        <p:nvSpPr>
          <p:cNvPr id="4" name="Slide Number Placeholder 3"/>
          <p:cNvSpPr>
            <a:spLocks noGrp="1"/>
          </p:cNvSpPr>
          <p:nvPr>
            <p:ph type="sldNum" sz="quarter" idx="10"/>
          </p:nvPr>
        </p:nvSpPr>
        <p:spPr/>
        <p:txBody>
          <a:bodyPr/>
          <a:lstStyle/>
          <a:p>
            <a:fld id="{6506E352-FC09-42A0-8D3D-3BE439AD7FD6}" type="slidenum">
              <a:rPr lang="en-US" smtClean="0"/>
              <a:t>22</a:t>
            </a:fld>
            <a:endParaRPr lang="en-US" dirty="0"/>
          </a:p>
        </p:txBody>
      </p:sp>
    </p:spTree>
    <p:extLst>
      <p:ext uri="{BB962C8B-B14F-4D97-AF65-F5344CB8AC3E}">
        <p14:creationId xmlns:p14="http://schemas.microsoft.com/office/powerpoint/2010/main" val="3506193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Lianne Greenlee</a:t>
            </a:r>
          </a:p>
        </p:txBody>
      </p:sp>
      <p:sp>
        <p:nvSpPr>
          <p:cNvPr id="4" name="Slide Number Placeholder 3"/>
          <p:cNvSpPr>
            <a:spLocks noGrp="1"/>
          </p:cNvSpPr>
          <p:nvPr>
            <p:ph type="sldNum" sz="quarter" idx="10"/>
          </p:nvPr>
        </p:nvSpPr>
        <p:spPr/>
        <p:txBody>
          <a:bodyPr/>
          <a:lstStyle/>
          <a:p>
            <a:fld id="{6506E352-FC09-42A0-8D3D-3BE439AD7FD6}" type="slidenum">
              <a:rPr lang="en-US" smtClean="0"/>
              <a:t>23</a:t>
            </a:fld>
            <a:endParaRPr lang="en-US" dirty="0"/>
          </a:p>
        </p:txBody>
      </p:sp>
    </p:spTree>
    <p:extLst>
      <p:ext uri="{BB962C8B-B14F-4D97-AF65-F5344CB8AC3E}">
        <p14:creationId xmlns:p14="http://schemas.microsoft.com/office/powerpoint/2010/main" val="4019436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Gohar</a:t>
            </a:r>
          </a:p>
        </p:txBody>
      </p:sp>
      <p:sp>
        <p:nvSpPr>
          <p:cNvPr id="4" name="Slide Number Placeholder 3"/>
          <p:cNvSpPr>
            <a:spLocks noGrp="1"/>
          </p:cNvSpPr>
          <p:nvPr>
            <p:ph type="sldNum" sz="quarter" idx="10"/>
          </p:nvPr>
        </p:nvSpPr>
        <p:spPr/>
        <p:txBody>
          <a:bodyPr/>
          <a:lstStyle/>
          <a:p>
            <a:fld id="{27D243B2-E6EE-4F83-A8AC-3324DFFFC17F}" type="slidenum">
              <a:rPr lang="en-US" smtClean="0"/>
              <a:t>24</a:t>
            </a:fld>
            <a:endParaRPr lang="en-US"/>
          </a:p>
        </p:txBody>
      </p:sp>
    </p:spTree>
    <p:extLst>
      <p:ext uri="{BB962C8B-B14F-4D97-AF65-F5344CB8AC3E}">
        <p14:creationId xmlns:p14="http://schemas.microsoft.com/office/powerpoint/2010/main" val="2698182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sp>
      <p:sp>
        <p:nvSpPr>
          <p:cNvPr id="3" name="Notes Placeholder 2"/>
          <p:cNvSpPr>
            <a:spLocks noGrp="1"/>
          </p:cNvSpPr>
          <p:nvPr>
            <p:ph type="body" idx="1"/>
          </p:nvPr>
        </p:nvSpPr>
        <p:spPr/>
        <p:txBody>
          <a:bodyPr/>
          <a:lstStyle/>
          <a:p>
            <a:r>
              <a:rPr lang="en-US" dirty="0"/>
              <a:t>Patty Quinones</a:t>
            </a:r>
          </a:p>
        </p:txBody>
      </p:sp>
      <p:sp>
        <p:nvSpPr>
          <p:cNvPr id="4" name="Slide Number Placeholder 3"/>
          <p:cNvSpPr>
            <a:spLocks noGrp="1"/>
          </p:cNvSpPr>
          <p:nvPr>
            <p:ph type="sldNum" sz="quarter" idx="10"/>
          </p:nvPr>
        </p:nvSpPr>
        <p:spPr>
          <a:xfrm>
            <a:off x="4021294" y="8914407"/>
            <a:ext cx="3076363" cy="469265"/>
          </a:xfrm>
          <a:prstGeom prst="rect">
            <a:avLst/>
          </a:prstGeom>
        </p:spPr>
        <p:txBody>
          <a:bodyPr/>
          <a:lstStyle/>
          <a:p>
            <a:fld id="{0552013D-7129-4D2E-B9DD-5814390F9855}" type="slidenum">
              <a:rPr lang="en-US" smtClean="0"/>
              <a:t>25</a:t>
            </a:fld>
            <a:endParaRPr lang="en-US"/>
          </a:p>
        </p:txBody>
      </p:sp>
    </p:spTree>
    <p:extLst>
      <p:ext uri="{BB962C8B-B14F-4D97-AF65-F5344CB8AC3E}">
        <p14:creationId xmlns:p14="http://schemas.microsoft.com/office/powerpoint/2010/main" val="3572648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Gohar &amp; Kelly</a:t>
            </a:r>
          </a:p>
        </p:txBody>
      </p:sp>
      <p:sp>
        <p:nvSpPr>
          <p:cNvPr id="4" name="Slide Number Placeholder 3"/>
          <p:cNvSpPr>
            <a:spLocks noGrp="1"/>
          </p:cNvSpPr>
          <p:nvPr>
            <p:ph type="sldNum" sz="quarter" idx="10"/>
          </p:nvPr>
        </p:nvSpPr>
        <p:spPr/>
        <p:txBody>
          <a:bodyPr/>
          <a:lstStyle/>
          <a:p>
            <a:fld id="{27D243B2-E6EE-4F83-A8AC-3324DFFFC17F}" type="slidenum">
              <a:rPr lang="en-US" smtClean="0"/>
              <a:t>26</a:t>
            </a:fld>
            <a:endParaRPr lang="en-US"/>
          </a:p>
        </p:txBody>
      </p:sp>
    </p:spTree>
    <p:extLst>
      <p:ext uri="{BB962C8B-B14F-4D97-AF65-F5344CB8AC3E}">
        <p14:creationId xmlns:p14="http://schemas.microsoft.com/office/powerpoint/2010/main" val="1302022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Gohar &amp; Kelly</a:t>
            </a:r>
          </a:p>
        </p:txBody>
      </p:sp>
      <p:sp>
        <p:nvSpPr>
          <p:cNvPr id="4" name="Slide Number Placeholder 3"/>
          <p:cNvSpPr>
            <a:spLocks noGrp="1"/>
          </p:cNvSpPr>
          <p:nvPr>
            <p:ph type="sldNum" sz="quarter" idx="10"/>
          </p:nvPr>
        </p:nvSpPr>
        <p:spPr/>
        <p:txBody>
          <a:bodyPr/>
          <a:lstStyle/>
          <a:p>
            <a:fld id="{27D243B2-E6EE-4F83-A8AC-3324DFFFC17F}" type="slidenum">
              <a:rPr lang="en-US" smtClean="0"/>
              <a:t>27</a:t>
            </a:fld>
            <a:endParaRPr lang="en-US"/>
          </a:p>
        </p:txBody>
      </p:sp>
    </p:spTree>
    <p:extLst>
      <p:ext uri="{BB962C8B-B14F-4D97-AF65-F5344CB8AC3E}">
        <p14:creationId xmlns:p14="http://schemas.microsoft.com/office/powerpoint/2010/main" val="2055648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222"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22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8815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529"/>
            <a:r>
              <a:rPr lang="en-US" sz="900" dirty="0"/>
              <a:t>-beginning of process not end test, </a:t>
            </a:r>
          </a:p>
          <a:p>
            <a:pPr marL="163529"/>
            <a:r>
              <a:rPr lang="en-US" sz="900" dirty="0"/>
              <a:t>-Institutional Self Evaluation Report (ISER) – clean slate, prior history of reports not considered</a:t>
            </a:r>
          </a:p>
          <a:p>
            <a:pPr marL="163529"/>
            <a:r>
              <a:rPr lang="en-US" sz="900" dirty="0"/>
              <a:t>-Peer Review Team/Formative and Summative</a:t>
            </a:r>
            <a:r>
              <a:rPr lang="en-US" sz="900" baseline="0" dirty="0"/>
              <a:t> Components: concluding in Team Report with </a:t>
            </a:r>
            <a:r>
              <a:rPr lang="en-US" sz="900" dirty="0"/>
              <a:t>Recommendations (for improvement or for compliance); Commendations; </a:t>
            </a:r>
          </a:p>
          <a:p>
            <a:pPr marL="163529"/>
            <a:r>
              <a:rPr lang="en-US" sz="900" dirty="0"/>
              <a:t>-Commission action – accreditation status </a:t>
            </a:r>
          </a:p>
          <a:p>
            <a:pPr marL="163529"/>
            <a:endParaRPr lang="en-US" sz="900" dirty="0"/>
          </a:p>
          <a:p>
            <a:pPr marL="163529"/>
            <a:r>
              <a:rPr lang="en-US" sz="900" dirty="0"/>
              <a:t>focus on ongoing process – #accreditation365 - accreditation is part of everyday work</a:t>
            </a:r>
          </a:p>
          <a:p>
            <a:pPr marL="163529"/>
            <a:endParaRPr lang="en-US" sz="900"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29</a:t>
            </a:fld>
            <a:endParaRPr lang="en-US" dirty="0"/>
          </a:p>
        </p:txBody>
      </p:sp>
    </p:spTree>
    <p:extLst>
      <p:ext uri="{BB962C8B-B14F-4D97-AF65-F5344CB8AC3E}">
        <p14:creationId xmlns:p14="http://schemas.microsoft.com/office/powerpoint/2010/main" val="2827178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Process </a:t>
            </a:r>
            <a:r>
              <a:rPr lang="en-US" sz="1800" dirty="0" err="1"/>
              <a:t>layed</a:t>
            </a:r>
            <a:r>
              <a:rPr lang="en-US" sz="1800" dirty="0"/>
              <a:t> out in Guide, seems simple but complex, ALO and steering committee will need to map out process and timeline</a:t>
            </a:r>
          </a:p>
          <a:p>
            <a:r>
              <a:rPr lang="en-US" sz="1800" dirty="0"/>
              <a:t>-real life perspective -- encourage to create a calendar with details and goals that allow many people to be involved.  share perspectives such as how to be inclusive in process, how to keep people motivated, importance of communication – based on culture</a:t>
            </a:r>
          </a:p>
        </p:txBody>
      </p:sp>
      <p:sp>
        <p:nvSpPr>
          <p:cNvPr id="4" name="Slide Number Placeholder 3"/>
          <p:cNvSpPr>
            <a:spLocks noGrp="1"/>
          </p:cNvSpPr>
          <p:nvPr>
            <p:ph type="sldNum" sz="quarter" idx="10"/>
          </p:nvPr>
        </p:nvSpPr>
        <p:spPr/>
        <p:txBody>
          <a:bodyPr/>
          <a:lstStyle/>
          <a:p>
            <a:fld id="{6506E352-FC09-42A0-8D3D-3BE439AD7FD6}" type="slidenum">
              <a:rPr lang="en-US" smtClean="0"/>
              <a:t>30</a:t>
            </a:fld>
            <a:endParaRPr lang="en-US" dirty="0"/>
          </a:p>
        </p:txBody>
      </p:sp>
    </p:spTree>
    <p:extLst>
      <p:ext uri="{BB962C8B-B14F-4D97-AF65-F5344CB8AC3E}">
        <p14:creationId xmlns:p14="http://schemas.microsoft.com/office/powerpoint/2010/main" val="179350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 – then introduces me</a:t>
            </a:r>
          </a:p>
        </p:txBody>
      </p:sp>
      <p:sp>
        <p:nvSpPr>
          <p:cNvPr id="4" name="Slide Number Placeholder 3"/>
          <p:cNvSpPr>
            <a:spLocks noGrp="1"/>
          </p:cNvSpPr>
          <p:nvPr>
            <p:ph type="sldNum" sz="quarter" idx="10"/>
          </p:nvPr>
        </p:nvSpPr>
        <p:spPr/>
        <p:txBody>
          <a:bodyPr/>
          <a:lstStyle/>
          <a:p>
            <a:fld id="{6506E352-FC09-42A0-8D3D-3BE439AD7FD6}" type="slidenum">
              <a:rPr lang="en-US" smtClean="0"/>
              <a:t>4</a:t>
            </a:fld>
            <a:endParaRPr lang="en-US" dirty="0"/>
          </a:p>
        </p:txBody>
      </p:sp>
    </p:spTree>
    <p:extLst>
      <p:ext uri="{BB962C8B-B14F-4D97-AF65-F5344CB8AC3E}">
        <p14:creationId xmlns:p14="http://schemas.microsoft.com/office/powerpoint/2010/main" val="219128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r>
              <a:rPr lang="en-US" dirty="0"/>
              <a:t>emphasize standards are descriptions of good practice; to provide guidance on what makes a quality institution, emphasize developed and revised through peer process, together improving what quality means</a:t>
            </a:r>
          </a:p>
          <a:p>
            <a:endParaRPr lang="en-US" dirty="0"/>
          </a:p>
          <a:p>
            <a:r>
              <a:rPr lang="en-US" dirty="0"/>
              <a:t>Focus on achieving institutional mission</a:t>
            </a:r>
          </a:p>
          <a:p>
            <a:r>
              <a:rPr lang="en-US" dirty="0"/>
              <a:t>Integrity and honesty in institutional policies and actions</a:t>
            </a:r>
          </a:p>
          <a:p>
            <a:r>
              <a:rPr lang="en-US" dirty="0"/>
              <a:t>Focus on student outcomes (e.g., completion of meaningful educational goals, attainment of demonstrable knowledge and skills)</a:t>
            </a:r>
          </a:p>
          <a:p>
            <a:r>
              <a:rPr lang="en-US" dirty="0"/>
              <a:t>Metrics and evidence used to assess institutional quality </a:t>
            </a:r>
          </a:p>
          <a:p>
            <a:r>
              <a:rPr lang="en-US" dirty="0"/>
              <a:t>Ongoing internal quality assurance practices</a:t>
            </a:r>
          </a:p>
          <a:p>
            <a:r>
              <a:rPr lang="en-US" dirty="0"/>
              <a:t>Continuous improvement for high performance</a:t>
            </a:r>
          </a:p>
          <a:p>
            <a:endParaRPr lang="en-US" dirty="0"/>
          </a:p>
          <a:p>
            <a:r>
              <a:rPr lang="en-US" dirty="0"/>
              <a:t>-Broadly written for application to diverse institutions: all institutions should be able to see themselves in those standards.</a:t>
            </a:r>
          </a:p>
          <a:p>
            <a:r>
              <a:rPr lang="en-US" dirty="0"/>
              <a:t>-Application varies by college. </a:t>
            </a:r>
          </a:p>
          <a:p>
            <a:r>
              <a:rPr lang="en-US" dirty="0"/>
              <a:t>-squishy terms</a:t>
            </a:r>
          </a:p>
          <a:p>
            <a:endParaRPr lang="en-US" dirty="0"/>
          </a:p>
          <a:p>
            <a:r>
              <a:rPr lang="en-US" dirty="0"/>
              <a:t>And they aren’t the easiest statements to understand sometimes.</a:t>
            </a:r>
          </a:p>
          <a:p>
            <a:r>
              <a:rPr lang="en-US" dirty="0"/>
              <a:t>Lead into exercise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9447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a:t>
            </a:r>
            <a:r>
              <a:rPr lang="en-US" baseline="0" dirty="0"/>
              <a:t> in chat – as reminder</a:t>
            </a:r>
            <a:endParaRPr lang="en-US" dirty="0"/>
          </a:p>
          <a:p>
            <a:endParaRPr lang="en-US" dirty="0"/>
          </a:p>
          <a:p>
            <a:r>
              <a:rPr lang="en-US" dirty="0"/>
              <a:t>Institutional mission</a:t>
            </a:r>
          </a:p>
          <a:p>
            <a:r>
              <a:rPr lang="en-US" dirty="0"/>
              <a:t>Integrity and honesty - institutional policies and actions</a:t>
            </a:r>
          </a:p>
          <a:p>
            <a:r>
              <a:rPr lang="en-US" dirty="0"/>
              <a:t>Student outcomes </a:t>
            </a:r>
          </a:p>
          <a:p>
            <a:r>
              <a:rPr lang="en-US" dirty="0"/>
              <a:t>Metrics and evidence to assess quality </a:t>
            </a:r>
          </a:p>
          <a:p>
            <a:r>
              <a:rPr lang="en-US" dirty="0"/>
              <a:t>Ongoing internal quality assurance practices</a:t>
            </a:r>
          </a:p>
          <a:p>
            <a:r>
              <a:rPr lang="en-US" dirty="0"/>
              <a:t>Continuous improvement for high performance</a:t>
            </a:r>
          </a:p>
          <a:p>
            <a:endParaRPr lang="en-US" dirty="0"/>
          </a:p>
          <a:p>
            <a:r>
              <a:rPr lang="en-US" dirty="0"/>
              <a:t>3 min. </a:t>
            </a:r>
          </a:p>
          <a:p>
            <a:r>
              <a:rPr lang="en-US" dirty="0"/>
              <a:t>-Broadly written for application to diverse institutions: all institutions should be able to see themselves in those standards.</a:t>
            </a:r>
          </a:p>
          <a:p>
            <a:r>
              <a:rPr lang="en-US" dirty="0"/>
              <a:t>-Application varies by college.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-squishy terms</a:t>
            </a:r>
          </a:p>
          <a:p>
            <a:endParaRPr lang="en-US" dirty="0"/>
          </a:p>
          <a:p>
            <a:r>
              <a:rPr lang="en-US" dirty="0"/>
              <a:t>And they aren’t the easiest statements to understand sometimes.</a:t>
            </a:r>
          </a:p>
          <a:p>
            <a:r>
              <a:rPr lang="en-US" dirty="0"/>
              <a:t>Lead</a:t>
            </a:r>
            <a:r>
              <a:rPr lang="en-US" baseline="0" dirty="0"/>
              <a:t> into exercise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8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33</a:t>
            </a:fld>
            <a:endParaRPr lang="en-US" dirty="0"/>
          </a:p>
        </p:txBody>
      </p:sp>
    </p:spTree>
    <p:extLst>
      <p:ext uri="{BB962C8B-B14F-4D97-AF65-F5344CB8AC3E}">
        <p14:creationId xmlns:p14="http://schemas.microsoft.com/office/powerpoint/2010/main" val="4269063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34</a:t>
            </a:fld>
            <a:endParaRPr lang="en-US" dirty="0"/>
          </a:p>
        </p:txBody>
      </p:sp>
    </p:spTree>
    <p:extLst>
      <p:ext uri="{BB962C8B-B14F-4D97-AF65-F5344CB8AC3E}">
        <p14:creationId xmlns:p14="http://schemas.microsoft.com/office/powerpoint/2010/main" val="711614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sz="1800" dirty="0"/>
          </a:p>
          <a:p>
            <a:r>
              <a:rPr lang="en-US" sz="1800" dirty="0"/>
              <a:t>3 min </a:t>
            </a:r>
          </a:p>
          <a:p>
            <a:r>
              <a:rPr lang="en-US" sz="1800" dirty="0"/>
              <a:t>explain purpose and lead first step is to learn how to interpret standard</a:t>
            </a:r>
          </a:p>
        </p:txBody>
      </p:sp>
      <p:sp>
        <p:nvSpPr>
          <p:cNvPr id="4" name="Slide Number Placeholder 3"/>
          <p:cNvSpPr>
            <a:spLocks noGrp="1"/>
          </p:cNvSpPr>
          <p:nvPr>
            <p:ph type="sldNum" sz="quarter" idx="10"/>
          </p:nvPr>
        </p:nvSpPr>
        <p:spPr/>
        <p:txBody>
          <a:bodyPr/>
          <a:lstStyle/>
          <a:p>
            <a:fld id="{6506E352-FC09-42A0-8D3D-3BE439AD7FD6}" type="slidenum">
              <a:rPr lang="en-US" smtClean="0"/>
              <a:t>35</a:t>
            </a:fld>
            <a:endParaRPr lang="en-US" dirty="0"/>
          </a:p>
        </p:txBody>
      </p:sp>
    </p:spTree>
    <p:extLst>
      <p:ext uri="{BB962C8B-B14F-4D97-AF65-F5344CB8AC3E}">
        <p14:creationId xmlns:p14="http://schemas.microsoft.com/office/powerpoint/2010/main" val="2938414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93275" rtl="0" eaLnBrk="1" fontAlgn="auto" latinLnBrk="0" hangingPunct="1">
              <a:lnSpc>
                <a:spcPct val="100000"/>
              </a:lnSpc>
              <a:spcBef>
                <a:spcPts val="0"/>
              </a:spcBef>
              <a:spcAft>
                <a:spcPts val="0"/>
              </a:spcAft>
              <a:buClrTx/>
              <a:buSzTx/>
              <a:buFontTx/>
              <a:buNone/>
              <a:tabLst/>
              <a:defRPr/>
            </a:pPr>
            <a:r>
              <a:rPr lang="en-US" sz="1800" dirty="0"/>
              <a:t>9:30 – 10:00 (slides 17 -18)  BREAKOUT Activity 30 Minutes</a:t>
            </a:r>
            <a:r>
              <a:rPr lang="en-US" sz="1800" baseline="0" dirty="0"/>
              <a:t>  -- </a:t>
            </a:r>
            <a:endParaRPr lang="en-US" sz="1800" dirty="0"/>
          </a:p>
          <a:p>
            <a:pPr defTabSz="693275">
              <a:defRPr/>
            </a:pPr>
            <a:r>
              <a:rPr lang="en-US" sz="1800" dirty="0"/>
              <a:t>BREAK – 10am – 10:15</a:t>
            </a:r>
            <a:r>
              <a:rPr lang="en-US" sz="1800" baseline="0" dirty="0"/>
              <a:t> am</a:t>
            </a:r>
          </a:p>
          <a:p>
            <a:pPr defTabSz="693275">
              <a:defRPr/>
            </a:pPr>
            <a:r>
              <a:rPr lang="en-US" sz="1800" baseline="0" dirty="0"/>
              <a:t>Return – 10:15am</a:t>
            </a:r>
            <a:endParaRPr lang="en-US" sz="1800" dirty="0"/>
          </a:p>
          <a:p>
            <a:pPr defTabSz="693275">
              <a:defRPr/>
            </a:pPr>
            <a:endParaRPr lang="en-US" sz="1800" dirty="0"/>
          </a:p>
          <a:p>
            <a:pPr marL="0" indent="0">
              <a:buNone/>
            </a:pPr>
            <a:r>
              <a:rPr lang="en-US" b="1" dirty="0"/>
              <a:t>Goals:</a:t>
            </a:r>
          </a:p>
          <a:p>
            <a:pPr marL="685222" lvl="1" indent="-342596">
              <a:buFont typeface="+mj-lt"/>
              <a:buAutoNum type="arabicPeriod"/>
            </a:pPr>
            <a:r>
              <a:rPr lang="en-US" sz="2000" dirty="0"/>
              <a:t>Provide an opportunity to discuss varying perspectives on standards</a:t>
            </a:r>
          </a:p>
          <a:p>
            <a:pPr marL="685222" lvl="1" indent="-342596">
              <a:buFont typeface="+mj-lt"/>
              <a:buAutoNum type="arabicPeriod"/>
            </a:pPr>
            <a:r>
              <a:rPr lang="en-US" sz="2000" dirty="0"/>
              <a:t>Identify differences among standards that may seem overly similar</a:t>
            </a:r>
          </a:p>
          <a:p>
            <a:pPr marL="685222" lvl="1" indent="-342596">
              <a:buFont typeface="+mj-lt"/>
              <a:buAutoNum type="arabicPeriod"/>
            </a:pPr>
            <a:r>
              <a:rPr lang="en-US" sz="2000" dirty="0"/>
              <a:t>Identify 1-2 pieces of evidence that could demonstrate college’s alignment </a:t>
            </a:r>
          </a:p>
          <a:p>
            <a:pPr marL="685222" lvl="1" indent="-342596">
              <a:buFont typeface="+mj-lt"/>
              <a:buAutoNum type="arabicPeriod"/>
            </a:pPr>
            <a:r>
              <a:rPr lang="en-US" sz="2000" dirty="0"/>
              <a:t>Begin to norm college’s interpretations and expectations</a:t>
            </a:r>
          </a:p>
          <a:p>
            <a:pPr defTabSz="693275">
              <a:defRPr/>
            </a:pPr>
            <a:endParaRPr lang="en-US" sz="1800" dirty="0"/>
          </a:p>
          <a:p>
            <a:pPr defTabSz="693275">
              <a:defRPr/>
            </a:pPr>
            <a:endParaRPr lang="en-US" sz="1800" dirty="0"/>
          </a:p>
          <a:p>
            <a:pPr defTabSz="693275">
              <a:defRPr/>
            </a:pPr>
            <a:r>
              <a:rPr lang="en-US" sz="1800" dirty="0"/>
              <a:t>5 min –explain assignment, provide handouts, have guide excerpts available to help</a:t>
            </a:r>
          </a:p>
          <a:p>
            <a:endParaRPr lang="en-US" sz="1800" dirty="0"/>
          </a:p>
          <a:p>
            <a:r>
              <a:rPr lang="en-US" sz="1800" dirty="0"/>
              <a:t>Note they will need to distinguish among similar sounding standards, how distinguish, how not redundant?</a:t>
            </a:r>
          </a:p>
          <a:p>
            <a:r>
              <a:rPr lang="en-US" sz="1800" dirty="0"/>
              <a:t>-lens of main standard</a:t>
            </a:r>
          </a:p>
          <a:p>
            <a:r>
              <a:rPr lang="en-US" sz="1800" dirty="0"/>
              <a:t>-detail or level of system under review</a:t>
            </a:r>
          </a:p>
          <a:p>
            <a:r>
              <a:rPr lang="en-US" sz="1800" dirty="0"/>
              <a:t>-policy</a:t>
            </a:r>
            <a:r>
              <a:rPr lang="en-US" sz="1800" baseline="0" dirty="0"/>
              <a:t> or procedure</a:t>
            </a:r>
            <a:endParaRPr lang="en-US" sz="1800" dirty="0"/>
          </a:p>
        </p:txBody>
      </p:sp>
      <p:sp>
        <p:nvSpPr>
          <p:cNvPr id="4" name="Slide Number Placeholder 3"/>
          <p:cNvSpPr>
            <a:spLocks noGrp="1"/>
          </p:cNvSpPr>
          <p:nvPr>
            <p:ph type="sldNum" sz="quarter" idx="10"/>
          </p:nvPr>
        </p:nvSpPr>
        <p:spPr/>
        <p:txBody>
          <a:bodyPr/>
          <a:lstStyle/>
          <a:p>
            <a:fld id="{6506E352-FC09-42A0-8D3D-3BE439AD7FD6}" type="slidenum">
              <a:rPr lang="en-US" smtClean="0"/>
              <a:t>36</a:t>
            </a:fld>
            <a:endParaRPr lang="en-US" dirty="0"/>
          </a:p>
        </p:txBody>
      </p:sp>
    </p:spTree>
    <p:extLst>
      <p:ext uri="{BB962C8B-B14F-4D97-AF65-F5344CB8AC3E}">
        <p14:creationId xmlns:p14="http://schemas.microsoft.com/office/powerpoint/2010/main" val="3524114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 10am – 10:15 am</a:t>
            </a:r>
          </a:p>
          <a:p>
            <a:r>
              <a:rPr lang="en-US" dirty="0"/>
              <a:t>Return – 10:15am</a:t>
            </a:r>
          </a:p>
          <a:p>
            <a:endParaRPr lang="en-US" dirty="0"/>
          </a:p>
          <a:p>
            <a:r>
              <a:rPr lang="en-US" b="1" dirty="0"/>
              <a:t>Start</a:t>
            </a:r>
            <a:r>
              <a:rPr lang="en-US" b="1" baseline="0" dirty="0"/>
              <a:t> report out 10:15 </a:t>
            </a:r>
            <a:r>
              <a:rPr lang="en-US" baseline="0" dirty="0"/>
              <a:t>– 10:40am </a:t>
            </a:r>
            <a:r>
              <a:rPr lang="en-US" dirty="0"/>
              <a:t> (~5 min. per group + reflection) – slides 19-23</a:t>
            </a:r>
          </a:p>
        </p:txBody>
      </p:sp>
      <p:sp>
        <p:nvSpPr>
          <p:cNvPr id="4" name="Slide Number Placeholder 3"/>
          <p:cNvSpPr>
            <a:spLocks noGrp="1"/>
          </p:cNvSpPr>
          <p:nvPr>
            <p:ph type="sldNum" sz="quarter" idx="10"/>
          </p:nvPr>
        </p:nvSpPr>
        <p:spPr/>
        <p:txBody>
          <a:bodyPr/>
          <a:lstStyle/>
          <a:p>
            <a:fld id="{6506E352-FC09-42A0-8D3D-3BE439AD7FD6}" type="slidenum">
              <a:rPr lang="en-US" smtClean="0"/>
              <a:t>37</a:t>
            </a:fld>
            <a:endParaRPr lang="en-US" dirty="0"/>
          </a:p>
        </p:txBody>
      </p:sp>
    </p:spTree>
    <p:extLst>
      <p:ext uri="{BB962C8B-B14F-4D97-AF65-F5344CB8AC3E}">
        <p14:creationId xmlns:p14="http://schemas.microsoft.com/office/powerpoint/2010/main" val="1261175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38</a:t>
            </a:fld>
            <a:endParaRPr lang="en-US" dirty="0"/>
          </a:p>
        </p:txBody>
      </p:sp>
    </p:spTree>
    <p:extLst>
      <p:ext uri="{BB962C8B-B14F-4D97-AF65-F5344CB8AC3E}">
        <p14:creationId xmlns:p14="http://schemas.microsoft.com/office/powerpoint/2010/main" val="1380602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39</a:t>
            </a:fld>
            <a:endParaRPr lang="en-US" dirty="0"/>
          </a:p>
        </p:txBody>
      </p:sp>
    </p:spTree>
    <p:extLst>
      <p:ext uri="{BB962C8B-B14F-4D97-AF65-F5344CB8AC3E}">
        <p14:creationId xmlns:p14="http://schemas.microsoft.com/office/powerpoint/2010/main" val="2543099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40</a:t>
            </a:fld>
            <a:endParaRPr lang="en-US" dirty="0"/>
          </a:p>
        </p:txBody>
      </p:sp>
    </p:spTree>
    <p:extLst>
      <p:ext uri="{BB962C8B-B14F-4D97-AF65-F5344CB8AC3E}">
        <p14:creationId xmlns:p14="http://schemas.microsoft.com/office/powerpoint/2010/main" val="323906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Say hello.  Explain my role as staff liaison – partnering with institution in support of their mission and quality</a:t>
            </a:r>
          </a:p>
          <a:p>
            <a:r>
              <a:rPr lang="en-US" baseline="0" dirty="0"/>
              <a:t> -Becomes immersed in your institution’s mission, culture, and student populations. </a:t>
            </a:r>
          </a:p>
          <a:p>
            <a:r>
              <a:rPr lang="en-US" baseline="0" dirty="0"/>
              <a:t> -Primary point of contact for accreditation activities.</a:t>
            </a:r>
          </a:p>
          <a:p>
            <a:r>
              <a:rPr lang="en-US" baseline="0" dirty="0"/>
              <a:t> -Provides trainings and resources</a:t>
            </a:r>
          </a:p>
          <a:p>
            <a:r>
              <a:rPr lang="en-US" baseline="0" dirty="0"/>
              <a:t> -ISER development</a:t>
            </a:r>
          </a:p>
          <a:p>
            <a:r>
              <a:rPr lang="en-US" baseline="0" dirty="0"/>
              <a:t> -Board of Trustees, and other groups as needed</a:t>
            </a:r>
          </a:p>
          <a:p>
            <a:r>
              <a:rPr lang="en-US" baseline="0" dirty="0"/>
              <a:t> -Answers questions about review process, standards, policies, etc.</a:t>
            </a:r>
          </a:p>
          <a:p>
            <a:r>
              <a:rPr lang="en-US" baseline="0" dirty="0"/>
              <a:t> -Provides information and resources for other reports (AR, AFR, Substantive Change applications)</a:t>
            </a:r>
          </a:p>
          <a:p>
            <a:r>
              <a:rPr lang="en-US" baseline="0" dirty="0"/>
              <a:t> -Serves as a resource for comprehensive peer review teams to ensure clarity and consistency.</a:t>
            </a:r>
          </a:p>
          <a:p>
            <a:r>
              <a:rPr lang="en-US" baseline="0" dirty="0"/>
              <a:t> -Provides institutional context to the Commission.</a:t>
            </a:r>
          </a:p>
          <a:p>
            <a:endParaRPr lang="en-US" baseline="0" dirty="0"/>
          </a:p>
          <a:p>
            <a:r>
              <a:rPr lang="en-US" baseline="0" dirty="0"/>
              <a:t>Explain ALO role –  </a:t>
            </a:r>
          </a:p>
          <a:p>
            <a:r>
              <a:rPr lang="en-US" baseline="0" dirty="0"/>
              <a:t> -Critical point of contact with the Commission</a:t>
            </a:r>
          </a:p>
          <a:p>
            <a:r>
              <a:rPr lang="en-US" baseline="0" dirty="0"/>
              <a:t> -Keeps current with Commission policies and practices</a:t>
            </a:r>
          </a:p>
          <a:p>
            <a:r>
              <a:rPr lang="en-US" baseline="0" dirty="0"/>
              <a:t> -Maintains institutional records of accreditation activities</a:t>
            </a:r>
          </a:p>
          <a:p>
            <a:r>
              <a:rPr lang="en-US" baseline="0" dirty="0"/>
              <a:t> -Advocates for the accreditation process</a:t>
            </a:r>
          </a:p>
          <a:p>
            <a:r>
              <a:rPr lang="en-US" baseline="0" dirty="0"/>
              <a:t> -Ensures that your president is appropriately informed</a:t>
            </a:r>
          </a:p>
          <a:p>
            <a:r>
              <a:rPr lang="en-US" baseline="0" dirty="0"/>
              <a:t> -Your local accreditation resource on campus!</a:t>
            </a:r>
          </a:p>
          <a:p>
            <a:endParaRPr lang="en-US" baseline="0" dirty="0"/>
          </a:p>
          <a:p>
            <a:r>
              <a:rPr lang="en-US" baseline="0" dirty="0"/>
              <a:t> </a:t>
            </a:r>
          </a:p>
          <a:p>
            <a:r>
              <a:rPr lang="en-US" baseline="0" dirty="0"/>
              <a:t>Emphasize this work provides opportunity to engage entire college </a:t>
            </a:r>
          </a:p>
          <a:p>
            <a:endParaRPr lang="en-US" dirty="0"/>
          </a:p>
          <a:p>
            <a:r>
              <a:rPr lang="en-US" dirty="0"/>
              <a:t>Want</a:t>
            </a:r>
            <a:r>
              <a:rPr lang="en-US" baseline="0" dirty="0"/>
              <a:t> this to be a discussion. An opportunity for you to ask questions. There’s a lot of you, so we’ll do our best to accommodate your questions. I have multiple screens so if you have a question raise your hand or put your question in the chat. Your ALO will be monitoring the chat and helping me with questions.</a:t>
            </a:r>
          </a:p>
          <a:p>
            <a:endParaRPr lang="en-US" baseline="0" dirty="0"/>
          </a:p>
          <a:p>
            <a:r>
              <a:rPr lang="en-US" baseline="0" dirty="0"/>
              <a:t>We plan to present a few slides, ask you to participate in some activities, and each of us will learn something new from </a:t>
            </a:r>
            <a:r>
              <a:rPr lang="en-US" baseline="0" dirty="0" err="1"/>
              <a:t>eachother</a:t>
            </a:r>
            <a:r>
              <a:rPr lang="en-US" baseline="0" dirty="0"/>
              <a:t> in the process. </a:t>
            </a:r>
            <a:endParaRPr lang="en-US" dirty="0"/>
          </a:p>
        </p:txBody>
      </p:sp>
      <p:sp>
        <p:nvSpPr>
          <p:cNvPr id="4" name="Slide Number Placeholder 3"/>
          <p:cNvSpPr>
            <a:spLocks noGrp="1"/>
          </p:cNvSpPr>
          <p:nvPr>
            <p:ph type="sldNum" sz="quarter" idx="10"/>
          </p:nvPr>
        </p:nvSpPr>
        <p:spPr/>
        <p:txBody>
          <a:bodyPr/>
          <a:lstStyle/>
          <a:p>
            <a:fld id="{27D243B2-E6EE-4F83-A8AC-3324DFFFC17F}" type="slidenum">
              <a:rPr lang="en-US" smtClean="0"/>
              <a:t>5</a:t>
            </a:fld>
            <a:endParaRPr lang="en-US"/>
          </a:p>
        </p:txBody>
      </p:sp>
    </p:spTree>
    <p:extLst>
      <p:ext uri="{BB962C8B-B14F-4D97-AF65-F5344CB8AC3E}">
        <p14:creationId xmlns:p14="http://schemas.microsoft.com/office/powerpoint/2010/main" val="1537751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p:txBody>
      </p:sp>
      <p:sp>
        <p:nvSpPr>
          <p:cNvPr id="4" name="Slide Number Placeholder 3"/>
          <p:cNvSpPr>
            <a:spLocks noGrp="1"/>
          </p:cNvSpPr>
          <p:nvPr>
            <p:ph type="sldNum" sz="quarter" idx="10"/>
          </p:nvPr>
        </p:nvSpPr>
        <p:spPr/>
        <p:txBody>
          <a:bodyPr/>
          <a:lstStyle/>
          <a:p>
            <a:fld id="{6506E352-FC09-42A0-8D3D-3BE439AD7FD6}" type="slidenum">
              <a:rPr lang="en-US" smtClean="0"/>
              <a:t>41</a:t>
            </a:fld>
            <a:endParaRPr lang="en-US" dirty="0"/>
          </a:p>
        </p:txBody>
      </p:sp>
    </p:spTree>
    <p:extLst>
      <p:ext uri="{BB962C8B-B14F-4D97-AF65-F5344CB8AC3E}">
        <p14:creationId xmlns:p14="http://schemas.microsoft.com/office/powerpoint/2010/main" val="642193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follow template, in the guide, remember technical report not dissertation, start with understanding the standard and looking to your evidence first, then analyze, discuss,  and write – analysis is heart of report</a:t>
            </a:r>
          </a:p>
        </p:txBody>
      </p:sp>
      <p:sp>
        <p:nvSpPr>
          <p:cNvPr id="4" name="Slide Number Placeholder 3"/>
          <p:cNvSpPr>
            <a:spLocks noGrp="1"/>
          </p:cNvSpPr>
          <p:nvPr>
            <p:ph type="sldNum" sz="quarter" idx="10"/>
          </p:nvPr>
        </p:nvSpPr>
        <p:spPr/>
        <p:txBody>
          <a:bodyPr/>
          <a:lstStyle/>
          <a:p>
            <a:fld id="{6506E352-FC09-42A0-8D3D-3BE439AD7FD6}" type="slidenum">
              <a:rPr lang="en-US" smtClean="0"/>
              <a:t>42</a:t>
            </a:fld>
            <a:endParaRPr lang="en-US" dirty="0"/>
          </a:p>
        </p:txBody>
      </p:sp>
    </p:spTree>
    <p:extLst>
      <p:ext uri="{BB962C8B-B14F-4D97-AF65-F5344CB8AC3E}">
        <p14:creationId xmlns:p14="http://schemas.microsoft.com/office/powerpoint/2010/main" val="3918607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tips and perspectives both as ALO and peer reviewer </a:t>
            </a:r>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43</a:t>
            </a:fld>
            <a:endParaRPr lang="en-US" dirty="0"/>
          </a:p>
        </p:txBody>
      </p:sp>
    </p:spTree>
    <p:extLst>
      <p:ext uri="{BB962C8B-B14F-4D97-AF65-F5344CB8AC3E}">
        <p14:creationId xmlns:p14="http://schemas.microsoft.com/office/powerpoint/2010/main" val="17927665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6506E352-FC09-42A0-8D3D-3BE439AD7FD6}" type="slidenum">
              <a:rPr lang="en-US" smtClean="0"/>
              <a:t>44</a:t>
            </a:fld>
            <a:endParaRPr lang="en-US" dirty="0"/>
          </a:p>
        </p:txBody>
      </p:sp>
    </p:spTree>
    <p:extLst>
      <p:ext uri="{BB962C8B-B14F-4D97-AF65-F5344CB8AC3E}">
        <p14:creationId xmlns:p14="http://schemas.microsoft.com/office/powerpoint/2010/main" val="466776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876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historical novel, focus on most current and </a:t>
            </a:r>
            <a:r>
              <a:rPr lang="en-US"/>
              <a:t>reasonable</a:t>
            </a:r>
            <a:r>
              <a:rPr lang="en-US" baseline="0"/>
              <a:t> available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5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47</a:t>
            </a:fld>
            <a:endParaRPr lang="en-US" dirty="0"/>
          </a:p>
        </p:txBody>
      </p:sp>
    </p:spTree>
    <p:extLst>
      <p:ext uri="{BB962C8B-B14F-4D97-AF65-F5344CB8AC3E}">
        <p14:creationId xmlns:p14="http://schemas.microsoft.com/office/powerpoint/2010/main" val="18189933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11:00 – 11:20am – slides 31 - 33</a:t>
            </a:r>
          </a:p>
          <a:p>
            <a:endParaRPr lang="en-US" sz="900" dirty="0"/>
          </a:p>
          <a:p>
            <a:r>
              <a:rPr lang="en-US" sz="900" dirty="0"/>
              <a:t>ISER production per your timelines</a:t>
            </a:r>
          </a:p>
          <a:p>
            <a:pPr marL="171450" indent="-171450">
              <a:buFont typeface="Arial" panose="020B0604020202020204" pitchFamily="34" charset="0"/>
              <a:buChar char="•"/>
            </a:pPr>
            <a:r>
              <a:rPr lang="en-US" sz="900" dirty="0"/>
              <a:t>Analyze Standard</a:t>
            </a:r>
          </a:p>
          <a:p>
            <a:pPr marL="171450" indent="-171450">
              <a:buFont typeface="Arial" panose="020B0604020202020204" pitchFamily="34" charset="0"/>
              <a:buChar char="•"/>
            </a:pPr>
            <a:r>
              <a:rPr lang="en-US" sz="900" dirty="0"/>
              <a:t>Gather evidence first</a:t>
            </a:r>
          </a:p>
          <a:p>
            <a:pPr marL="171450" indent="-171450">
              <a:buFont typeface="Arial" panose="020B0604020202020204" pitchFamily="34" charset="0"/>
              <a:buChar char="•"/>
            </a:pPr>
            <a:r>
              <a:rPr lang="en-US" sz="900" dirty="0"/>
              <a:t>Identify Gaps</a:t>
            </a:r>
          </a:p>
          <a:p>
            <a:pPr marL="171450" indent="-171450">
              <a:buFont typeface="Arial" panose="020B0604020202020204" pitchFamily="34" charset="0"/>
              <a:buChar char="•"/>
            </a:pPr>
            <a:r>
              <a:rPr lang="en-US" sz="900" dirty="0"/>
              <a:t>Make changes</a:t>
            </a:r>
          </a:p>
          <a:p>
            <a:pPr marL="171450" indent="-171450">
              <a:buFont typeface="Arial" panose="020B0604020202020204" pitchFamily="34" charset="0"/>
              <a:buChar char="•"/>
            </a:pPr>
            <a:r>
              <a:rPr lang="en-US" sz="900" dirty="0"/>
              <a:t>Write report</a:t>
            </a:r>
          </a:p>
          <a:p>
            <a:pPr marL="171450" indent="-171450">
              <a:buFont typeface="Arial" panose="020B0604020202020204" pitchFamily="34" charset="0"/>
              <a:buChar char="•"/>
            </a:pPr>
            <a:r>
              <a:rPr lang="en-US" sz="900" dirty="0"/>
              <a:t>Reviews process</a:t>
            </a:r>
          </a:p>
          <a:p>
            <a:endParaRPr lang="en-US" sz="900" dirty="0"/>
          </a:p>
          <a:p>
            <a:r>
              <a:rPr lang="en-US" sz="900" dirty="0"/>
              <a:t>Dec. 2022/Jan 2023 (60 days in advance of Team ISER Review)</a:t>
            </a:r>
            <a:r>
              <a:rPr lang="en-US" sz="900" baseline="0" dirty="0"/>
              <a:t> </a:t>
            </a:r>
            <a:r>
              <a:rPr lang="en-US" sz="900" dirty="0"/>
              <a:t>Report due to ACCJC</a:t>
            </a:r>
          </a:p>
          <a:p>
            <a:endParaRPr lang="en-US" sz="900" dirty="0"/>
          </a:p>
          <a:p>
            <a:endParaRPr lang="en-US"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48</a:t>
            </a:fld>
            <a:endParaRPr lang="en-US" dirty="0"/>
          </a:p>
        </p:txBody>
      </p:sp>
    </p:spTree>
    <p:extLst>
      <p:ext uri="{BB962C8B-B14F-4D97-AF65-F5344CB8AC3E}">
        <p14:creationId xmlns:p14="http://schemas.microsoft.com/office/powerpoint/2010/main" val="28390087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49</a:t>
            </a:fld>
            <a:endParaRPr lang="en-US" dirty="0"/>
          </a:p>
        </p:txBody>
      </p:sp>
    </p:spTree>
    <p:extLst>
      <p:ext uri="{BB962C8B-B14F-4D97-AF65-F5344CB8AC3E}">
        <p14:creationId xmlns:p14="http://schemas.microsoft.com/office/powerpoint/2010/main" val="282181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Gohar</a:t>
            </a:r>
          </a:p>
        </p:txBody>
      </p:sp>
      <p:sp>
        <p:nvSpPr>
          <p:cNvPr id="4" name="Slide Number Placeholder 3"/>
          <p:cNvSpPr>
            <a:spLocks noGrp="1"/>
          </p:cNvSpPr>
          <p:nvPr>
            <p:ph type="sldNum" sz="quarter" idx="10"/>
          </p:nvPr>
        </p:nvSpPr>
        <p:spPr/>
        <p:txBody>
          <a:bodyPr/>
          <a:lstStyle/>
          <a:p>
            <a:pPr marL="0" marR="0" lvl="0" indent="0" algn="r" defTabSz="685222"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22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9209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Gohar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smtClean="0"/>
              <a:t>Copy and paste link into chat</a:t>
            </a:r>
            <a:endParaRPr lang="en-US" sz="1200" baseline="0" dirty="0"/>
          </a:p>
        </p:txBody>
      </p:sp>
      <p:sp>
        <p:nvSpPr>
          <p:cNvPr id="4" name="Slide Number Placeholder 3"/>
          <p:cNvSpPr>
            <a:spLocks noGrp="1"/>
          </p:cNvSpPr>
          <p:nvPr>
            <p:ph type="sldNum" sz="quarter" idx="10"/>
          </p:nvPr>
        </p:nvSpPr>
        <p:spPr/>
        <p:txBody>
          <a:bodyPr/>
          <a:lstStyle/>
          <a:p>
            <a:fld id="{6506E352-FC09-42A0-8D3D-3BE439AD7FD6}" type="slidenum">
              <a:rPr lang="en-US" smtClean="0"/>
              <a:t>7</a:t>
            </a:fld>
            <a:endParaRPr lang="en-US" dirty="0"/>
          </a:p>
        </p:txBody>
      </p:sp>
    </p:spTree>
    <p:extLst>
      <p:ext uri="{BB962C8B-B14F-4D97-AF65-F5344CB8AC3E}">
        <p14:creationId xmlns:p14="http://schemas.microsoft.com/office/powerpoint/2010/main" val="77617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Gohar |</a:t>
            </a:r>
          </a:p>
        </p:txBody>
      </p:sp>
      <p:sp>
        <p:nvSpPr>
          <p:cNvPr id="4" name="Slide Number Placeholder 3"/>
          <p:cNvSpPr>
            <a:spLocks noGrp="1"/>
          </p:cNvSpPr>
          <p:nvPr>
            <p:ph type="sldNum" sz="quarter" idx="5"/>
          </p:nvPr>
        </p:nvSpPr>
        <p:spPr/>
        <p:txBody>
          <a:bodyPr/>
          <a:lstStyle/>
          <a:p>
            <a:fld id="{27D243B2-E6EE-4F83-A8AC-3324DFFFC17F}" type="slidenum">
              <a:rPr lang="en-US" smtClean="0"/>
              <a:t>8</a:t>
            </a:fld>
            <a:endParaRPr lang="en-US"/>
          </a:p>
        </p:txBody>
      </p:sp>
    </p:spTree>
    <p:extLst>
      <p:ext uri="{BB962C8B-B14F-4D97-AF65-F5344CB8AC3E}">
        <p14:creationId xmlns:p14="http://schemas.microsoft.com/office/powerpoint/2010/main" val="316320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Barbara </a:t>
            </a:r>
            <a:r>
              <a:rPr lang="en-US" dirty="0" err="1"/>
              <a:t>Mezaki</a:t>
            </a:r>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9</a:t>
            </a:fld>
            <a:endParaRPr lang="en-US" dirty="0"/>
          </a:p>
        </p:txBody>
      </p:sp>
    </p:spTree>
    <p:extLst>
      <p:ext uri="{BB962C8B-B14F-4D97-AF65-F5344CB8AC3E}">
        <p14:creationId xmlns:p14="http://schemas.microsoft.com/office/powerpoint/2010/main" val="144744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6443">
              <a:defRPr/>
            </a:pPr>
            <a:r>
              <a:rPr lang="en-US" dirty="0"/>
              <a:t>Gohar ask to Type in chat</a:t>
            </a:r>
          </a:p>
        </p:txBody>
      </p:sp>
      <p:sp>
        <p:nvSpPr>
          <p:cNvPr id="4" name="Slide Number Placeholder 3"/>
          <p:cNvSpPr>
            <a:spLocks noGrp="1"/>
          </p:cNvSpPr>
          <p:nvPr>
            <p:ph type="sldNum" sz="quarter" idx="10"/>
          </p:nvPr>
        </p:nvSpPr>
        <p:spPr/>
        <p:txBody>
          <a:bodyPr/>
          <a:lstStyle/>
          <a:p>
            <a:fld id="{6506E352-FC09-42A0-8D3D-3BE439AD7FD6}" type="slidenum">
              <a:rPr lang="en-US" smtClean="0"/>
              <a:t>10</a:t>
            </a:fld>
            <a:endParaRPr lang="en-US" dirty="0"/>
          </a:p>
        </p:txBody>
      </p:sp>
    </p:spTree>
    <p:extLst>
      <p:ext uri="{BB962C8B-B14F-4D97-AF65-F5344CB8AC3E}">
        <p14:creationId xmlns:p14="http://schemas.microsoft.com/office/powerpoint/2010/main" val="220883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77635"/>
            <a:ext cx="2628900" cy="48494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177636"/>
            <a:ext cx="7734300" cy="4849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3069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74223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0483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4376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2788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19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19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6395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655"/>
            <a:ext cx="10515600" cy="6100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06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06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781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09930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22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4509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10/20/2021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9721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2329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77635"/>
            <a:ext cx="2628900" cy="48494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1177636"/>
            <a:ext cx="7734300" cy="4849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3882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908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4376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19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19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655"/>
            <a:ext cx="10515600" cy="6100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06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06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10/20/2021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93788"/>
            <a:ext cx="10515600" cy="5969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1458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9701563" y="6356351"/>
            <a:ext cx="1652239" cy="228600"/>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latin typeface="Arial" charset="0"/>
                <a:ea typeface="Arial" charset="0"/>
                <a:cs typeface="Arial" charset="0"/>
              </a:rPr>
              <a:t>ACCJC.ORG</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07375" y="6102976"/>
            <a:ext cx="3465735" cy="604137"/>
          </a:xfrm>
          <a:prstGeom prst="rect">
            <a:avLst/>
          </a:prstGeom>
        </p:spPr>
      </p:pic>
    </p:spTree>
    <p:extLst>
      <p:ext uri="{BB962C8B-B14F-4D97-AF65-F5344CB8AC3E}">
        <p14:creationId xmlns:p14="http://schemas.microsoft.com/office/powerpoint/2010/main" val="688272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93788"/>
            <a:ext cx="10515600" cy="5969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1458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9701563" y="6356351"/>
            <a:ext cx="1652239" cy="228600"/>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latin typeface="Arial" charset="0"/>
                <a:ea typeface="Arial" charset="0"/>
                <a:cs typeface="Arial" charset="0"/>
              </a:rPr>
              <a:t>ACCJC.ORG</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38200" y="6032640"/>
            <a:ext cx="3465735" cy="604137"/>
          </a:xfrm>
          <a:prstGeom prst="rect">
            <a:avLst/>
          </a:prstGeom>
        </p:spPr>
      </p:pic>
    </p:spTree>
    <p:extLst>
      <p:ext uri="{BB962C8B-B14F-4D97-AF65-F5344CB8AC3E}">
        <p14:creationId xmlns:p14="http://schemas.microsoft.com/office/powerpoint/2010/main" val="19241036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accjc.org/guides-and-manuals/"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accjc.org/webinar/#webinar_recording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accjc.org/educational-series/" TargetMode="External"/><Relationship Id="rId13" Type="http://schemas.openxmlformats.org/officeDocument/2006/relationships/hyperlink" Target="https://accjc.org/accjc-connect/" TargetMode="External"/><Relationship Id="rId3" Type="http://schemas.openxmlformats.org/officeDocument/2006/relationships/hyperlink" Target="https://accjc.org/complaint-process/" TargetMode="External"/><Relationship Id="rId7" Type="http://schemas.openxmlformats.org/officeDocument/2006/relationships/hyperlink" Target="https://accjc.org/guides-and-manuals/" TargetMode="External"/><Relationship Id="rId12" Type="http://schemas.openxmlformats.org/officeDocument/2006/relationships/hyperlink" Target="https://accjc.org/forms/news-signup/" TargetMode="External"/><Relationship Id="rId17" Type="http://schemas.openxmlformats.org/officeDocument/2006/relationships/image" Target="../media/image28.png"/><Relationship Id="rId2" Type="http://schemas.openxmlformats.org/officeDocument/2006/relationships/notesSlide" Target="../notesSlides/notesSlide26.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accjc.org/eligibility-requirements-standards-policies/" TargetMode="External"/><Relationship Id="rId11" Type="http://schemas.openxmlformats.org/officeDocument/2006/relationships/hyperlink" Target="https://accjc.org/announcements/" TargetMode="External"/><Relationship Id="rId5" Type="http://schemas.openxmlformats.org/officeDocument/2006/relationships/hyperlink" Target="https://accjc.org/wp-content/uploads/Accreditation-Standards_-Adopted-June-2014.pdf" TargetMode="External"/><Relationship Id="rId15" Type="http://schemas.openxmlformats.org/officeDocument/2006/relationships/image" Target="../media/image19.png"/><Relationship Id="rId10" Type="http://schemas.openxmlformats.org/officeDocument/2006/relationships/hyperlink" Target="https://accjc.org/events/" TargetMode="External"/><Relationship Id="rId4" Type="http://schemas.openxmlformats.org/officeDocument/2006/relationships/hyperlink" Target="https://accjc.org/wp-content/uploads/Eligibility-Requirements-Adopted-June-2014.pdf" TargetMode="External"/><Relationship Id="rId9" Type="http://schemas.openxmlformats.org/officeDocument/2006/relationships/hyperlink" Target="https://accjc.org/webinar/" TargetMode="External"/><Relationship Id="rId14" Type="http://schemas.openxmlformats.org/officeDocument/2006/relationships/hyperlink" Target="https://accjc.org/commission-action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E728-FB89-AE4D-B494-C39FB811DFB4}"/>
              </a:ext>
            </a:extLst>
          </p:cNvPr>
          <p:cNvSpPr>
            <a:spLocks noGrp="1"/>
          </p:cNvSpPr>
          <p:nvPr>
            <p:ph type="title"/>
          </p:nvPr>
        </p:nvSpPr>
        <p:spPr>
          <a:xfrm>
            <a:off x="838200" y="1093788"/>
            <a:ext cx="10515600" cy="1247076"/>
          </a:xfrm>
        </p:spPr>
        <p:txBody>
          <a:bodyPr>
            <a:normAutofit fontScale="90000"/>
          </a:bodyPr>
          <a:lstStyle/>
          <a:p>
            <a:pPr algn="ct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President’s Welcome</a:t>
            </a:r>
          </a:p>
        </p:txBody>
      </p:sp>
      <p:sp>
        <p:nvSpPr>
          <p:cNvPr id="3" name="Content Placeholder 2">
            <a:extLst>
              <a:ext uri="{FF2B5EF4-FFF2-40B4-BE49-F238E27FC236}">
                <a16:creationId xmlns:a16="http://schemas.microsoft.com/office/drawing/2014/main" id="{82034579-AEE3-EB42-9FFB-13680BF19074}"/>
              </a:ext>
            </a:extLst>
          </p:cNvPr>
          <p:cNvSpPr>
            <a:spLocks noGrp="1"/>
          </p:cNvSpPr>
          <p:nvPr>
            <p:ph idx="1"/>
          </p:nvPr>
        </p:nvSpPr>
        <p:spPr>
          <a:xfrm>
            <a:off x="838200" y="3255264"/>
            <a:ext cx="10515600" cy="2716166"/>
          </a:xfrm>
        </p:spPr>
        <p:txBody>
          <a:bodyPr>
            <a:normAutofit/>
          </a:bodyPr>
          <a:lstStyle/>
          <a:p>
            <a:pPr marL="0" indent="0" algn="ctr">
              <a:buNone/>
            </a:pPr>
            <a:r>
              <a:rPr lang="en-US" sz="3600" dirty="0"/>
              <a:t>Dr. Bill Scroggins</a:t>
            </a:r>
          </a:p>
        </p:txBody>
      </p:sp>
    </p:spTree>
    <p:extLst>
      <p:ext uri="{BB962C8B-B14F-4D97-AF65-F5344CB8AC3E}">
        <p14:creationId xmlns:p14="http://schemas.microsoft.com/office/powerpoint/2010/main" val="220040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35" y="1093788"/>
            <a:ext cx="11052765" cy="596900"/>
          </a:xfrm>
        </p:spPr>
        <p:txBody>
          <a:bodyPr>
            <a:noAutofit/>
          </a:bodyPr>
          <a:lstStyle/>
          <a:p>
            <a:pPr algn="ctr"/>
            <a:r>
              <a:rPr lang="en-US" sz="4800" b="1" dirty="0"/>
              <a:t>Why </a:t>
            </a:r>
            <a:r>
              <a:rPr lang="en-US" sz="4800" b="1" dirty="0" smtClean="0"/>
              <a:t>Does Your College Seek Accreditation?</a:t>
            </a:r>
            <a:endParaRPr lang="en-US" sz="4800" b="1" dirty="0"/>
          </a:p>
        </p:txBody>
      </p:sp>
      <p:sp>
        <p:nvSpPr>
          <p:cNvPr id="3" name="Content Placeholder 2"/>
          <p:cNvSpPr>
            <a:spLocks noGrp="1"/>
          </p:cNvSpPr>
          <p:nvPr>
            <p:ph idx="1"/>
          </p:nvPr>
        </p:nvSpPr>
        <p:spPr>
          <a:xfrm>
            <a:off x="301035" y="2179850"/>
            <a:ext cx="8221971" cy="2295663"/>
          </a:xfrm>
        </p:spPr>
        <p:txBody>
          <a:bodyPr>
            <a:normAutofit/>
          </a:bodyPr>
          <a:lstStyle/>
          <a:p>
            <a:pPr marL="0" indent="0">
              <a:buNone/>
            </a:pPr>
            <a:r>
              <a:rPr lang="en-US" sz="3200" dirty="0"/>
              <a:t>In 1 to 3 words describe </a:t>
            </a:r>
            <a:r>
              <a:rPr lang="en-US" sz="3200" dirty="0" smtClean="0"/>
              <a:t>why accreditation is important:</a:t>
            </a:r>
            <a:endParaRPr lang="en-US" sz="3200" dirty="0"/>
          </a:p>
          <a:p>
            <a:pPr marL="0" indent="0">
              <a:buNone/>
            </a:pPr>
            <a:endParaRPr lang="en-US" sz="3200" dirty="0"/>
          </a:p>
        </p:txBody>
      </p:sp>
      <p:cxnSp>
        <p:nvCxnSpPr>
          <p:cNvPr id="9" name="Straight Connector 8"/>
          <p:cNvCxnSpPr/>
          <p:nvPr/>
        </p:nvCxnSpPr>
        <p:spPr>
          <a:xfrm>
            <a:off x="1615976" y="4864459"/>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08999" y="4864459"/>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03446" y="4864459"/>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84357" y="3509423"/>
            <a:ext cx="2921056" cy="502766"/>
          </a:xfrm>
          <a:prstGeom prst="rect">
            <a:avLst/>
          </a:prstGeom>
          <a:noFill/>
        </p:spPr>
        <p:txBody>
          <a:bodyPr wrap="none" rtlCol="0">
            <a:spAutoFit/>
          </a:bodyPr>
          <a:lstStyle/>
          <a:p>
            <a:r>
              <a:rPr lang="en-US" sz="2667" b="1" dirty="0" smtClean="0"/>
              <a:t>Top Three Reasons:</a:t>
            </a:r>
            <a:endParaRPr lang="en-US" sz="2667" b="1" dirty="0"/>
          </a:p>
        </p:txBody>
      </p:sp>
      <p:sp>
        <p:nvSpPr>
          <p:cNvPr id="14" name="TextBox 13"/>
          <p:cNvSpPr txBox="1"/>
          <p:nvPr/>
        </p:nvSpPr>
        <p:spPr>
          <a:xfrm>
            <a:off x="1997441" y="4084759"/>
            <a:ext cx="437940" cy="748988"/>
          </a:xfrm>
          <a:prstGeom prst="rect">
            <a:avLst/>
          </a:prstGeom>
          <a:noFill/>
        </p:spPr>
        <p:txBody>
          <a:bodyPr wrap="none" rtlCol="0">
            <a:spAutoFit/>
          </a:bodyPr>
          <a:lstStyle/>
          <a:p>
            <a:r>
              <a:rPr lang="en-US" sz="4267" dirty="0">
                <a:solidFill>
                  <a:schemeClr val="bg2"/>
                </a:solidFill>
              </a:rPr>
              <a:t>?</a:t>
            </a:r>
          </a:p>
        </p:txBody>
      </p:sp>
      <p:sp>
        <p:nvSpPr>
          <p:cNvPr id="15" name="TextBox 14"/>
          <p:cNvSpPr txBox="1"/>
          <p:nvPr/>
        </p:nvSpPr>
        <p:spPr>
          <a:xfrm>
            <a:off x="3717553" y="4084759"/>
            <a:ext cx="437940" cy="748988"/>
          </a:xfrm>
          <a:prstGeom prst="rect">
            <a:avLst/>
          </a:prstGeom>
          <a:noFill/>
        </p:spPr>
        <p:txBody>
          <a:bodyPr wrap="none" rtlCol="0">
            <a:spAutoFit/>
          </a:bodyPr>
          <a:lstStyle/>
          <a:p>
            <a:r>
              <a:rPr lang="en-US" sz="4267" dirty="0">
                <a:solidFill>
                  <a:schemeClr val="bg2"/>
                </a:solidFill>
              </a:rPr>
              <a:t>?</a:t>
            </a:r>
          </a:p>
        </p:txBody>
      </p:sp>
      <p:sp>
        <p:nvSpPr>
          <p:cNvPr id="16" name="TextBox 15"/>
          <p:cNvSpPr txBox="1"/>
          <p:nvPr/>
        </p:nvSpPr>
        <p:spPr>
          <a:xfrm>
            <a:off x="5414519" y="4084759"/>
            <a:ext cx="437940" cy="748988"/>
          </a:xfrm>
          <a:prstGeom prst="rect">
            <a:avLst/>
          </a:prstGeom>
          <a:noFill/>
        </p:spPr>
        <p:txBody>
          <a:bodyPr wrap="none" rtlCol="0">
            <a:spAutoFit/>
          </a:bodyPr>
          <a:lstStyle/>
          <a:p>
            <a:r>
              <a:rPr lang="en-US" sz="4267" dirty="0">
                <a:solidFill>
                  <a:schemeClr val="bg2"/>
                </a:solidFill>
              </a:rPr>
              <a:t>?</a:t>
            </a:r>
          </a:p>
        </p:txBody>
      </p:sp>
      <p:sp>
        <p:nvSpPr>
          <p:cNvPr id="20" name="TextBox 19"/>
          <p:cNvSpPr txBox="1"/>
          <p:nvPr/>
        </p:nvSpPr>
        <p:spPr>
          <a:xfrm>
            <a:off x="8442240" y="2530919"/>
            <a:ext cx="3432735" cy="400110"/>
          </a:xfrm>
          <a:prstGeom prst="rect">
            <a:avLst/>
          </a:prstGeom>
          <a:noFill/>
        </p:spPr>
        <p:txBody>
          <a:bodyPr wrap="square" rtlCol="0">
            <a:spAutoFit/>
          </a:bodyPr>
          <a:lstStyle/>
          <a:p>
            <a:pPr algn="ctr"/>
            <a:r>
              <a:rPr lang="en-US" sz="2000" b="1" dirty="0" smtClean="0">
                <a:latin typeface="Bodoni MT" panose="02070603080606020203" pitchFamily="18" charset="0"/>
              </a:rPr>
              <a:t>Type Your Response in Chat</a:t>
            </a:r>
            <a:endParaRPr lang="en-US" sz="2000" b="1" dirty="0">
              <a:latin typeface="Bodoni MT" panose="02070603080606020203" pitchFamily="18" charset="0"/>
            </a:endParaRPr>
          </a:p>
        </p:txBody>
      </p:sp>
      <p:pic>
        <p:nvPicPr>
          <p:cNvPr id="4" name="Picture 3"/>
          <p:cNvPicPr>
            <a:picLocks noChangeAspect="1"/>
          </p:cNvPicPr>
          <p:nvPr/>
        </p:nvPicPr>
        <p:blipFill>
          <a:blip r:embed="rId3"/>
          <a:stretch>
            <a:fillRect/>
          </a:stretch>
        </p:blipFill>
        <p:spPr>
          <a:xfrm>
            <a:off x="8552635" y="2931029"/>
            <a:ext cx="3211947" cy="2110827"/>
          </a:xfrm>
          <a:prstGeom prst="rect">
            <a:avLst/>
          </a:prstGeom>
        </p:spPr>
      </p:pic>
    </p:spTree>
    <p:extLst>
      <p:ext uri="{BB962C8B-B14F-4D97-AF65-F5344CB8AC3E}">
        <p14:creationId xmlns:p14="http://schemas.microsoft.com/office/powerpoint/2010/main" val="62695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3029" y="1075404"/>
            <a:ext cx="2963768" cy="596900"/>
          </a:xfrm>
        </p:spPr>
        <p:txBody>
          <a:bodyPr>
            <a:normAutofit fontScale="90000"/>
          </a:bodyPr>
          <a:lstStyle/>
          <a:p>
            <a:r>
              <a:rPr lang="en-US" b="1" dirty="0"/>
              <a:t>Why Bother?</a:t>
            </a:r>
          </a:p>
        </p:txBody>
      </p:sp>
      <p:pic>
        <p:nvPicPr>
          <p:cNvPr id="6" name="Picture 5"/>
          <p:cNvPicPr>
            <a:picLocks noChangeAspect="1"/>
          </p:cNvPicPr>
          <p:nvPr/>
        </p:nvPicPr>
        <p:blipFill rotWithShape="1">
          <a:blip r:embed="rId3"/>
          <a:srcRect t="11434"/>
          <a:stretch/>
        </p:blipFill>
        <p:spPr>
          <a:xfrm>
            <a:off x="6129106" y="1818251"/>
            <a:ext cx="5511615" cy="3805233"/>
          </a:xfrm>
          <a:prstGeom prst="rect">
            <a:avLst/>
          </a:prstGeom>
        </p:spPr>
      </p:pic>
      <p:sp>
        <p:nvSpPr>
          <p:cNvPr id="4" name="Rectangle 3"/>
          <p:cNvSpPr/>
          <p:nvPr/>
        </p:nvSpPr>
        <p:spPr>
          <a:xfrm>
            <a:off x="212271" y="1863143"/>
            <a:ext cx="6129105" cy="3785652"/>
          </a:xfrm>
          <a:prstGeom prst="rect">
            <a:avLst/>
          </a:prstGeom>
        </p:spPr>
        <p:txBody>
          <a:bodyPr wrap="square">
            <a:spAutoFit/>
          </a:bodyPr>
          <a:lstStyle/>
          <a:p>
            <a:pPr marL="342900" indent="-342900">
              <a:buFont typeface="Wingdings" panose="05000000000000000000" pitchFamily="2" charset="2"/>
              <a:buChar char="Ø"/>
            </a:pPr>
            <a:r>
              <a:rPr lang="en-US" sz="2400" dirty="0"/>
              <a:t>Access to Title IV (Federal Student Aid) </a:t>
            </a:r>
          </a:p>
          <a:p>
            <a:pPr marL="342900" indent="-342900">
              <a:buFont typeface="Wingdings" panose="05000000000000000000" pitchFamily="2" charset="2"/>
              <a:buChar char="Ø"/>
            </a:pPr>
            <a:r>
              <a:rPr lang="en-US" sz="2400" dirty="0"/>
              <a:t>Credibility to degrees and credentials (transfer &amp; employment) </a:t>
            </a:r>
          </a:p>
          <a:p>
            <a:pPr marL="342900" indent="-342900">
              <a:buFont typeface="Wingdings" panose="05000000000000000000" pitchFamily="2" charset="2"/>
              <a:buChar char="Ø"/>
            </a:pPr>
            <a:r>
              <a:rPr lang="en-US" sz="2400" dirty="0"/>
              <a:t>Assure quality to the public and students</a:t>
            </a:r>
          </a:p>
          <a:p>
            <a:pPr marL="342900" indent="-342900">
              <a:buFont typeface="Wingdings" panose="05000000000000000000" pitchFamily="2" charset="2"/>
              <a:buChar char="Ø"/>
            </a:pPr>
            <a:r>
              <a:rPr lang="en-US" sz="2400" dirty="0"/>
              <a:t>Stimulates institutional innovation and improvement</a:t>
            </a:r>
          </a:p>
          <a:p>
            <a:pPr marL="342900" indent="-342900">
              <a:buFont typeface="Wingdings" panose="05000000000000000000" pitchFamily="2" charset="2"/>
              <a:buChar char="Ø"/>
            </a:pPr>
            <a:r>
              <a:rPr lang="en-US" sz="2400" dirty="0"/>
              <a:t>Provides quality assurance to students, the public, and other institutions that you are achieving your mission </a:t>
            </a:r>
          </a:p>
          <a:p>
            <a:endParaRPr lang="en-US" sz="2400" dirty="0"/>
          </a:p>
        </p:txBody>
      </p:sp>
    </p:spTree>
    <p:extLst>
      <p:ext uri="{BB962C8B-B14F-4D97-AF65-F5344CB8AC3E}">
        <p14:creationId xmlns:p14="http://schemas.microsoft.com/office/powerpoint/2010/main" val="232372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0933">
            <a:off x="8290538" y="3025788"/>
            <a:ext cx="3013680" cy="1243467"/>
          </a:xfrm>
          <a:prstGeom prst="rect">
            <a:avLst/>
          </a:prstGeom>
        </p:spPr>
      </p:pic>
      <p:sp>
        <p:nvSpPr>
          <p:cNvPr id="2" name="Title 1"/>
          <p:cNvSpPr>
            <a:spLocks noGrp="1"/>
          </p:cNvSpPr>
          <p:nvPr>
            <p:ph type="title"/>
          </p:nvPr>
        </p:nvSpPr>
        <p:spPr>
          <a:xfrm>
            <a:off x="3975819" y="1128131"/>
            <a:ext cx="4697186" cy="596900"/>
          </a:xfrm>
        </p:spPr>
        <p:txBody>
          <a:bodyPr>
            <a:normAutofit fontScale="90000"/>
          </a:bodyPr>
          <a:lstStyle/>
          <a:p>
            <a:pPr algn="ctr"/>
            <a:r>
              <a:rPr lang="en-US" b="1" dirty="0"/>
              <a:t>Who ACCJC Accredits</a:t>
            </a:r>
          </a:p>
        </p:txBody>
      </p:sp>
      <p:sp>
        <p:nvSpPr>
          <p:cNvPr id="6" name="Content Placeholder 5"/>
          <p:cNvSpPr>
            <a:spLocks noGrp="1"/>
          </p:cNvSpPr>
          <p:nvPr>
            <p:ph idx="1"/>
          </p:nvPr>
        </p:nvSpPr>
        <p:spPr>
          <a:xfrm>
            <a:off x="838199" y="1825625"/>
            <a:ext cx="10566401" cy="4145805"/>
          </a:xfrm>
        </p:spPr>
        <p:txBody>
          <a:bodyPr>
            <a:normAutofit/>
          </a:bodyPr>
          <a:lstStyle/>
          <a:p>
            <a:r>
              <a:rPr lang="en-US" dirty="0"/>
              <a:t>Public and private colleges with primary mission of granting associate degrees (may also award certificates and other credentials, including bachelor’s degrees) in:</a:t>
            </a:r>
          </a:p>
          <a:p>
            <a:pPr lvl="1"/>
            <a:r>
              <a:rPr lang="en-US" dirty="0"/>
              <a:t>California </a:t>
            </a:r>
          </a:p>
          <a:p>
            <a:pPr lvl="1"/>
            <a:r>
              <a:rPr lang="en-US" dirty="0"/>
              <a:t>Hawaii</a:t>
            </a:r>
          </a:p>
          <a:p>
            <a:pPr lvl="1"/>
            <a:r>
              <a:rPr lang="en-US" dirty="0"/>
              <a:t>U.S. territories of Guam and American Samoa</a:t>
            </a:r>
          </a:p>
          <a:p>
            <a:pPr lvl="1"/>
            <a:r>
              <a:rPr lang="en-US" dirty="0"/>
              <a:t>The Republic of Palau</a:t>
            </a:r>
          </a:p>
          <a:p>
            <a:pPr lvl="1"/>
            <a:r>
              <a:rPr lang="en-US" dirty="0"/>
              <a:t>The Federated States of Micronesia</a:t>
            </a:r>
          </a:p>
          <a:p>
            <a:pPr lvl="1"/>
            <a:r>
              <a:rPr lang="en-US" dirty="0"/>
              <a:t>The Commonwealth of the Northern Marianas </a:t>
            </a:r>
          </a:p>
          <a:p>
            <a:pPr lvl="1"/>
            <a:r>
              <a:rPr lang="en-US" dirty="0"/>
              <a:t>The Republic of the Marshall Islands</a:t>
            </a:r>
          </a:p>
          <a:p>
            <a:endParaRPr lang="en-US" dirty="0"/>
          </a:p>
          <a:p>
            <a:pPr lvl="1"/>
            <a:endParaRPr lang="en-US" dirty="0"/>
          </a:p>
        </p:txBody>
      </p:sp>
      <p:pic>
        <p:nvPicPr>
          <p:cNvPr id="1030" name="Picture 6" descr="Apollo Globe - B - ME-2492 - Production Advant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3005" y="3531935"/>
            <a:ext cx="2731595" cy="273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9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ACCJC Mission in Action</a:t>
            </a:r>
            <a:endParaRPr lang="en-US" dirty="0"/>
          </a:p>
        </p:txBody>
      </p:sp>
      <p:sp>
        <p:nvSpPr>
          <p:cNvPr id="3" name="Content Placeholder 2"/>
          <p:cNvSpPr>
            <a:spLocks noGrp="1"/>
          </p:cNvSpPr>
          <p:nvPr>
            <p:ph idx="1"/>
          </p:nvPr>
        </p:nvSpPr>
        <p:spPr>
          <a:xfrm>
            <a:off x="484093" y="1690689"/>
            <a:ext cx="11205883" cy="4486275"/>
          </a:xfrm>
        </p:spPr>
        <p:txBody>
          <a:bodyPr/>
          <a:lstStyle/>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CA082014-8E19-4047-A39F-D0E288376018}"/>
              </a:ext>
            </a:extLst>
          </p:cNvPr>
          <p:cNvSpPr txBox="1"/>
          <p:nvPr/>
        </p:nvSpPr>
        <p:spPr>
          <a:xfrm>
            <a:off x="484093" y="2446710"/>
            <a:ext cx="5611907" cy="3539430"/>
          </a:xfrm>
          <a:prstGeom prst="rect">
            <a:avLst/>
          </a:prstGeom>
          <a:noFill/>
        </p:spPr>
        <p:txBody>
          <a:bodyPr wrap="square" rtlCol="0">
            <a:spAutoFit/>
          </a:bodyPr>
          <a:lstStyle/>
          <a:p>
            <a:r>
              <a:rPr lang="en-US" sz="2800" dirty="0"/>
              <a:t>The ACCJC supports its member institutions to advance educational quality and student learning and achievement. This collaboration fosters institutional excellence and continuous improvement through innovation, self-analysis, peer review, and application of standards.</a:t>
            </a:r>
          </a:p>
        </p:txBody>
      </p:sp>
      <p:grpSp>
        <p:nvGrpSpPr>
          <p:cNvPr id="10" name="Group 9"/>
          <p:cNvGrpSpPr/>
          <p:nvPr/>
        </p:nvGrpSpPr>
        <p:grpSpPr>
          <a:xfrm>
            <a:off x="6765939" y="2452571"/>
            <a:ext cx="4516908" cy="3948637"/>
            <a:chOff x="3847381" y="1454682"/>
            <a:chExt cx="4516908" cy="3948637"/>
          </a:xfrm>
        </p:grpSpPr>
        <p:grpSp>
          <p:nvGrpSpPr>
            <p:cNvPr id="11" name="Group 10"/>
            <p:cNvGrpSpPr/>
            <p:nvPr/>
          </p:nvGrpSpPr>
          <p:grpSpPr>
            <a:xfrm>
              <a:off x="3847381" y="1454682"/>
              <a:ext cx="4516908" cy="3948637"/>
              <a:chOff x="3847381" y="1703542"/>
              <a:chExt cx="4516908" cy="3948637"/>
            </a:xfrm>
          </p:grpSpPr>
          <p:sp>
            <p:nvSpPr>
              <p:cNvPr id="13" name="Oval 12"/>
              <p:cNvSpPr>
                <a:spLocks noChangeAspect="1"/>
              </p:cNvSpPr>
              <p:nvPr/>
            </p:nvSpPr>
            <p:spPr>
              <a:xfrm>
                <a:off x="3847381" y="2710601"/>
                <a:ext cx="1920632" cy="1554480"/>
              </a:xfrm>
              <a:prstGeom prst="ellipse">
                <a:avLst/>
              </a:prstGeom>
              <a:solidFill>
                <a:schemeClr val="tx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600" b="1" dirty="0">
                    <a:solidFill>
                      <a:schemeClr val="tx2"/>
                    </a:solidFill>
                    <a:latin typeface="Segoe UI" panose="020B0502040204020203" pitchFamily="34" charset="0"/>
                    <a:cs typeface="Segoe UI" panose="020B0502040204020203" pitchFamily="34" charset="0"/>
                  </a:rPr>
                  <a:t>Peer Review</a:t>
                </a:r>
              </a:p>
            </p:txBody>
          </p:sp>
          <p:sp>
            <p:nvSpPr>
              <p:cNvPr id="14" name="Oval 13"/>
              <p:cNvSpPr>
                <a:spLocks noChangeAspect="1"/>
              </p:cNvSpPr>
              <p:nvPr/>
            </p:nvSpPr>
            <p:spPr>
              <a:xfrm>
                <a:off x="5135880" y="1703542"/>
                <a:ext cx="1920240" cy="1554480"/>
              </a:xfrm>
              <a:prstGeom prst="ellipse">
                <a:avLst/>
              </a:prstGeom>
              <a:solidFill>
                <a:schemeClr val="tx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a:solidFill>
                      <a:schemeClr val="tx2"/>
                    </a:solidFill>
                    <a:latin typeface="Segoe UI" panose="020B0502040204020203" pitchFamily="34" charset="0"/>
                    <a:cs typeface="Segoe UI" panose="020B0502040204020203" pitchFamily="34" charset="0"/>
                  </a:rPr>
                  <a:t>Student Learning &amp; Achievement</a:t>
                </a:r>
              </a:p>
            </p:txBody>
          </p:sp>
          <p:sp>
            <p:nvSpPr>
              <p:cNvPr id="15" name="Oval 14"/>
              <p:cNvSpPr>
                <a:spLocks noChangeAspect="1"/>
              </p:cNvSpPr>
              <p:nvPr/>
            </p:nvSpPr>
            <p:spPr>
              <a:xfrm>
                <a:off x="6444049" y="2710601"/>
                <a:ext cx="1920240" cy="1554480"/>
              </a:xfrm>
              <a:prstGeom prst="ellipse">
                <a:avLst/>
              </a:prstGeom>
              <a:solidFill>
                <a:schemeClr val="tx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600" b="1" dirty="0">
                    <a:solidFill>
                      <a:schemeClr val="tx2"/>
                    </a:solidFill>
                    <a:latin typeface="Segoe UI" panose="020B0502040204020203" pitchFamily="34" charset="0"/>
                    <a:cs typeface="Segoe UI" panose="020B0502040204020203" pitchFamily="34" charset="0"/>
                  </a:rPr>
                  <a:t>Collegiality</a:t>
                </a:r>
              </a:p>
            </p:txBody>
          </p:sp>
          <p:sp>
            <p:nvSpPr>
              <p:cNvPr id="16" name="Oval 15"/>
              <p:cNvSpPr>
                <a:spLocks/>
              </p:cNvSpPr>
              <p:nvPr/>
            </p:nvSpPr>
            <p:spPr>
              <a:xfrm>
                <a:off x="4276944" y="4097699"/>
                <a:ext cx="1920240" cy="1554480"/>
              </a:xfrm>
              <a:prstGeom prst="ellipse">
                <a:avLst/>
              </a:prstGeom>
              <a:solidFill>
                <a:schemeClr val="tx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r>
                  <a:rPr lang="en-US" sz="1600" b="1" dirty="0">
                    <a:solidFill>
                      <a:schemeClr val="tx2"/>
                    </a:solidFill>
                    <a:latin typeface="Segoe UI" panose="020B0502040204020203" pitchFamily="34" charset="0"/>
                    <a:cs typeface="Segoe UI" panose="020B0502040204020203" pitchFamily="34" charset="0"/>
                  </a:rPr>
                  <a:t>Quality Assurance</a:t>
                </a:r>
                <a:endParaRPr lang="en-US" sz="1400" b="1" dirty="0">
                  <a:solidFill>
                    <a:schemeClr val="tx2"/>
                  </a:solidFill>
                  <a:latin typeface="Segoe UI" panose="020B0502040204020203" pitchFamily="34" charset="0"/>
                  <a:cs typeface="Segoe UI" panose="020B0502040204020203" pitchFamily="34" charset="0"/>
                </a:endParaRPr>
              </a:p>
            </p:txBody>
          </p:sp>
          <p:sp>
            <p:nvSpPr>
              <p:cNvPr id="17" name="Oval 16"/>
              <p:cNvSpPr>
                <a:spLocks/>
              </p:cNvSpPr>
              <p:nvPr/>
            </p:nvSpPr>
            <p:spPr>
              <a:xfrm>
                <a:off x="6065883" y="4097699"/>
                <a:ext cx="1920240" cy="1554480"/>
              </a:xfrm>
              <a:prstGeom prst="ellipse">
                <a:avLst/>
              </a:prstGeom>
              <a:solidFill>
                <a:schemeClr val="tx2">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600" b="1" dirty="0">
                    <a:solidFill>
                      <a:schemeClr val="tx2"/>
                    </a:solidFill>
                    <a:latin typeface="Segoe UI" panose="020B0502040204020203" pitchFamily="34" charset="0"/>
                    <a:cs typeface="Segoe UI" panose="020B0502040204020203" pitchFamily="34" charset="0"/>
                  </a:rPr>
                  <a:t>Institutional Improvement</a:t>
                </a:r>
              </a:p>
            </p:txBody>
          </p:sp>
        </p:grpSp>
        <p:sp>
          <p:nvSpPr>
            <p:cNvPr id="12" name="Oval 11"/>
            <p:cNvSpPr>
              <a:spLocks/>
            </p:cNvSpPr>
            <p:nvPr/>
          </p:nvSpPr>
          <p:spPr>
            <a:xfrm>
              <a:off x="5273040" y="2763361"/>
              <a:ext cx="1645920" cy="1554480"/>
            </a:xfrm>
            <a:prstGeom prst="ellipse">
              <a:avLst/>
            </a:prstGeom>
            <a:solidFill>
              <a:schemeClr val="tx2">
                <a:lumMod val="60000"/>
                <a:lumOff val="4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bg1"/>
                  </a:solidFill>
                  <a:latin typeface="Segoe UI" panose="020B0502040204020203" pitchFamily="34" charset="0"/>
                  <a:cs typeface="Segoe UI" panose="020B0502040204020203" pitchFamily="34" charset="0"/>
                </a:rPr>
                <a:t>Standards</a:t>
              </a:r>
            </a:p>
            <a:p>
              <a:pPr algn="ctr"/>
              <a:r>
                <a:rPr lang="en-US" sz="1400" b="1" dirty="0">
                  <a:solidFill>
                    <a:schemeClr val="bg1"/>
                  </a:solidFill>
                  <a:latin typeface="Segoe UI" panose="020B0502040204020203" pitchFamily="34" charset="0"/>
                  <a:cs typeface="Segoe UI" panose="020B0502040204020203" pitchFamily="34" charset="0"/>
                </a:rPr>
                <a:t>Review</a:t>
              </a:r>
            </a:p>
          </p:txBody>
        </p:sp>
      </p:grpSp>
      <p:grpSp>
        <p:nvGrpSpPr>
          <p:cNvPr id="7" name="Group 6"/>
          <p:cNvGrpSpPr/>
          <p:nvPr/>
        </p:nvGrpSpPr>
        <p:grpSpPr>
          <a:xfrm>
            <a:off x="2604660" y="1690688"/>
            <a:ext cx="6964749" cy="544981"/>
            <a:chOff x="2724379" y="1733602"/>
            <a:chExt cx="7054869" cy="544981"/>
          </a:xfrm>
        </p:grpSpPr>
        <p:grpSp>
          <p:nvGrpSpPr>
            <p:cNvPr id="32" name="Group 31"/>
            <p:cNvGrpSpPr/>
            <p:nvPr/>
          </p:nvGrpSpPr>
          <p:grpSpPr>
            <a:xfrm>
              <a:off x="2724379" y="1733602"/>
              <a:ext cx="7054869" cy="544981"/>
              <a:chOff x="3210282" y="1645920"/>
              <a:chExt cx="6631948" cy="544981"/>
            </a:xfrm>
          </p:grpSpPr>
          <p:sp>
            <p:nvSpPr>
              <p:cNvPr id="6" name="Rectangle 5"/>
              <p:cNvSpPr/>
              <p:nvPr/>
            </p:nvSpPr>
            <p:spPr>
              <a:xfrm>
                <a:off x="3210282" y="1645920"/>
                <a:ext cx="1611612" cy="54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rgbClr val="A94E4E"/>
                    </a:solidFill>
                    <a:latin typeface="Segoe UI" panose="020B0502040204020203" pitchFamily="34" charset="0"/>
                    <a:cs typeface="Segoe UI" panose="020B0502040204020203" pitchFamily="34" charset="0"/>
                  </a:rPr>
                  <a:t>Outcomes</a:t>
                </a:r>
              </a:p>
            </p:txBody>
          </p:sp>
          <p:sp>
            <p:nvSpPr>
              <p:cNvPr id="23" name="Rectangle 22"/>
              <p:cNvSpPr/>
              <p:nvPr/>
            </p:nvSpPr>
            <p:spPr>
              <a:xfrm>
                <a:off x="7946861" y="1645920"/>
                <a:ext cx="1895369" cy="54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rgbClr val="A94E4E"/>
                    </a:solidFill>
                    <a:latin typeface="Segoe UI" panose="020B0502040204020203" pitchFamily="34" charset="0"/>
                    <a:cs typeface="Segoe UI" panose="020B0502040204020203" pitchFamily="34" charset="0"/>
                  </a:rPr>
                  <a:t>Improvement</a:t>
                </a:r>
              </a:p>
            </p:txBody>
          </p:sp>
          <p:sp>
            <p:nvSpPr>
              <p:cNvPr id="24" name="Rectangle 23"/>
              <p:cNvSpPr/>
              <p:nvPr/>
            </p:nvSpPr>
            <p:spPr>
              <a:xfrm>
                <a:off x="5432098" y="1645920"/>
                <a:ext cx="1895369" cy="54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rgbClr val="A94E4E"/>
                    </a:solidFill>
                    <a:latin typeface="Segoe UI" panose="020B0502040204020203" pitchFamily="34" charset="0"/>
                    <a:cs typeface="Segoe UI" panose="020B0502040204020203" pitchFamily="34" charset="0"/>
                  </a:rPr>
                  <a:t>Innovation</a:t>
                </a:r>
              </a:p>
            </p:txBody>
          </p:sp>
        </p:grpSp>
        <p:sp>
          <p:nvSpPr>
            <p:cNvPr id="5" name="4-Point Star 4"/>
            <p:cNvSpPr/>
            <p:nvPr/>
          </p:nvSpPr>
          <p:spPr>
            <a:xfrm>
              <a:off x="4511535" y="1808497"/>
              <a:ext cx="491319" cy="395192"/>
            </a:xfrm>
            <a:prstGeom prst="star4">
              <a:avLst/>
            </a:prstGeom>
            <a:solidFill>
              <a:srgbClr val="A94E4E"/>
            </a:solidFill>
            <a:ln>
              <a:solidFill>
                <a:srgbClr val="A9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4-Point Star 19"/>
            <p:cNvSpPr/>
            <p:nvPr/>
          </p:nvSpPr>
          <p:spPr>
            <a:xfrm>
              <a:off x="7126149" y="1808497"/>
              <a:ext cx="491319" cy="395192"/>
            </a:xfrm>
            <a:prstGeom prst="star4">
              <a:avLst/>
            </a:prstGeom>
            <a:solidFill>
              <a:srgbClr val="A94E4E"/>
            </a:solidFill>
            <a:ln>
              <a:solidFill>
                <a:srgbClr val="A9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173751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8906" y="1871930"/>
            <a:ext cx="3579245" cy="3873261"/>
          </a:xfrm>
          <a:ln w="19050">
            <a:noFill/>
          </a:ln>
        </p:spPr>
        <p:txBody>
          <a:bodyPr>
            <a:normAutofit lnSpcReduction="10000"/>
          </a:bodyPr>
          <a:lstStyle/>
          <a:p>
            <a:pPr marL="0" indent="0">
              <a:buNone/>
            </a:pPr>
            <a:r>
              <a:rPr lang="en-US" sz="2000" b="1" dirty="0"/>
              <a:t>At a Glance</a:t>
            </a:r>
          </a:p>
          <a:p>
            <a:pPr>
              <a:buFont typeface="Wingdings" panose="05000000000000000000" pitchFamily="2" charset="2"/>
              <a:buChar char="Ø"/>
            </a:pPr>
            <a:r>
              <a:rPr lang="en-US" sz="2000" dirty="0"/>
              <a:t>Self Evaluation &amp; Comprehensive Review    (</a:t>
            </a:r>
            <a:r>
              <a:rPr lang="en-US" sz="2000" i="1" dirty="0"/>
              <a:t>every 7 years</a:t>
            </a:r>
            <a:r>
              <a:rPr lang="en-US" sz="2000" dirty="0"/>
              <a:t>)</a:t>
            </a:r>
          </a:p>
          <a:p>
            <a:pPr>
              <a:buFont typeface="Wingdings" panose="05000000000000000000" pitchFamily="2" charset="2"/>
              <a:buChar char="Ø"/>
            </a:pPr>
            <a:r>
              <a:rPr lang="en-US" sz="2000" dirty="0"/>
              <a:t>Follow Up Reports                   </a:t>
            </a:r>
            <a:r>
              <a:rPr lang="en-US" sz="2000" i="1" dirty="0"/>
              <a:t>(if required)</a:t>
            </a:r>
          </a:p>
          <a:p>
            <a:pPr>
              <a:buFont typeface="Wingdings" panose="05000000000000000000" pitchFamily="2" charset="2"/>
              <a:buChar char="Ø"/>
            </a:pPr>
            <a:r>
              <a:rPr lang="en-US" sz="2000" dirty="0"/>
              <a:t>Midterm Reporting                (</a:t>
            </a:r>
            <a:r>
              <a:rPr lang="en-US" sz="2000" i="1" dirty="0"/>
              <a:t>4</a:t>
            </a:r>
            <a:r>
              <a:rPr lang="en-US" sz="2000" i="1" baseline="30000" dirty="0"/>
              <a:t>th</a:t>
            </a:r>
            <a:r>
              <a:rPr lang="en-US" sz="2000" i="1" dirty="0"/>
              <a:t> year after comp review</a:t>
            </a:r>
            <a:r>
              <a:rPr lang="en-US" sz="2000" dirty="0"/>
              <a:t>)</a:t>
            </a:r>
          </a:p>
          <a:p>
            <a:pPr>
              <a:buFont typeface="Wingdings" panose="05000000000000000000" pitchFamily="2" charset="2"/>
              <a:buChar char="Ø"/>
            </a:pPr>
            <a:r>
              <a:rPr lang="en-US" sz="2000" dirty="0"/>
              <a:t>Ongoing Reporting </a:t>
            </a:r>
          </a:p>
          <a:p>
            <a:pPr lvl="1"/>
            <a:r>
              <a:rPr lang="en-US" sz="2000" dirty="0"/>
              <a:t>Annual Report</a:t>
            </a:r>
          </a:p>
          <a:p>
            <a:pPr lvl="1"/>
            <a:r>
              <a:rPr lang="en-US" sz="2000" dirty="0"/>
              <a:t>Annual Fiscal Report</a:t>
            </a:r>
          </a:p>
          <a:p>
            <a:pPr lvl="1"/>
            <a:r>
              <a:rPr lang="en-US" sz="2000" dirty="0"/>
              <a:t>Substantive Change</a:t>
            </a:r>
          </a:p>
        </p:txBody>
      </p:sp>
      <p:sp>
        <p:nvSpPr>
          <p:cNvPr id="8" name="Title 1"/>
          <p:cNvSpPr>
            <a:spLocks noGrp="1"/>
          </p:cNvSpPr>
          <p:nvPr>
            <p:ph type="title"/>
          </p:nvPr>
        </p:nvSpPr>
        <p:spPr>
          <a:xfrm>
            <a:off x="2390956" y="972928"/>
            <a:ext cx="7072223" cy="596900"/>
          </a:xfrm>
        </p:spPr>
        <p:txBody>
          <a:bodyPr>
            <a:normAutofit fontScale="90000"/>
          </a:bodyPr>
          <a:lstStyle/>
          <a:p>
            <a:pPr algn="ctr"/>
            <a:r>
              <a:rPr lang="en-US" b="1" dirty="0"/>
              <a:t>Accreditation Cycle and Reports</a:t>
            </a:r>
          </a:p>
        </p:txBody>
      </p:sp>
      <p:pic>
        <p:nvPicPr>
          <p:cNvPr id="2" name="Picture 1"/>
          <p:cNvPicPr>
            <a:picLocks noChangeAspect="1"/>
          </p:cNvPicPr>
          <p:nvPr/>
        </p:nvPicPr>
        <p:blipFill>
          <a:blip r:embed="rId3"/>
          <a:stretch>
            <a:fillRect/>
          </a:stretch>
        </p:blipFill>
        <p:spPr>
          <a:xfrm>
            <a:off x="4822166" y="1915060"/>
            <a:ext cx="5693434" cy="4265198"/>
          </a:xfrm>
          <a:prstGeom prst="rect">
            <a:avLst/>
          </a:prstGeom>
        </p:spPr>
      </p:pic>
    </p:spTree>
    <p:extLst>
      <p:ext uri="{BB962C8B-B14F-4D97-AF65-F5344CB8AC3E}">
        <p14:creationId xmlns:p14="http://schemas.microsoft.com/office/powerpoint/2010/main" val="1615081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Overview: The Accreditation Evaluation Process</a:t>
            </a:r>
          </a:p>
        </p:txBody>
      </p:sp>
      <p:sp>
        <p:nvSpPr>
          <p:cNvPr id="12" name="Chevron 11"/>
          <p:cNvSpPr/>
          <p:nvPr/>
        </p:nvSpPr>
        <p:spPr>
          <a:xfrm>
            <a:off x="839432" y="2295167"/>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3" name="Freeform 12"/>
          <p:cNvSpPr/>
          <p:nvPr/>
        </p:nvSpPr>
        <p:spPr>
          <a:xfrm>
            <a:off x="1665069" y="2611357"/>
            <a:ext cx="261452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Self-Reflection</a:t>
            </a:r>
            <a:br>
              <a:rPr lang="en-US" sz="2667" b="1" dirty="0"/>
            </a:br>
            <a:r>
              <a:rPr lang="en-US" sz="2400" dirty="0"/>
              <a:t>(ISER)</a:t>
            </a:r>
          </a:p>
        </p:txBody>
      </p:sp>
      <p:sp>
        <p:nvSpPr>
          <p:cNvPr id="14" name="Chevron 13"/>
          <p:cNvSpPr/>
          <p:nvPr/>
        </p:nvSpPr>
        <p:spPr>
          <a:xfrm>
            <a:off x="4375918" y="2312579"/>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5" name="Freeform 14"/>
          <p:cNvSpPr/>
          <p:nvPr/>
        </p:nvSpPr>
        <p:spPr>
          <a:xfrm>
            <a:off x="5105232" y="2591253"/>
            <a:ext cx="280717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Peer Review</a:t>
            </a:r>
            <a:br>
              <a:rPr lang="en-US" sz="2667" b="1" dirty="0"/>
            </a:br>
            <a:r>
              <a:rPr lang="en-US" sz="2133" dirty="0"/>
              <a:t>(Team ISER Review &amp; Focused Site Visit)</a:t>
            </a:r>
          </a:p>
        </p:txBody>
      </p:sp>
      <p:sp>
        <p:nvSpPr>
          <p:cNvPr id="16" name="Chevron 15"/>
          <p:cNvSpPr/>
          <p:nvPr/>
        </p:nvSpPr>
        <p:spPr>
          <a:xfrm>
            <a:off x="7912405" y="2312579"/>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7" name="Freeform 16"/>
          <p:cNvSpPr/>
          <p:nvPr/>
        </p:nvSpPr>
        <p:spPr>
          <a:xfrm>
            <a:off x="8738043" y="2611357"/>
            <a:ext cx="261452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Affirmation</a:t>
            </a:r>
            <a:r>
              <a:rPr lang="en-US" sz="2000" dirty="0"/>
              <a:t/>
            </a:r>
            <a:br>
              <a:rPr lang="en-US" sz="2000" dirty="0"/>
            </a:br>
            <a:r>
              <a:rPr lang="en-US" sz="2000" dirty="0"/>
              <a:t>(</a:t>
            </a:r>
            <a:r>
              <a:rPr lang="en-US" sz="2400" dirty="0"/>
              <a:t>ACCJC Action)</a:t>
            </a:r>
            <a:endParaRPr lang="en-US" sz="2000" dirty="0"/>
          </a:p>
        </p:txBody>
      </p:sp>
      <p:sp>
        <p:nvSpPr>
          <p:cNvPr id="7" name="Chevron 6"/>
          <p:cNvSpPr/>
          <p:nvPr/>
        </p:nvSpPr>
        <p:spPr>
          <a:xfrm>
            <a:off x="838199" y="4098444"/>
            <a:ext cx="10221685" cy="1194816"/>
          </a:xfrm>
          <a:prstGeom prst="chevron">
            <a:avLst>
              <a:gd name="adj" fmla="val 41254"/>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1550124" y="4377119"/>
            <a:ext cx="9803675" cy="1194816"/>
          </a:xfrm>
          <a:prstGeom prst="roundRect">
            <a:avLst/>
          </a:prstGeom>
          <a:solidFill>
            <a:schemeClr val="bg2">
              <a:alpha val="9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667" b="1" dirty="0"/>
              <a:t>Ongoing Commitment to Improvement &amp; Educational Excellence</a:t>
            </a:r>
          </a:p>
        </p:txBody>
      </p:sp>
      <p:sp>
        <p:nvSpPr>
          <p:cNvPr id="3" name="Down Arrow 2"/>
          <p:cNvSpPr/>
          <p:nvPr/>
        </p:nvSpPr>
        <p:spPr>
          <a:xfrm rot="20021081">
            <a:off x="1372946" y="1947923"/>
            <a:ext cx="431321" cy="769518"/>
          </a:xfrm>
          <a:prstGeom prst="downArrow">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79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8678"/>
            <a:ext cx="9073551" cy="596900"/>
          </a:xfrm>
        </p:spPr>
        <p:txBody>
          <a:bodyPr>
            <a:noAutofit/>
          </a:bodyPr>
          <a:lstStyle/>
          <a:p>
            <a:pPr algn="ctr"/>
            <a:r>
              <a:rPr lang="en-US" sz="4800" b="1" dirty="0"/>
              <a:t>Intended Outcomes</a:t>
            </a:r>
          </a:p>
        </p:txBody>
      </p:sp>
      <p:sp>
        <p:nvSpPr>
          <p:cNvPr id="3" name="Content Placeholder 2"/>
          <p:cNvSpPr>
            <a:spLocks noGrp="1"/>
          </p:cNvSpPr>
          <p:nvPr>
            <p:ph idx="1"/>
          </p:nvPr>
        </p:nvSpPr>
        <p:spPr>
          <a:xfrm>
            <a:off x="471952" y="1974526"/>
            <a:ext cx="7231437" cy="4624681"/>
          </a:xfrm>
        </p:spPr>
        <p:txBody>
          <a:bodyPr>
            <a:normAutofit lnSpcReduction="10000"/>
          </a:bodyPr>
          <a:lstStyle/>
          <a:p>
            <a:pPr marL="0" indent="0">
              <a:buNone/>
            </a:pPr>
            <a:r>
              <a:rPr lang="en-US" sz="3733" dirty="0"/>
              <a:t>To develop an ISER that the college and ACCJC can use as a </a:t>
            </a:r>
            <a:r>
              <a:rPr lang="en-US" sz="3733" u="sng" dirty="0"/>
              <a:t>meaningful</a:t>
            </a:r>
            <a:r>
              <a:rPr lang="en-US" sz="3733" dirty="0"/>
              <a:t> and</a:t>
            </a:r>
            <a:r>
              <a:rPr lang="en-US" sz="3733" u="sng" dirty="0"/>
              <a:t> effective</a:t>
            </a:r>
            <a:r>
              <a:rPr lang="en-US" sz="3733" dirty="0"/>
              <a:t> </a:t>
            </a:r>
            <a:r>
              <a:rPr lang="en-US" sz="3733" b="1" dirty="0"/>
              <a:t>framework</a:t>
            </a:r>
            <a:r>
              <a:rPr lang="en-US" sz="3733" dirty="0"/>
              <a:t> for fostering institutional excellence and student success.</a:t>
            </a:r>
          </a:p>
          <a:p>
            <a:pPr marL="0" indent="0">
              <a:buNone/>
            </a:pPr>
            <a:endParaRPr lang="en-US" sz="1600" dirty="0"/>
          </a:p>
          <a:p>
            <a:pPr marL="0" indent="0">
              <a:buNone/>
            </a:pPr>
            <a:r>
              <a:rPr lang="en-US" sz="3733" dirty="0"/>
              <a:t>To demonstrate how you </a:t>
            </a:r>
            <a:r>
              <a:rPr lang="en-US" sz="3733" b="1" dirty="0"/>
              <a:t>exemplify </a:t>
            </a:r>
            <a:r>
              <a:rPr lang="en-US" sz="3733" b="1" u="sng" dirty="0"/>
              <a:t>academic quality and continue to improve</a:t>
            </a:r>
            <a:r>
              <a:rPr lang="en-US" sz="3733" b="1" dirty="0"/>
              <a:t>.</a:t>
            </a:r>
            <a:endParaRPr lang="en-US" sz="3733" dirty="0"/>
          </a:p>
          <a:p>
            <a:pPr marL="0" indent="0">
              <a:buNone/>
            </a:pPr>
            <a:endParaRPr lang="en-US" dirty="0"/>
          </a:p>
        </p:txBody>
      </p:sp>
      <p:pic>
        <p:nvPicPr>
          <p:cNvPr id="1026" name="Picture 2" descr="Management: The Relentless Pursuit of Excellence - Body Shop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551" y="2346449"/>
            <a:ext cx="3618677" cy="18093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10986" y="4209368"/>
            <a:ext cx="4251805" cy="461665"/>
          </a:xfrm>
          <a:prstGeom prst="rect">
            <a:avLst/>
          </a:prstGeom>
          <a:noFill/>
        </p:spPr>
        <p:txBody>
          <a:bodyPr wrap="none" rtlCol="0">
            <a:spAutoFit/>
          </a:bodyPr>
          <a:lstStyle/>
          <a:p>
            <a:r>
              <a:rPr lang="en-US" sz="2400" b="1" i="1" dirty="0"/>
              <a:t>The goal is quality not quantity!</a:t>
            </a:r>
          </a:p>
        </p:txBody>
      </p:sp>
    </p:spTree>
    <p:extLst>
      <p:ext uri="{BB962C8B-B14F-4D97-AF65-F5344CB8AC3E}">
        <p14:creationId xmlns:p14="http://schemas.microsoft.com/office/powerpoint/2010/main" val="2432159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t>Good Practices for the Self-Evaluation</a:t>
            </a:r>
          </a:p>
        </p:txBody>
      </p:sp>
      <p:sp>
        <p:nvSpPr>
          <p:cNvPr id="3" name="Content Placeholder 2"/>
          <p:cNvSpPr>
            <a:spLocks noGrp="1"/>
          </p:cNvSpPr>
          <p:nvPr>
            <p:ph idx="1"/>
          </p:nvPr>
        </p:nvSpPr>
        <p:spPr/>
        <p:txBody>
          <a:bodyPr>
            <a:normAutofit/>
          </a:bodyPr>
          <a:lstStyle/>
          <a:p>
            <a:r>
              <a:rPr lang="en-US" dirty="0"/>
              <a:t>Suggested process outlined in </a:t>
            </a:r>
            <a:r>
              <a:rPr lang="en-US" i="1" dirty="0"/>
              <a:t>Guide to Institutional Self-Evaluation</a:t>
            </a:r>
          </a:p>
          <a:p>
            <a:r>
              <a:rPr lang="en-US" dirty="0"/>
              <a:t>Plan backward, and build in “slip time”</a:t>
            </a:r>
          </a:p>
          <a:p>
            <a:r>
              <a:rPr lang="en-US" dirty="0"/>
              <a:t>Keep the mission in mind</a:t>
            </a:r>
          </a:p>
          <a:p>
            <a:r>
              <a:rPr lang="en-US" dirty="0"/>
              <a:t>Discuss the Standard, gather the evidence, </a:t>
            </a:r>
            <a:r>
              <a:rPr lang="en-US" b="1" dirty="0"/>
              <a:t>then </a:t>
            </a:r>
            <a:r>
              <a:rPr lang="en-US" dirty="0"/>
              <a:t>write</a:t>
            </a:r>
          </a:p>
          <a:p>
            <a:r>
              <a:rPr lang="en-US" dirty="0"/>
              <a:t>Use the ISER template on </a:t>
            </a:r>
            <a:r>
              <a:rPr lang="en-US" dirty="0" err="1"/>
              <a:t>accjc</a:t>
            </a:r>
            <a:r>
              <a:rPr lang="en-US" dirty="0"/>
              <a:t> website</a:t>
            </a:r>
          </a:p>
          <a:p>
            <a:r>
              <a:rPr lang="en-US" dirty="0"/>
              <a:t>Address gaps and areas for improvement as you find them</a:t>
            </a:r>
          </a:p>
          <a:p>
            <a:r>
              <a:rPr lang="en-US" dirty="0"/>
              <a:t>Include as many people as possible in some aspect of the reflection</a:t>
            </a:r>
          </a:p>
          <a:p>
            <a:r>
              <a:rPr lang="en-US" dirty="0"/>
              <a:t>Communicate, communicate, communicate…and communicate again</a:t>
            </a:r>
          </a:p>
          <a:p>
            <a:endParaRPr lang="en-US" dirty="0"/>
          </a:p>
        </p:txBody>
      </p:sp>
    </p:spTree>
    <p:extLst>
      <p:ext uri="{BB962C8B-B14F-4D97-AF65-F5344CB8AC3E}">
        <p14:creationId xmlns:p14="http://schemas.microsoft.com/office/powerpoint/2010/main" val="134963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719993"/>
            <a:ext cx="10867768" cy="1817961"/>
          </a:xfrm>
        </p:spPr>
        <p:txBody>
          <a:bodyPr>
            <a:normAutofit/>
          </a:bodyPr>
          <a:lstStyle/>
          <a:p>
            <a:r>
              <a:rPr lang="en-US" sz="2400" dirty="0"/>
              <a:t>ISER Training – 2 ½  years prior to comprehensive review</a:t>
            </a:r>
          </a:p>
          <a:p>
            <a:r>
              <a:rPr lang="en-US" sz="2400" dirty="0"/>
              <a:t>Advanced ISER training – approx. one year prior to visit</a:t>
            </a:r>
          </a:p>
          <a:p>
            <a:r>
              <a:rPr lang="en-US" sz="2400" dirty="0"/>
              <a:t>Liaison – available as needed</a:t>
            </a:r>
          </a:p>
          <a:p>
            <a:pPr marL="0" indent="0">
              <a:buNone/>
            </a:pPr>
            <a:endParaRPr lang="en-US" sz="1800" dirty="0"/>
          </a:p>
        </p:txBody>
      </p:sp>
      <p:sp>
        <p:nvSpPr>
          <p:cNvPr id="8" name="Title 1"/>
          <p:cNvSpPr>
            <a:spLocks noGrp="1"/>
          </p:cNvSpPr>
          <p:nvPr>
            <p:ph type="title"/>
          </p:nvPr>
        </p:nvSpPr>
        <p:spPr>
          <a:xfrm>
            <a:off x="838200" y="1093788"/>
            <a:ext cx="10515600" cy="596900"/>
          </a:xfrm>
        </p:spPr>
        <p:txBody>
          <a:bodyPr>
            <a:normAutofit fontScale="90000"/>
          </a:bodyPr>
          <a:lstStyle/>
          <a:p>
            <a:pPr algn="ctr"/>
            <a:r>
              <a:rPr lang="en-US" b="1" dirty="0"/>
              <a:t>Institutional Self Evaluation Report (ISER)</a:t>
            </a:r>
          </a:p>
        </p:txBody>
      </p:sp>
      <p:pic>
        <p:nvPicPr>
          <p:cNvPr id="2" name="Picture 1"/>
          <p:cNvPicPr>
            <a:picLocks noChangeAspect="1"/>
          </p:cNvPicPr>
          <p:nvPr/>
        </p:nvPicPr>
        <p:blipFill>
          <a:blip r:embed="rId3"/>
          <a:stretch>
            <a:fillRect/>
          </a:stretch>
        </p:blipFill>
        <p:spPr>
          <a:xfrm>
            <a:off x="1256233" y="3157043"/>
            <a:ext cx="9707332" cy="1773884"/>
          </a:xfrm>
          <a:prstGeom prst="rect">
            <a:avLst/>
          </a:prstGeom>
        </p:spPr>
      </p:pic>
      <p:pic>
        <p:nvPicPr>
          <p:cNvPr id="3" name="Picture 2"/>
          <p:cNvPicPr>
            <a:picLocks noChangeAspect="1"/>
          </p:cNvPicPr>
          <p:nvPr/>
        </p:nvPicPr>
        <p:blipFill>
          <a:blip r:embed="rId4"/>
          <a:stretch>
            <a:fillRect/>
          </a:stretch>
        </p:blipFill>
        <p:spPr>
          <a:xfrm>
            <a:off x="1265147" y="4882315"/>
            <a:ext cx="9698417" cy="1034022"/>
          </a:xfrm>
          <a:prstGeom prst="rect">
            <a:avLst/>
          </a:prstGeom>
        </p:spPr>
      </p:pic>
      <p:sp>
        <p:nvSpPr>
          <p:cNvPr id="9" name="Rectangle 8"/>
          <p:cNvSpPr/>
          <p:nvPr/>
        </p:nvSpPr>
        <p:spPr>
          <a:xfrm>
            <a:off x="5229582" y="6071991"/>
            <a:ext cx="3861955" cy="369332"/>
          </a:xfrm>
          <a:prstGeom prst="rect">
            <a:avLst/>
          </a:prstGeom>
        </p:spPr>
        <p:txBody>
          <a:bodyPr wrap="none">
            <a:spAutoFit/>
          </a:bodyPr>
          <a:lstStyle/>
          <a:p>
            <a:r>
              <a:rPr lang="en-US" dirty="0">
                <a:hlinkClick r:id="rId5"/>
              </a:rPr>
              <a:t>https://accjc.org/guides-and-manuals/</a:t>
            </a:r>
            <a:r>
              <a:rPr lang="en-US" dirty="0"/>
              <a:t> </a:t>
            </a:r>
          </a:p>
        </p:txBody>
      </p:sp>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702226" y="3157043"/>
            <a:ext cx="545415" cy="898733"/>
          </a:xfrm>
          <a:prstGeom prst="rect">
            <a:avLst/>
          </a:prstGeom>
          <a:noFill/>
        </p:spPr>
      </p:pic>
    </p:spTree>
    <p:extLst>
      <p:ext uri="{BB962C8B-B14F-4D97-AF65-F5344CB8AC3E}">
        <p14:creationId xmlns:p14="http://schemas.microsoft.com/office/powerpoint/2010/main" val="3252018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7034" y="1788537"/>
            <a:ext cx="3223022" cy="5000452"/>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a:t>
            </a:r>
          </a:p>
        </p:txBody>
      </p:sp>
      <p:sp>
        <p:nvSpPr>
          <p:cNvPr id="10" name="Rounded Rectangle 9"/>
          <p:cNvSpPr/>
          <p:nvPr/>
        </p:nvSpPr>
        <p:spPr>
          <a:xfrm>
            <a:off x="3348255" y="1835966"/>
            <a:ext cx="2741993" cy="4963364"/>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II</a:t>
            </a:r>
          </a:p>
        </p:txBody>
      </p:sp>
      <p:sp>
        <p:nvSpPr>
          <p:cNvPr id="11" name="Rounded Rectangle 10"/>
          <p:cNvSpPr/>
          <p:nvPr/>
        </p:nvSpPr>
        <p:spPr>
          <a:xfrm>
            <a:off x="6003945" y="1854510"/>
            <a:ext cx="2746751" cy="494482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III</a:t>
            </a:r>
          </a:p>
        </p:txBody>
      </p:sp>
      <p:sp>
        <p:nvSpPr>
          <p:cNvPr id="12" name="Rounded Rectangle 11"/>
          <p:cNvSpPr/>
          <p:nvPr/>
        </p:nvSpPr>
        <p:spPr>
          <a:xfrm>
            <a:off x="8750697" y="1823040"/>
            <a:ext cx="2963974" cy="496594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IV</a:t>
            </a:r>
          </a:p>
        </p:txBody>
      </p:sp>
      <p:sp>
        <p:nvSpPr>
          <p:cNvPr id="13" name="Rounded Rectangle 12"/>
          <p:cNvSpPr/>
          <p:nvPr/>
        </p:nvSpPr>
        <p:spPr>
          <a:xfrm>
            <a:off x="637133" y="2728173"/>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Mission</a:t>
            </a:r>
          </a:p>
        </p:txBody>
      </p:sp>
      <p:sp>
        <p:nvSpPr>
          <p:cNvPr id="14" name="Rounded Rectangle 13"/>
          <p:cNvSpPr/>
          <p:nvPr/>
        </p:nvSpPr>
        <p:spPr>
          <a:xfrm>
            <a:off x="646232" y="3839242"/>
            <a:ext cx="2470245" cy="975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t>Assuring Academic Quality &amp; Institutional Effectiveness</a:t>
            </a:r>
          </a:p>
        </p:txBody>
      </p:sp>
      <p:sp>
        <p:nvSpPr>
          <p:cNvPr id="15" name="Rounded Rectangle 14"/>
          <p:cNvSpPr/>
          <p:nvPr/>
        </p:nvSpPr>
        <p:spPr>
          <a:xfrm>
            <a:off x="621211" y="4950307"/>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 Institutional Integrity </a:t>
            </a:r>
          </a:p>
        </p:txBody>
      </p:sp>
      <p:sp>
        <p:nvSpPr>
          <p:cNvPr id="19" name="Rounded Rectangle 18"/>
          <p:cNvSpPr/>
          <p:nvPr/>
        </p:nvSpPr>
        <p:spPr>
          <a:xfrm>
            <a:off x="6197103" y="2729211"/>
            <a:ext cx="2438400" cy="74319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Human Resources</a:t>
            </a:r>
          </a:p>
        </p:txBody>
      </p:sp>
      <p:sp>
        <p:nvSpPr>
          <p:cNvPr id="20" name="Rounded Rectangle 19"/>
          <p:cNvSpPr/>
          <p:nvPr/>
        </p:nvSpPr>
        <p:spPr>
          <a:xfrm>
            <a:off x="6197103" y="4420011"/>
            <a:ext cx="24384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Technology Resources</a:t>
            </a:r>
          </a:p>
        </p:txBody>
      </p:sp>
      <p:sp>
        <p:nvSpPr>
          <p:cNvPr id="21" name="Rounded Rectangle 20"/>
          <p:cNvSpPr/>
          <p:nvPr/>
        </p:nvSpPr>
        <p:spPr>
          <a:xfrm>
            <a:off x="6197103" y="5262624"/>
            <a:ext cx="2438400"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Financial Resources</a:t>
            </a:r>
          </a:p>
        </p:txBody>
      </p:sp>
      <p:sp>
        <p:nvSpPr>
          <p:cNvPr id="25" name="Rounded Rectangle 24"/>
          <p:cNvSpPr/>
          <p:nvPr/>
        </p:nvSpPr>
        <p:spPr>
          <a:xfrm>
            <a:off x="6197103" y="3583493"/>
            <a:ext cx="2438400"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Physical Resources</a:t>
            </a:r>
          </a:p>
        </p:txBody>
      </p:sp>
      <p:sp>
        <p:nvSpPr>
          <p:cNvPr id="30" name="Rounded Rectangle 29"/>
          <p:cNvSpPr/>
          <p:nvPr/>
        </p:nvSpPr>
        <p:spPr>
          <a:xfrm>
            <a:off x="9025994" y="2619063"/>
            <a:ext cx="2354252" cy="89297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Decision-Making Roles &amp; Processes</a:t>
            </a:r>
          </a:p>
        </p:txBody>
      </p:sp>
      <p:sp>
        <p:nvSpPr>
          <p:cNvPr id="31" name="Rounded Rectangle 30"/>
          <p:cNvSpPr/>
          <p:nvPr/>
        </p:nvSpPr>
        <p:spPr>
          <a:xfrm>
            <a:off x="8941845" y="4438011"/>
            <a:ext cx="24384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Governing Board</a:t>
            </a:r>
          </a:p>
        </p:txBody>
      </p:sp>
      <p:sp>
        <p:nvSpPr>
          <p:cNvPr id="32" name="Rounded Rectangle 31"/>
          <p:cNvSpPr/>
          <p:nvPr/>
        </p:nvSpPr>
        <p:spPr>
          <a:xfrm>
            <a:off x="8900901" y="5280624"/>
            <a:ext cx="2530536"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Multi-College Districts</a:t>
            </a:r>
          </a:p>
        </p:txBody>
      </p:sp>
      <p:sp>
        <p:nvSpPr>
          <p:cNvPr id="33" name="Rounded Rectangle 32"/>
          <p:cNvSpPr/>
          <p:nvPr/>
        </p:nvSpPr>
        <p:spPr>
          <a:xfrm>
            <a:off x="8946970" y="3601493"/>
            <a:ext cx="2484468"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Chief Executive Officer</a:t>
            </a:r>
          </a:p>
        </p:txBody>
      </p:sp>
      <p:sp>
        <p:nvSpPr>
          <p:cNvPr id="34" name="Rounded Rectangle 33"/>
          <p:cNvSpPr/>
          <p:nvPr/>
        </p:nvSpPr>
        <p:spPr>
          <a:xfrm>
            <a:off x="3456481" y="2711203"/>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Instructional Programs</a:t>
            </a:r>
          </a:p>
        </p:txBody>
      </p:sp>
      <p:sp>
        <p:nvSpPr>
          <p:cNvPr id="35" name="Rounded Rectangle 34"/>
          <p:cNvSpPr/>
          <p:nvPr/>
        </p:nvSpPr>
        <p:spPr>
          <a:xfrm>
            <a:off x="3456481" y="3877635"/>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Library &amp; Learning Support Services</a:t>
            </a:r>
          </a:p>
        </p:txBody>
      </p:sp>
      <p:sp>
        <p:nvSpPr>
          <p:cNvPr id="36" name="Rounded Rectangle 35"/>
          <p:cNvSpPr/>
          <p:nvPr/>
        </p:nvSpPr>
        <p:spPr>
          <a:xfrm>
            <a:off x="3456481" y="5044068"/>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Student Support Services</a:t>
            </a:r>
          </a:p>
        </p:txBody>
      </p:sp>
      <p:sp>
        <p:nvSpPr>
          <p:cNvPr id="23" name="Title 1"/>
          <p:cNvSpPr txBox="1">
            <a:spLocks/>
          </p:cNvSpPr>
          <p:nvPr/>
        </p:nvSpPr>
        <p:spPr>
          <a:xfrm>
            <a:off x="939303" y="977427"/>
            <a:ext cx="10515600" cy="5969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Four Interconnected Standards of Institutional Practice</a:t>
            </a:r>
          </a:p>
        </p:txBody>
      </p:sp>
    </p:spTree>
    <p:extLst>
      <p:ext uri="{BB962C8B-B14F-4D97-AF65-F5344CB8AC3E}">
        <p14:creationId xmlns:p14="http://schemas.microsoft.com/office/powerpoint/2010/main" val="69075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3788"/>
            <a:ext cx="10515600" cy="1120470"/>
          </a:xfrm>
        </p:spPr>
        <p:txBody>
          <a:bodyPr>
            <a:normAutofit fontScale="90000"/>
          </a:bodyPr>
          <a:lstStyle/>
          <a:p>
            <a:pPr algn="ctr"/>
            <a:r>
              <a:rPr lang="en-US" b="1" dirty="0"/>
              <a:t>Welcome to the ACCJC and Mt. SAC</a:t>
            </a:r>
            <a:br>
              <a:rPr lang="en-US" b="1" dirty="0"/>
            </a:br>
            <a:r>
              <a:rPr lang="en-US" b="1" dirty="0"/>
              <a:t>Institutional Self Evaluation Launch and Training!</a:t>
            </a:r>
          </a:p>
        </p:txBody>
      </p:sp>
      <p:sp>
        <p:nvSpPr>
          <p:cNvPr id="3" name="Content Placeholder 2"/>
          <p:cNvSpPr>
            <a:spLocks noGrp="1"/>
          </p:cNvSpPr>
          <p:nvPr>
            <p:ph idx="1"/>
          </p:nvPr>
        </p:nvSpPr>
        <p:spPr>
          <a:xfrm>
            <a:off x="3681995" y="2840727"/>
            <a:ext cx="8064155" cy="2904466"/>
          </a:xfrm>
        </p:spPr>
        <p:txBody>
          <a:bodyPr>
            <a:normAutofit/>
          </a:bodyPr>
          <a:lstStyle/>
          <a:p>
            <a:pPr marL="0" indent="0">
              <a:buNone/>
            </a:pPr>
            <a:r>
              <a:rPr lang="en-US" sz="3000" dirty="0"/>
              <a:t>Quick tips for engaging during the session:</a:t>
            </a:r>
            <a:endParaRPr lang="en-US" sz="3000" dirty="0">
              <a:solidFill>
                <a:srgbClr val="FF0000"/>
              </a:solidFill>
            </a:endParaRPr>
          </a:p>
          <a:p>
            <a:pPr lvl="1">
              <a:lnSpc>
                <a:spcPct val="100000"/>
              </a:lnSpc>
              <a:spcBef>
                <a:spcPts val="1200"/>
              </a:spcBef>
              <a:buFont typeface="Wingdings" panose="05000000000000000000" pitchFamily="2" charset="2"/>
              <a:buChar char="ü"/>
            </a:pPr>
            <a:r>
              <a:rPr lang="en-US" dirty="0"/>
              <a:t>Ask questions by unmuting and asking question or type question in chat.</a:t>
            </a:r>
          </a:p>
          <a:p>
            <a:pPr lvl="1">
              <a:lnSpc>
                <a:spcPct val="100000"/>
              </a:lnSpc>
              <a:spcBef>
                <a:spcPts val="1200"/>
              </a:spcBef>
              <a:buFont typeface="Wingdings" panose="05000000000000000000" pitchFamily="2" charset="2"/>
              <a:buChar char="ü"/>
            </a:pPr>
            <a:r>
              <a:rPr lang="en-US" dirty="0"/>
              <a:t>Keep yourself muted when not asking question.  </a:t>
            </a:r>
          </a:p>
          <a:p>
            <a:pPr lvl="1">
              <a:lnSpc>
                <a:spcPct val="100000"/>
              </a:lnSpc>
              <a:spcBef>
                <a:spcPts val="1200"/>
              </a:spcBef>
              <a:buFont typeface="Wingdings" panose="05000000000000000000" pitchFamily="2" charset="2"/>
              <a:buChar char="ü"/>
            </a:pPr>
            <a:r>
              <a:rPr lang="en-US" dirty="0"/>
              <a:t>The </a:t>
            </a:r>
            <a:r>
              <a:rPr lang="en-US" dirty="0" err="1"/>
              <a:t>ppt</a:t>
            </a:r>
            <a:r>
              <a:rPr lang="en-US" dirty="0"/>
              <a:t> will be shared with your college Accreditation Liaison Officer.  The session is not recorded.</a:t>
            </a:r>
          </a:p>
          <a:p>
            <a:pPr marL="0" indent="0" algn="ctr">
              <a:buNone/>
            </a:pPr>
            <a:endParaRPr lang="en-US" sz="1500" i="1" dirty="0"/>
          </a:p>
          <a:p>
            <a:pPr marL="0" indent="0" algn="ctr">
              <a:buNone/>
            </a:pPr>
            <a:endParaRPr lang="en-US" sz="1500" i="1" dirty="0"/>
          </a:p>
          <a:p>
            <a:pPr marL="0" indent="0" algn="ctr">
              <a:buNone/>
            </a:pPr>
            <a:endParaRPr lang="en-US" sz="1500" i="1" dirty="0"/>
          </a:p>
          <a:p>
            <a:pPr marL="0" indent="0">
              <a:buNone/>
            </a:pPr>
            <a:endParaRPr lang="en-US" dirty="0"/>
          </a:p>
          <a:p>
            <a:pPr marL="0" indent="0">
              <a:buNone/>
            </a:pPr>
            <a:endParaRPr lang="en-US" dirty="0"/>
          </a:p>
        </p:txBody>
      </p:sp>
      <p:pic>
        <p:nvPicPr>
          <p:cNvPr id="7" name="Picture 2" descr="Monthly Postdoctoral Scholars Orientation | The Office of Postdoctoral  Aff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40417">
            <a:off x="202487" y="2645205"/>
            <a:ext cx="3182127" cy="2036561"/>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164775" y="5204443"/>
            <a:ext cx="3199527" cy="790913"/>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100" dirty="0"/>
              <a:t>Mt. San Antonio</a:t>
            </a:r>
          </a:p>
          <a:p>
            <a:pPr marL="0" indent="0" algn="ctr">
              <a:buNone/>
            </a:pPr>
            <a:r>
              <a:rPr lang="en-US" sz="5100" dirty="0"/>
              <a:t>October 22, 2021</a:t>
            </a:r>
            <a:r>
              <a:rPr lang="en-US" dirty="0"/>
              <a:t/>
            </a:r>
            <a:br>
              <a:rPr lang="en-US" dirty="0"/>
            </a:br>
            <a:endParaRPr lang="en-US" dirty="0"/>
          </a:p>
        </p:txBody>
      </p:sp>
    </p:spTree>
    <p:extLst>
      <p:ext uri="{BB962C8B-B14F-4D97-AF65-F5344CB8AC3E}">
        <p14:creationId xmlns:p14="http://schemas.microsoft.com/office/powerpoint/2010/main" val="1933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Key Concepts Woven in the Standards</a:t>
            </a:r>
          </a:p>
        </p:txBody>
      </p:sp>
      <p:sp>
        <p:nvSpPr>
          <p:cNvPr id="3" name="Content Placeholder 2"/>
          <p:cNvSpPr>
            <a:spLocks noGrp="1"/>
          </p:cNvSpPr>
          <p:nvPr>
            <p:ph idx="1"/>
          </p:nvPr>
        </p:nvSpPr>
        <p:spPr>
          <a:xfrm>
            <a:off x="734683" y="2041286"/>
            <a:ext cx="10515600" cy="4145805"/>
          </a:xfrm>
        </p:spPr>
        <p:txBody>
          <a:bodyPr>
            <a:normAutofit/>
          </a:bodyPr>
          <a:lstStyle/>
          <a:p>
            <a:r>
              <a:rPr lang="en-US" sz="3200" dirty="0"/>
              <a:t>Institutional mission</a:t>
            </a:r>
          </a:p>
          <a:p>
            <a:r>
              <a:rPr lang="en-US" sz="3200" dirty="0"/>
              <a:t>Integrity and honesty - institutional policies and actions</a:t>
            </a:r>
          </a:p>
          <a:p>
            <a:r>
              <a:rPr lang="en-US" sz="3200" dirty="0"/>
              <a:t>Student outcomes </a:t>
            </a:r>
          </a:p>
          <a:p>
            <a:r>
              <a:rPr lang="en-US" sz="3200" dirty="0"/>
              <a:t>Metrics and evidence to assess quality </a:t>
            </a:r>
          </a:p>
          <a:p>
            <a:r>
              <a:rPr lang="en-US" sz="3200" dirty="0"/>
              <a:t>Ongoing internal quality assurance practices</a:t>
            </a:r>
          </a:p>
          <a:p>
            <a:r>
              <a:rPr lang="en-US" sz="3200" dirty="0"/>
              <a:t>Continuous improvement for high performance</a:t>
            </a:r>
          </a:p>
        </p:txBody>
      </p:sp>
      <p:pic>
        <p:nvPicPr>
          <p:cNvPr id="4" name="Picture 3"/>
          <p:cNvPicPr>
            <a:picLocks noChangeAspect="1"/>
          </p:cNvPicPr>
          <p:nvPr/>
        </p:nvPicPr>
        <p:blipFill>
          <a:blip r:embed="rId3"/>
          <a:stretch>
            <a:fillRect/>
          </a:stretch>
        </p:blipFill>
        <p:spPr>
          <a:xfrm>
            <a:off x="9203563" y="5184475"/>
            <a:ext cx="2988437" cy="1673525"/>
          </a:xfrm>
          <a:prstGeom prst="rect">
            <a:avLst/>
          </a:prstGeom>
        </p:spPr>
      </p:pic>
    </p:spTree>
    <p:extLst>
      <p:ext uri="{BB962C8B-B14F-4D97-AF65-F5344CB8AC3E}">
        <p14:creationId xmlns:p14="http://schemas.microsoft.com/office/powerpoint/2010/main" val="105595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91" y="1139549"/>
            <a:ext cx="10515600" cy="1129790"/>
          </a:xfrm>
        </p:spPr>
        <p:txBody>
          <a:bodyPr>
            <a:noAutofit/>
          </a:bodyPr>
          <a:lstStyle/>
          <a:p>
            <a:pPr algn="ctr"/>
            <a:r>
              <a:rPr lang="en-US" sz="4800" b="1" dirty="0"/>
              <a:t>Developing the ISER</a:t>
            </a:r>
          </a:p>
        </p:txBody>
      </p:sp>
      <p:sp>
        <p:nvSpPr>
          <p:cNvPr id="3" name="Content Placeholder 2"/>
          <p:cNvSpPr>
            <a:spLocks noGrp="1"/>
          </p:cNvSpPr>
          <p:nvPr>
            <p:ph idx="1"/>
          </p:nvPr>
        </p:nvSpPr>
        <p:spPr>
          <a:xfrm>
            <a:off x="454483" y="2972105"/>
            <a:ext cx="8023909" cy="1868655"/>
          </a:xfrm>
        </p:spPr>
        <p:txBody>
          <a:bodyPr>
            <a:noAutofit/>
          </a:bodyPr>
          <a:lstStyle/>
          <a:p>
            <a:pPr marL="0" indent="0">
              <a:buNone/>
            </a:pPr>
            <a:r>
              <a:rPr lang="en-US" sz="4267" b="1" dirty="0"/>
              <a:t>Collaborative Partnership</a:t>
            </a:r>
            <a:r>
              <a:rPr lang="en-US" sz="4267" dirty="0"/>
              <a:t> – multiple groups and perspectives working together!</a:t>
            </a:r>
          </a:p>
        </p:txBody>
      </p:sp>
      <p:pic>
        <p:nvPicPr>
          <p:cNvPr id="2050" name="Picture 2" descr="ON LIBRARIES: Leading from the Middle – Hilda K. Weisbu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11333">
            <a:off x="8622953" y="2289223"/>
            <a:ext cx="2850271" cy="16775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ading From The Middle: A New Series On Leadership For Everyone Else | by  Chris Huennekens |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272" y="3906433"/>
            <a:ext cx="2915107" cy="177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8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t>Developing the ISER</a:t>
            </a:r>
          </a:p>
        </p:txBody>
      </p:sp>
      <p:sp>
        <p:nvSpPr>
          <p:cNvPr id="3" name="Content Placeholder 2"/>
          <p:cNvSpPr>
            <a:spLocks noGrp="1"/>
          </p:cNvSpPr>
          <p:nvPr>
            <p:ph idx="1"/>
          </p:nvPr>
        </p:nvSpPr>
        <p:spPr>
          <a:xfrm>
            <a:off x="439271" y="2087728"/>
            <a:ext cx="9145600" cy="2402395"/>
          </a:xfrm>
        </p:spPr>
        <p:txBody>
          <a:bodyPr>
            <a:noAutofit/>
          </a:bodyPr>
          <a:lstStyle/>
          <a:p>
            <a:pPr marL="0" indent="0">
              <a:buNone/>
            </a:pPr>
            <a:r>
              <a:rPr lang="en-US" sz="3200" b="1" dirty="0"/>
              <a:t>What criteria do you think will make a good ISER? </a:t>
            </a:r>
          </a:p>
          <a:p>
            <a:pPr marL="0" indent="0">
              <a:buNone/>
            </a:pPr>
            <a:r>
              <a:rPr lang="en-US" sz="3200" b="1" dirty="0"/>
              <a:t>What values/skills do you believe are important for your college’s process? </a:t>
            </a:r>
          </a:p>
          <a:p>
            <a:pPr marL="0" indent="0">
              <a:buNone/>
            </a:pPr>
            <a:endParaRPr lang="en-US" sz="3200" b="1" dirty="0"/>
          </a:p>
          <a:p>
            <a:pPr marL="0" indent="0">
              <a:buNone/>
            </a:pPr>
            <a:endParaRPr lang="en-US" sz="3200" dirty="0"/>
          </a:p>
        </p:txBody>
      </p:sp>
      <p:sp>
        <p:nvSpPr>
          <p:cNvPr id="13" name="Content Placeholder 2"/>
          <p:cNvSpPr txBox="1">
            <a:spLocks/>
          </p:cNvSpPr>
          <p:nvPr/>
        </p:nvSpPr>
        <p:spPr>
          <a:xfrm>
            <a:off x="439271" y="3460507"/>
            <a:ext cx="8851686" cy="102961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3200" dirty="0"/>
          </a:p>
        </p:txBody>
      </p:sp>
      <p:sp>
        <p:nvSpPr>
          <p:cNvPr id="4" name="Rectangle 3"/>
          <p:cNvSpPr/>
          <p:nvPr/>
        </p:nvSpPr>
        <p:spPr>
          <a:xfrm>
            <a:off x="5480958" y="4522649"/>
            <a:ext cx="6096000" cy="646331"/>
          </a:xfrm>
          <a:prstGeom prst="rect">
            <a:avLst/>
          </a:prstGeom>
        </p:spPr>
        <p:txBody>
          <a:bodyPr>
            <a:spAutoFit/>
          </a:bodyPr>
          <a:lstStyle/>
          <a:p>
            <a:pPr marL="160480"/>
            <a:r>
              <a:rPr lang="en-US" sz="3600" dirty="0"/>
              <a:t>Place your response in chat</a:t>
            </a:r>
          </a:p>
        </p:txBody>
      </p:sp>
    </p:spTree>
    <p:extLst>
      <p:ext uri="{BB962C8B-B14F-4D97-AF65-F5344CB8AC3E}">
        <p14:creationId xmlns:p14="http://schemas.microsoft.com/office/powerpoint/2010/main" val="41636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t>Mindset for ISER Development</a:t>
            </a:r>
          </a:p>
        </p:txBody>
      </p:sp>
      <p:sp>
        <p:nvSpPr>
          <p:cNvPr id="3" name="Content Placeholder 2"/>
          <p:cNvSpPr>
            <a:spLocks noGrp="1"/>
          </p:cNvSpPr>
          <p:nvPr>
            <p:ph idx="1"/>
          </p:nvPr>
        </p:nvSpPr>
        <p:spPr>
          <a:xfrm>
            <a:off x="598381" y="2079950"/>
            <a:ext cx="10755420" cy="3605636"/>
          </a:xfrm>
        </p:spPr>
        <p:txBody>
          <a:bodyPr>
            <a:normAutofit fontScale="92500" lnSpcReduction="20000"/>
          </a:bodyPr>
          <a:lstStyle/>
          <a:p>
            <a:pPr lvl="0"/>
            <a:r>
              <a:rPr lang="en-US" sz="3200" dirty="0"/>
              <a:t>Celebrate and appreciate what works well</a:t>
            </a:r>
          </a:p>
          <a:p>
            <a:r>
              <a:rPr lang="en-US" sz="3200" dirty="0"/>
              <a:t>Look for alignment with standards </a:t>
            </a:r>
          </a:p>
          <a:p>
            <a:r>
              <a:rPr lang="en-US" sz="3200" dirty="0"/>
              <a:t>Focus on outcomes</a:t>
            </a:r>
          </a:p>
          <a:p>
            <a:r>
              <a:rPr lang="en-US" sz="3200" dirty="0"/>
              <a:t>Evidence based analysis</a:t>
            </a:r>
          </a:p>
          <a:p>
            <a:r>
              <a:rPr lang="en-US" sz="3200" dirty="0"/>
              <a:t>Open-minded to improve </a:t>
            </a:r>
          </a:p>
          <a:p>
            <a:r>
              <a:rPr lang="en-US" sz="3200" dirty="0"/>
              <a:t>Valuing internal accountability </a:t>
            </a:r>
          </a:p>
          <a:p>
            <a:r>
              <a:rPr lang="en-US" sz="3200" dirty="0"/>
              <a:t>Holistic thinking across institutional systems</a:t>
            </a:r>
          </a:p>
          <a:p>
            <a:r>
              <a:rPr lang="en-US" sz="3200" dirty="0"/>
              <a:t>Mindful of mission accomplishment and values</a:t>
            </a:r>
          </a:p>
          <a:p>
            <a:pPr marL="0" indent="0">
              <a:buNone/>
            </a:pPr>
            <a:endParaRPr lang="en-US" sz="3200" dirty="0"/>
          </a:p>
        </p:txBody>
      </p:sp>
      <p:pic>
        <p:nvPicPr>
          <p:cNvPr id="1026" name="Picture 2" descr="How to Become a Successful Leader, Whatever You Do - Lolly Dask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2161">
            <a:off x="8185645" y="2052692"/>
            <a:ext cx="3228889" cy="219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906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Formative/Summative Comprehensive Review</a:t>
            </a:r>
          </a:p>
        </p:txBody>
      </p:sp>
      <p:pic>
        <p:nvPicPr>
          <p:cNvPr id="7" name="Picture 6"/>
          <p:cNvPicPr>
            <a:picLocks noChangeAspect="1"/>
          </p:cNvPicPr>
          <p:nvPr/>
        </p:nvPicPr>
        <p:blipFill>
          <a:blip r:embed="rId3"/>
          <a:stretch>
            <a:fillRect/>
          </a:stretch>
        </p:blipFill>
        <p:spPr>
          <a:xfrm>
            <a:off x="5158100" y="2368512"/>
            <a:ext cx="5929439" cy="2852844"/>
          </a:xfrm>
          <a:prstGeom prst="rect">
            <a:avLst/>
          </a:prstGeom>
        </p:spPr>
      </p:pic>
      <p:sp>
        <p:nvSpPr>
          <p:cNvPr id="8" name="TextBox 7"/>
          <p:cNvSpPr txBox="1"/>
          <p:nvPr/>
        </p:nvSpPr>
        <p:spPr>
          <a:xfrm>
            <a:off x="4103715" y="2610015"/>
            <a:ext cx="1042428" cy="400110"/>
          </a:xfrm>
          <a:prstGeom prst="rect">
            <a:avLst/>
          </a:prstGeom>
          <a:noFill/>
        </p:spPr>
        <p:txBody>
          <a:bodyPr wrap="square" rtlCol="0">
            <a:spAutoFit/>
          </a:bodyPr>
          <a:lstStyle/>
          <a:p>
            <a:pPr algn="ctr"/>
            <a:r>
              <a:rPr lang="en-US" sz="1000" b="1" dirty="0"/>
              <a:t>Formative</a:t>
            </a:r>
          </a:p>
          <a:p>
            <a:pPr algn="ctr"/>
            <a:r>
              <a:rPr lang="en-US" sz="1000" b="1" dirty="0"/>
              <a:t>Component</a:t>
            </a:r>
          </a:p>
        </p:txBody>
      </p:sp>
      <p:sp>
        <p:nvSpPr>
          <p:cNvPr id="9" name="TextBox 8"/>
          <p:cNvSpPr txBox="1"/>
          <p:nvPr/>
        </p:nvSpPr>
        <p:spPr>
          <a:xfrm>
            <a:off x="4326313" y="3980700"/>
            <a:ext cx="1042428" cy="400110"/>
          </a:xfrm>
          <a:prstGeom prst="rect">
            <a:avLst/>
          </a:prstGeom>
          <a:noFill/>
        </p:spPr>
        <p:txBody>
          <a:bodyPr wrap="square" rtlCol="0">
            <a:spAutoFit/>
          </a:bodyPr>
          <a:lstStyle/>
          <a:p>
            <a:pPr algn="ctr"/>
            <a:r>
              <a:rPr lang="en-US" sz="1000" b="1" dirty="0"/>
              <a:t>Summative</a:t>
            </a:r>
          </a:p>
          <a:p>
            <a:pPr algn="ctr"/>
            <a:r>
              <a:rPr lang="en-US" sz="1000" b="1" dirty="0"/>
              <a:t>Component</a:t>
            </a:r>
          </a:p>
        </p:txBody>
      </p:sp>
      <p:sp>
        <p:nvSpPr>
          <p:cNvPr id="10" name="Rectangle 9"/>
          <p:cNvSpPr/>
          <p:nvPr/>
        </p:nvSpPr>
        <p:spPr>
          <a:xfrm>
            <a:off x="5059110" y="2368512"/>
            <a:ext cx="6229884" cy="829257"/>
          </a:xfrm>
          <a:prstGeom prst="rect">
            <a:avLst/>
          </a:prstGeom>
          <a:noFill/>
          <a:ln>
            <a:solidFill>
              <a:schemeClr val="accent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99937" y="3214020"/>
            <a:ext cx="5496314" cy="1867822"/>
          </a:xfrm>
          <a:prstGeom prst="rect">
            <a:avLst/>
          </a:prstGeom>
          <a:noFill/>
          <a:ln>
            <a:solidFill>
              <a:schemeClr val="accent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217113" y="2544607"/>
            <a:ext cx="1137720" cy="246221"/>
          </a:xfrm>
          <a:prstGeom prst="rect">
            <a:avLst/>
          </a:prstGeom>
          <a:noFill/>
        </p:spPr>
        <p:txBody>
          <a:bodyPr wrap="square" rtlCol="0">
            <a:spAutoFit/>
          </a:bodyPr>
          <a:lstStyle/>
          <a:p>
            <a:pPr algn="ctr"/>
            <a:r>
              <a:rPr lang="en-US" sz="1000" b="1" dirty="0"/>
              <a:t>Fall 2023</a:t>
            </a:r>
          </a:p>
        </p:txBody>
      </p:sp>
      <p:sp>
        <p:nvSpPr>
          <p:cNvPr id="13" name="TextBox 12"/>
          <p:cNvSpPr txBox="1"/>
          <p:nvPr/>
        </p:nvSpPr>
        <p:spPr>
          <a:xfrm>
            <a:off x="10974056" y="4039912"/>
            <a:ext cx="1046629" cy="246221"/>
          </a:xfrm>
          <a:prstGeom prst="rect">
            <a:avLst/>
          </a:prstGeom>
          <a:noFill/>
        </p:spPr>
        <p:txBody>
          <a:bodyPr wrap="square" rtlCol="0">
            <a:spAutoFit/>
          </a:bodyPr>
          <a:lstStyle/>
          <a:p>
            <a:pPr algn="ctr"/>
            <a:r>
              <a:rPr lang="en-US" sz="1000" b="1" dirty="0"/>
              <a:t>Spring 2024</a:t>
            </a:r>
          </a:p>
        </p:txBody>
      </p:sp>
      <p:sp>
        <p:nvSpPr>
          <p:cNvPr id="14" name="Rectangle 13"/>
          <p:cNvSpPr/>
          <p:nvPr/>
        </p:nvSpPr>
        <p:spPr>
          <a:xfrm>
            <a:off x="549177" y="2272540"/>
            <a:ext cx="3613644" cy="3693319"/>
          </a:xfrm>
          <a:prstGeom prst="rect">
            <a:avLst/>
          </a:prstGeom>
        </p:spPr>
        <p:txBody>
          <a:bodyPr wrap="square">
            <a:spAutoFit/>
          </a:bodyPr>
          <a:lstStyle/>
          <a:p>
            <a:r>
              <a:rPr lang="en-US" b="1" dirty="0"/>
              <a:t>Benefit for Colleges: </a:t>
            </a:r>
          </a:p>
          <a:p>
            <a:pPr marL="342900" indent="-342900">
              <a:buFont typeface="Wingdings" panose="05000000000000000000" pitchFamily="2" charset="2"/>
              <a:buChar char="Ø"/>
            </a:pPr>
            <a:r>
              <a:rPr lang="en-US" dirty="0"/>
              <a:t>Reduce fear / eliminate surprise</a:t>
            </a:r>
          </a:p>
          <a:p>
            <a:pPr marL="342900" indent="-342900">
              <a:buFont typeface="Wingdings" panose="05000000000000000000" pitchFamily="2" charset="2"/>
              <a:buChar char="Ø"/>
            </a:pPr>
            <a:r>
              <a:rPr lang="en-US" dirty="0"/>
              <a:t>Time to consider team’s feedback for planning and improvement</a:t>
            </a:r>
          </a:p>
          <a:p>
            <a:pPr marL="342900" indent="-342900">
              <a:buFont typeface="Wingdings" panose="05000000000000000000" pitchFamily="2" charset="2"/>
              <a:buChar char="Ø"/>
            </a:pPr>
            <a:r>
              <a:rPr lang="en-US" dirty="0"/>
              <a:t>Cost benefit</a:t>
            </a:r>
          </a:p>
          <a:p>
            <a:endParaRPr lang="en-US" dirty="0"/>
          </a:p>
          <a:p>
            <a:r>
              <a:rPr lang="en-US" b="1" dirty="0"/>
              <a:t>Benefit for Membership:</a:t>
            </a:r>
          </a:p>
          <a:p>
            <a:pPr marL="342900" indent="-342900">
              <a:buFont typeface="Wingdings" panose="05000000000000000000" pitchFamily="2" charset="2"/>
              <a:buChar char="Ø"/>
            </a:pPr>
            <a:r>
              <a:rPr lang="en-US" dirty="0"/>
              <a:t>Promote collegiality</a:t>
            </a:r>
          </a:p>
          <a:p>
            <a:pPr marL="342900" indent="-342900">
              <a:buFont typeface="Wingdings" panose="05000000000000000000" pitchFamily="2" charset="2"/>
              <a:buChar char="Ø"/>
            </a:pPr>
            <a:r>
              <a:rPr lang="en-US" dirty="0"/>
              <a:t>Increase transparency and trust</a:t>
            </a:r>
          </a:p>
          <a:p>
            <a:pPr marL="342900" indent="-342900">
              <a:buFont typeface="Wingdings" panose="05000000000000000000" pitchFamily="2" charset="2"/>
              <a:buChar char="Ø"/>
            </a:pPr>
            <a:r>
              <a:rPr lang="en-US" dirty="0"/>
              <a:t>Emphasize institutional improvement</a:t>
            </a:r>
          </a:p>
          <a:p>
            <a:endParaRPr lang="en-US" dirty="0"/>
          </a:p>
        </p:txBody>
      </p:sp>
      <p:pic>
        <p:nvPicPr>
          <p:cNvPr id="16" name="Picture 15">
            <a:hlinkClick r:id="rId4"/>
          </p:cNvPr>
          <p:cNvPicPr>
            <a:picLocks noChangeAspect="1"/>
          </p:cNvPicPr>
          <p:nvPr/>
        </p:nvPicPr>
        <p:blipFill>
          <a:blip r:embed="rId5"/>
          <a:stretch>
            <a:fillRect/>
          </a:stretch>
        </p:blipFill>
        <p:spPr>
          <a:xfrm>
            <a:off x="4562455" y="5649072"/>
            <a:ext cx="6335874" cy="591426"/>
          </a:xfrm>
          <a:prstGeom prst="rect">
            <a:avLst/>
          </a:prstGeom>
        </p:spPr>
      </p:pic>
      <p:sp>
        <p:nvSpPr>
          <p:cNvPr id="15" name="Rectangle 14"/>
          <p:cNvSpPr/>
          <p:nvPr/>
        </p:nvSpPr>
        <p:spPr>
          <a:xfrm>
            <a:off x="4562455" y="5664189"/>
            <a:ext cx="6338972" cy="591427"/>
          </a:xfrm>
          <a:prstGeom prst="rect">
            <a:avLst/>
          </a:prstGeom>
          <a:noFill/>
          <a:ln>
            <a:solidFill>
              <a:srgbClr val="FF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59376" y="1862462"/>
            <a:ext cx="3487985" cy="369332"/>
          </a:xfrm>
          <a:prstGeom prst="rect">
            <a:avLst/>
          </a:prstGeom>
          <a:noFill/>
          <a:ln>
            <a:solidFill>
              <a:schemeClr val="tx1"/>
            </a:solidFill>
          </a:ln>
        </p:spPr>
        <p:txBody>
          <a:bodyPr wrap="square" rtlCol="0">
            <a:spAutoFit/>
          </a:bodyPr>
          <a:lstStyle/>
          <a:p>
            <a:r>
              <a:rPr lang="en-US" dirty="0"/>
              <a:t>ISER IS DUE AUGUST 1, 2023</a:t>
            </a:r>
          </a:p>
        </p:txBody>
      </p:sp>
    </p:spTree>
    <p:extLst>
      <p:ext uri="{BB962C8B-B14F-4D97-AF65-F5344CB8AC3E}">
        <p14:creationId xmlns:p14="http://schemas.microsoft.com/office/powerpoint/2010/main" val="2489540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267" b="1" dirty="0">
                <a:latin typeface="Calibri" panose="020F0502020204030204" pitchFamily="34" charset="0"/>
                <a:cs typeface="Calibri" panose="020F0502020204030204" pitchFamily="34" charset="0"/>
              </a:rPr>
              <a:t>Expectations</a:t>
            </a:r>
            <a:r>
              <a:rPr lang="en-US" b="1" dirty="0">
                <a:latin typeface="Calibri" panose="020F0502020204030204" pitchFamily="34" charset="0"/>
                <a:cs typeface="Calibri" panose="020F0502020204030204" pitchFamily="34" charset="0"/>
              </a:rPr>
              <a:t> of Peer Reviewers</a:t>
            </a:r>
          </a:p>
        </p:txBody>
      </p:sp>
      <p:sp>
        <p:nvSpPr>
          <p:cNvPr id="3" name="Content Placeholder 2"/>
          <p:cNvSpPr>
            <a:spLocks noGrp="1"/>
          </p:cNvSpPr>
          <p:nvPr>
            <p:ph idx="1"/>
          </p:nvPr>
        </p:nvSpPr>
        <p:spPr/>
        <p:txBody>
          <a:bodyPr>
            <a:normAutofit fontScale="92500"/>
          </a:bodyPr>
          <a:lstStyle/>
          <a:p>
            <a:pPr>
              <a:buSzPct val="100000"/>
            </a:pPr>
            <a:r>
              <a:rPr lang="en-US" sz="3200" dirty="0"/>
              <a:t> Seek to </a:t>
            </a:r>
            <a:r>
              <a:rPr lang="en-US" sz="3200" b="1" i="1" dirty="0">
                <a:solidFill>
                  <a:srgbClr val="C00000"/>
                </a:solidFill>
              </a:rPr>
              <a:t>understand</a:t>
            </a:r>
          </a:p>
          <a:p>
            <a:pPr>
              <a:buSzPct val="100000"/>
            </a:pPr>
            <a:r>
              <a:rPr lang="en-US" sz="3200" dirty="0"/>
              <a:t> Seeking to understand </a:t>
            </a:r>
            <a:r>
              <a:rPr lang="en-US" sz="3200" b="1" i="1" dirty="0">
                <a:solidFill>
                  <a:srgbClr val="C00000"/>
                </a:solidFill>
              </a:rPr>
              <a:t>starts with the ISER</a:t>
            </a:r>
          </a:p>
          <a:p>
            <a:pPr>
              <a:buSzPct val="100000"/>
            </a:pPr>
            <a:r>
              <a:rPr lang="en-US" sz="3200" dirty="0"/>
              <a:t> Practice </a:t>
            </a:r>
            <a:r>
              <a:rPr lang="en-US" sz="3200" b="1" i="1" dirty="0">
                <a:solidFill>
                  <a:srgbClr val="C00000"/>
                </a:solidFill>
              </a:rPr>
              <a:t>appreciative inquiry</a:t>
            </a:r>
            <a:r>
              <a:rPr lang="en-US" sz="3200" b="1" i="1" dirty="0"/>
              <a:t> </a:t>
            </a:r>
            <a:r>
              <a:rPr lang="en-US" sz="3200" dirty="0"/>
              <a:t>on site</a:t>
            </a:r>
          </a:p>
          <a:p>
            <a:pPr>
              <a:buSzPct val="100000"/>
            </a:pPr>
            <a:r>
              <a:rPr lang="en-US" sz="3200" b="1" i="1" dirty="0"/>
              <a:t> </a:t>
            </a:r>
            <a:r>
              <a:rPr lang="en-US" sz="3200" b="1" i="1" dirty="0">
                <a:solidFill>
                  <a:srgbClr val="C00000"/>
                </a:solidFill>
              </a:rPr>
              <a:t>Alignment</a:t>
            </a:r>
            <a:r>
              <a:rPr lang="en-US" sz="3200" i="1" dirty="0"/>
              <a:t> </a:t>
            </a:r>
            <a:r>
              <a:rPr lang="en-US" sz="3200" dirty="0"/>
              <a:t>with Standards rather than hunting for deficiencies</a:t>
            </a:r>
            <a:endParaRPr lang="en-US" sz="3200" i="1" dirty="0"/>
          </a:p>
          <a:p>
            <a:pPr>
              <a:buSzPct val="100000"/>
            </a:pPr>
            <a:r>
              <a:rPr lang="en-US" sz="3200" dirty="0"/>
              <a:t> Validation and </a:t>
            </a:r>
            <a:r>
              <a:rPr lang="en-US" sz="3200" b="1" i="1" dirty="0"/>
              <a:t>affirmation</a:t>
            </a:r>
            <a:r>
              <a:rPr lang="en-US" sz="3200" dirty="0"/>
              <a:t> </a:t>
            </a:r>
          </a:p>
          <a:p>
            <a:pPr>
              <a:buSzPct val="100000"/>
            </a:pPr>
            <a:r>
              <a:rPr lang="en-US" sz="3200" b="1" i="1" dirty="0"/>
              <a:t> </a:t>
            </a:r>
            <a:r>
              <a:rPr lang="en-US" sz="3200" b="1" i="1" dirty="0">
                <a:solidFill>
                  <a:srgbClr val="C00000"/>
                </a:solidFill>
              </a:rPr>
              <a:t>Goal</a:t>
            </a:r>
            <a:r>
              <a:rPr lang="en-US" sz="3200" dirty="0"/>
              <a:t>: educational quality and institutional improvement </a:t>
            </a:r>
          </a:p>
          <a:p>
            <a:pPr>
              <a:buSzPct val="100000"/>
            </a:pPr>
            <a:r>
              <a:rPr lang="en-US" sz="3200" dirty="0"/>
              <a:t> Outcome: the </a:t>
            </a:r>
            <a:r>
              <a:rPr lang="en-US" sz="3200" b="1" i="1" dirty="0">
                <a:solidFill>
                  <a:srgbClr val="C00000"/>
                </a:solidFill>
              </a:rPr>
              <a:t>team report</a:t>
            </a:r>
            <a:r>
              <a:rPr lang="en-US" sz="3200" dirty="0"/>
              <a:t>. . . reflection of your team and ACCJC</a:t>
            </a:r>
          </a:p>
          <a:p>
            <a:pPr marL="0" indent="0">
              <a:buNone/>
            </a:pPr>
            <a:endParaRPr lang="en-US" sz="2400" dirty="0"/>
          </a:p>
        </p:txBody>
      </p:sp>
      <p:sp>
        <p:nvSpPr>
          <p:cNvPr id="4" name="TextBox 3"/>
          <p:cNvSpPr txBox="1"/>
          <p:nvPr/>
        </p:nvSpPr>
        <p:spPr>
          <a:xfrm>
            <a:off x="5358064" y="6086197"/>
            <a:ext cx="6605337" cy="420564"/>
          </a:xfrm>
          <a:prstGeom prst="homePlate">
            <a:avLst>
              <a:gd name="adj" fmla="val 73455"/>
            </a:avLst>
          </a:prstGeom>
          <a:solidFill>
            <a:srgbClr val="B4CCD6"/>
          </a:solidFill>
        </p:spPr>
        <p:txBody>
          <a:bodyPr wrap="square" rtlCol="0">
            <a:spAutoFit/>
          </a:bodyPr>
          <a:lstStyle/>
          <a:p>
            <a:r>
              <a:rPr lang="en-US" sz="2133" b="1" i="1" dirty="0"/>
              <a:t>Excerpted from Team Training materials, Spring 2021</a:t>
            </a:r>
          </a:p>
        </p:txBody>
      </p:sp>
    </p:spTree>
    <p:extLst>
      <p:ext uri="{BB962C8B-B14F-4D97-AF65-F5344CB8AC3E}">
        <p14:creationId xmlns:p14="http://schemas.microsoft.com/office/powerpoint/2010/main" val="4203831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inters for Writing Book Discussion Questions - Zoe M. McCart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3987197"/>
            <a:ext cx="4441008" cy="17631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ctr"/>
            <a:r>
              <a:rPr lang="en-US" b="1" dirty="0"/>
              <a:t>Discussion</a:t>
            </a:r>
          </a:p>
        </p:txBody>
      </p:sp>
      <p:sp>
        <p:nvSpPr>
          <p:cNvPr id="3" name="Content Placeholder 2"/>
          <p:cNvSpPr>
            <a:spLocks noGrp="1"/>
          </p:cNvSpPr>
          <p:nvPr>
            <p:ph idx="1"/>
          </p:nvPr>
        </p:nvSpPr>
        <p:spPr>
          <a:xfrm>
            <a:off x="1401727" y="2151529"/>
            <a:ext cx="8990853" cy="3799544"/>
          </a:xfrm>
        </p:spPr>
        <p:txBody>
          <a:bodyPr/>
          <a:lstStyle/>
          <a:p>
            <a:pPr marL="0" indent="0" algn="ctr">
              <a:buNone/>
            </a:pPr>
            <a:r>
              <a:rPr lang="en-US" dirty="0"/>
              <a:t>What concerns or questions do you have about the accreditation, ISER Development, the review process?</a:t>
            </a:r>
          </a:p>
          <a:p>
            <a:pPr algn="ctr"/>
            <a:endParaRPr lang="en-US" dirty="0"/>
          </a:p>
        </p:txBody>
      </p:sp>
    </p:spTree>
    <p:extLst>
      <p:ext uri="{BB962C8B-B14F-4D97-AF65-F5344CB8AC3E}">
        <p14:creationId xmlns:p14="http://schemas.microsoft.com/office/powerpoint/2010/main" val="226327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Helpful Resources and Publications</a:t>
            </a:r>
          </a:p>
        </p:txBody>
      </p:sp>
      <p:sp>
        <p:nvSpPr>
          <p:cNvPr id="3" name="Content Placeholder 2"/>
          <p:cNvSpPr>
            <a:spLocks noGrp="1"/>
          </p:cNvSpPr>
          <p:nvPr>
            <p:ph idx="1"/>
          </p:nvPr>
        </p:nvSpPr>
        <p:spPr>
          <a:xfrm>
            <a:off x="582827" y="1893459"/>
            <a:ext cx="10312924" cy="4145805"/>
          </a:xfrm>
        </p:spPr>
        <p:txBody>
          <a:bodyPr>
            <a:normAutofit fontScale="92500" lnSpcReduction="10000"/>
          </a:bodyPr>
          <a:lstStyle/>
          <a:p>
            <a:pPr marL="0" indent="0">
              <a:buNone/>
            </a:pPr>
            <a:r>
              <a:rPr lang="en-US" dirty="0"/>
              <a:t>Available on ACCJC’s website (</a:t>
            </a:r>
            <a:r>
              <a:rPr lang="en-US" u="sng" dirty="0">
                <a:hlinkClick r:id="rId3"/>
              </a:rPr>
              <a:t>accjc.org</a:t>
            </a:r>
            <a:r>
              <a:rPr lang="en-US" dirty="0"/>
              <a:t>); </a:t>
            </a:r>
          </a:p>
          <a:p>
            <a:pPr lvl="1"/>
            <a:r>
              <a:rPr lang="en-US" u="sng" dirty="0">
                <a:hlinkClick r:id="rId4"/>
              </a:rPr>
              <a:t>Eligibility Requirements</a:t>
            </a:r>
            <a:endParaRPr lang="en-US" dirty="0"/>
          </a:p>
          <a:p>
            <a:pPr lvl="1"/>
            <a:r>
              <a:rPr lang="en-US" u="sng" dirty="0">
                <a:hlinkClick r:id="rId5"/>
              </a:rPr>
              <a:t>Standards of Accreditation</a:t>
            </a:r>
            <a:endParaRPr lang="en-US" dirty="0"/>
          </a:p>
          <a:p>
            <a:pPr lvl="1"/>
            <a:r>
              <a:rPr lang="en-US" u="sng" dirty="0">
                <a:hlinkClick r:id="rId6"/>
              </a:rPr>
              <a:t>Commission Policies</a:t>
            </a:r>
            <a:endParaRPr lang="en-US" dirty="0"/>
          </a:p>
          <a:p>
            <a:pPr lvl="1"/>
            <a:r>
              <a:rPr lang="en-US" u="sng" dirty="0">
                <a:hlinkClick r:id="rId7"/>
              </a:rPr>
              <a:t>Guides and Manuals</a:t>
            </a:r>
            <a:endParaRPr lang="en-US" dirty="0"/>
          </a:p>
          <a:p>
            <a:pPr lvl="1"/>
            <a:r>
              <a:rPr lang="en-US" u="sng" dirty="0">
                <a:hlinkClick r:id="rId8"/>
              </a:rPr>
              <a:t>Educational Series</a:t>
            </a:r>
            <a:endParaRPr lang="en-US" dirty="0"/>
          </a:p>
          <a:p>
            <a:pPr lvl="1"/>
            <a:r>
              <a:rPr lang="en-US" dirty="0">
                <a:hlinkClick r:id="rId9"/>
              </a:rPr>
              <a:t>Webinars</a:t>
            </a:r>
            <a:r>
              <a:rPr lang="en-US" dirty="0"/>
              <a:t>, </a:t>
            </a:r>
            <a:r>
              <a:rPr lang="en-US" dirty="0">
                <a:hlinkClick r:id="rId10"/>
              </a:rPr>
              <a:t>conferences</a:t>
            </a:r>
            <a:r>
              <a:rPr lang="en-US" dirty="0"/>
              <a:t> and </a:t>
            </a:r>
            <a:r>
              <a:rPr lang="en-US" dirty="0">
                <a:hlinkClick r:id="rId10"/>
              </a:rPr>
              <a:t>symposiums</a:t>
            </a:r>
            <a:endParaRPr lang="en-US" dirty="0"/>
          </a:p>
          <a:p>
            <a:pPr lvl="1"/>
            <a:r>
              <a:rPr lang="en-US" dirty="0">
                <a:hlinkClick r:id="rId10"/>
              </a:rPr>
              <a:t>Ongoing trainings</a:t>
            </a:r>
            <a:endParaRPr lang="en-US" dirty="0"/>
          </a:p>
          <a:p>
            <a:pPr lvl="1"/>
            <a:r>
              <a:rPr lang="en-US" dirty="0"/>
              <a:t>News and Communications</a:t>
            </a:r>
          </a:p>
          <a:p>
            <a:pPr lvl="2"/>
            <a:r>
              <a:rPr lang="en-US" dirty="0">
                <a:hlinkClick r:id="rId11"/>
              </a:rPr>
              <a:t>Announcements</a:t>
            </a:r>
            <a:endParaRPr lang="en-US" dirty="0"/>
          </a:p>
          <a:p>
            <a:pPr lvl="2"/>
            <a:r>
              <a:rPr lang="en-US" dirty="0"/>
              <a:t>ACCJC Connect </a:t>
            </a:r>
            <a:r>
              <a:rPr lang="en-US" u="sng" dirty="0">
                <a:hlinkClick r:id="rId12"/>
              </a:rPr>
              <a:t>subscribe</a:t>
            </a:r>
            <a:r>
              <a:rPr lang="en-US" dirty="0"/>
              <a:t> to or visit: </a:t>
            </a:r>
            <a:r>
              <a:rPr lang="en-US" u="sng" dirty="0">
                <a:hlinkClick r:id="rId13"/>
              </a:rPr>
              <a:t>https://accjc.org/accjc-connect/</a:t>
            </a:r>
            <a:r>
              <a:rPr lang="en-US" dirty="0"/>
              <a:t> </a:t>
            </a:r>
          </a:p>
          <a:p>
            <a:pPr lvl="2"/>
            <a:r>
              <a:rPr lang="en-US" u="sng" dirty="0">
                <a:hlinkClick r:id="rId14"/>
              </a:rPr>
              <a:t>Recent Commission Actions</a:t>
            </a:r>
            <a:endParaRPr lang="en-US" dirty="0"/>
          </a:p>
          <a:p>
            <a:endParaRPr lang="en-US" dirty="0"/>
          </a:p>
          <a:p>
            <a:endParaRPr lang="en-US" dirty="0"/>
          </a:p>
        </p:txBody>
      </p:sp>
      <p:pic>
        <p:nvPicPr>
          <p:cNvPr id="10" name="Picture 9"/>
          <p:cNvPicPr/>
          <p:nvPr/>
        </p:nvPicPr>
        <p:blipFill>
          <a:blip r:embed="rId15">
            <a:extLst>
              <a:ext uri="{28A0092B-C50C-407E-A947-70E740481C1C}">
                <a14:useLocalDpi xmlns:a14="http://schemas.microsoft.com/office/drawing/2010/main" val="0"/>
              </a:ext>
            </a:extLst>
          </a:blip>
          <a:srcRect/>
          <a:stretch>
            <a:fillRect/>
          </a:stretch>
        </p:blipFill>
        <p:spPr bwMode="auto">
          <a:xfrm>
            <a:off x="9051151" y="1829182"/>
            <a:ext cx="934965" cy="1393730"/>
          </a:xfrm>
          <a:prstGeom prst="rect">
            <a:avLst/>
          </a:prstGeom>
          <a:noFill/>
        </p:spPr>
      </p:pic>
      <p:pic>
        <p:nvPicPr>
          <p:cNvPr id="11" name="Picture 10"/>
          <p:cNvPicPr/>
          <p:nvPr/>
        </p:nvPicPr>
        <p:blipFill>
          <a:blip r:embed="rId16">
            <a:extLst>
              <a:ext uri="{28A0092B-C50C-407E-A947-70E740481C1C}">
                <a14:useLocalDpi xmlns:a14="http://schemas.microsoft.com/office/drawing/2010/main" val="0"/>
              </a:ext>
            </a:extLst>
          </a:blip>
          <a:srcRect/>
          <a:stretch>
            <a:fillRect/>
          </a:stretch>
        </p:blipFill>
        <p:spPr bwMode="auto">
          <a:xfrm>
            <a:off x="9008001" y="4647219"/>
            <a:ext cx="1021263" cy="1408176"/>
          </a:xfrm>
          <a:prstGeom prst="rect">
            <a:avLst/>
          </a:prstGeom>
          <a:noFill/>
        </p:spPr>
      </p:pic>
      <p:pic>
        <p:nvPicPr>
          <p:cNvPr id="12" name="Picture 11"/>
          <p:cNvPicPr/>
          <p:nvPr/>
        </p:nvPicPr>
        <p:blipFill>
          <a:blip r:embed="rId17">
            <a:extLst>
              <a:ext uri="{28A0092B-C50C-407E-A947-70E740481C1C}">
                <a14:useLocalDpi xmlns:a14="http://schemas.microsoft.com/office/drawing/2010/main" val="0"/>
              </a:ext>
            </a:extLst>
          </a:blip>
          <a:srcRect/>
          <a:stretch>
            <a:fillRect/>
          </a:stretch>
        </p:blipFill>
        <p:spPr bwMode="auto">
          <a:xfrm>
            <a:off x="8849792" y="3241390"/>
            <a:ext cx="1337685" cy="1327768"/>
          </a:xfrm>
          <a:prstGeom prst="rect">
            <a:avLst/>
          </a:prstGeom>
          <a:noFill/>
        </p:spPr>
      </p:pic>
    </p:spTree>
    <p:extLst>
      <p:ext uri="{BB962C8B-B14F-4D97-AF65-F5344CB8AC3E}">
        <p14:creationId xmlns:p14="http://schemas.microsoft.com/office/powerpoint/2010/main" val="1403942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B4CCD6"/>
            </a:gs>
            <a:gs pos="13000">
              <a:srgbClr val="B4CCD6"/>
            </a:gs>
            <a:gs pos="13000">
              <a:srgbClr val="B4CCD6"/>
            </a:gs>
            <a:gs pos="54000">
              <a:schemeClr val="bg1">
                <a:alpha val="30000"/>
                <a:lumMod val="0"/>
                <a:lumOff val="10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1851" y="1709781"/>
            <a:ext cx="10515600" cy="4516424"/>
          </a:xfrm>
        </p:spPr>
        <p:txBody>
          <a:bodyPr anchor="ctr">
            <a:normAutofit/>
          </a:bodyPr>
          <a:lstStyle/>
          <a:p>
            <a:pPr algn="ctr"/>
            <a:r>
              <a:rPr lang="en-US" sz="5333" b="1" dirty="0">
                <a:latin typeface="+mn-lt"/>
              </a:rPr>
              <a:t>Training: Part Two</a:t>
            </a:r>
            <a:br>
              <a:rPr lang="en-US" sz="5333" b="1" dirty="0">
                <a:latin typeface="+mn-lt"/>
              </a:rPr>
            </a:br>
            <a:r>
              <a:rPr lang="en-US" sz="5333" b="1" dirty="0">
                <a:latin typeface="+mn-lt"/>
              </a:rPr>
              <a:t>Nuts and Bolts of ISER Development</a:t>
            </a:r>
          </a:p>
        </p:txBody>
      </p:sp>
    </p:spTree>
    <p:extLst>
      <p:ext uri="{BB962C8B-B14F-4D97-AF65-F5344CB8AC3E}">
        <p14:creationId xmlns:p14="http://schemas.microsoft.com/office/powerpoint/2010/main" val="416964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Overview: The Accreditation Evaluation Process</a:t>
            </a:r>
          </a:p>
        </p:txBody>
      </p:sp>
      <p:sp>
        <p:nvSpPr>
          <p:cNvPr id="12" name="Chevron 11"/>
          <p:cNvSpPr/>
          <p:nvPr/>
        </p:nvSpPr>
        <p:spPr>
          <a:xfrm>
            <a:off x="839432" y="2157139"/>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3" name="Freeform 12"/>
          <p:cNvSpPr/>
          <p:nvPr/>
        </p:nvSpPr>
        <p:spPr>
          <a:xfrm>
            <a:off x="1665069" y="2473329"/>
            <a:ext cx="261452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Self-Reflection</a:t>
            </a:r>
            <a:br>
              <a:rPr lang="en-US" sz="2667" b="1" dirty="0"/>
            </a:br>
            <a:r>
              <a:rPr lang="en-US" sz="2400" dirty="0"/>
              <a:t>(ISER)</a:t>
            </a:r>
          </a:p>
        </p:txBody>
      </p:sp>
      <p:sp>
        <p:nvSpPr>
          <p:cNvPr id="14" name="Chevron 13"/>
          <p:cNvSpPr/>
          <p:nvPr/>
        </p:nvSpPr>
        <p:spPr>
          <a:xfrm>
            <a:off x="4375918" y="2174551"/>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5" name="Freeform 14"/>
          <p:cNvSpPr/>
          <p:nvPr/>
        </p:nvSpPr>
        <p:spPr>
          <a:xfrm>
            <a:off x="5105232" y="2453225"/>
            <a:ext cx="280717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Peer Review</a:t>
            </a:r>
            <a:br>
              <a:rPr lang="en-US" sz="2667" b="1" dirty="0"/>
            </a:br>
            <a:r>
              <a:rPr lang="en-US" sz="2133" dirty="0"/>
              <a:t>(Team ISER Review &amp; Focused Site Visit)</a:t>
            </a:r>
          </a:p>
        </p:txBody>
      </p:sp>
      <p:sp>
        <p:nvSpPr>
          <p:cNvPr id="16" name="Chevron 15"/>
          <p:cNvSpPr/>
          <p:nvPr/>
        </p:nvSpPr>
        <p:spPr>
          <a:xfrm>
            <a:off x="7912405" y="2174551"/>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7" name="Freeform 16"/>
          <p:cNvSpPr/>
          <p:nvPr/>
        </p:nvSpPr>
        <p:spPr>
          <a:xfrm>
            <a:off x="8738043" y="2473329"/>
            <a:ext cx="261452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Affirmation</a:t>
            </a:r>
            <a:r>
              <a:rPr lang="en-US" sz="2000" dirty="0"/>
              <a:t/>
            </a:r>
            <a:br>
              <a:rPr lang="en-US" sz="2000" dirty="0"/>
            </a:br>
            <a:r>
              <a:rPr lang="en-US" sz="2000" dirty="0"/>
              <a:t>(</a:t>
            </a:r>
            <a:r>
              <a:rPr lang="en-US" sz="2400" dirty="0"/>
              <a:t>ACCJC Action)</a:t>
            </a:r>
            <a:endParaRPr lang="en-US" sz="2000" dirty="0"/>
          </a:p>
        </p:txBody>
      </p:sp>
      <p:sp>
        <p:nvSpPr>
          <p:cNvPr id="7" name="Chevron 6"/>
          <p:cNvSpPr/>
          <p:nvPr/>
        </p:nvSpPr>
        <p:spPr>
          <a:xfrm>
            <a:off x="838199" y="3960416"/>
            <a:ext cx="10221685" cy="1194816"/>
          </a:xfrm>
          <a:prstGeom prst="chevron">
            <a:avLst>
              <a:gd name="adj" fmla="val 41254"/>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1550124" y="4239091"/>
            <a:ext cx="9803675" cy="1194816"/>
          </a:xfrm>
          <a:prstGeom prst="roundRect">
            <a:avLst/>
          </a:prstGeom>
          <a:solidFill>
            <a:schemeClr val="bg2">
              <a:alpha val="9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667" b="1" dirty="0"/>
              <a:t>Ongoing Commitment to Improvement &amp; Educational Excellence</a:t>
            </a:r>
          </a:p>
        </p:txBody>
      </p:sp>
      <p:pic>
        <p:nvPicPr>
          <p:cNvPr id="3" name="Picture 2"/>
          <p:cNvPicPr>
            <a:picLocks noChangeAspect="1"/>
          </p:cNvPicPr>
          <p:nvPr/>
        </p:nvPicPr>
        <p:blipFill>
          <a:blip r:embed="rId3"/>
          <a:stretch>
            <a:fillRect/>
          </a:stretch>
        </p:blipFill>
        <p:spPr>
          <a:xfrm rot="20918577">
            <a:off x="1224727" y="1969363"/>
            <a:ext cx="560881" cy="762066"/>
          </a:xfrm>
          <a:prstGeom prst="rect">
            <a:avLst/>
          </a:prstGeom>
        </p:spPr>
      </p:pic>
    </p:spTree>
    <p:extLst>
      <p:ext uri="{BB962C8B-B14F-4D97-AF65-F5344CB8AC3E}">
        <p14:creationId xmlns:p14="http://schemas.microsoft.com/office/powerpoint/2010/main" val="358811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Calibri" panose="020F0502020204030204" pitchFamily="34" charset="0"/>
                <a:cs typeface="Calibri" panose="020F0502020204030204" pitchFamily="34" charset="0"/>
              </a:rPr>
              <a:t>Topics for Today </a:t>
            </a:r>
          </a:p>
        </p:txBody>
      </p:sp>
      <p:sp>
        <p:nvSpPr>
          <p:cNvPr id="3" name="Content Placeholder 2"/>
          <p:cNvSpPr>
            <a:spLocks noGrp="1"/>
          </p:cNvSpPr>
          <p:nvPr>
            <p:ph idx="1"/>
          </p:nvPr>
        </p:nvSpPr>
        <p:spPr>
          <a:xfrm>
            <a:off x="328619" y="1905089"/>
            <a:ext cx="10515600" cy="4307025"/>
          </a:xfrm>
        </p:spPr>
        <p:txBody>
          <a:bodyPr>
            <a:normAutofit/>
          </a:bodyPr>
          <a:lstStyle/>
          <a:p>
            <a:pPr marL="0" indent="0">
              <a:buNone/>
            </a:pPr>
            <a:r>
              <a:rPr lang="en-US" sz="3200" b="1" dirty="0"/>
              <a:t>Part One: Accreditation Context   </a:t>
            </a:r>
          </a:p>
          <a:p>
            <a:pPr lvl="1"/>
            <a:r>
              <a:rPr lang="en-US" sz="3200" dirty="0"/>
              <a:t>Accreditation Purposes &amp; Processes</a:t>
            </a:r>
          </a:p>
          <a:p>
            <a:pPr lvl="1"/>
            <a:r>
              <a:rPr lang="en-US" sz="3200" dirty="0"/>
              <a:t>ACCJC Expectations &amp; Current Practice</a:t>
            </a:r>
          </a:p>
          <a:p>
            <a:pPr marL="0" indent="0">
              <a:buNone/>
            </a:pPr>
            <a:r>
              <a:rPr lang="en-US" sz="3200" b="1" dirty="0"/>
              <a:t>Part Two: Nuts/Bolts Developing ISER</a:t>
            </a:r>
          </a:p>
          <a:p>
            <a:pPr lvl="1"/>
            <a:r>
              <a:rPr lang="en-US" sz="3200" dirty="0"/>
              <a:t>Interpreting the Standards for Self-Evaluation</a:t>
            </a:r>
          </a:p>
          <a:p>
            <a:pPr lvl="1"/>
            <a:r>
              <a:rPr lang="en-US" sz="3200" dirty="0"/>
              <a:t>Developing the ISER: Tips &amp; Resources</a:t>
            </a:r>
          </a:p>
          <a:p>
            <a:pPr lvl="1"/>
            <a:r>
              <a:rPr lang="en-US" sz="3200" dirty="0"/>
              <a:t>After the ISER: What to Expect</a:t>
            </a:r>
            <a:endParaRPr lang="en-US" dirty="0"/>
          </a:p>
          <a:p>
            <a:pPr marL="0" indent="0">
              <a:buNone/>
            </a:pPr>
            <a:endParaRPr lang="en-US" dirty="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983816" y="1392238"/>
            <a:ext cx="3800197" cy="230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871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Major Steps: Institutional Self Evaluation Process</a:t>
            </a:r>
          </a:p>
        </p:txBody>
      </p:sp>
      <p:sp>
        <p:nvSpPr>
          <p:cNvPr id="3" name="Content Placeholder 2"/>
          <p:cNvSpPr>
            <a:spLocks noGrp="1"/>
          </p:cNvSpPr>
          <p:nvPr>
            <p:ph sz="half" idx="1"/>
          </p:nvPr>
        </p:nvSpPr>
        <p:spPr/>
        <p:txBody>
          <a:bodyPr>
            <a:normAutofit lnSpcReduction="10000"/>
          </a:bodyPr>
          <a:lstStyle/>
          <a:p>
            <a:pPr marL="0" indent="0">
              <a:buNone/>
            </a:pPr>
            <a:r>
              <a:rPr lang="en-US" dirty="0"/>
              <a:t>Possible Steps of the Process:</a:t>
            </a:r>
          </a:p>
          <a:p>
            <a:pPr marL="685238" indent="-685238">
              <a:buFont typeface="+mj-lt"/>
              <a:buAutoNum type="arabicPeriod"/>
            </a:pPr>
            <a:r>
              <a:rPr lang="en-US" dirty="0"/>
              <a:t>Determine leaders.</a:t>
            </a:r>
          </a:p>
          <a:p>
            <a:pPr marL="685238" indent="-685238">
              <a:buFont typeface="+mj-lt"/>
              <a:buAutoNum type="arabicPeriod"/>
            </a:pPr>
            <a:r>
              <a:rPr lang="en-US" dirty="0"/>
              <a:t>Plan backward.</a:t>
            </a:r>
          </a:p>
          <a:p>
            <a:pPr marL="685238" indent="-685238">
              <a:buFont typeface="+mj-lt"/>
              <a:buAutoNum type="arabicPeriod"/>
            </a:pPr>
            <a:r>
              <a:rPr lang="en-US" dirty="0"/>
              <a:t>Invite others.</a:t>
            </a:r>
          </a:p>
          <a:p>
            <a:pPr marL="685238" indent="-685238">
              <a:buFont typeface="+mj-lt"/>
              <a:buAutoNum type="arabicPeriod"/>
            </a:pPr>
            <a:r>
              <a:rPr lang="en-US" dirty="0"/>
              <a:t>Discuss Standards</a:t>
            </a:r>
            <a:br>
              <a:rPr lang="en-US" dirty="0"/>
            </a:br>
            <a:r>
              <a:rPr lang="en-US" dirty="0"/>
              <a:t>Assign teams.</a:t>
            </a:r>
          </a:p>
          <a:p>
            <a:pPr marL="685238" indent="-685238">
              <a:buFont typeface="+mj-lt"/>
              <a:buAutoNum type="arabicPeriod"/>
            </a:pPr>
            <a:r>
              <a:rPr lang="en-US" dirty="0"/>
              <a:t>Gather evidence. Make changes.</a:t>
            </a:r>
          </a:p>
          <a:p>
            <a:pPr marL="685238" indent="-685238">
              <a:buFont typeface="+mj-lt"/>
              <a:buAutoNum type="arabicPeriod"/>
            </a:pPr>
            <a:r>
              <a:rPr lang="en-US" dirty="0"/>
              <a:t>Draft sections.</a:t>
            </a:r>
          </a:p>
          <a:p>
            <a:endParaRPr lang="en-US" dirty="0"/>
          </a:p>
          <a:p>
            <a:endParaRPr lang="en-US" dirty="0"/>
          </a:p>
        </p:txBody>
      </p:sp>
      <p:sp>
        <p:nvSpPr>
          <p:cNvPr id="4" name="Content Placeholder 3"/>
          <p:cNvSpPr>
            <a:spLocks noGrp="1"/>
          </p:cNvSpPr>
          <p:nvPr>
            <p:ph sz="half" idx="2"/>
          </p:nvPr>
        </p:nvSpPr>
        <p:spPr>
          <a:xfrm>
            <a:off x="6172200" y="1825625"/>
            <a:ext cx="5181600" cy="4746971"/>
          </a:xfrm>
        </p:spPr>
        <p:txBody>
          <a:bodyPr>
            <a:normAutofit lnSpcReduction="10000"/>
          </a:bodyPr>
          <a:lstStyle/>
          <a:p>
            <a:pPr marL="609043" indent="-609043">
              <a:buFont typeface="+mj-lt"/>
              <a:buAutoNum type="arabicPeriod" startAt="6"/>
            </a:pPr>
            <a:endParaRPr lang="en-US" dirty="0"/>
          </a:p>
          <a:p>
            <a:pPr marL="685238" indent="-685238">
              <a:buFont typeface="+mj-lt"/>
              <a:buAutoNum type="arabicPeriod" startAt="8"/>
            </a:pPr>
            <a:r>
              <a:rPr lang="en-US" dirty="0"/>
              <a:t>Compile the report.</a:t>
            </a:r>
          </a:p>
          <a:p>
            <a:pPr marL="685238" indent="-685238">
              <a:buFont typeface="+mj-lt"/>
              <a:buAutoNum type="arabicPeriod" startAt="8"/>
            </a:pPr>
            <a:r>
              <a:rPr lang="en-US" dirty="0"/>
              <a:t>Share with constituencies.</a:t>
            </a:r>
            <a:br>
              <a:rPr lang="en-US" dirty="0"/>
            </a:br>
            <a:r>
              <a:rPr lang="en-US" dirty="0"/>
              <a:t>Review and revise the report.</a:t>
            </a:r>
          </a:p>
          <a:p>
            <a:pPr marL="685238" indent="-685238">
              <a:buFont typeface="+mj-lt"/>
              <a:buAutoNum type="arabicPeriod" startAt="8"/>
            </a:pPr>
            <a:r>
              <a:rPr lang="en-US" dirty="0"/>
              <a:t>Share again?</a:t>
            </a:r>
          </a:p>
          <a:p>
            <a:pPr marL="685238" indent="-685238">
              <a:buFont typeface="+mj-lt"/>
              <a:buAutoNum type="arabicPeriod" startAt="8"/>
            </a:pPr>
            <a:r>
              <a:rPr lang="en-US" dirty="0"/>
              <a:t>Edit and finalize the report.</a:t>
            </a:r>
          </a:p>
          <a:p>
            <a:pPr marL="685238" indent="-685238">
              <a:buFont typeface="+mj-lt"/>
              <a:buAutoNum type="arabicPeriod" startAt="8"/>
            </a:pPr>
            <a:r>
              <a:rPr lang="en-US" dirty="0"/>
              <a:t>Get Board approval.</a:t>
            </a:r>
          </a:p>
          <a:p>
            <a:pPr marL="685238" indent="-685238">
              <a:buFont typeface="+mj-lt"/>
              <a:buAutoNum type="arabicPeriod" startAt="8"/>
            </a:pPr>
            <a:r>
              <a:rPr lang="en-US" dirty="0"/>
              <a:t>Submit.</a:t>
            </a:r>
          </a:p>
          <a:p>
            <a:pPr marL="685238" indent="-685238">
              <a:buFont typeface="+mj-lt"/>
              <a:buAutoNum type="arabicPeriod" startAt="8"/>
            </a:pPr>
            <a:r>
              <a:rPr lang="en-US" dirty="0"/>
              <a:t>Prepare for the Visit.</a:t>
            </a:r>
          </a:p>
        </p:txBody>
      </p:sp>
      <p:pic>
        <p:nvPicPr>
          <p:cNvPr id="6" name="Picture 5"/>
          <p:cNvPicPr>
            <a:picLocks noChangeAspect="1"/>
          </p:cNvPicPr>
          <p:nvPr/>
        </p:nvPicPr>
        <p:blipFill>
          <a:blip r:embed="rId3"/>
          <a:stretch>
            <a:fillRect/>
          </a:stretch>
        </p:blipFill>
        <p:spPr>
          <a:xfrm rot="20408598">
            <a:off x="275963" y="3364441"/>
            <a:ext cx="560881" cy="762066"/>
          </a:xfrm>
          <a:prstGeom prst="rect">
            <a:avLst/>
          </a:prstGeom>
        </p:spPr>
      </p:pic>
    </p:spTree>
    <p:extLst>
      <p:ext uri="{BB962C8B-B14F-4D97-AF65-F5344CB8AC3E}">
        <p14:creationId xmlns:p14="http://schemas.microsoft.com/office/powerpoint/2010/main" val="2164691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3845" y="1832408"/>
            <a:ext cx="3134254" cy="495302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a:t>
            </a:r>
          </a:p>
        </p:txBody>
      </p:sp>
      <p:sp>
        <p:nvSpPr>
          <p:cNvPr id="10" name="Rounded Rectangle 9"/>
          <p:cNvSpPr/>
          <p:nvPr/>
        </p:nvSpPr>
        <p:spPr>
          <a:xfrm>
            <a:off x="3307625" y="1835966"/>
            <a:ext cx="2782623" cy="4963364"/>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II</a:t>
            </a:r>
          </a:p>
        </p:txBody>
      </p:sp>
      <p:sp>
        <p:nvSpPr>
          <p:cNvPr id="11" name="Rounded Rectangle 10"/>
          <p:cNvSpPr/>
          <p:nvPr/>
        </p:nvSpPr>
        <p:spPr>
          <a:xfrm>
            <a:off x="6090249" y="1816353"/>
            <a:ext cx="2816782" cy="494482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III</a:t>
            </a:r>
          </a:p>
        </p:txBody>
      </p:sp>
      <p:sp>
        <p:nvSpPr>
          <p:cNvPr id="12" name="Rounded Rectangle 11"/>
          <p:cNvSpPr/>
          <p:nvPr/>
        </p:nvSpPr>
        <p:spPr>
          <a:xfrm>
            <a:off x="8900901" y="1833381"/>
            <a:ext cx="2963974" cy="496594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IV</a:t>
            </a:r>
          </a:p>
        </p:txBody>
      </p:sp>
      <p:sp>
        <p:nvSpPr>
          <p:cNvPr id="13" name="Rounded Rectangle 12"/>
          <p:cNvSpPr/>
          <p:nvPr/>
        </p:nvSpPr>
        <p:spPr>
          <a:xfrm>
            <a:off x="576751" y="2805807"/>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Mission</a:t>
            </a:r>
          </a:p>
        </p:txBody>
      </p:sp>
      <p:sp>
        <p:nvSpPr>
          <p:cNvPr id="14" name="Rounded Rectangle 13"/>
          <p:cNvSpPr/>
          <p:nvPr/>
        </p:nvSpPr>
        <p:spPr>
          <a:xfrm>
            <a:off x="585850" y="3916876"/>
            <a:ext cx="2470245" cy="975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t>Assuring Academic Quality &amp; Institutional Effectiveness</a:t>
            </a:r>
          </a:p>
        </p:txBody>
      </p:sp>
      <p:sp>
        <p:nvSpPr>
          <p:cNvPr id="15" name="Rounded Rectangle 14"/>
          <p:cNvSpPr/>
          <p:nvPr/>
        </p:nvSpPr>
        <p:spPr>
          <a:xfrm>
            <a:off x="560829" y="5027941"/>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 Institutional Integrity </a:t>
            </a:r>
          </a:p>
        </p:txBody>
      </p:sp>
      <p:sp>
        <p:nvSpPr>
          <p:cNvPr id="19" name="Rounded Rectangle 18"/>
          <p:cNvSpPr/>
          <p:nvPr/>
        </p:nvSpPr>
        <p:spPr>
          <a:xfrm>
            <a:off x="6197103" y="2806845"/>
            <a:ext cx="2438400" cy="74319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Human Resources</a:t>
            </a:r>
          </a:p>
        </p:txBody>
      </p:sp>
      <p:sp>
        <p:nvSpPr>
          <p:cNvPr id="20" name="Rounded Rectangle 19"/>
          <p:cNvSpPr/>
          <p:nvPr/>
        </p:nvSpPr>
        <p:spPr>
          <a:xfrm>
            <a:off x="6197103" y="4497645"/>
            <a:ext cx="24384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Technology Resources</a:t>
            </a:r>
          </a:p>
        </p:txBody>
      </p:sp>
      <p:sp>
        <p:nvSpPr>
          <p:cNvPr id="21" name="Rounded Rectangle 20"/>
          <p:cNvSpPr/>
          <p:nvPr/>
        </p:nvSpPr>
        <p:spPr>
          <a:xfrm>
            <a:off x="6197103" y="5340258"/>
            <a:ext cx="2438400"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Financial Resources</a:t>
            </a:r>
          </a:p>
        </p:txBody>
      </p:sp>
      <p:sp>
        <p:nvSpPr>
          <p:cNvPr id="25" name="Rounded Rectangle 24"/>
          <p:cNvSpPr/>
          <p:nvPr/>
        </p:nvSpPr>
        <p:spPr>
          <a:xfrm>
            <a:off x="6197103" y="3661127"/>
            <a:ext cx="2438400"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Physical Resources</a:t>
            </a:r>
          </a:p>
        </p:txBody>
      </p:sp>
      <p:sp>
        <p:nvSpPr>
          <p:cNvPr id="30" name="Rounded Rectangle 29"/>
          <p:cNvSpPr/>
          <p:nvPr/>
        </p:nvSpPr>
        <p:spPr>
          <a:xfrm>
            <a:off x="9146762" y="2696697"/>
            <a:ext cx="2354252" cy="89297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Decision-Making Roles &amp; Processes</a:t>
            </a:r>
          </a:p>
        </p:txBody>
      </p:sp>
      <p:sp>
        <p:nvSpPr>
          <p:cNvPr id="31" name="Rounded Rectangle 30"/>
          <p:cNvSpPr/>
          <p:nvPr/>
        </p:nvSpPr>
        <p:spPr>
          <a:xfrm>
            <a:off x="9062613" y="4515645"/>
            <a:ext cx="24384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Governing Board</a:t>
            </a:r>
          </a:p>
        </p:txBody>
      </p:sp>
      <p:sp>
        <p:nvSpPr>
          <p:cNvPr id="32" name="Rounded Rectangle 31"/>
          <p:cNvSpPr/>
          <p:nvPr/>
        </p:nvSpPr>
        <p:spPr>
          <a:xfrm>
            <a:off x="9021669" y="5358258"/>
            <a:ext cx="2530536"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Multi-College Districts</a:t>
            </a:r>
          </a:p>
        </p:txBody>
      </p:sp>
      <p:sp>
        <p:nvSpPr>
          <p:cNvPr id="33" name="Rounded Rectangle 32"/>
          <p:cNvSpPr/>
          <p:nvPr/>
        </p:nvSpPr>
        <p:spPr>
          <a:xfrm>
            <a:off x="9067738" y="3679127"/>
            <a:ext cx="2484468"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Chief Executive Officer</a:t>
            </a:r>
          </a:p>
        </p:txBody>
      </p:sp>
      <p:sp>
        <p:nvSpPr>
          <p:cNvPr id="34" name="Rounded Rectangle 33"/>
          <p:cNvSpPr/>
          <p:nvPr/>
        </p:nvSpPr>
        <p:spPr>
          <a:xfrm>
            <a:off x="3456481" y="2788837"/>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Instructional Programs</a:t>
            </a:r>
          </a:p>
        </p:txBody>
      </p:sp>
      <p:sp>
        <p:nvSpPr>
          <p:cNvPr id="35" name="Rounded Rectangle 34"/>
          <p:cNvSpPr/>
          <p:nvPr/>
        </p:nvSpPr>
        <p:spPr>
          <a:xfrm>
            <a:off x="3456481" y="3955269"/>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Library &amp; Learning Support Services</a:t>
            </a:r>
          </a:p>
        </p:txBody>
      </p:sp>
      <p:sp>
        <p:nvSpPr>
          <p:cNvPr id="36" name="Rounded Rectangle 35"/>
          <p:cNvSpPr/>
          <p:nvPr/>
        </p:nvSpPr>
        <p:spPr>
          <a:xfrm>
            <a:off x="3456481" y="5121702"/>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Student Support Services</a:t>
            </a:r>
          </a:p>
        </p:txBody>
      </p:sp>
      <p:sp>
        <p:nvSpPr>
          <p:cNvPr id="23" name="Title 1"/>
          <p:cNvSpPr txBox="1">
            <a:spLocks/>
          </p:cNvSpPr>
          <p:nvPr/>
        </p:nvSpPr>
        <p:spPr>
          <a:xfrm>
            <a:off x="939303" y="977427"/>
            <a:ext cx="10515600" cy="5969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Four Interconnected Standards of Institutional Practice</a:t>
            </a:r>
          </a:p>
        </p:txBody>
      </p:sp>
    </p:spTree>
    <p:extLst>
      <p:ext uri="{BB962C8B-B14F-4D97-AF65-F5344CB8AC3E}">
        <p14:creationId xmlns:p14="http://schemas.microsoft.com/office/powerpoint/2010/main" val="1214645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Key Concepts Woven in the Standards</a:t>
            </a:r>
          </a:p>
        </p:txBody>
      </p:sp>
      <p:pic>
        <p:nvPicPr>
          <p:cNvPr id="4" name="Picture 3"/>
          <p:cNvPicPr>
            <a:picLocks noChangeAspect="1"/>
          </p:cNvPicPr>
          <p:nvPr/>
        </p:nvPicPr>
        <p:blipFill>
          <a:blip r:embed="rId3"/>
          <a:stretch>
            <a:fillRect/>
          </a:stretch>
        </p:blipFill>
        <p:spPr>
          <a:xfrm>
            <a:off x="2605177" y="1845963"/>
            <a:ext cx="6824271" cy="3821592"/>
          </a:xfrm>
          <a:prstGeom prst="rect">
            <a:avLst/>
          </a:prstGeom>
        </p:spPr>
      </p:pic>
    </p:spTree>
    <p:extLst>
      <p:ext uri="{BB962C8B-B14F-4D97-AF65-F5344CB8AC3E}">
        <p14:creationId xmlns:p14="http://schemas.microsoft.com/office/powerpoint/2010/main" val="169680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Interpreting Individual Standards</a:t>
            </a:r>
          </a:p>
        </p:txBody>
      </p:sp>
      <p:sp>
        <p:nvSpPr>
          <p:cNvPr id="3" name="Content Placeholder 2"/>
          <p:cNvSpPr>
            <a:spLocks noGrp="1"/>
          </p:cNvSpPr>
          <p:nvPr>
            <p:ph idx="1"/>
          </p:nvPr>
        </p:nvSpPr>
        <p:spPr/>
        <p:txBody>
          <a:bodyPr/>
          <a:lstStyle/>
          <a:p>
            <a:pPr marL="0" indent="0">
              <a:buNone/>
            </a:pPr>
            <a:r>
              <a:rPr lang="en-US" b="1" dirty="0"/>
              <a:t>Step 1: Use highest-level Standard area as your lens</a:t>
            </a:r>
          </a:p>
          <a:p>
            <a:pPr marL="0" indent="0">
              <a:buNone/>
            </a:pPr>
            <a:endParaRPr lang="en-US" dirty="0"/>
          </a:p>
          <a:p>
            <a:pPr marL="0" indent="0">
              <a:buNone/>
            </a:pPr>
            <a:r>
              <a:rPr lang="en-US" b="1" dirty="0"/>
              <a:t>For Example:   Standard II.A.1</a:t>
            </a:r>
          </a:p>
          <a:p>
            <a:pPr lvl="1"/>
            <a:r>
              <a:rPr lang="en-US" sz="3200" dirty="0"/>
              <a:t>Standard II = Student Learning Programs and Services</a:t>
            </a:r>
          </a:p>
          <a:p>
            <a:pPr lvl="1"/>
            <a:r>
              <a:rPr lang="en-US" sz="3200" dirty="0"/>
              <a:t>Standard II.A = Instructional Programs</a:t>
            </a:r>
          </a:p>
          <a:p>
            <a:pPr marL="2133547" indent="-2133547">
              <a:buNone/>
            </a:pPr>
            <a:endParaRPr lang="en-US" dirty="0"/>
          </a:p>
        </p:txBody>
      </p:sp>
    </p:spTree>
    <p:extLst>
      <p:ext uri="{BB962C8B-B14F-4D97-AF65-F5344CB8AC3E}">
        <p14:creationId xmlns:p14="http://schemas.microsoft.com/office/powerpoint/2010/main" val="1745784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Interpreting Individual Standards</a:t>
            </a:r>
          </a:p>
        </p:txBody>
      </p:sp>
      <p:sp>
        <p:nvSpPr>
          <p:cNvPr id="3" name="Content Placeholder 2"/>
          <p:cNvSpPr>
            <a:spLocks noGrp="1"/>
          </p:cNvSpPr>
          <p:nvPr>
            <p:ph idx="1"/>
          </p:nvPr>
        </p:nvSpPr>
        <p:spPr/>
        <p:txBody>
          <a:bodyPr>
            <a:normAutofit lnSpcReduction="10000"/>
          </a:bodyPr>
          <a:lstStyle/>
          <a:p>
            <a:pPr marL="1828754" indent="-1828754">
              <a:buNone/>
            </a:pPr>
            <a:r>
              <a:rPr lang="en-US" b="1" dirty="0"/>
              <a:t>Step 2: 	Isolate the basic components of each sentence </a:t>
            </a:r>
            <a:br>
              <a:rPr lang="en-US" b="1" dirty="0"/>
            </a:br>
            <a:r>
              <a:rPr lang="en-US" b="1" dirty="0"/>
              <a:t>(i.e., subject, verb, direct object)</a:t>
            </a:r>
            <a:br>
              <a:rPr lang="en-US" b="1" dirty="0"/>
            </a:br>
            <a:endParaRPr lang="en-US" dirty="0"/>
          </a:p>
          <a:p>
            <a:pPr marL="0" indent="0">
              <a:buNone/>
            </a:pPr>
            <a:r>
              <a:rPr lang="en-US" b="1" dirty="0"/>
              <a:t>Standard II.A.1</a:t>
            </a:r>
            <a:r>
              <a:rPr lang="en-US" dirty="0"/>
              <a:t>: </a:t>
            </a:r>
          </a:p>
          <a:p>
            <a:pPr marL="0" indent="0">
              <a:buNone/>
            </a:pPr>
            <a:r>
              <a:rPr lang="en-US" dirty="0"/>
              <a:t>All instructional programs, regardless of location or means of delivery, including distance education and correspondence education, are offered in fields of study consistent with the institution’s mission, are appropriate to higher education, and culminate in student attainment of identified student learning outcomes, and achievement of degrees, certificates, employment, or transfer to other higher education programs. </a:t>
            </a:r>
          </a:p>
        </p:txBody>
      </p:sp>
    </p:spTree>
    <p:extLst>
      <p:ext uri="{BB962C8B-B14F-4D97-AF65-F5344CB8AC3E}">
        <p14:creationId xmlns:p14="http://schemas.microsoft.com/office/powerpoint/2010/main" val="2278162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106" y="1737287"/>
            <a:ext cx="10636625" cy="3928408"/>
          </a:xfrm>
        </p:spPr>
        <p:txBody>
          <a:bodyPr/>
          <a:lstStyle/>
          <a:p>
            <a:pPr marL="0" indent="0">
              <a:buNone/>
            </a:pPr>
            <a:r>
              <a:rPr lang="en-US" b="1" dirty="0"/>
              <a:t>UPCOMING ACTIVITY PURPOSE</a:t>
            </a:r>
          </a:p>
          <a:p>
            <a:pPr marL="913606" lvl="1" indent="-456783">
              <a:buFont typeface="+mj-lt"/>
              <a:buAutoNum type="arabicPeriod"/>
            </a:pPr>
            <a:r>
              <a:rPr lang="en-US" sz="2667" dirty="0"/>
              <a:t>To provide opportunity to discuss varying perspectives on the standard </a:t>
            </a:r>
          </a:p>
          <a:p>
            <a:pPr marL="913606" lvl="1" indent="-456783">
              <a:buFont typeface="+mj-lt"/>
              <a:buAutoNum type="arabicPeriod"/>
            </a:pPr>
            <a:r>
              <a:rPr lang="en-US" sz="2667" dirty="0"/>
              <a:t>To identify differences among standards which are related</a:t>
            </a:r>
          </a:p>
          <a:p>
            <a:pPr marL="913606" lvl="1" indent="-456783">
              <a:buFont typeface="+mj-lt"/>
              <a:buAutoNum type="arabicPeriod"/>
            </a:pPr>
            <a:r>
              <a:rPr lang="en-US" sz="2667" dirty="0"/>
              <a:t>To identify 1-2 pieces of evidence at your college which would demonstrate alignment</a:t>
            </a:r>
          </a:p>
          <a:p>
            <a:pPr marL="913606" lvl="1" indent="-456783">
              <a:buFont typeface="+mj-lt"/>
              <a:buAutoNum type="arabicPeriod"/>
            </a:pPr>
            <a:r>
              <a:rPr lang="en-US" sz="2667" dirty="0"/>
              <a:t>To provide opportunity to norm college’s interpretation and expectation to demonstrate alignment</a:t>
            </a:r>
          </a:p>
          <a:p>
            <a:pPr marL="456815" lvl="1" indent="0">
              <a:buNone/>
            </a:pPr>
            <a:endParaRPr lang="en-US" b="1" dirty="0"/>
          </a:p>
        </p:txBody>
      </p:sp>
    </p:spTree>
    <p:extLst>
      <p:ext uri="{BB962C8B-B14F-4D97-AF65-F5344CB8AC3E}">
        <p14:creationId xmlns:p14="http://schemas.microsoft.com/office/powerpoint/2010/main" val="3645247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Group Activity - Interpreting the Standards</a:t>
            </a:r>
            <a:endParaRPr lang="en-US" b="1" dirty="0"/>
          </a:p>
        </p:txBody>
      </p:sp>
      <p:sp>
        <p:nvSpPr>
          <p:cNvPr id="3" name="Content Placeholder 2"/>
          <p:cNvSpPr>
            <a:spLocks noGrp="1"/>
          </p:cNvSpPr>
          <p:nvPr>
            <p:ph idx="1"/>
          </p:nvPr>
        </p:nvSpPr>
        <p:spPr>
          <a:xfrm>
            <a:off x="2631688" y="1825625"/>
            <a:ext cx="9396761" cy="4175681"/>
          </a:xfrm>
        </p:spPr>
        <p:txBody>
          <a:bodyPr>
            <a:normAutofit/>
          </a:bodyPr>
          <a:lstStyle/>
          <a:p>
            <a:pPr marL="914377" lvl="1" indent="-457189">
              <a:buFont typeface="+mj-lt"/>
              <a:buAutoNum type="arabicPeriod"/>
            </a:pPr>
            <a:endParaRPr lang="en-US" b="1" dirty="0"/>
          </a:p>
          <a:p>
            <a:pPr marL="914377" lvl="1" indent="-457189">
              <a:buFont typeface="+mj-lt"/>
              <a:buAutoNum type="arabicPeriod"/>
            </a:pPr>
            <a:r>
              <a:rPr lang="en-US" sz="2667" dirty="0"/>
              <a:t>Break into groups.</a:t>
            </a:r>
          </a:p>
          <a:p>
            <a:pPr marL="914377" lvl="1" indent="-457189">
              <a:buFont typeface="+mj-lt"/>
              <a:buAutoNum type="arabicPeriod"/>
            </a:pPr>
            <a:r>
              <a:rPr lang="en-US" sz="2667" dirty="0"/>
              <a:t>Read assigned example standard in the handout.</a:t>
            </a:r>
          </a:p>
          <a:p>
            <a:pPr marL="914377" lvl="1" indent="-457189">
              <a:buFont typeface="+mj-lt"/>
              <a:buAutoNum type="arabicPeriod"/>
            </a:pPr>
            <a:r>
              <a:rPr lang="en-US" sz="2667" dirty="0"/>
              <a:t>Discuss the Standards interpretation and accompanying questions.  </a:t>
            </a:r>
          </a:p>
          <a:p>
            <a:pPr marL="914377" lvl="1" indent="-457189">
              <a:buFont typeface="+mj-lt"/>
              <a:buAutoNum type="arabicPeriod"/>
            </a:pPr>
            <a:r>
              <a:rPr lang="en-US" sz="2667" dirty="0"/>
              <a:t>Determine sources of evidence. </a:t>
            </a:r>
          </a:p>
          <a:p>
            <a:pPr marL="914377" lvl="1" indent="-457189">
              <a:buFont typeface="+mj-lt"/>
              <a:buAutoNum type="arabicPeriod"/>
            </a:pPr>
            <a:r>
              <a:rPr lang="en-US" sz="2667" dirty="0"/>
              <a:t>Be prepared to discuss with the full group. </a:t>
            </a:r>
          </a:p>
        </p:txBody>
      </p:sp>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26562" y="2410431"/>
            <a:ext cx="2527300" cy="187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923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Let’s Discuss</a:t>
            </a:r>
          </a:p>
        </p:txBody>
      </p:sp>
      <p:sp>
        <p:nvSpPr>
          <p:cNvPr id="3" name="Content Placeholder 2"/>
          <p:cNvSpPr>
            <a:spLocks noGrp="1"/>
          </p:cNvSpPr>
          <p:nvPr>
            <p:ph idx="1"/>
          </p:nvPr>
        </p:nvSpPr>
        <p:spPr/>
        <p:txBody>
          <a:bodyPr>
            <a:normAutofit fontScale="92500" lnSpcReduction="10000"/>
          </a:bodyPr>
          <a:lstStyle/>
          <a:p>
            <a:pPr marL="2117" lvl="1" indent="0">
              <a:buNone/>
            </a:pPr>
            <a:r>
              <a:rPr lang="en-US" b="1" dirty="0"/>
              <a:t>I.A.2 </a:t>
            </a:r>
            <a:r>
              <a:rPr lang="en-US" dirty="0"/>
              <a:t>(</a:t>
            </a:r>
            <a:r>
              <a:rPr lang="en-US" i="1" dirty="0"/>
              <a:t>Mission</a:t>
            </a:r>
            <a:r>
              <a:rPr lang="en-US" dirty="0"/>
              <a:t>)</a:t>
            </a:r>
            <a:r>
              <a:rPr lang="en-US" b="1" dirty="0"/>
              <a:t>: </a:t>
            </a:r>
            <a:r>
              <a:rPr lang="en-US" dirty="0"/>
              <a:t>The institution </a:t>
            </a:r>
            <a:r>
              <a:rPr lang="en-US" b="1" dirty="0"/>
              <a:t>uses data </a:t>
            </a:r>
            <a:r>
              <a:rPr lang="en-US" dirty="0"/>
              <a:t>to determine how effectively it is </a:t>
            </a:r>
            <a:r>
              <a:rPr lang="en-US" b="1" dirty="0"/>
              <a:t>accomplishing its mission</a:t>
            </a:r>
            <a:r>
              <a:rPr lang="en-US" dirty="0"/>
              <a:t>, and whether the mission directs institutional priorities in meeting the educational needs of students.</a:t>
            </a:r>
          </a:p>
          <a:p>
            <a:pPr marL="2117" lvl="1" indent="0">
              <a:buNone/>
            </a:pPr>
            <a:endParaRPr lang="en-US" dirty="0"/>
          </a:p>
          <a:p>
            <a:pPr marL="2117" lvl="1" indent="0">
              <a:buNone/>
            </a:pPr>
            <a:r>
              <a:rPr lang="en-US" b="1" dirty="0"/>
              <a:t>I.B.4 </a:t>
            </a:r>
            <a:r>
              <a:rPr lang="en-US" dirty="0"/>
              <a:t>(</a:t>
            </a:r>
            <a:r>
              <a:rPr lang="en-US" i="1" dirty="0"/>
              <a:t>Assuring Academic Quality and Institutional Effectiveness/Academic Quality</a:t>
            </a:r>
            <a:r>
              <a:rPr lang="en-US" dirty="0"/>
              <a:t>)</a:t>
            </a:r>
            <a:r>
              <a:rPr lang="en-US" b="1" dirty="0"/>
              <a:t>: </a:t>
            </a:r>
            <a:r>
              <a:rPr lang="en-US" dirty="0"/>
              <a:t>The institution </a:t>
            </a:r>
            <a:r>
              <a:rPr lang="en-US" b="1" dirty="0"/>
              <a:t>uses assessment data </a:t>
            </a:r>
            <a:r>
              <a:rPr lang="en-US" dirty="0"/>
              <a:t>and organizes its institutional processes to support student learning and student achievement.</a:t>
            </a:r>
          </a:p>
          <a:p>
            <a:pPr marL="2117" lvl="1" indent="0">
              <a:buNone/>
            </a:pPr>
            <a:endParaRPr lang="en-US" dirty="0"/>
          </a:p>
          <a:p>
            <a:pPr marL="2117" lvl="1" indent="0">
              <a:buNone/>
            </a:pPr>
            <a:r>
              <a:rPr lang="en-US" b="1" dirty="0"/>
              <a:t>I.B.5 </a:t>
            </a:r>
            <a:r>
              <a:rPr lang="en-US" dirty="0"/>
              <a:t>(</a:t>
            </a:r>
            <a:r>
              <a:rPr lang="en-US" i="1" dirty="0"/>
              <a:t>Assuring Academic Quality and Institutional Effectiveness/Institutional Effectiveness</a:t>
            </a:r>
            <a:r>
              <a:rPr lang="en-US" dirty="0"/>
              <a:t>)</a:t>
            </a:r>
            <a:r>
              <a:rPr lang="en-US" b="1" dirty="0"/>
              <a:t>: </a:t>
            </a:r>
            <a:r>
              <a:rPr lang="en-US" dirty="0"/>
              <a:t>The institution </a:t>
            </a:r>
            <a:r>
              <a:rPr lang="en-US" b="1" dirty="0"/>
              <a:t>assesses</a:t>
            </a:r>
            <a:r>
              <a:rPr lang="en-US" dirty="0"/>
              <a:t> </a:t>
            </a:r>
            <a:r>
              <a:rPr lang="en-US" b="1" dirty="0"/>
              <a:t>accomplishment of its mission </a:t>
            </a:r>
            <a:r>
              <a:rPr lang="en-US" dirty="0"/>
              <a:t>through program review and evaluation of goals and objectives, student learning outcomes, and student achievement. Quantitative and qualitative </a:t>
            </a:r>
            <a:r>
              <a:rPr lang="en-US" b="1" dirty="0"/>
              <a:t>data</a:t>
            </a:r>
            <a:r>
              <a:rPr lang="en-US" dirty="0"/>
              <a:t> are disaggregated for analysis by program type and mode of delivery.</a:t>
            </a:r>
          </a:p>
          <a:p>
            <a:pPr marL="2117" lvl="1" indent="0">
              <a:buNone/>
            </a:pPr>
            <a:endParaRPr lang="en-US" dirty="0"/>
          </a:p>
        </p:txBody>
      </p:sp>
    </p:spTree>
    <p:extLst>
      <p:ext uri="{BB962C8B-B14F-4D97-AF65-F5344CB8AC3E}">
        <p14:creationId xmlns:p14="http://schemas.microsoft.com/office/powerpoint/2010/main" val="5915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Let’s Discuss</a:t>
            </a:r>
          </a:p>
        </p:txBody>
      </p:sp>
      <p:sp>
        <p:nvSpPr>
          <p:cNvPr id="3" name="Content Placeholder 2"/>
          <p:cNvSpPr>
            <a:spLocks noGrp="1"/>
          </p:cNvSpPr>
          <p:nvPr>
            <p:ph idx="1"/>
          </p:nvPr>
        </p:nvSpPr>
        <p:spPr/>
        <p:txBody>
          <a:bodyPr>
            <a:normAutofit fontScale="92500" lnSpcReduction="10000"/>
          </a:bodyPr>
          <a:lstStyle/>
          <a:p>
            <a:pPr marL="2117" lvl="1" indent="0">
              <a:buNone/>
            </a:pPr>
            <a:r>
              <a:rPr lang="en-US" b="1" dirty="0"/>
              <a:t>I.B.2 </a:t>
            </a:r>
            <a:r>
              <a:rPr lang="en-US" dirty="0"/>
              <a:t>(</a:t>
            </a:r>
            <a:r>
              <a:rPr lang="en-US" i="1" dirty="0"/>
              <a:t>Assuring Academic Quality and Institutional Effectiveness/Academic Quality</a:t>
            </a:r>
            <a:r>
              <a:rPr lang="en-US" dirty="0"/>
              <a:t>)</a:t>
            </a:r>
            <a:r>
              <a:rPr lang="en-US" b="1" dirty="0"/>
              <a:t>: The institution defines and assesses student learning outcomes </a:t>
            </a:r>
            <a:r>
              <a:rPr lang="en-US" dirty="0"/>
              <a:t>for all instructional programs and student and learning support services.</a:t>
            </a:r>
          </a:p>
          <a:p>
            <a:pPr marL="2117" lvl="1" indent="0">
              <a:buNone/>
            </a:pPr>
            <a:endParaRPr lang="en-US" dirty="0"/>
          </a:p>
          <a:p>
            <a:pPr marL="2117" lvl="1" indent="0">
              <a:buNone/>
            </a:pPr>
            <a:r>
              <a:rPr lang="en-US" b="1" dirty="0"/>
              <a:t>II.A.3 </a:t>
            </a:r>
            <a:r>
              <a:rPr lang="en-US" dirty="0"/>
              <a:t>(</a:t>
            </a:r>
            <a:r>
              <a:rPr lang="en-US" i="1" dirty="0"/>
              <a:t>Instructional Programs</a:t>
            </a:r>
            <a:r>
              <a:rPr lang="en-US" dirty="0"/>
              <a:t>)</a:t>
            </a:r>
            <a:r>
              <a:rPr lang="en-US" b="1" dirty="0"/>
              <a:t>:</a:t>
            </a:r>
            <a:r>
              <a:rPr lang="en-US" dirty="0"/>
              <a:t> </a:t>
            </a:r>
            <a:r>
              <a:rPr lang="en-US" b="1" dirty="0"/>
              <a:t>The institution identifies and regularly assesses learning outcomes</a:t>
            </a:r>
            <a:r>
              <a:rPr lang="en-US" dirty="0"/>
              <a:t> for courses, programs, certificates and degrees using established institutional procedures.  The institution has officially approved and current course outlines that include student learning outcomes.  In every class section students receive a course syllabus that includes learning outcomes from the institution’s officially approved course outline.</a:t>
            </a:r>
          </a:p>
          <a:p>
            <a:pPr marL="2117" lvl="1" indent="0">
              <a:buNone/>
            </a:pPr>
            <a:endParaRPr lang="en-US" dirty="0"/>
          </a:p>
          <a:p>
            <a:pPr marL="2117" lvl="1" indent="0">
              <a:buNone/>
            </a:pPr>
            <a:r>
              <a:rPr lang="en-US" b="1" dirty="0"/>
              <a:t>II.C.2 </a:t>
            </a:r>
            <a:r>
              <a:rPr lang="en-US" dirty="0"/>
              <a:t>(</a:t>
            </a:r>
            <a:r>
              <a:rPr lang="en-US" i="1" dirty="0"/>
              <a:t>Student Support Services</a:t>
            </a:r>
            <a:r>
              <a:rPr lang="en-US" dirty="0"/>
              <a:t>)</a:t>
            </a:r>
            <a:r>
              <a:rPr lang="en-US" b="1" dirty="0"/>
              <a:t>: The institution identifies and assesses learning support outcomes </a:t>
            </a:r>
            <a:r>
              <a:rPr lang="en-US" dirty="0"/>
              <a:t>for its student population and provides appropriate student support services and programs to achieve those outcomes.  The institution uses assessment data to continuously improve student support programs and services</a:t>
            </a:r>
          </a:p>
        </p:txBody>
      </p:sp>
    </p:spTree>
    <p:extLst>
      <p:ext uri="{BB962C8B-B14F-4D97-AF65-F5344CB8AC3E}">
        <p14:creationId xmlns:p14="http://schemas.microsoft.com/office/powerpoint/2010/main" val="808172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Let’s Discuss </a:t>
            </a:r>
          </a:p>
        </p:txBody>
      </p:sp>
      <p:sp>
        <p:nvSpPr>
          <p:cNvPr id="3" name="Content Placeholder 2"/>
          <p:cNvSpPr>
            <a:spLocks noGrp="1"/>
          </p:cNvSpPr>
          <p:nvPr>
            <p:ph idx="1"/>
          </p:nvPr>
        </p:nvSpPr>
        <p:spPr/>
        <p:txBody>
          <a:bodyPr>
            <a:normAutofit fontScale="92500" lnSpcReduction="20000"/>
          </a:bodyPr>
          <a:lstStyle/>
          <a:p>
            <a:pPr marL="2117" lvl="1" indent="0">
              <a:buNone/>
            </a:pPr>
            <a:r>
              <a:rPr lang="en-US" b="1" dirty="0"/>
              <a:t>I.C.8 </a:t>
            </a:r>
            <a:r>
              <a:rPr lang="en-US" dirty="0"/>
              <a:t>(</a:t>
            </a:r>
            <a:r>
              <a:rPr lang="en-US" i="1" dirty="0"/>
              <a:t>Institutional Integrity</a:t>
            </a:r>
            <a:r>
              <a:rPr lang="en-US" dirty="0"/>
              <a:t>)</a:t>
            </a:r>
            <a:r>
              <a:rPr lang="en-US" b="1" dirty="0"/>
              <a:t>: </a:t>
            </a:r>
            <a:r>
              <a:rPr lang="en-US" dirty="0"/>
              <a:t>The institution establishes and publishes </a:t>
            </a:r>
            <a:r>
              <a:rPr lang="en-US" b="1" dirty="0"/>
              <a:t>clear</a:t>
            </a:r>
            <a:r>
              <a:rPr lang="en-US" dirty="0"/>
              <a:t> </a:t>
            </a:r>
            <a:r>
              <a:rPr lang="en-US" b="1" dirty="0"/>
              <a:t>policies</a:t>
            </a:r>
            <a:r>
              <a:rPr lang="en-US" dirty="0"/>
              <a:t> and procedures that promote </a:t>
            </a:r>
            <a:r>
              <a:rPr lang="en-US" b="1" dirty="0"/>
              <a:t>honesty, responsibility and academic integrity</a:t>
            </a:r>
            <a:r>
              <a:rPr lang="en-US" dirty="0"/>
              <a:t>. These policies apply to </a:t>
            </a:r>
            <a:r>
              <a:rPr lang="en-US" b="1" dirty="0"/>
              <a:t>all constituencies </a:t>
            </a:r>
            <a:r>
              <a:rPr lang="en-US" dirty="0"/>
              <a:t>and include specifics relative to each, including student behavior, academic honesty </a:t>
            </a:r>
            <a:r>
              <a:rPr lang="en-US" b="1" dirty="0"/>
              <a:t>and the consequences for dishonesty</a:t>
            </a:r>
            <a:r>
              <a:rPr lang="en-US" dirty="0"/>
              <a:t>.</a:t>
            </a:r>
          </a:p>
          <a:p>
            <a:pPr marL="2117" lvl="1" indent="0">
              <a:buNone/>
            </a:pPr>
            <a:endParaRPr lang="en-US" dirty="0"/>
          </a:p>
          <a:p>
            <a:pPr marL="2117" lvl="1" indent="0">
              <a:buNone/>
            </a:pPr>
            <a:r>
              <a:rPr lang="en-US" b="1" dirty="0"/>
              <a:t>III.A.13</a:t>
            </a:r>
            <a:r>
              <a:rPr lang="en-US" dirty="0"/>
              <a:t> (</a:t>
            </a:r>
            <a:r>
              <a:rPr lang="en-US" i="1" dirty="0"/>
              <a:t>Human Resources</a:t>
            </a:r>
            <a:r>
              <a:rPr lang="en-US" dirty="0"/>
              <a:t>): The institution upholds </a:t>
            </a:r>
            <a:r>
              <a:rPr lang="en-US" b="1" dirty="0"/>
              <a:t>a written code of professional ethics for all of its personnel</a:t>
            </a:r>
            <a:r>
              <a:rPr lang="en-US" dirty="0"/>
              <a:t>, </a:t>
            </a:r>
            <a:r>
              <a:rPr lang="en-US" b="1" dirty="0"/>
              <a:t>including consequences for violation</a:t>
            </a:r>
            <a:r>
              <a:rPr lang="en-US" dirty="0"/>
              <a:t>.</a:t>
            </a:r>
          </a:p>
          <a:p>
            <a:pPr marL="2117" lvl="1" indent="0">
              <a:buNone/>
            </a:pPr>
            <a:endParaRPr lang="en-US" dirty="0"/>
          </a:p>
          <a:p>
            <a:pPr marL="2117" lvl="1" indent="0">
              <a:buNone/>
            </a:pPr>
            <a:r>
              <a:rPr lang="en-US" b="1" dirty="0"/>
              <a:t>IV.C.11 </a:t>
            </a:r>
            <a:r>
              <a:rPr lang="en-US" dirty="0"/>
              <a:t>(</a:t>
            </a:r>
            <a:r>
              <a:rPr lang="en-US" i="1" dirty="0"/>
              <a:t>Governing Board</a:t>
            </a:r>
            <a:r>
              <a:rPr lang="en-US" dirty="0"/>
              <a:t>)</a:t>
            </a:r>
            <a:r>
              <a:rPr lang="en-US" b="1" dirty="0"/>
              <a:t>: </a:t>
            </a:r>
            <a:r>
              <a:rPr lang="en-US" dirty="0"/>
              <a:t>The governing board upholds </a:t>
            </a:r>
            <a:r>
              <a:rPr lang="en-US" b="1" dirty="0"/>
              <a:t>a code of ethics </a:t>
            </a:r>
            <a:r>
              <a:rPr lang="en-US" dirty="0"/>
              <a:t>and conflict of interest policy, and individual board members adhere to the code.  The board has a </a:t>
            </a:r>
            <a:r>
              <a:rPr lang="en-US" b="1" dirty="0"/>
              <a:t>clearly defined policy </a:t>
            </a:r>
            <a:r>
              <a:rPr lang="en-US" dirty="0"/>
              <a:t>for </a:t>
            </a:r>
            <a:r>
              <a:rPr lang="en-US" b="1" dirty="0"/>
              <a:t>dealing with behavior that violates its code </a:t>
            </a:r>
            <a:r>
              <a:rPr lang="en-US" dirty="0"/>
              <a:t>and implements it when necessary. A majority of the board members have no employment, family, ownership, or other personal financial interest in the institution. Board member interests are disclosed and do not interfere with the impartiality of governing body members or outweigh the greater duty to secure and ensure the academic and fiscal integrity of the institution.</a:t>
            </a:r>
          </a:p>
          <a:p>
            <a:pPr marL="2117" lvl="1" indent="0">
              <a:buNone/>
            </a:pPr>
            <a:endParaRPr lang="en-US" dirty="0"/>
          </a:p>
        </p:txBody>
      </p:sp>
    </p:spTree>
    <p:extLst>
      <p:ext uri="{BB962C8B-B14F-4D97-AF65-F5344CB8AC3E}">
        <p14:creationId xmlns:p14="http://schemas.microsoft.com/office/powerpoint/2010/main" val="377981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latin typeface="+mn-lt"/>
              </a:rPr>
              <a:t>Learning Outcomes</a:t>
            </a:r>
          </a:p>
        </p:txBody>
      </p:sp>
      <p:sp>
        <p:nvSpPr>
          <p:cNvPr id="3" name="Content Placeholder 2"/>
          <p:cNvSpPr>
            <a:spLocks noGrp="1"/>
          </p:cNvSpPr>
          <p:nvPr>
            <p:ph idx="1"/>
          </p:nvPr>
        </p:nvSpPr>
        <p:spPr/>
        <p:txBody>
          <a:bodyPr>
            <a:noAutofit/>
          </a:bodyPr>
          <a:lstStyle/>
          <a:p>
            <a:pPr marL="0" indent="0">
              <a:buNone/>
            </a:pPr>
            <a:endParaRPr lang="en-US" sz="2933" b="1" dirty="0"/>
          </a:p>
          <a:p>
            <a:pPr lvl="0"/>
            <a:r>
              <a:rPr lang="en-US" sz="3200" b="1" dirty="0"/>
              <a:t>Understand the ISER in context</a:t>
            </a:r>
            <a:r>
              <a:rPr lang="en-US" sz="3200" dirty="0"/>
              <a:t> of the accreditation process</a:t>
            </a:r>
          </a:p>
          <a:p>
            <a:r>
              <a:rPr lang="en-US" sz="3200" b="1" dirty="0"/>
              <a:t>Engage in the self-evaluation process as an opportunity</a:t>
            </a:r>
            <a:r>
              <a:rPr lang="en-US" sz="3200" dirty="0"/>
              <a:t> to document and establish goals for continuous improvement</a:t>
            </a:r>
          </a:p>
          <a:p>
            <a:pPr lvl="0"/>
            <a:r>
              <a:rPr lang="en-US" sz="3200" b="1" dirty="0"/>
              <a:t>Interpret Standards and apply them</a:t>
            </a:r>
            <a:r>
              <a:rPr lang="en-US" sz="3200" dirty="0"/>
              <a:t> to your College/District policies and practices</a:t>
            </a:r>
          </a:p>
          <a:p>
            <a:r>
              <a:rPr lang="en-US" sz="3200" b="1" dirty="0"/>
              <a:t>Write a concise, clear, and evidence-based ISER</a:t>
            </a:r>
            <a:r>
              <a:rPr lang="en-US" sz="3200" dirty="0"/>
              <a:t> </a:t>
            </a:r>
          </a:p>
          <a:p>
            <a:pPr lvl="0"/>
            <a:endParaRPr lang="en-US" sz="2933" dirty="0"/>
          </a:p>
        </p:txBody>
      </p:sp>
    </p:spTree>
    <p:extLst>
      <p:ext uri="{BB962C8B-B14F-4D97-AF65-F5344CB8AC3E}">
        <p14:creationId xmlns:p14="http://schemas.microsoft.com/office/powerpoint/2010/main" val="379150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Let’s Discuss</a:t>
            </a:r>
          </a:p>
        </p:txBody>
      </p:sp>
      <p:sp>
        <p:nvSpPr>
          <p:cNvPr id="3" name="Content Placeholder 2"/>
          <p:cNvSpPr>
            <a:spLocks noGrp="1"/>
          </p:cNvSpPr>
          <p:nvPr>
            <p:ph idx="1"/>
          </p:nvPr>
        </p:nvSpPr>
        <p:spPr/>
        <p:txBody>
          <a:bodyPr/>
          <a:lstStyle/>
          <a:p>
            <a:pPr marL="2117" lvl="1" indent="0">
              <a:buNone/>
            </a:pPr>
            <a:r>
              <a:rPr lang="en-US" b="1" dirty="0"/>
              <a:t>I.C.5 </a:t>
            </a:r>
            <a:r>
              <a:rPr lang="en-US" dirty="0"/>
              <a:t>(</a:t>
            </a:r>
            <a:r>
              <a:rPr lang="en-US" i="1" dirty="0"/>
              <a:t>Institutional Integrity</a:t>
            </a:r>
            <a:r>
              <a:rPr lang="en-US" dirty="0"/>
              <a:t>)</a:t>
            </a:r>
            <a:r>
              <a:rPr lang="en-US" b="1" dirty="0"/>
              <a:t>: </a:t>
            </a:r>
            <a:r>
              <a:rPr lang="en-US" dirty="0"/>
              <a:t>The institution </a:t>
            </a:r>
            <a:r>
              <a:rPr lang="en-US" b="1" dirty="0"/>
              <a:t>regularly reviews </a:t>
            </a:r>
            <a:r>
              <a:rPr lang="en-US" dirty="0"/>
              <a:t>institutional </a:t>
            </a:r>
            <a:r>
              <a:rPr lang="en-US" b="1" dirty="0"/>
              <a:t>policies</a:t>
            </a:r>
            <a:r>
              <a:rPr lang="en-US" dirty="0"/>
              <a:t>, procedures, and publications to assure integrity in all representations of its mission, programs, and services.</a:t>
            </a:r>
          </a:p>
          <a:p>
            <a:pPr marL="2117" lvl="1" indent="0">
              <a:buNone/>
            </a:pPr>
            <a:endParaRPr lang="en-US" dirty="0"/>
          </a:p>
          <a:p>
            <a:pPr marL="2117" lvl="1" indent="0">
              <a:buNone/>
            </a:pPr>
            <a:r>
              <a:rPr lang="en-US" b="1" dirty="0"/>
              <a:t>IV.C.7 </a:t>
            </a:r>
            <a:r>
              <a:rPr lang="en-US" dirty="0"/>
              <a:t>(</a:t>
            </a:r>
            <a:r>
              <a:rPr lang="en-US" i="1" dirty="0"/>
              <a:t>Governing Board</a:t>
            </a:r>
            <a:r>
              <a:rPr lang="en-US" dirty="0"/>
              <a:t>)</a:t>
            </a:r>
            <a:r>
              <a:rPr lang="en-US" b="1" dirty="0"/>
              <a:t>: </a:t>
            </a:r>
            <a:r>
              <a:rPr lang="en-US" dirty="0"/>
              <a:t>The governing board acts in a manner consistent with its policies and bylaws. The board </a:t>
            </a:r>
            <a:r>
              <a:rPr lang="en-US" b="1" dirty="0"/>
              <a:t>regularly assesses </a:t>
            </a:r>
            <a:r>
              <a:rPr lang="en-US" dirty="0"/>
              <a:t>its </a:t>
            </a:r>
            <a:r>
              <a:rPr lang="en-US" b="1" dirty="0"/>
              <a:t>policies</a:t>
            </a:r>
            <a:r>
              <a:rPr lang="en-US" dirty="0"/>
              <a:t> and bylaws for their effectiveness in fulfilling the college/district/system mission and revises them as necessary.</a:t>
            </a:r>
          </a:p>
          <a:p>
            <a:pPr marL="2117" lvl="1" indent="0">
              <a:buNone/>
            </a:pPr>
            <a:endParaRPr lang="en-US" dirty="0"/>
          </a:p>
        </p:txBody>
      </p:sp>
    </p:spTree>
    <p:extLst>
      <p:ext uri="{BB962C8B-B14F-4D97-AF65-F5344CB8AC3E}">
        <p14:creationId xmlns:p14="http://schemas.microsoft.com/office/powerpoint/2010/main" val="2138787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0478"/>
            <a:ext cx="10515600" cy="596900"/>
          </a:xfrm>
        </p:spPr>
        <p:txBody>
          <a:bodyPr>
            <a:normAutofit fontScale="90000"/>
          </a:bodyPr>
          <a:lstStyle/>
          <a:p>
            <a:pPr algn="ctr"/>
            <a:r>
              <a:rPr lang="en-US" b="1" dirty="0"/>
              <a:t>Activity Reflection</a:t>
            </a:r>
          </a:p>
        </p:txBody>
      </p:sp>
      <p:sp>
        <p:nvSpPr>
          <p:cNvPr id="3" name="Content Placeholder 2"/>
          <p:cNvSpPr>
            <a:spLocks noGrp="1"/>
          </p:cNvSpPr>
          <p:nvPr>
            <p:ph idx="1"/>
          </p:nvPr>
        </p:nvSpPr>
        <p:spPr>
          <a:xfrm>
            <a:off x="838200" y="2286543"/>
            <a:ext cx="10515600" cy="4351339"/>
          </a:xfrm>
        </p:spPr>
        <p:txBody>
          <a:bodyPr>
            <a:normAutofit/>
          </a:bodyPr>
          <a:lstStyle/>
          <a:p>
            <a:pPr marL="0" indent="0">
              <a:buNone/>
            </a:pPr>
            <a:r>
              <a:rPr lang="en-US" dirty="0"/>
              <a:t>	</a:t>
            </a:r>
          </a:p>
          <a:p>
            <a:pPr marL="914377" lvl="1" indent="-457189">
              <a:buFont typeface="+mj-lt"/>
              <a:buAutoNum type="arabicPeriod"/>
            </a:pPr>
            <a:r>
              <a:rPr lang="en-US" sz="3200" dirty="0"/>
              <a:t>What are your key takeaways from the activity? </a:t>
            </a:r>
          </a:p>
          <a:p>
            <a:pPr marL="914377" lvl="1" indent="-457189">
              <a:buFont typeface="+mj-lt"/>
              <a:buAutoNum type="arabicPeriod"/>
            </a:pPr>
            <a:r>
              <a:rPr lang="en-US" sz="3200" dirty="0"/>
              <a:t>What did you find particularly helpful? </a:t>
            </a:r>
          </a:p>
          <a:p>
            <a:pPr marL="914377" lvl="1" indent="-457189">
              <a:buFont typeface="+mj-lt"/>
              <a:buAutoNum type="arabicPeriod"/>
            </a:pPr>
            <a:r>
              <a:rPr lang="en-US" sz="3200" dirty="0"/>
              <a:t>How can this approach inform your ISER process?</a:t>
            </a:r>
          </a:p>
          <a:p>
            <a:pPr marL="914377" lvl="1" indent="-457189">
              <a:buFont typeface="+mj-lt"/>
              <a:buAutoNum type="arabicPeriod"/>
            </a:pPr>
            <a:r>
              <a:rPr lang="en-US" sz="3200" dirty="0"/>
              <a:t>What challenges do you anticipate as you get started?</a:t>
            </a:r>
          </a:p>
        </p:txBody>
      </p:sp>
    </p:spTree>
    <p:extLst>
      <p:ext uri="{BB962C8B-B14F-4D97-AF65-F5344CB8AC3E}">
        <p14:creationId xmlns:p14="http://schemas.microsoft.com/office/powerpoint/2010/main" val="837600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Structure of the Report</a:t>
            </a:r>
            <a:endParaRPr lang="en-US" dirty="0"/>
          </a:p>
        </p:txBody>
      </p:sp>
      <p:sp>
        <p:nvSpPr>
          <p:cNvPr id="3" name="Content Placeholder 2"/>
          <p:cNvSpPr>
            <a:spLocks noGrp="1"/>
          </p:cNvSpPr>
          <p:nvPr>
            <p:ph sz="half" idx="1"/>
          </p:nvPr>
        </p:nvSpPr>
        <p:spPr/>
        <p:txBody>
          <a:bodyPr>
            <a:normAutofit lnSpcReduction="10000"/>
          </a:bodyPr>
          <a:lstStyle/>
          <a:p>
            <a:pPr marL="454667" indent="-454667">
              <a:buFont typeface="+mj-lt"/>
              <a:buAutoNum type="arabicPeriod"/>
            </a:pPr>
            <a:r>
              <a:rPr lang="en-US" dirty="0"/>
              <a:t>Title page</a:t>
            </a:r>
          </a:p>
          <a:p>
            <a:pPr marL="454667" indent="-454667">
              <a:buFont typeface="+mj-lt"/>
              <a:buAutoNum type="arabicPeriod"/>
            </a:pPr>
            <a:r>
              <a:rPr lang="en-US" dirty="0"/>
              <a:t>Certification page/signatures</a:t>
            </a:r>
          </a:p>
          <a:p>
            <a:pPr marL="454667" indent="-454667">
              <a:buFont typeface="+mj-lt"/>
              <a:buAutoNum type="arabicPeriod"/>
            </a:pPr>
            <a:r>
              <a:rPr lang="en-US" dirty="0"/>
              <a:t>Table of Contents</a:t>
            </a:r>
          </a:p>
          <a:p>
            <a:pPr marL="454667" indent="-454667">
              <a:buFont typeface="+mj-lt"/>
              <a:buAutoNum type="arabicPeriod"/>
            </a:pPr>
            <a:r>
              <a:rPr lang="en-US" dirty="0"/>
              <a:t>Introduction</a:t>
            </a:r>
          </a:p>
          <a:p>
            <a:pPr marL="454667" indent="-454667">
              <a:buFont typeface="+mj-lt"/>
              <a:buAutoNum type="arabicPeriod"/>
            </a:pPr>
            <a:r>
              <a:rPr lang="en-US" dirty="0"/>
              <a:t>Student achievement data and institution-set standards</a:t>
            </a:r>
          </a:p>
          <a:p>
            <a:pPr marL="454667" indent="-454667">
              <a:buFont typeface="+mj-lt"/>
              <a:buAutoNum type="arabicPeriod"/>
            </a:pPr>
            <a:r>
              <a:rPr lang="en-US" dirty="0"/>
              <a:t>Organization of the self-evaluation process</a:t>
            </a:r>
          </a:p>
          <a:p>
            <a:pPr marL="454667" indent="-454667">
              <a:buFont typeface="+mj-lt"/>
              <a:buAutoNum type="arabicPeriod"/>
            </a:pPr>
            <a:r>
              <a:rPr lang="en-US" dirty="0"/>
              <a:t>Organizational information</a:t>
            </a:r>
          </a:p>
        </p:txBody>
      </p:sp>
      <p:sp>
        <p:nvSpPr>
          <p:cNvPr id="4" name="Content Placeholder 3"/>
          <p:cNvSpPr>
            <a:spLocks noGrp="1"/>
          </p:cNvSpPr>
          <p:nvPr>
            <p:ph sz="half" idx="2"/>
          </p:nvPr>
        </p:nvSpPr>
        <p:spPr/>
        <p:txBody>
          <a:bodyPr>
            <a:normAutofit lnSpcReduction="10000"/>
          </a:bodyPr>
          <a:lstStyle/>
          <a:p>
            <a:pPr marL="609043" indent="-609043">
              <a:buFont typeface="+mj-lt"/>
              <a:buAutoNum type="arabicPeriod" startAt="8"/>
            </a:pPr>
            <a:r>
              <a:rPr lang="en-US" dirty="0"/>
              <a:t>Compliance with ERs 1-5</a:t>
            </a:r>
          </a:p>
          <a:p>
            <a:pPr marL="609043" indent="-609043">
              <a:buFont typeface="+mj-lt"/>
              <a:buAutoNum type="arabicPeriod" startAt="8"/>
            </a:pPr>
            <a:r>
              <a:rPr lang="en-US" dirty="0"/>
              <a:t>Compliance with Commission policies</a:t>
            </a:r>
          </a:p>
          <a:p>
            <a:pPr marL="609043" indent="-609043">
              <a:buFont typeface="+mj-lt"/>
              <a:buAutoNum type="arabicPeriod" startAt="8"/>
            </a:pPr>
            <a:r>
              <a:rPr lang="en-US" b="1" dirty="0">
                <a:solidFill>
                  <a:schemeClr val="accent2">
                    <a:lumMod val="75000"/>
                  </a:schemeClr>
                </a:solidFill>
              </a:rPr>
              <a:t>Analysis of Standards</a:t>
            </a:r>
          </a:p>
          <a:p>
            <a:pPr marL="1065867" lvl="1" indent="-456783">
              <a:buFont typeface="+mj-lt"/>
              <a:buAutoNum type="alphaLcPeriod"/>
            </a:pPr>
            <a:r>
              <a:rPr lang="en-US" b="1" dirty="0">
                <a:solidFill>
                  <a:schemeClr val="accent2">
                    <a:lumMod val="75000"/>
                  </a:schemeClr>
                </a:solidFill>
              </a:rPr>
              <a:t>Evidence of Meeting the Standard</a:t>
            </a:r>
          </a:p>
          <a:p>
            <a:pPr marL="1065867" lvl="1" indent="-456783">
              <a:buFont typeface="+mj-lt"/>
              <a:buAutoNum type="alphaLcPeriod"/>
            </a:pPr>
            <a:r>
              <a:rPr lang="en-US" b="1" dirty="0">
                <a:solidFill>
                  <a:schemeClr val="accent2">
                    <a:lumMod val="75000"/>
                  </a:schemeClr>
                </a:solidFill>
              </a:rPr>
              <a:t>Analysis and Evaluation</a:t>
            </a:r>
            <a:endParaRPr lang="en-US" b="1" baseline="30000" dirty="0">
              <a:solidFill>
                <a:schemeClr val="accent2">
                  <a:lumMod val="75000"/>
                </a:schemeClr>
              </a:solidFill>
            </a:endParaRPr>
          </a:p>
          <a:p>
            <a:pPr marL="1065867" lvl="1" indent="-456783">
              <a:buFont typeface="+mj-lt"/>
              <a:buAutoNum type="alphaLcPeriod"/>
            </a:pPr>
            <a:r>
              <a:rPr lang="en-US" b="1" dirty="0">
                <a:solidFill>
                  <a:schemeClr val="accent2">
                    <a:lumMod val="75000"/>
                  </a:schemeClr>
                </a:solidFill>
              </a:rPr>
              <a:t>Conclusion</a:t>
            </a:r>
          </a:p>
          <a:p>
            <a:pPr marL="609043" indent="-609043">
              <a:buFont typeface="+mj-lt"/>
              <a:buAutoNum type="arabicPeriod" startAt="8"/>
            </a:pPr>
            <a:r>
              <a:rPr lang="en-US" dirty="0"/>
              <a:t>Quality Focus Essay</a:t>
            </a:r>
          </a:p>
        </p:txBody>
      </p:sp>
      <p:pic>
        <p:nvPicPr>
          <p:cNvPr id="5" name="Picture 4"/>
          <p:cNvPicPr>
            <a:picLocks noChangeAspect="1"/>
          </p:cNvPicPr>
          <p:nvPr/>
        </p:nvPicPr>
        <p:blipFill>
          <a:blip r:embed="rId3"/>
          <a:stretch>
            <a:fillRect/>
          </a:stretch>
        </p:blipFill>
        <p:spPr>
          <a:xfrm>
            <a:off x="5449559" y="2520616"/>
            <a:ext cx="792549" cy="908383"/>
          </a:xfrm>
          <a:prstGeom prst="rect">
            <a:avLst/>
          </a:prstGeom>
        </p:spPr>
      </p:pic>
    </p:spTree>
    <p:extLst>
      <p:ext uri="{BB962C8B-B14F-4D97-AF65-F5344CB8AC3E}">
        <p14:creationId xmlns:p14="http://schemas.microsoft.com/office/powerpoint/2010/main" val="3359362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Structure of the Report</a:t>
            </a:r>
          </a:p>
        </p:txBody>
      </p:sp>
      <p:sp>
        <p:nvSpPr>
          <p:cNvPr id="3" name="Content Placeholder 2"/>
          <p:cNvSpPr>
            <a:spLocks noGrp="1"/>
          </p:cNvSpPr>
          <p:nvPr>
            <p:ph idx="1"/>
          </p:nvPr>
        </p:nvSpPr>
        <p:spPr>
          <a:xfrm>
            <a:off x="358587" y="1825625"/>
            <a:ext cx="10995213" cy="4145805"/>
          </a:xfrm>
        </p:spPr>
        <p:txBody>
          <a:bodyPr>
            <a:normAutofit fontScale="92500" lnSpcReduction="10000"/>
          </a:bodyPr>
          <a:lstStyle/>
          <a:p>
            <a:r>
              <a:rPr lang="en-US" b="1" dirty="0"/>
              <a:t>Evidence of Meeting the Standard</a:t>
            </a:r>
          </a:p>
          <a:p>
            <a:pPr lvl="1"/>
            <a:r>
              <a:rPr lang="en-US" dirty="0"/>
              <a:t>Indicates </a:t>
            </a:r>
            <a:r>
              <a:rPr lang="en-US" b="1" dirty="0"/>
              <a:t>WHAT</a:t>
            </a:r>
            <a:r>
              <a:rPr lang="en-US" dirty="0"/>
              <a:t> specific evidence demonstrates alignment with the Standard</a:t>
            </a:r>
          </a:p>
          <a:p>
            <a:pPr lvl="1"/>
            <a:r>
              <a:rPr lang="en-US" dirty="0"/>
              <a:t>Briefly describes the evidence in context of the standard to explain </a:t>
            </a:r>
            <a:r>
              <a:rPr lang="en-US" b="1" dirty="0"/>
              <a:t>WHY</a:t>
            </a:r>
            <a:r>
              <a:rPr lang="en-US" dirty="0"/>
              <a:t> it is relevant</a:t>
            </a:r>
          </a:p>
          <a:p>
            <a:pPr lvl="1"/>
            <a:r>
              <a:rPr lang="en-US" dirty="0"/>
              <a:t>This document demonstrates that the College…..</a:t>
            </a:r>
          </a:p>
          <a:p>
            <a:r>
              <a:rPr lang="en-US" b="1" dirty="0"/>
              <a:t>Analysis and Evaluation</a:t>
            </a:r>
          </a:p>
          <a:p>
            <a:pPr lvl="1"/>
            <a:r>
              <a:rPr lang="en-US" dirty="0"/>
              <a:t>Indicates </a:t>
            </a:r>
            <a:r>
              <a:rPr lang="en-US" b="1" dirty="0"/>
              <a:t>HOW </a:t>
            </a:r>
            <a:r>
              <a:rPr lang="en-US" dirty="0"/>
              <a:t>the evidence demonstrates alignment with the Standard</a:t>
            </a:r>
          </a:p>
          <a:p>
            <a:pPr lvl="1"/>
            <a:r>
              <a:rPr lang="en-US" dirty="0"/>
              <a:t>Evaluates the effectiveness of the policy, procedure, or practice in meeting the Standard</a:t>
            </a:r>
          </a:p>
          <a:p>
            <a:r>
              <a:rPr lang="en-US" b="1" dirty="0"/>
              <a:t>Conclusion at end of main sections</a:t>
            </a:r>
          </a:p>
          <a:p>
            <a:pPr lvl="1"/>
            <a:r>
              <a:rPr lang="en-US" dirty="0"/>
              <a:t>Provide a brief summary at a high, holistic level on the effectiveness of the College’s efforts towards the Standard </a:t>
            </a:r>
          </a:p>
          <a:p>
            <a:pPr lvl="1"/>
            <a:r>
              <a:rPr lang="en-US" dirty="0"/>
              <a:t>If the College determines improvements are needed, improvement plans should follow</a:t>
            </a:r>
          </a:p>
          <a:p>
            <a:endParaRPr lang="en-US" dirty="0"/>
          </a:p>
        </p:txBody>
      </p:sp>
    </p:spTree>
    <p:extLst>
      <p:ext uri="{BB962C8B-B14F-4D97-AF65-F5344CB8AC3E}">
        <p14:creationId xmlns:p14="http://schemas.microsoft.com/office/powerpoint/2010/main" val="1523589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Improvement Plans and the QFE</a:t>
            </a:r>
          </a:p>
        </p:txBody>
      </p:sp>
      <p:sp>
        <p:nvSpPr>
          <p:cNvPr id="3" name="Content Placeholder 2"/>
          <p:cNvSpPr>
            <a:spLocks noGrp="1"/>
          </p:cNvSpPr>
          <p:nvPr>
            <p:ph idx="1"/>
          </p:nvPr>
        </p:nvSpPr>
        <p:spPr/>
        <p:txBody>
          <a:bodyPr>
            <a:normAutofit/>
          </a:bodyPr>
          <a:lstStyle/>
          <a:p>
            <a:r>
              <a:rPr lang="en-US" dirty="0"/>
              <a:t>Self-Identified Improvement plans (a.k.a. planning agenda) </a:t>
            </a:r>
          </a:p>
          <a:p>
            <a:pPr lvl="1"/>
            <a:r>
              <a:rPr lang="en-US" dirty="0"/>
              <a:t>Purpose: Plans to strengthen college’s alignment to specific standards</a:t>
            </a:r>
          </a:p>
          <a:p>
            <a:r>
              <a:rPr lang="en-US" dirty="0"/>
              <a:t>Quality Focus Essay (QFE)</a:t>
            </a:r>
          </a:p>
          <a:p>
            <a:pPr lvl="1"/>
            <a:r>
              <a:rPr lang="en-US" dirty="0"/>
              <a:t>Purpose: Long term plans to </a:t>
            </a:r>
            <a:r>
              <a:rPr lang="en-US" b="1" i="1" dirty="0">
                <a:solidFill>
                  <a:srgbClr val="FF0000"/>
                </a:solidFill>
              </a:rPr>
              <a:t>improve student learning and achievement</a:t>
            </a:r>
          </a:p>
          <a:p>
            <a:pPr lvl="1"/>
            <a:r>
              <a:rPr lang="en-US" dirty="0"/>
              <a:t>Should identify outcomes, which are measurable and achievable</a:t>
            </a:r>
          </a:p>
          <a:p>
            <a:pPr lvl="1"/>
            <a:r>
              <a:rPr lang="en-US" dirty="0"/>
              <a:t>Should identify responsible parties/groups</a:t>
            </a:r>
          </a:p>
          <a:p>
            <a:pPr lvl="1"/>
            <a:r>
              <a:rPr lang="en-US" dirty="0"/>
              <a:t>Should have a timeline</a:t>
            </a:r>
          </a:p>
          <a:p>
            <a:r>
              <a:rPr lang="en-US" dirty="0"/>
              <a:t>Teams will provide feedback </a:t>
            </a:r>
          </a:p>
          <a:p>
            <a:endParaRPr lang="en-US" dirty="0"/>
          </a:p>
          <a:p>
            <a:pPr lvl="1"/>
            <a:endParaRPr lang="en-US" dirty="0"/>
          </a:p>
        </p:txBody>
      </p:sp>
    </p:spTree>
    <p:extLst>
      <p:ext uri="{BB962C8B-B14F-4D97-AF65-F5344CB8AC3E}">
        <p14:creationId xmlns:p14="http://schemas.microsoft.com/office/powerpoint/2010/main" val="4124462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t>Good Practices for Approaching the Report</a:t>
            </a:r>
          </a:p>
        </p:txBody>
      </p:sp>
      <p:sp>
        <p:nvSpPr>
          <p:cNvPr id="3" name="Content Placeholder 2"/>
          <p:cNvSpPr>
            <a:spLocks noGrp="1"/>
          </p:cNvSpPr>
          <p:nvPr>
            <p:ph idx="1"/>
          </p:nvPr>
        </p:nvSpPr>
        <p:spPr/>
        <p:txBody>
          <a:bodyPr>
            <a:normAutofit/>
          </a:bodyPr>
          <a:lstStyle/>
          <a:p>
            <a:r>
              <a:rPr lang="en-US" dirty="0"/>
              <a:t>Discuss the Standard, gather the evidence, </a:t>
            </a:r>
            <a:r>
              <a:rPr lang="en-US" b="1" dirty="0"/>
              <a:t>then </a:t>
            </a:r>
            <a:r>
              <a:rPr lang="en-US" dirty="0"/>
              <a:t>write</a:t>
            </a:r>
          </a:p>
          <a:p>
            <a:r>
              <a:rPr lang="en-US" dirty="0"/>
              <a:t>Use the ISER template (available on ACCJC website)</a:t>
            </a:r>
          </a:p>
          <a:p>
            <a:r>
              <a:rPr lang="en-US" dirty="0"/>
              <a:t>Keep the narrative clear, direct, and focused – use active voice </a:t>
            </a:r>
          </a:p>
          <a:p>
            <a:r>
              <a:rPr lang="en-US" dirty="0"/>
              <a:t>Use introductory sections to set the context and tone</a:t>
            </a:r>
          </a:p>
          <a:p>
            <a:r>
              <a:rPr lang="en-US" dirty="0"/>
              <a:t>Assign ERs 1-5 &amp; Commission Policies with related Standards</a:t>
            </a:r>
          </a:p>
          <a:p>
            <a:r>
              <a:rPr lang="en-US" dirty="0"/>
              <a:t>“Freeze” evidence from websites in a PDF or screenshot</a:t>
            </a:r>
          </a:p>
          <a:p>
            <a:endParaRPr lang="en-US" dirty="0"/>
          </a:p>
          <a:p>
            <a:pPr marL="454667" indent="-454667">
              <a:buFont typeface="+mj-lt"/>
              <a:buAutoNum type="arabicPeriod"/>
            </a:pPr>
            <a:endParaRPr lang="en-US" dirty="0"/>
          </a:p>
        </p:txBody>
      </p:sp>
    </p:spTree>
    <p:extLst>
      <p:ext uri="{BB962C8B-B14F-4D97-AF65-F5344CB8AC3E}">
        <p14:creationId xmlns:p14="http://schemas.microsoft.com/office/powerpoint/2010/main" val="2647501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latin typeface="Calibri" panose="020F0502020204030204" pitchFamily="34" charset="0"/>
                <a:cs typeface="Calibri" panose="020F0502020204030204" pitchFamily="34" charset="0"/>
              </a:rPr>
              <a:t>Good Practices for Evidence</a:t>
            </a:r>
          </a:p>
        </p:txBody>
      </p:sp>
      <p:sp>
        <p:nvSpPr>
          <p:cNvPr id="3" name="Content Placeholder 2"/>
          <p:cNvSpPr>
            <a:spLocks noGrp="1"/>
          </p:cNvSpPr>
          <p:nvPr>
            <p:ph idx="1"/>
          </p:nvPr>
        </p:nvSpPr>
        <p:spPr/>
        <p:txBody>
          <a:bodyPr>
            <a:normAutofit/>
          </a:bodyPr>
          <a:lstStyle/>
          <a:p>
            <a:r>
              <a:rPr lang="en-US" sz="2667" dirty="0"/>
              <a:t>Gather your evidence </a:t>
            </a:r>
            <a:r>
              <a:rPr lang="en-US" sz="2667" b="1" i="1" dirty="0"/>
              <a:t>before</a:t>
            </a:r>
            <a:r>
              <a:rPr lang="en-US" sz="2667" i="1" dirty="0"/>
              <a:t> </a:t>
            </a:r>
            <a:r>
              <a:rPr lang="en-US" sz="2667" dirty="0"/>
              <a:t>you begin writing</a:t>
            </a:r>
            <a:endParaRPr lang="en-US" sz="2667" i="1" dirty="0"/>
          </a:p>
          <a:p>
            <a:r>
              <a:rPr lang="en-US" sz="2667" dirty="0"/>
              <a:t>More evidence is not necessarily better</a:t>
            </a:r>
          </a:p>
          <a:p>
            <a:r>
              <a:rPr lang="en-US" sz="2667" dirty="0"/>
              <a:t>Provide representative samples showing results of institutional processes</a:t>
            </a:r>
          </a:p>
          <a:p>
            <a:r>
              <a:rPr lang="en-US" sz="2667" dirty="0"/>
              <a:t>Use evidence to demonstrate how processes/cycles are institutionalized</a:t>
            </a:r>
          </a:p>
          <a:p>
            <a:r>
              <a:rPr lang="en-US" sz="2667" dirty="0"/>
              <a:t>Call out relevant sections of large documents (highlights, excerpts, etc.)</a:t>
            </a:r>
          </a:p>
          <a:p>
            <a:r>
              <a:rPr lang="en-US" sz="2667" dirty="0"/>
              <a:t>Compare your evidence with </a:t>
            </a:r>
            <a:r>
              <a:rPr lang="en-US" sz="2667" i="1" dirty="0"/>
              <a:t>Guide to Institutional Self-Evaluation</a:t>
            </a:r>
          </a:p>
          <a:p>
            <a:pPr marL="0" indent="0">
              <a:buNone/>
            </a:pPr>
            <a:endParaRPr lang="en-US" sz="2667" i="1" dirty="0"/>
          </a:p>
        </p:txBody>
      </p:sp>
    </p:spTree>
    <p:extLst>
      <p:ext uri="{BB962C8B-B14F-4D97-AF65-F5344CB8AC3E}">
        <p14:creationId xmlns:p14="http://schemas.microsoft.com/office/powerpoint/2010/main" val="2398824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Heads Up – Distance Education</a:t>
            </a:r>
          </a:p>
        </p:txBody>
      </p:sp>
      <p:sp>
        <p:nvSpPr>
          <p:cNvPr id="3" name="Content Placeholder 2"/>
          <p:cNvSpPr>
            <a:spLocks noGrp="1"/>
          </p:cNvSpPr>
          <p:nvPr>
            <p:ph idx="1"/>
          </p:nvPr>
        </p:nvSpPr>
        <p:spPr>
          <a:xfrm>
            <a:off x="669036" y="2203578"/>
            <a:ext cx="10853928" cy="3575431"/>
          </a:xfrm>
        </p:spPr>
        <p:txBody>
          <a:bodyPr/>
          <a:lstStyle/>
          <a:p>
            <a:r>
              <a:rPr lang="en-US" dirty="0"/>
              <a:t>In September 2020, the U.S. Department of Education (ED) issued a final rule related to Distance Education and Innovation under the Higher Education Act (HEA).</a:t>
            </a:r>
          </a:p>
          <a:p>
            <a:r>
              <a:rPr lang="en-US" dirty="0"/>
              <a:t>Modified definitions for distance </a:t>
            </a:r>
            <a:r>
              <a:rPr lang="en-US" dirty="0" err="1"/>
              <a:t>ed</a:t>
            </a:r>
            <a:r>
              <a:rPr lang="en-US" dirty="0"/>
              <a:t> and correspondence </a:t>
            </a:r>
            <a:r>
              <a:rPr lang="en-US" dirty="0" err="1"/>
              <a:t>ed</a:t>
            </a:r>
            <a:endParaRPr lang="en-US" dirty="0"/>
          </a:p>
          <a:p>
            <a:r>
              <a:rPr lang="en-US" dirty="0"/>
              <a:t>Defined regular and substantive interaction</a:t>
            </a:r>
          </a:p>
          <a:p>
            <a:r>
              <a:rPr lang="en-US" dirty="0"/>
              <a:t>ACCJC Policy revisions adopted June 2021</a:t>
            </a:r>
          </a:p>
        </p:txBody>
      </p:sp>
    </p:spTree>
    <p:extLst>
      <p:ext uri="{BB962C8B-B14F-4D97-AF65-F5344CB8AC3E}">
        <p14:creationId xmlns:p14="http://schemas.microsoft.com/office/powerpoint/2010/main" val="3998560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What Happens Next?</a:t>
            </a:r>
          </a:p>
        </p:txBody>
      </p:sp>
      <p:pic>
        <p:nvPicPr>
          <p:cNvPr id="1024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22713"/>
          <a:stretch/>
        </p:blipFill>
        <p:spPr bwMode="auto">
          <a:xfrm>
            <a:off x="8800638" y="1058133"/>
            <a:ext cx="3324036" cy="256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lnSpcReduction="10000"/>
          </a:bodyPr>
          <a:lstStyle/>
          <a:p>
            <a:endParaRPr lang="en-US" sz="3200" b="1" dirty="0"/>
          </a:p>
          <a:p>
            <a:pPr marL="0" indent="0">
              <a:buNone/>
            </a:pPr>
            <a:r>
              <a:rPr lang="en-US" sz="3200" b="1" dirty="0"/>
              <a:t>Fall 2021: 		</a:t>
            </a:r>
            <a:r>
              <a:rPr lang="en-US" sz="3200" dirty="0"/>
              <a:t>ISER Training/Development</a:t>
            </a:r>
          </a:p>
          <a:p>
            <a:pPr marL="0" indent="0">
              <a:buNone/>
            </a:pPr>
            <a:r>
              <a:rPr lang="en-US" sz="3200" b="1" dirty="0">
                <a:solidFill>
                  <a:schemeClr val="accent1"/>
                </a:solidFill>
              </a:rPr>
              <a:t>AUG 1, 2023:   	ISER Due to ACCJC </a:t>
            </a:r>
          </a:p>
          <a:p>
            <a:pPr marL="0" indent="0">
              <a:buNone/>
            </a:pPr>
            <a:r>
              <a:rPr lang="en-US" sz="3200" b="1" dirty="0"/>
              <a:t>Fall 2023:       	</a:t>
            </a:r>
            <a:r>
              <a:rPr lang="en-US" sz="3200" dirty="0"/>
              <a:t>Team ISER Review </a:t>
            </a:r>
            <a:r>
              <a:rPr lang="en-US" sz="3200" i="1" dirty="0"/>
              <a:t>(peer review)</a:t>
            </a:r>
          </a:p>
          <a:p>
            <a:pPr marL="0" indent="0">
              <a:buNone/>
            </a:pPr>
            <a:r>
              <a:rPr lang="en-US" sz="3200" b="1" dirty="0"/>
              <a:t>Spring 2024: </a:t>
            </a:r>
            <a:r>
              <a:rPr lang="en-US" sz="3200" dirty="0"/>
              <a:t>	Focused Site Visit </a:t>
            </a:r>
            <a:r>
              <a:rPr lang="en-US" sz="3200" i="1" dirty="0"/>
              <a:t>(peer review)</a:t>
            </a:r>
          </a:p>
          <a:p>
            <a:pPr marL="0" indent="0">
              <a:buNone/>
            </a:pPr>
            <a:r>
              <a:rPr lang="en-US" sz="3200" b="1" dirty="0"/>
              <a:t>June 2024:</a:t>
            </a:r>
            <a:r>
              <a:rPr lang="en-US" sz="3200" dirty="0"/>
              <a:t>    	Commission decision</a:t>
            </a:r>
          </a:p>
          <a:p>
            <a:pPr marL="0" indent="0">
              <a:buNone/>
            </a:pPr>
            <a:endParaRPr lang="en-US" sz="3200" b="1" dirty="0"/>
          </a:p>
          <a:p>
            <a:pPr marL="0" indent="0">
              <a:buNone/>
            </a:pPr>
            <a:r>
              <a:rPr lang="en-US" sz="3200" b="1" dirty="0"/>
              <a:t>Throughout the process:</a:t>
            </a:r>
            <a:r>
              <a:rPr lang="en-US" sz="3200" dirty="0"/>
              <a:t>  ACCJC training &amp; support</a:t>
            </a:r>
          </a:p>
          <a:p>
            <a:endParaRPr lang="en-US" sz="3200" dirty="0"/>
          </a:p>
          <a:p>
            <a:pPr marL="0" indent="0">
              <a:buNone/>
            </a:pPr>
            <a:endParaRPr lang="en-US" dirty="0"/>
          </a:p>
          <a:p>
            <a:pPr lvl="2"/>
            <a:endParaRPr lang="en-US" dirty="0"/>
          </a:p>
        </p:txBody>
      </p:sp>
    </p:spTree>
    <p:extLst>
      <p:ext uri="{BB962C8B-B14F-4D97-AF65-F5344CB8AC3E}">
        <p14:creationId xmlns:p14="http://schemas.microsoft.com/office/powerpoint/2010/main" val="1153222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7" y="1762860"/>
            <a:ext cx="11071301" cy="3277491"/>
          </a:xfrm>
        </p:spPr>
        <p:txBody>
          <a:bodyPr>
            <a:normAutofit/>
          </a:bodyPr>
          <a:lstStyle/>
          <a:p>
            <a:pPr algn="ctr"/>
            <a:r>
              <a:rPr lang="en-US" b="1" dirty="0"/>
              <a:t>Remaining Questions and Comments</a:t>
            </a:r>
            <a:br>
              <a:rPr lang="en-US" b="1" dirty="0"/>
            </a:br>
            <a:r>
              <a:rPr lang="en-US" b="1" dirty="0"/>
              <a:t/>
            </a:r>
            <a:br>
              <a:rPr lang="en-US" b="1" dirty="0"/>
            </a:br>
            <a:r>
              <a:rPr lang="en-US" b="1" dirty="0"/>
              <a:t>&amp; </a:t>
            </a:r>
            <a:br>
              <a:rPr lang="en-US" b="1" dirty="0"/>
            </a:br>
            <a:r>
              <a:rPr lang="en-US" b="1" dirty="0"/>
              <a:t/>
            </a:r>
            <a:br>
              <a:rPr lang="en-US" b="1" dirty="0"/>
            </a:br>
            <a:r>
              <a:rPr lang="en-US" b="1" dirty="0"/>
              <a:t>THANK YOU! </a:t>
            </a:r>
            <a:endParaRPr lang="en-US" dirty="0"/>
          </a:p>
        </p:txBody>
      </p:sp>
    </p:spTree>
    <p:extLst>
      <p:ext uri="{BB962C8B-B14F-4D97-AF65-F5344CB8AC3E}">
        <p14:creationId xmlns:p14="http://schemas.microsoft.com/office/powerpoint/2010/main" val="197339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338" y="905281"/>
            <a:ext cx="9144000" cy="902483"/>
          </a:xfrm>
        </p:spPr>
        <p:txBody>
          <a:bodyPr>
            <a:normAutofit/>
          </a:bodyPr>
          <a:lstStyle/>
          <a:p>
            <a:r>
              <a:rPr lang="en-US" sz="4400" b="1" dirty="0">
                <a:latin typeface="+mn-lt"/>
              </a:rPr>
              <a:t>Co-Facilitators</a:t>
            </a:r>
          </a:p>
        </p:txBody>
      </p:sp>
      <p:sp>
        <p:nvSpPr>
          <p:cNvPr id="16" name="Subtitle 2"/>
          <p:cNvSpPr txBox="1">
            <a:spLocks/>
          </p:cNvSpPr>
          <p:nvPr/>
        </p:nvSpPr>
        <p:spPr>
          <a:xfrm>
            <a:off x="809711" y="4052390"/>
            <a:ext cx="1867344" cy="1156190"/>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b="1" dirty="0"/>
              <a:t>Gohar Momjian</a:t>
            </a:r>
          </a:p>
          <a:p>
            <a:pPr>
              <a:lnSpc>
                <a:spcPct val="100000"/>
              </a:lnSpc>
              <a:spcBef>
                <a:spcPts val="0"/>
              </a:spcBef>
            </a:pPr>
            <a:r>
              <a:rPr lang="en-US" dirty="0"/>
              <a:t>Vice President &amp; </a:t>
            </a:r>
          </a:p>
          <a:p>
            <a:pPr>
              <a:lnSpc>
                <a:spcPct val="100000"/>
              </a:lnSpc>
              <a:spcBef>
                <a:spcPts val="0"/>
              </a:spcBef>
            </a:pPr>
            <a:r>
              <a:rPr lang="en-US" dirty="0"/>
              <a:t>Your ACCJC Staff Liaison</a:t>
            </a:r>
          </a:p>
        </p:txBody>
      </p:sp>
      <p:sp>
        <p:nvSpPr>
          <p:cNvPr id="21" name="Subtitle 2"/>
          <p:cNvSpPr txBox="1">
            <a:spLocks/>
          </p:cNvSpPr>
          <p:nvPr/>
        </p:nvSpPr>
        <p:spPr>
          <a:xfrm>
            <a:off x="3462973" y="4162087"/>
            <a:ext cx="2097352" cy="1046493"/>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b="1" dirty="0"/>
              <a:t>Kelly Fowler</a:t>
            </a:r>
          </a:p>
          <a:p>
            <a:pPr>
              <a:lnSpc>
                <a:spcPct val="100000"/>
              </a:lnSpc>
              <a:spcBef>
                <a:spcPts val="0"/>
              </a:spcBef>
            </a:pPr>
            <a:r>
              <a:rPr lang="en-US" dirty="0"/>
              <a:t>Vice President of Instruction</a:t>
            </a:r>
          </a:p>
        </p:txBody>
      </p:sp>
      <p:pic>
        <p:nvPicPr>
          <p:cNvPr id="3" name="Picture 2"/>
          <p:cNvPicPr>
            <a:picLocks noChangeAspect="1"/>
          </p:cNvPicPr>
          <p:nvPr/>
        </p:nvPicPr>
        <p:blipFill>
          <a:blip r:embed="rId3"/>
          <a:stretch>
            <a:fillRect/>
          </a:stretch>
        </p:blipFill>
        <p:spPr>
          <a:xfrm>
            <a:off x="1252196" y="2212178"/>
            <a:ext cx="1371781" cy="1435798"/>
          </a:xfrm>
          <a:prstGeom prst="rect">
            <a:avLst/>
          </a:prstGeom>
        </p:spPr>
      </p:pic>
      <p:pic>
        <p:nvPicPr>
          <p:cNvPr id="4" name="Picture 3"/>
          <p:cNvPicPr>
            <a:picLocks noChangeAspect="1"/>
          </p:cNvPicPr>
          <p:nvPr/>
        </p:nvPicPr>
        <p:blipFill rotWithShape="1">
          <a:blip r:embed="rId4"/>
          <a:srcRect l="20860" t="3033"/>
          <a:stretch/>
        </p:blipFill>
        <p:spPr>
          <a:xfrm>
            <a:off x="3707510" y="2212177"/>
            <a:ext cx="1608278" cy="1435799"/>
          </a:xfrm>
          <a:prstGeom prst="rect">
            <a:avLst/>
          </a:prstGeom>
        </p:spPr>
      </p:pic>
      <p:sp>
        <p:nvSpPr>
          <p:cNvPr id="8" name="Subtitle 2"/>
          <p:cNvSpPr txBox="1">
            <a:spLocks/>
          </p:cNvSpPr>
          <p:nvPr/>
        </p:nvSpPr>
        <p:spPr>
          <a:xfrm>
            <a:off x="6281338" y="4051198"/>
            <a:ext cx="1867344" cy="1046493"/>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dirty="0"/>
              <a:t>Barbara </a:t>
            </a:r>
            <a:r>
              <a:rPr lang="en-US" dirty="0" err="1"/>
              <a:t>Mezaki</a:t>
            </a:r>
            <a:endParaRPr lang="en-US" dirty="0"/>
          </a:p>
          <a:p>
            <a:pPr>
              <a:lnSpc>
                <a:spcPct val="100000"/>
              </a:lnSpc>
              <a:spcBef>
                <a:spcPts val="0"/>
              </a:spcBef>
            </a:pPr>
            <a:r>
              <a:rPr lang="en-US" dirty="0"/>
              <a:t>Faculty Accreditation Co-Lead</a:t>
            </a:r>
          </a:p>
        </p:txBody>
      </p:sp>
      <p:pic>
        <p:nvPicPr>
          <p:cNvPr id="9" name="Picture 8" descr="A picture containing person, person, yellow&#10;&#10;Description automatically generated">
            <a:extLst>
              <a:ext uri="{FF2B5EF4-FFF2-40B4-BE49-F238E27FC236}">
                <a16:creationId xmlns:a16="http://schemas.microsoft.com/office/drawing/2014/main" id="{00807556-4B94-2848-A2D2-BFBAECCE4D56}"/>
              </a:ext>
            </a:extLst>
          </p:cNvPr>
          <p:cNvPicPr>
            <a:picLocks noChangeAspect="1"/>
          </p:cNvPicPr>
          <p:nvPr/>
        </p:nvPicPr>
        <p:blipFill>
          <a:blip r:embed="rId5"/>
          <a:stretch>
            <a:fillRect/>
          </a:stretch>
        </p:blipFill>
        <p:spPr>
          <a:xfrm>
            <a:off x="6876214" y="2210986"/>
            <a:ext cx="960120" cy="1436990"/>
          </a:xfrm>
          <a:prstGeom prst="rect">
            <a:avLst/>
          </a:prstGeom>
        </p:spPr>
      </p:pic>
      <p:pic>
        <p:nvPicPr>
          <p:cNvPr id="10" name="Picture 9" descr="A person smiling for the camera&#10;&#10;Description automatically generated with medium confidence">
            <a:extLst>
              <a:ext uri="{FF2B5EF4-FFF2-40B4-BE49-F238E27FC236}">
                <a16:creationId xmlns:a16="http://schemas.microsoft.com/office/drawing/2014/main" id="{66585727-0951-EE4B-B427-14C072E6DF69}"/>
              </a:ext>
            </a:extLst>
          </p:cNvPr>
          <p:cNvPicPr>
            <a:picLocks noChangeAspect="1"/>
          </p:cNvPicPr>
          <p:nvPr/>
        </p:nvPicPr>
        <p:blipFill>
          <a:blip r:embed="rId6"/>
          <a:stretch>
            <a:fillRect/>
          </a:stretch>
        </p:blipFill>
        <p:spPr>
          <a:xfrm>
            <a:off x="9582322" y="2217293"/>
            <a:ext cx="1271016" cy="1430683"/>
          </a:xfrm>
          <a:prstGeom prst="rect">
            <a:avLst/>
          </a:prstGeom>
        </p:spPr>
      </p:pic>
      <p:sp>
        <p:nvSpPr>
          <p:cNvPr id="11" name="Subtitle 2">
            <a:extLst>
              <a:ext uri="{FF2B5EF4-FFF2-40B4-BE49-F238E27FC236}">
                <a16:creationId xmlns:a16="http://schemas.microsoft.com/office/drawing/2014/main" id="{0AF2835D-5637-4947-B656-0ED0645A741F}"/>
              </a:ext>
            </a:extLst>
          </p:cNvPr>
          <p:cNvSpPr txBox="1">
            <a:spLocks/>
          </p:cNvSpPr>
          <p:nvPr/>
        </p:nvSpPr>
        <p:spPr>
          <a:xfrm>
            <a:off x="9164608" y="4051197"/>
            <a:ext cx="1867344" cy="1156190"/>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dirty="0"/>
              <a:t>Alli </a:t>
            </a:r>
            <a:r>
              <a:rPr lang="en-US" dirty="0" err="1"/>
              <a:t>Frickert</a:t>
            </a:r>
            <a:endParaRPr lang="en-US" dirty="0"/>
          </a:p>
          <a:p>
            <a:pPr>
              <a:lnSpc>
                <a:spcPct val="100000"/>
              </a:lnSpc>
              <a:spcBef>
                <a:spcPts val="0"/>
              </a:spcBef>
            </a:pPr>
            <a:r>
              <a:rPr lang="en-US" dirty="0"/>
              <a:t>Faculty Accreditation Assistant</a:t>
            </a:r>
          </a:p>
        </p:txBody>
      </p:sp>
    </p:spTree>
    <p:extLst>
      <p:ext uri="{BB962C8B-B14F-4D97-AF65-F5344CB8AC3E}">
        <p14:creationId xmlns:p14="http://schemas.microsoft.com/office/powerpoint/2010/main" val="127410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B4CCD6"/>
            </a:gs>
            <a:gs pos="13000">
              <a:srgbClr val="B4CCD6"/>
            </a:gs>
            <a:gs pos="13000">
              <a:srgbClr val="B4CCD6"/>
            </a:gs>
            <a:gs pos="54000">
              <a:schemeClr val="bg1">
                <a:alpha val="30000"/>
                <a:lumMod val="0"/>
                <a:lumOff val="10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1851" y="1709781"/>
            <a:ext cx="10515600" cy="4516424"/>
          </a:xfrm>
        </p:spPr>
        <p:txBody>
          <a:bodyPr anchor="ctr">
            <a:normAutofit/>
          </a:bodyPr>
          <a:lstStyle/>
          <a:p>
            <a:pPr algn="ctr"/>
            <a:r>
              <a:rPr lang="en-US" sz="5333" b="1" dirty="0">
                <a:latin typeface="+mn-lt"/>
              </a:rPr>
              <a:t>Training: Part One</a:t>
            </a:r>
            <a:br>
              <a:rPr lang="en-US" sz="5333" b="1" dirty="0">
                <a:latin typeface="+mn-lt"/>
              </a:rPr>
            </a:br>
            <a:r>
              <a:rPr lang="en-US" sz="5333" b="1" dirty="0">
                <a:latin typeface="+mn-lt"/>
              </a:rPr>
              <a:t>Context for Accreditation</a:t>
            </a:r>
          </a:p>
        </p:txBody>
      </p:sp>
    </p:spTree>
    <p:extLst>
      <p:ext uri="{BB962C8B-B14F-4D97-AF65-F5344CB8AC3E}">
        <p14:creationId xmlns:p14="http://schemas.microsoft.com/office/powerpoint/2010/main" val="379999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t>What is Accreditation?</a:t>
            </a:r>
          </a:p>
        </p:txBody>
      </p:sp>
      <p:sp>
        <p:nvSpPr>
          <p:cNvPr id="3" name="Content Placeholder 2"/>
          <p:cNvSpPr>
            <a:spLocks noGrp="1"/>
          </p:cNvSpPr>
          <p:nvPr>
            <p:ph idx="1"/>
          </p:nvPr>
        </p:nvSpPr>
        <p:spPr>
          <a:xfrm>
            <a:off x="301035" y="2179850"/>
            <a:ext cx="8221971" cy="2295663"/>
          </a:xfrm>
        </p:spPr>
        <p:txBody>
          <a:bodyPr>
            <a:normAutofit/>
          </a:bodyPr>
          <a:lstStyle/>
          <a:p>
            <a:pPr marL="0" indent="0">
              <a:buNone/>
            </a:pPr>
            <a:r>
              <a:rPr lang="en-US" sz="3200" dirty="0"/>
              <a:t>In 1 to 3 words describe accreditation:</a:t>
            </a:r>
          </a:p>
        </p:txBody>
      </p:sp>
      <p:sp>
        <p:nvSpPr>
          <p:cNvPr id="6" name="TextBox 5"/>
          <p:cNvSpPr txBox="1"/>
          <p:nvPr/>
        </p:nvSpPr>
        <p:spPr>
          <a:xfrm>
            <a:off x="1623455" y="3695812"/>
            <a:ext cx="437940" cy="748988"/>
          </a:xfrm>
          <a:prstGeom prst="rect">
            <a:avLst/>
          </a:prstGeom>
          <a:noFill/>
        </p:spPr>
        <p:txBody>
          <a:bodyPr wrap="none" rtlCol="0">
            <a:spAutoFit/>
          </a:bodyPr>
          <a:lstStyle/>
          <a:p>
            <a:r>
              <a:rPr lang="en-US" sz="4267" dirty="0">
                <a:solidFill>
                  <a:schemeClr val="bg2"/>
                </a:solidFill>
              </a:rPr>
              <a:t>?</a:t>
            </a:r>
          </a:p>
        </p:txBody>
      </p:sp>
      <p:sp>
        <p:nvSpPr>
          <p:cNvPr id="7" name="TextBox 6"/>
          <p:cNvSpPr txBox="1"/>
          <p:nvPr/>
        </p:nvSpPr>
        <p:spPr>
          <a:xfrm>
            <a:off x="3343567" y="3695812"/>
            <a:ext cx="437940" cy="748988"/>
          </a:xfrm>
          <a:prstGeom prst="rect">
            <a:avLst/>
          </a:prstGeom>
          <a:noFill/>
        </p:spPr>
        <p:txBody>
          <a:bodyPr wrap="none" rtlCol="0">
            <a:spAutoFit/>
          </a:bodyPr>
          <a:lstStyle/>
          <a:p>
            <a:r>
              <a:rPr lang="en-US" sz="4267" dirty="0">
                <a:solidFill>
                  <a:schemeClr val="bg2"/>
                </a:solidFill>
              </a:rPr>
              <a:t>?</a:t>
            </a:r>
          </a:p>
        </p:txBody>
      </p:sp>
      <p:sp>
        <p:nvSpPr>
          <p:cNvPr id="8" name="TextBox 7"/>
          <p:cNvSpPr txBox="1"/>
          <p:nvPr/>
        </p:nvSpPr>
        <p:spPr>
          <a:xfrm>
            <a:off x="5040532" y="3695812"/>
            <a:ext cx="437940" cy="748988"/>
          </a:xfrm>
          <a:prstGeom prst="rect">
            <a:avLst/>
          </a:prstGeom>
          <a:noFill/>
        </p:spPr>
        <p:txBody>
          <a:bodyPr wrap="none" rtlCol="0">
            <a:spAutoFit/>
          </a:bodyPr>
          <a:lstStyle/>
          <a:p>
            <a:r>
              <a:rPr lang="en-US" sz="4267" dirty="0">
                <a:solidFill>
                  <a:schemeClr val="bg2"/>
                </a:solidFill>
              </a:rPr>
              <a:t>?</a:t>
            </a:r>
          </a:p>
        </p:txBody>
      </p:sp>
      <p:cxnSp>
        <p:nvCxnSpPr>
          <p:cNvPr id="9" name="Straight Connector 8"/>
          <p:cNvCxnSpPr/>
          <p:nvPr/>
        </p:nvCxnSpPr>
        <p:spPr>
          <a:xfrm>
            <a:off x="1241990" y="4475512"/>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35012" y="4475512"/>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29459" y="4475512"/>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25376" y="3162332"/>
            <a:ext cx="2808076" cy="502766"/>
          </a:xfrm>
          <a:prstGeom prst="rect">
            <a:avLst/>
          </a:prstGeom>
          <a:noFill/>
        </p:spPr>
        <p:txBody>
          <a:bodyPr wrap="none" rtlCol="0">
            <a:spAutoFit/>
          </a:bodyPr>
          <a:lstStyle/>
          <a:p>
            <a:r>
              <a:rPr lang="en-US" sz="2667" b="1" dirty="0"/>
              <a:t>Accreditation is….:</a:t>
            </a:r>
          </a:p>
        </p:txBody>
      </p:sp>
      <p:sp>
        <p:nvSpPr>
          <p:cNvPr id="10" name="TextBox 9"/>
          <p:cNvSpPr txBox="1"/>
          <p:nvPr/>
        </p:nvSpPr>
        <p:spPr>
          <a:xfrm>
            <a:off x="6693328" y="5813390"/>
            <a:ext cx="5077672" cy="461665"/>
          </a:xfrm>
          <a:prstGeom prst="rect">
            <a:avLst/>
          </a:prstGeom>
          <a:noFill/>
        </p:spPr>
        <p:txBody>
          <a:bodyPr wrap="none" rtlCol="0">
            <a:spAutoFit/>
          </a:bodyPr>
          <a:lstStyle/>
          <a:p>
            <a:r>
              <a:rPr lang="en-US" sz="2400" b="1" dirty="0"/>
              <a:t>https://www.menti.com/dkifm3jupa</a:t>
            </a:r>
            <a:endParaRPr lang="en-US" sz="24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286" y="1596690"/>
            <a:ext cx="3844514" cy="3844514"/>
          </a:xfrm>
          <a:prstGeom prst="rect">
            <a:avLst/>
          </a:prstGeom>
        </p:spPr>
      </p:pic>
    </p:spTree>
    <p:extLst>
      <p:ext uri="{BB962C8B-B14F-4D97-AF65-F5344CB8AC3E}">
        <p14:creationId xmlns:p14="http://schemas.microsoft.com/office/powerpoint/2010/main" val="162819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25" y="1370234"/>
            <a:ext cx="3671776" cy="596900"/>
          </a:xfrm>
        </p:spPr>
        <p:txBody>
          <a:bodyPr>
            <a:normAutofit fontScale="90000"/>
          </a:bodyPr>
          <a:lstStyle/>
          <a:p>
            <a:pPr algn="ctr"/>
            <a:r>
              <a:rPr lang="en-US" b="1" dirty="0"/>
              <a:t>Your Thoughts:</a:t>
            </a:r>
          </a:p>
        </p:txBody>
      </p:sp>
      <p:sp>
        <p:nvSpPr>
          <p:cNvPr id="6" name="Title 1"/>
          <p:cNvSpPr txBox="1">
            <a:spLocks/>
          </p:cNvSpPr>
          <p:nvPr/>
        </p:nvSpPr>
        <p:spPr>
          <a:xfrm>
            <a:off x="1133138" y="3153027"/>
            <a:ext cx="3671776" cy="59690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Insert word cloud</a:t>
            </a:r>
          </a:p>
        </p:txBody>
      </p:sp>
    </p:spTree>
    <p:extLst>
      <p:ext uri="{BB962C8B-B14F-4D97-AF65-F5344CB8AC3E}">
        <p14:creationId xmlns:p14="http://schemas.microsoft.com/office/powerpoint/2010/main" val="342918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mn-lt"/>
              </a:rPr>
              <a:t>What is Accreditation</a:t>
            </a:r>
          </a:p>
        </p:txBody>
      </p:sp>
      <p:sp>
        <p:nvSpPr>
          <p:cNvPr id="6" name="Content Placeholder 5"/>
          <p:cNvSpPr>
            <a:spLocks noGrp="1"/>
          </p:cNvSpPr>
          <p:nvPr>
            <p:ph idx="1"/>
          </p:nvPr>
        </p:nvSpPr>
        <p:spPr>
          <a:xfrm>
            <a:off x="838199" y="1825625"/>
            <a:ext cx="10787743" cy="4145805"/>
          </a:xfrm>
        </p:spPr>
        <p:txBody>
          <a:bodyPr>
            <a:normAutofit/>
          </a:bodyPr>
          <a:lstStyle/>
          <a:p>
            <a:pPr marL="0" lvl="0" indent="0">
              <a:buNone/>
            </a:pPr>
            <a:r>
              <a:rPr lang="en-US" sz="2400" dirty="0">
                <a:solidFill>
                  <a:prstClr val="black"/>
                </a:solidFill>
              </a:rPr>
              <a:t>Accreditation is a </a:t>
            </a:r>
            <a:r>
              <a:rPr lang="en-US" sz="2400" b="1" dirty="0">
                <a:solidFill>
                  <a:prstClr val="black"/>
                </a:solidFill>
              </a:rPr>
              <a:t>practice </a:t>
            </a:r>
            <a:r>
              <a:rPr lang="en-US" sz="2400" dirty="0">
                <a:solidFill>
                  <a:prstClr val="black"/>
                </a:solidFill>
              </a:rPr>
              <a:t>of academic quality control</a:t>
            </a:r>
          </a:p>
          <a:p>
            <a:pPr lvl="1"/>
            <a:r>
              <a:rPr lang="en-US" b="1" dirty="0">
                <a:solidFill>
                  <a:prstClr val="black"/>
                </a:solidFill>
              </a:rPr>
              <a:t>Promotes</a:t>
            </a:r>
            <a:r>
              <a:rPr lang="en-US" dirty="0">
                <a:solidFill>
                  <a:prstClr val="black"/>
                </a:solidFill>
              </a:rPr>
              <a:t> institutional excellence through application</a:t>
            </a:r>
            <a:r>
              <a:rPr lang="en-US" b="1" dirty="0">
                <a:solidFill>
                  <a:prstClr val="black"/>
                </a:solidFill>
              </a:rPr>
              <a:t> </a:t>
            </a:r>
            <a:r>
              <a:rPr lang="en-US" dirty="0">
                <a:solidFill>
                  <a:prstClr val="black"/>
                </a:solidFill>
              </a:rPr>
              <a:t>of standards</a:t>
            </a:r>
          </a:p>
          <a:p>
            <a:pPr lvl="1"/>
            <a:r>
              <a:rPr lang="en-US" b="1" dirty="0">
                <a:solidFill>
                  <a:prstClr val="black"/>
                </a:solidFill>
              </a:rPr>
              <a:t>Advances</a:t>
            </a:r>
            <a:r>
              <a:rPr lang="en-US" dirty="0">
                <a:solidFill>
                  <a:prstClr val="black"/>
                </a:solidFill>
              </a:rPr>
              <a:t> meaningful and effective </a:t>
            </a:r>
            <a:r>
              <a:rPr lang="en-US" b="1" dirty="0">
                <a:solidFill>
                  <a:prstClr val="black"/>
                </a:solidFill>
              </a:rPr>
              <a:t>student learning and achievement</a:t>
            </a:r>
          </a:p>
          <a:p>
            <a:pPr lvl="1"/>
            <a:r>
              <a:rPr lang="en-US" b="1" dirty="0">
                <a:solidFill>
                  <a:prstClr val="black"/>
                </a:solidFill>
              </a:rPr>
              <a:t>Provides </a:t>
            </a:r>
            <a:r>
              <a:rPr lang="en-US" dirty="0">
                <a:solidFill>
                  <a:prstClr val="black"/>
                </a:solidFill>
              </a:rPr>
              <a:t>assurance to students, general public, &amp; others of quality of educational offerings</a:t>
            </a:r>
            <a:endParaRPr lang="en-US" b="1" dirty="0">
              <a:solidFill>
                <a:prstClr val="black"/>
              </a:solidFill>
            </a:endParaRPr>
          </a:p>
          <a:p>
            <a:pPr marL="0" indent="0">
              <a:buNone/>
            </a:pPr>
            <a:endParaRPr lang="en-US" sz="1400" dirty="0"/>
          </a:p>
          <a:p>
            <a:pPr marL="0" indent="0">
              <a:buNone/>
            </a:pPr>
            <a:r>
              <a:rPr lang="en-US" sz="2400" dirty="0"/>
              <a:t>In the </a:t>
            </a:r>
            <a:r>
              <a:rPr lang="en-US" sz="2400" b="1" dirty="0"/>
              <a:t>United States </a:t>
            </a:r>
            <a:r>
              <a:rPr lang="en-US" sz="2400" dirty="0"/>
              <a:t>we are fortunate that this is a </a:t>
            </a:r>
            <a:r>
              <a:rPr lang="en-US" sz="2400" b="1" dirty="0"/>
              <a:t>peer review driven process</a:t>
            </a:r>
            <a:r>
              <a:rPr lang="en-US" sz="2400" dirty="0"/>
              <a:t>. In many other countries, colleges  and universities are recognized by a government education agency, such as the Ministry of Education.</a:t>
            </a:r>
          </a:p>
        </p:txBody>
      </p:sp>
      <p:pic>
        <p:nvPicPr>
          <p:cNvPr id="2050" name="Picture 2" descr="Quality Assurance Roles on the Project - PM T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238" y="5176130"/>
            <a:ext cx="3236684" cy="159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4124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2203</TotalTime>
  <Words>4047</Words>
  <Application>Microsoft Office PowerPoint</Application>
  <PresentationFormat>Widescreen</PresentationFormat>
  <Paragraphs>606</Paragraphs>
  <Slides>49</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Bodoni MT</vt:lpstr>
      <vt:lpstr>Calibri</vt:lpstr>
      <vt:lpstr>Calibri Light</vt:lpstr>
      <vt:lpstr>Segoe UI</vt:lpstr>
      <vt:lpstr>Wingdings</vt:lpstr>
      <vt:lpstr>Office Theme</vt:lpstr>
      <vt:lpstr>1_Office Theme</vt:lpstr>
      <vt:lpstr>    President’s Welcome</vt:lpstr>
      <vt:lpstr>Welcome to the ACCJC and Mt. SAC Institutional Self Evaluation Launch and Training!</vt:lpstr>
      <vt:lpstr>Topics for Today </vt:lpstr>
      <vt:lpstr>Learning Outcomes</vt:lpstr>
      <vt:lpstr>Co-Facilitators</vt:lpstr>
      <vt:lpstr>Training: Part One Context for Accreditation</vt:lpstr>
      <vt:lpstr>What is Accreditation?</vt:lpstr>
      <vt:lpstr>Your Thoughts:</vt:lpstr>
      <vt:lpstr>What is Accreditation</vt:lpstr>
      <vt:lpstr>Why Does Your College Seek Accreditation?</vt:lpstr>
      <vt:lpstr>Why Bother?</vt:lpstr>
      <vt:lpstr>Who ACCJC Accredits</vt:lpstr>
      <vt:lpstr>ACCJC Mission in Action</vt:lpstr>
      <vt:lpstr>Accreditation Cycle and Reports</vt:lpstr>
      <vt:lpstr>Overview: The Accreditation Evaluation Process</vt:lpstr>
      <vt:lpstr>Intended Outcomes</vt:lpstr>
      <vt:lpstr>Good Practices for the Self-Evaluation</vt:lpstr>
      <vt:lpstr>Institutional Self Evaluation Report (ISER)</vt:lpstr>
      <vt:lpstr>PowerPoint Presentation</vt:lpstr>
      <vt:lpstr>Key Concepts Woven in the Standards</vt:lpstr>
      <vt:lpstr>Developing the ISER</vt:lpstr>
      <vt:lpstr>Developing the ISER</vt:lpstr>
      <vt:lpstr>Mindset for ISER Development</vt:lpstr>
      <vt:lpstr>Formative/Summative Comprehensive Review</vt:lpstr>
      <vt:lpstr>Expectations of Peer Reviewers</vt:lpstr>
      <vt:lpstr>Discussion</vt:lpstr>
      <vt:lpstr>Helpful Resources and Publications</vt:lpstr>
      <vt:lpstr>Training: Part Two Nuts and Bolts of ISER Development</vt:lpstr>
      <vt:lpstr>Overview: The Accreditation Evaluation Process</vt:lpstr>
      <vt:lpstr>Major Steps: Institutional Self Evaluation Process</vt:lpstr>
      <vt:lpstr>PowerPoint Presentation</vt:lpstr>
      <vt:lpstr>Key Concepts Woven in the Standards</vt:lpstr>
      <vt:lpstr>Interpreting Individual Standards</vt:lpstr>
      <vt:lpstr>Interpreting Individual Standards</vt:lpstr>
      <vt:lpstr>PowerPoint Presentation</vt:lpstr>
      <vt:lpstr>Group Activity - Interpreting the Standards</vt:lpstr>
      <vt:lpstr>Activity Let’s Discuss</vt:lpstr>
      <vt:lpstr>Activity Let’s Discuss</vt:lpstr>
      <vt:lpstr>Activity Let’s Discuss </vt:lpstr>
      <vt:lpstr>Activity Let’s Discuss</vt:lpstr>
      <vt:lpstr>Activity Reflection</vt:lpstr>
      <vt:lpstr>Structure of the Report</vt:lpstr>
      <vt:lpstr>Structure of the Report</vt:lpstr>
      <vt:lpstr>Improvement Plans and the QFE</vt:lpstr>
      <vt:lpstr>Good Practices for Approaching the Report</vt:lpstr>
      <vt:lpstr>Good Practices for Evidence</vt:lpstr>
      <vt:lpstr>Heads Up – Distance Education</vt:lpstr>
      <vt:lpstr>What Happens Next?</vt:lpstr>
      <vt:lpstr>Remaining Questions and Comments  &amp;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Gohar Momjian</cp:lastModifiedBy>
  <cp:revision>169</cp:revision>
  <dcterms:created xsi:type="dcterms:W3CDTF">2017-05-09T17:24:10Z</dcterms:created>
  <dcterms:modified xsi:type="dcterms:W3CDTF">2021-10-21T00:09:35Z</dcterms:modified>
</cp:coreProperties>
</file>