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38"/>
  </p:notesMasterIdLst>
  <p:handoutMasterIdLst>
    <p:handoutMasterId r:id="rId39"/>
  </p:handoutMasterIdLst>
  <p:sldIdLst>
    <p:sldId id="256" r:id="rId4"/>
    <p:sldId id="303" r:id="rId5"/>
    <p:sldId id="304" r:id="rId6"/>
    <p:sldId id="305" r:id="rId7"/>
    <p:sldId id="291" r:id="rId8"/>
    <p:sldId id="322" r:id="rId9"/>
    <p:sldId id="323" r:id="rId10"/>
    <p:sldId id="302" r:id="rId11"/>
    <p:sldId id="316" r:id="rId12"/>
    <p:sldId id="317" r:id="rId13"/>
    <p:sldId id="306" r:id="rId14"/>
    <p:sldId id="308" r:id="rId15"/>
    <p:sldId id="309" r:id="rId16"/>
    <p:sldId id="307" r:id="rId17"/>
    <p:sldId id="310" r:id="rId18"/>
    <p:sldId id="311" r:id="rId19"/>
    <p:sldId id="312" r:id="rId20"/>
    <p:sldId id="295" r:id="rId21"/>
    <p:sldId id="300" r:id="rId22"/>
    <p:sldId id="301" r:id="rId23"/>
    <p:sldId id="299" r:id="rId24"/>
    <p:sldId id="318" r:id="rId25"/>
    <p:sldId id="319" r:id="rId26"/>
    <p:sldId id="320" r:id="rId27"/>
    <p:sldId id="321" r:id="rId28"/>
    <p:sldId id="293" r:id="rId29"/>
    <p:sldId id="292" r:id="rId30"/>
    <p:sldId id="290" r:id="rId31"/>
    <p:sldId id="294" r:id="rId32"/>
    <p:sldId id="297" r:id="rId33"/>
    <p:sldId id="298" r:id="rId34"/>
    <p:sldId id="313" r:id="rId35"/>
    <p:sldId id="314" r:id="rId36"/>
    <p:sldId id="3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Samantha Robertson" initials="SR"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B1D"/>
    <a:srgbClr val="D83B01"/>
    <a:srgbClr val="D7D7D7"/>
    <a:srgbClr val="C8C8C8"/>
    <a:srgbClr val="DD462F"/>
    <a:srgbClr val="0078D7"/>
    <a:srgbClr val="9BC9EF"/>
    <a:srgbClr val="898E8C"/>
    <a:srgbClr val="DFCCBE"/>
    <a:srgbClr val="D24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E3FDE45-AF77-4B5C-9715-49D594BDF05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14" autoAdjust="0"/>
  </p:normalViewPr>
  <p:slideViewPr>
    <p:cSldViewPr snapToGrid="0">
      <p:cViewPr>
        <p:scale>
          <a:sx n="69" d="100"/>
          <a:sy n="69" d="100"/>
        </p:scale>
        <p:origin x="564"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12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54B8A-74D4-46A9-A9B7-E4EBB3E5F342}"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US"/>
        </a:p>
      </dgm:t>
    </dgm:pt>
    <dgm:pt modelId="{B6ED7CE1-138A-49C9-B950-E5CEE384E009}">
      <dgm:prSet phldrT="[Text]"/>
      <dgm:spPr>
        <a:solidFill>
          <a:srgbClr val="FFC000"/>
        </a:solidFill>
      </dgm:spPr>
      <dgm:t>
        <a:bodyPr/>
        <a:lstStyle/>
        <a:p>
          <a:r>
            <a:rPr lang="en-US" b="1" dirty="0" smtClean="0">
              <a:solidFill>
                <a:schemeClr val="tx1"/>
              </a:solidFill>
            </a:rPr>
            <a:t>Program Benefits</a:t>
          </a:r>
          <a:endParaRPr lang="en-US" b="1" dirty="0">
            <a:solidFill>
              <a:schemeClr val="tx1"/>
            </a:solidFill>
          </a:endParaRPr>
        </a:p>
      </dgm:t>
    </dgm:pt>
    <dgm:pt modelId="{C2443E8B-0C7D-4B93-B310-69B9E1CCBFA9}" type="parTrans" cxnId="{B111ABB7-CD2E-4F01-A5E6-16F5E9E843B0}">
      <dgm:prSet/>
      <dgm:spPr/>
      <dgm:t>
        <a:bodyPr/>
        <a:lstStyle/>
        <a:p>
          <a:endParaRPr lang="en-US"/>
        </a:p>
      </dgm:t>
    </dgm:pt>
    <dgm:pt modelId="{4C483105-DF59-4B5B-9883-424E58635C6B}" type="sibTrans" cxnId="{B111ABB7-CD2E-4F01-A5E6-16F5E9E843B0}">
      <dgm:prSet/>
      <dgm:spPr/>
      <dgm:t>
        <a:bodyPr/>
        <a:lstStyle/>
        <a:p>
          <a:endParaRPr lang="en-US"/>
        </a:p>
      </dgm:t>
    </dgm:pt>
    <dgm:pt modelId="{C9DCD216-250A-4B0D-B0A9-2495339FBEC9}">
      <dgm:prSet phldrT="[Text]" custT="1"/>
      <dgm:spPr>
        <a:solidFill>
          <a:srgbClr val="FF0000"/>
        </a:solidFill>
      </dgm:spPr>
      <dgm:t>
        <a:bodyPr/>
        <a:lstStyle/>
        <a:p>
          <a:r>
            <a:rPr lang="en-US" sz="1600" b="1" dirty="0" smtClean="0">
              <a:solidFill>
                <a:schemeClr val="tx1"/>
              </a:solidFill>
            </a:rPr>
            <a:t>Peer Advisors</a:t>
          </a:r>
          <a:endParaRPr lang="en-US" sz="1600" b="1" dirty="0">
            <a:solidFill>
              <a:schemeClr val="tx1"/>
            </a:solidFill>
          </a:endParaRPr>
        </a:p>
      </dgm:t>
    </dgm:pt>
    <dgm:pt modelId="{BF0A58AA-D78C-47DC-B933-06ABBD928AD7}" type="parTrans" cxnId="{8245CCEA-6687-47DC-9FA7-AD02C2003E6C}">
      <dgm:prSet/>
      <dgm:spPr/>
      <dgm:t>
        <a:bodyPr/>
        <a:lstStyle/>
        <a:p>
          <a:endParaRPr lang="en-US"/>
        </a:p>
      </dgm:t>
    </dgm:pt>
    <dgm:pt modelId="{A5115362-FD09-4300-87AC-1506D03C6A11}" type="sibTrans" cxnId="{8245CCEA-6687-47DC-9FA7-AD02C2003E6C}">
      <dgm:prSet/>
      <dgm:spPr/>
      <dgm:t>
        <a:bodyPr/>
        <a:lstStyle/>
        <a:p>
          <a:endParaRPr lang="en-US"/>
        </a:p>
      </dgm:t>
    </dgm:pt>
    <dgm:pt modelId="{C3F7311E-222F-4095-8D7A-B94F9E63F8FE}">
      <dgm:prSet phldrT="[Text]" custT="1"/>
      <dgm:spPr>
        <a:solidFill>
          <a:schemeClr val="accent6"/>
        </a:solidFill>
      </dgm:spPr>
      <dgm:t>
        <a:bodyPr/>
        <a:lstStyle/>
        <a:p>
          <a:r>
            <a:rPr lang="en-US" sz="1400" b="1" dirty="0" smtClean="0">
              <a:solidFill>
                <a:schemeClr val="tx1"/>
              </a:solidFill>
            </a:rPr>
            <a:t>Study Center</a:t>
          </a:r>
        </a:p>
        <a:p>
          <a:r>
            <a:rPr lang="en-US" sz="1400" b="1" dirty="0" smtClean="0">
              <a:solidFill>
                <a:schemeClr val="tx1"/>
              </a:solidFill>
            </a:rPr>
            <a:t>Free Printing</a:t>
          </a:r>
        </a:p>
        <a:p>
          <a:r>
            <a:rPr lang="en-US" sz="1400" b="1" dirty="0" smtClean="0">
              <a:solidFill>
                <a:schemeClr val="tx1"/>
              </a:solidFill>
            </a:rPr>
            <a:t>Laptops</a:t>
          </a:r>
          <a:endParaRPr lang="en-US" sz="1400" b="1" dirty="0">
            <a:solidFill>
              <a:schemeClr val="tx1"/>
            </a:solidFill>
          </a:endParaRPr>
        </a:p>
      </dgm:t>
    </dgm:pt>
    <dgm:pt modelId="{A2E63066-5D26-461A-AE4F-B1BE5DC548DD}" type="parTrans" cxnId="{2E491980-806A-486C-810F-87BFC233764B}">
      <dgm:prSet/>
      <dgm:spPr/>
      <dgm:t>
        <a:bodyPr/>
        <a:lstStyle/>
        <a:p>
          <a:endParaRPr lang="en-US"/>
        </a:p>
      </dgm:t>
    </dgm:pt>
    <dgm:pt modelId="{9A21B142-31BA-4479-81C3-D6D5A8897EEF}" type="sibTrans" cxnId="{2E491980-806A-486C-810F-87BFC233764B}">
      <dgm:prSet/>
      <dgm:spPr/>
      <dgm:t>
        <a:bodyPr/>
        <a:lstStyle/>
        <a:p>
          <a:endParaRPr lang="en-US"/>
        </a:p>
      </dgm:t>
    </dgm:pt>
    <dgm:pt modelId="{67B02463-ADFE-4B40-8759-CF9C84719587}">
      <dgm:prSet phldrT="[Text]" custT="1"/>
      <dgm:spPr/>
      <dgm:t>
        <a:bodyPr/>
        <a:lstStyle/>
        <a:p>
          <a:r>
            <a:rPr lang="en-US" sz="1400" b="1" dirty="0" smtClean="0">
              <a:solidFill>
                <a:schemeClr val="tx1"/>
              </a:solidFill>
            </a:rPr>
            <a:t>Textbook Loans</a:t>
          </a:r>
        </a:p>
        <a:p>
          <a:r>
            <a:rPr lang="en-US" sz="1400" b="1" dirty="0" smtClean="0">
              <a:solidFill>
                <a:schemeClr val="tx1"/>
              </a:solidFill>
            </a:rPr>
            <a:t>Free School Supplies</a:t>
          </a:r>
          <a:endParaRPr lang="en-US" sz="1400" b="1" dirty="0">
            <a:solidFill>
              <a:schemeClr val="tx1"/>
            </a:solidFill>
          </a:endParaRPr>
        </a:p>
      </dgm:t>
    </dgm:pt>
    <dgm:pt modelId="{6F9D978B-2FD9-44F8-B75B-B4D65261978B}" type="parTrans" cxnId="{3EC91F31-1081-49F9-8A9E-849B739F384D}">
      <dgm:prSet/>
      <dgm:spPr/>
      <dgm:t>
        <a:bodyPr/>
        <a:lstStyle/>
        <a:p>
          <a:endParaRPr lang="en-US"/>
        </a:p>
      </dgm:t>
    </dgm:pt>
    <dgm:pt modelId="{6EE69A03-82FF-4EF1-AA7F-7CEBA02D9041}" type="sibTrans" cxnId="{3EC91F31-1081-49F9-8A9E-849B739F384D}">
      <dgm:prSet/>
      <dgm:spPr/>
      <dgm:t>
        <a:bodyPr/>
        <a:lstStyle/>
        <a:p>
          <a:endParaRPr lang="en-US"/>
        </a:p>
      </dgm:t>
    </dgm:pt>
    <dgm:pt modelId="{70E2856F-FDF4-4D76-BEFE-EC8800713A34}">
      <dgm:prSet phldrT="[Text]" custT="1"/>
      <dgm:spPr>
        <a:solidFill>
          <a:srgbClr val="00B0F0"/>
        </a:solidFill>
      </dgm:spPr>
      <dgm:t>
        <a:bodyPr/>
        <a:lstStyle/>
        <a:p>
          <a:r>
            <a:rPr lang="en-US" sz="1300" b="1" dirty="0" smtClean="0">
              <a:solidFill>
                <a:schemeClr val="tx1"/>
              </a:solidFill>
            </a:rPr>
            <a:t>Supplemental Instructor/</a:t>
          </a:r>
        </a:p>
        <a:p>
          <a:r>
            <a:rPr lang="en-US" sz="1300" b="1" dirty="0" smtClean="0">
              <a:solidFill>
                <a:schemeClr val="tx1"/>
              </a:solidFill>
            </a:rPr>
            <a:t>Tutor</a:t>
          </a:r>
          <a:endParaRPr lang="en-US" sz="1300" b="1" dirty="0">
            <a:solidFill>
              <a:schemeClr val="tx1"/>
            </a:solidFill>
          </a:endParaRPr>
        </a:p>
      </dgm:t>
    </dgm:pt>
    <dgm:pt modelId="{C6E5D309-851B-4340-902A-495E4CBE6C40}" type="parTrans" cxnId="{9F5405C2-5986-4D24-8718-B52B9ED7CB6F}">
      <dgm:prSet/>
      <dgm:spPr/>
      <dgm:t>
        <a:bodyPr/>
        <a:lstStyle/>
        <a:p>
          <a:endParaRPr lang="en-US"/>
        </a:p>
      </dgm:t>
    </dgm:pt>
    <dgm:pt modelId="{DE981ACF-6CA7-47B8-A81B-8143DEDD8563}" type="sibTrans" cxnId="{9F5405C2-5986-4D24-8718-B52B9ED7CB6F}">
      <dgm:prSet/>
      <dgm:spPr/>
      <dgm:t>
        <a:bodyPr/>
        <a:lstStyle/>
        <a:p>
          <a:endParaRPr lang="en-US"/>
        </a:p>
      </dgm:t>
    </dgm:pt>
    <dgm:pt modelId="{BB17E425-6C8F-433E-8A40-385FBB67E03B}">
      <dgm:prSet phldrT="[Text]" phldr="1"/>
      <dgm:spPr/>
      <dgm:t>
        <a:bodyPr/>
        <a:lstStyle/>
        <a:p>
          <a:endParaRPr lang="en-US" dirty="0"/>
        </a:p>
      </dgm:t>
    </dgm:pt>
    <dgm:pt modelId="{357A0D08-C762-4DCD-874F-9ACE85545975}" type="parTrans" cxnId="{748A0BE1-FB23-4D90-B94C-431313C89240}">
      <dgm:prSet/>
      <dgm:spPr/>
      <dgm:t>
        <a:bodyPr/>
        <a:lstStyle/>
        <a:p>
          <a:endParaRPr lang="en-US"/>
        </a:p>
      </dgm:t>
    </dgm:pt>
    <dgm:pt modelId="{DF5E4D0A-C5D8-442E-AA0A-DD556FBDB6AB}" type="sibTrans" cxnId="{748A0BE1-FB23-4D90-B94C-431313C89240}">
      <dgm:prSet/>
      <dgm:spPr/>
      <dgm:t>
        <a:bodyPr/>
        <a:lstStyle/>
        <a:p>
          <a:endParaRPr lang="en-US"/>
        </a:p>
      </dgm:t>
    </dgm:pt>
    <dgm:pt modelId="{6A7656D4-2D3B-460D-9DBE-F951D4DE66AC}">
      <dgm:prSet phldrT="[Text]" phldr="1"/>
      <dgm:spPr/>
      <dgm:t>
        <a:bodyPr/>
        <a:lstStyle/>
        <a:p>
          <a:endParaRPr lang="en-US" dirty="0"/>
        </a:p>
      </dgm:t>
    </dgm:pt>
    <dgm:pt modelId="{C82E8030-804F-4FBD-B514-C68B172A4684}" type="parTrans" cxnId="{3429A340-5A5F-4D2E-B787-9ADD7F9288EA}">
      <dgm:prSet/>
      <dgm:spPr/>
      <dgm:t>
        <a:bodyPr/>
        <a:lstStyle/>
        <a:p>
          <a:endParaRPr lang="en-US"/>
        </a:p>
      </dgm:t>
    </dgm:pt>
    <dgm:pt modelId="{BBF53322-6715-47B0-92DB-2169315DD81B}" type="sibTrans" cxnId="{3429A340-5A5F-4D2E-B787-9ADD7F9288EA}">
      <dgm:prSet/>
      <dgm:spPr/>
      <dgm:t>
        <a:bodyPr/>
        <a:lstStyle/>
        <a:p>
          <a:endParaRPr lang="en-US"/>
        </a:p>
      </dgm:t>
    </dgm:pt>
    <dgm:pt modelId="{E605412A-BCF5-4D5A-BC29-9C17DB9649D9}">
      <dgm:prSet/>
      <dgm:spPr>
        <a:solidFill>
          <a:srgbClr val="FFFF00"/>
        </a:solidFill>
      </dgm:spPr>
      <dgm:t>
        <a:bodyPr/>
        <a:lstStyle/>
        <a:p>
          <a:r>
            <a:rPr lang="en-US" b="1" dirty="0" smtClean="0">
              <a:solidFill>
                <a:schemeClr val="tx1"/>
              </a:solidFill>
            </a:rPr>
            <a:t>Activities</a:t>
          </a:r>
        </a:p>
        <a:p>
          <a:r>
            <a:rPr lang="en-US" b="1" dirty="0" smtClean="0">
              <a:solidFill>
                <a:schemeClr val="tx1"/>
              </a:solidFill>
            </a:rPr>
            <a:t>Workshops</a:t>
          </a:r>
        </a:p>
        <a:p>
          <a:r>
            <a:rPr lang="en-US" b="1" dirty="0" smtClean="0">
              <a:solidFill>
                <a:schemeClr val="tx1"/>
              </a:solidFill>
            </a:rPr>
            <a:t>Guest Speakers</a:t>
          </a:r>
        </a:p>
        <a:p>
          <a:r>
            <a:rPr lang="en-US" b="1" dirty="0" smtClean="0">
              <a:solidFill>
                <a:schemeClr val="tx1"/>
              </a:solidFill>
            </a:rPr>
            <a:t>Field Trips</a:t>
          </a:r>
          <a:endParaRPr lang="en-US" b="1" dirty="0">
            <a:solidFill>
              <a:schemeClr val="tx1"/>
            </a:solidFill>
          </a:endParaRPr>
        </a:p>
      </dgm:t>
    </dgm:pt>
    <dgm:pt modelId="{8DA1EEF9-C6FC-4DD9-AC7D-DCD9C4EC73EE}" type="parTrans" cxnId="{725533AD-E7AA-4914-B190-3913B4D96E4F}">
      <dgm:prSet/>
      <dgm:spPr/>
      <dgm:t>
        <a:bodyPr/>
        <a:lstStyle/>
        <a:p>
          <a:endParaRPr lang="en-US"/>
        </a:p>
      </dgm:t>
    </dgm:pt>
    <dgm:pt modelId="{06F4FA72-07A8-4C5C-98EA-7849D764E87B}" type="sibTrans" cxnId="{725533AD-E7AA-4914-B190-3913B4D96E4F}">
      <dgm:prSet/>
      <dgm:spPr/>
      <dgm:t>
        <a:bodyPr/>
        <a:lstStyle/>
        <a:p>
          <a:endParaRPr lang="en-US"/>
        </a:p>
      </dgm:t>
    </dgm:pt>
    <dgm:pt modelId="{A20BA32B-3B81-43D0-AF64-41146D97481B}">
      <dgm:prSet custT="1"/>
      <dgm:spPr>
        <a:solidFill>
          <a:srgbClr val="00B050"/>
        </a:solidFill>
      </dgm:spPr>
      <dgm:t>
        <a:bodyPr/>
        <a:lstStyle/>
        <a:p>
          <a:r>
            <a:rPr lang="en-US" sz="1600" b="1" dirty="0" smtClean="0">
              <a:solidFill>
                <a:schemeClr val="tx1"/>
              </a:solidFill>
            </a:rPr>
            <a:t>Complete college level courses</a:t>
          </a:r>
          <a:endParaRPr lang="en-US" sz="1600" b="1" dirty="0">
            <a:solidFill>
              <a:schemeClr val="tx1"/>
            </a:solidFill>
          </a:endParaRPr>
        </a:p>
      </dgm:t>
    </dgm:pt>
    <dgm:pt modelId="{0E8A8FA8-B68E-45B8-9507-2351338F25A2}" type="parTrans" cxnId="{20B4F0D8-C793-402B-B060-2AB072847BD1}">
      <dgm:prSet/>
      <dgm:spPr/>
      <dgm:t>
        <a:bodyPr/>
        <a:lstStyle/>
        <a:p>
          <a:endParaRPr lang="en-US"/>
        </a:p>
      </dgm:t>
    </dgm:pt>
    <dgm:pt modelId="{D86E3904-E71C-4647-ACA1-0A3107D6F46B}" type="sibTrans" cxnId="{20B4F0D8-C793-402B-B060-2AB072847BD1}">
      <dgm:prSet/>
      <dgm:spPr/>
      <dgm:t>
        <a:bodyPr/>
        <a:lstStyle/>
        <a:p>
          <a:endParaRPr lang="en-US"/>
        </a:p>
      </dgm:t>
    </dgm:pt>
    <dgm:pt modelId="{677A6492-FD89-4C7E-8C7E-CEEB2EDBD8DF}">
      <dgm:prSet custT="1"/>
      <dgm:spPr>
        <a:solidFill>
          <a:srgbClr val="0070C0"/>
        </a:solidFill>
      </dgm:spPr>
      <dgm:t>
        <a:bodyPr/>
        <a:lstStyle/>
        <a:p>
          <a:r>
            <a:rPr lang="en-US" sz="1600" b="1" dirty="0" smtClean="0">
              <a:solidFill>
                <a:schemeClr val="tx1"/>
              </a:solidFill>
            </a:rPr>
            <a:t>Counseling and Advising</a:t>
          </a:r>
          <a:endParaRPr lang="en-US" sz="1600" b="1" dirty="0">
            <a:solidFill>
              <a:schemeClr val="tx1"/>
            </a:solidFill>
          </a:endParaRPr>
        </a:p>
      </dgm:t>
    </dgm:pt>
    <dgm:pt modelId="{72717127-8167-45CE-9977-54DC87BC2244}" type="parTrans" cxnId="{F30D1D05-B0D9-4B07-8870-64E7166C7276}">
      <dgm:prSet/>
      <dgm:spPr/>
      <dgm:t>
        <a:bodyPr/>
        <a:lstStyle/>
        <a:p>
          <a:endParaRPr lang="en-US"/>
        </a:p>
      </dgm:t>
    </dgm:pt>
    <dgm:pt modelId="{0998A16F-E5F3-4839-8119-9ABFD9B0D14D}" type="sibTrans" cxnId="{F30D1D05-B0D9-4B07-8870-64E7166C7276}">
      <dgm:prSet/>
      <dgm:spPr/>
      <dgm:t>
        <a:bodyPr/>
        <a:lstStyle/>
        <a:p>
          <a:endParaRPr lang="en-US"/>
        </a:p>
      </dgm:t>
    </dgm:pt>
    <dgm:pt modelId="{EA00C605-3DFA-4130-A762-7D44BE6678D1}" type="pres">
      <dgm:prSet presAssocID="{31054B8A-74D4-46A9-A9B7-E4EBB3E5F342}" presName="cycle" presStyleCnt="0">
        <dgm:presLayoutVars>
          <dgm:chMax val="1"/>
          <dgm:dir/>
          <dgm:animLvl val="ctr"/>
          <dgm:resizeHandles val="exact"/>
        </dgm:presLayoutVars>
      </dgm:prSet>
      <dgm:spPr/>
      <dgm:t>
        <a:bodyPr/>
        <a:lstStyle/>
        <a:p>
          <a:endParaRPr lang="en-US"/>
        </a:p>
      </dgm:t>
    </dgm:pt>
    <dgm:pt modelId="{067BC97F-33F6-4C7A-BFDC-1FE866948C1E}" type="pres">
      <dgm:prSet presAssocID="{B6ED7CE1-138A-49C9-B950-E5CEE384E009}" presName="centerShape" presStyleLbl="node0" presStyleIdx="0" presStyleCnt="1" custScaleX="122826" custScaleY="125829"/>
      <dgm:spPr/>
      <dgm:t>
        <a:bodyPr/>
        <a:lstStyle/>
        <a:p>
          <a:endParaRPr lang="en-US"/>
        </a:p>
      </dgm:t>
    </dgm:pt>
    <dgm:pt modelId="{D0A94B1F-E84A-442B-B931-C1B9B3A43F9F}" type="pres">
      <dgm:prSet presAssocID="{BF0A58AA-D78C-47DC-B933-06ABBD928AD7}" presName="Name9" presStyleLbl="parChTrans1D2" presStyleIdx="0" presStyleCnt="7"/>
      <dgm:spPr/>
      <dgm:t>
        <a:bodyPr/>
        <a:lstStyle/>
        <a:p>
          <a:endParaRPr lang="en-US"/>
        </a:p>
      </dgm:t>
    </dgm:pt>
    <dgm:pt modelId="{F35D7947-5660-468B-B96D-114B40517BF8}" type="pres">
      <dgm:prSet presAssocID="{BF0A58AA-D78C-47DC-B933-06ABBD928AD7}" presName="connTx" presStyleLbl="parChTrans1D2" presStyleIdx="0" presStyleCnt="7"/>
      <dgm:spPr/>
      <dgm:t>
        <a:bodyPr/>
        <a:lstStyle/>
        <a:p>
          <a:endParaRPr lang="en-US"/>
        </a:p>
      </dgm:t>
    </dgm:pt>
    <dgm:pt modelId="{39227BF9-40B0-43A6-87CA-BD92102CEE21}" type="pres">
      <dgm:prSet presAssocID="{C9DCD216-250A-4B0D-B0A9-2495339FBEC9}" presName="node" presStyleLbl="node1" presStyleIdx="0" presStyleCnt="7">
        <dgm:presLayoutVars>
          <dgm:bulletEnabled val="1"/>
        </dgm:presLayoutVars>
      </dgm:prSet>
      <dgm:spPr/>
      <dgm:t>
        <a:bodyPr/>
        <a:lstStyle/>
        <a:p>
          <a:endParaRPr lang="en-US"/>
        </a:p>
      </dgm:t>
    </dgm:pt>
    <dgm:pt modelId="{975019FB-81B2-4BF7-B748-CE1C2EEE5856}" type="pres">
      <dgm:prSet presAssocID="{A2E63066-5D26-461A-AE4F-B1BE5DC548DD}" presName="Name9" presStyleLbl="parChTrans1D2" presStyleIdx="1" presStyleCnt="7"/>
      <dgm:spPr/>
      <dgm:t>
        <a:bodyPr/>
        <a:lstStyle/>
        <a:p>
          <a:endParaRPr lang="en-US"/>
        </a:p>
      </dgm:t>
    </dgm:pt>
    <dgm:pt modelId="{05DCA5B9-F42A-4357-89A1-009A2DFF71D2}" type="pres">
      <dgm:prSet presAssocID="{A2E63066-5D26-461A-AE4F-B1BE5DC548DD}" presName="connTx" presStyleLbl="parChTrans1D2" presStyleIdx="1" presStyleCnt="7"/>
      <dgm:spPr/>
      <dgm:t>
        <a:bodyPr/>
        <a:lstStyle/>
        <a:p>
          <a:endParaRPr lang="en-US"/>
        </a:p>
      </dgm:t>
    </dgm:pt>
    <dgm:pt modelId="{E8A16461-98DE-4BA4-9D3A-BE7C49FD7D05}" type="pres">
      <dgm:prSet presAssocID="{C3F7311E-222F-4095-8D7A-B94F9E63F8FE}" presName="node" presStyleLbl="node1" presStyleIdx="1" presStyleCnt="7">
        <dgm:presLayoutVars>
          <dgm:bulletEnabled val="1"/>
        </dgm:presLayoutVars>
      </dgm:prSet>
      <dgm:spPr/>
      <dgm:t>
        <a:bodyPr/>
        <a:lstStyle/>
        <a:p>
          <a:endParaRPr lang="en-US"/>
        </a:p>
      </dgm:t>
    </dgm:pt>
    <dgm:pt modelId="{4EDEE5AD-1886-403B-8604-354CE515B0D3}" type="pres">
      <dgm:prSet presAssocID="{6F9D978B-2FD9-44F8-B75B-B4D65261978B}" presName="Name9" presStyleLbl="parChTrans1D2" presStyleIdx="2" presStyleCnt="7"/>
      <dgm:spPr/>
      <dgm:t>
        <a:bodyPr/>
        <a:lstStyle/>
        <a:p>
          <a:endParaRPr lang="en-US"/>
        </a:p>
      </dgm:t>
    </dgm:pt>
    <dgm:pt modelId="{81A35ED3-E127-4D51-A4F5-735DA90B691E}" type="pres">
      <dgm:prSet presAssocID="{6F9D978B-2FD9-44F8-B75B-B4D65261978B}" presName="connTx" presStyleLbl="parChTrans1D2" presStyleIdx="2" presStyleCnt="7"/>
      <dgm:spPr/>
      <dgm:t>
        <a:bodyPr/>
        <a:lstStyle/>
        <a:p>
          <a:endParaRPr lang="en-US"/>
        </a:p>
      </dgm:t>
    </dgm:pt>
    <dgm:pt modelId="{E5A7B690-0791-460F-84E5-5155B208B1D1}" type="pres">
      <dgm:prSet presAssocID="{67B02463-ADFE-4B40-8759-CF9C84719587}" presName="node" presStyleLbl="node1" presStyleIdx="2" presStyleCnt="7" custAng="0">
        <dgm:presLayoutVars>
          <dgm:bulletEnabled val="1"/>
        </dgm:presLayoutVars>
      </dgm:prSet>
      <dgm:spPr/>
      <dgm:t>
        <a:bodyPr/>
        <a:lstStyle/>
        <a:p>
          <a:endParaRPr lang="en-US"/>
        </a:p>
      </dgm:t>
    </dgm:pt>
    <dgm:pt modelId="{D3C5635D-32E8-413E-A761-E1190435B85C}" type="pres">
      <dgm:prSet presAssocID="{0E8A8FA8-B68E-45B8-9507-2351338F25A2}" presName="Name9" presStyleLbl="parChTrans1D2" presStyleIdx="3" presStyleCnt="7"/>
      <dgm:spPr/>
      <dgm:t>
        <a:bodyPr/>
        <a:lstStyle/>
        <a:p>
          <a:endParaRPr lang="en-US"/>
        </a:p>
      </dgm:t>
    </dgm:pt>
    <dgm:pt modelId="{02D5340B-FA00-4D53-8C26-C928C46E96C0}" type="pres">
      <dgm:prSet presAssocID="{0E8A8FA8-B68E-45B8-9507-2351338F25A2}" presName="connTx" presStyleLbl="parChTrans1D2" presStyleIdx="3" presStyleCnt="7"/>
      <dgm:spPr/>
      <dgm:t>
        <a:bodyPr/>
        <a:lstStyle/>
        <a:p>
          <a:endParaRPr lang="en-US"/>
        </a:p>
      </dgm:t>
    </dgm:pt>
    <dgm:pt modelId="{66859DFA-5DB1-497D-ADC5-A72B6936EF84}" type="pres">
      <dgm:prSet presAssocID="{A20BA32B-3B81-43D0-AF64-41146D97481B}" presName="node" presStyleLbl="node1" presStyleIdx="3" presStyleCnt="7">
        <dgm:presLayoutVars>
          <dgm:bulletEnabled val="1"/>
        </dgm:presLayoutVars>
      </dgm:prSet>
      <dgm:spPr/>
      <dgm:t>
        <a:bodyPr/>
        <a:lstStyle/>
        <a:p>
          <a:endParaRPr lang="en-US"/>
        </a:p>
      </dgm:t>
    </dgm:pt>
    <dgm:pt modelId="{AD294CC7-365A-483A-9E59-94E6B4285FCB}" type="pres">
      <dgm:prSet presAssocID="{72717127-8167-45CE-9977-54DC87BC2244}" presName="Name9" presStyleLbl="parChTrans1D2" presStyleIdx="4" presStyleCnt="7"/>
      <dgm:spPr/>
      <dgm:t>
        <a:bodyPr/>
        <a:lstStyle/>
        <a:p>
          <a:endParaRPr lang="en-US"/>
        </a:p>
      </dgm:t>
    </dgm:pt>
    <dgm:pt modelId="{FE0F2E21-4E88-4773-86A7-E49CEFCC979B}" type="pres">
      <dgm:prSet presAssocID="{72717127-8167-45CE-9977-54DC87BC2244}" presName="connTx" presStyleLbl="parChTrans1D2" presStyleIdx="4" presStyleCnt="7"/>
      <dgm:spPr/>
      <dgm:t>
        <a:bodyPr/>
        <a:lstStyle/>
        <a:p>
          <a:endParaRPr lang="en-US"/>
        </a:p>
      </dgm:t>
    </dgm:pt>
    <dgm:pt modelId="{0ED157C1-E2C9-4788-B097-09809CD035A1}" type="pres">
      <dgm:prSet presAssocID="{677A6492-FD89-4C7E-8C7E-CEEB2EDBD8DF}" presName="node" presStyleLbl="node1" presStyleIdx="4" presStyleCnt="7">
        <dgm:presLayoutVars>
          <dgm:bulletEnabled val="1"/>
        </dgm:presLayoutVars>
      </dgm:prSet>
      <dgm:spPr/>
      <dgm:t>
        <a:bodyPr/>
        <a:lstStyle/>
        <a:p>
          <a:endParaRPr lang="en-US"/>
        </a:p>
      </dgm:t>
    </dgm:pt>
    <dgm:pt modelId="{16ACA226-A02C-477B-A60D-341CB0E74634}" type="pres">
      <dgm:prSet presAssocID="{8DA1EEF9-C6FC-4DD9-AC7D-DCD9C4EC73EE}" presName="Name9" presStyleLbl="parChTrans1D2" presStyleIdx="5" presStyleCnt="7"/>
      <dgm:spPr/>
      <dgm:t>
        <a:bodyPr/>
        <a:lstStyle/>
        <a:p>
          <a:endParaRPr lang="en-US"/>
        </a:p>
      </dgm:t>
    </dgm:pt>
    <dgm:pt modelId="{049EF9EB-C148-4815-B08C-422439820403}" type="pres">
      <dgm:prSet presAssocID="{8DA1EEF9-C6FC-4DD9-AC7D-DCD9C4EC73EE}" presName="connTx" presStyleLbl="parChTrans1D2" presStyleIdx="5" presStyleCnt="7"/>
      <dgm:spPr/>
      <dgm:t>
        <a:bodyPr/>
        <a:lstStyle/>
        <a:p>
          <a:endParaRPr lang="en-US"/>
        </a:p>
      </dgm:t>
    </dgm:pt>
    <dgm:pt modelId="{2EF00C57-CBDD-416D-B895-797CEE488F31}" type="pres">
      <dgm:prSet presAssocID="{E605412A-BCF5-4D5A-BC29-9C17DB9649D9}" presName="node" presStyleLbl="node1" presStyleIdx="5" presStyleCnt="7">
        <dgm:presLayoutVars>
          <dgm:bulletEnabled val="1"/>
        </dgm:presLayoutVars>
      </dgm:prSet>
      <dgm:spPr/>
      <dgm:t>
        <a:bodyPr/>
        <a:lstStyle/>
        <a:p>
          <a:endParaRPr lang="en-US"/>
        </a:p>
      </dgm:t>
    </dgm:pt>
    <dgm:pt modelId="{987A2949-C212-4F74-B631-C3A5B4E266C3}" type="pres">
      <dgm:prSet presAssocID="{C6E5D309-851B-4340-902A-495E4CBE6C40}" presName="Name9" presStyleLbl="parChTrans1D2" presStyleIdx="6" presStyleCnt="7"/>
      <dgm:spPr/>
      <dgm:t>
        <a:bodyPr/>
        <a:lstStyle/>
        <a:p>
          <a:endParaRPr lang="en-US"/>
        </a:p>
      </dgm:t>
    </dgm:pt>
    <dgm:pt modelId="{3F48DB4D-B0D1-47AD-A8E3-31EF14581F8A}" type="pres">
      <dgm:prSet presAssocID="{C6E5D309-851B-4340-902A-495E4CBE6C40}" presName="connTx" presStyleLbl="parChTrans1D2" presStyleIdx="6" presStyleCnt="7"/>
      <dgm:spPr/>
      <dgm:t>
        <a:bodyPr/>
        <a:lstStyle/>
        <a:p>
          <a:endParaRPr lang="en-US"/>
        </a:p>
      </dgm:t>
    </dgm:pt>
    <dgm:pt modelId="{B5E382B2-5AC7-4A4C-87F4-07FFC2B5CDF4}" type="pres">
      <dgm:prSet presAssocID="{70E2856F-FDF4-4D76-BEFE-EC8800713A34}" presName="node" presStyleLbl="node1" presStyleIdx="6" presStyleCnt="7">
        <dgm:presLayoutVars>
          <dgm:bulletEnabled val="1"/>
        </dgm:presLayoutVars>
      </dgm:prSet>
      <dgm:spPr/>
      <dgm:t>
        <a:bodyPr/>
        <a:lstStyle/>
        <a:p>
          <a:endParaRPr lang="en-US"/>
        </a:p>
      </dgm:t>
    </dgm:pt>
  </dgm:ptLst>
  <dgm:cxnLst>
    <dgm:cxn modelId="{71077FB1-052C-459D-B9A5-31495CA358C7}" type="presOf" srcId="{6F9D978B-2FD9-44F8-B75B-B4D65261978B}" destId="{4EDEE5AD-1886-403B-8604-354CE515B0D3}" srcOrd="0" destOrd="0" presId="urn:microsoft.com/office/officeart/2005/8/layout/radial1"/>
    <dgm:cxn modelId="{725533AD-E7AA-4914-B190-3913B4D96E4F}" srcId="{B6ED7CE1-138A-49C9-B950-E5CEE384E009}" destId="{E605412A-BCF5-4D5A-BC29-9C17DB9649D9}" srcOrd="5" destOrd="0" parTransId="{8DA1EEF9-C6FC-4DD9-AC7D-DCD9C4EC73EE}" sibTransId="{06F4FA72-07A8-4C5C-98EA-7849D764E87B}"/>
    <dgm:cxn modelId="{20B4F0D8-C793-402B-B060-2AB072847BD1}" srcId="{B6ED7CE1-138A-49C9-B950-E5CEE384E009}" destId="{A20BA32B-3B81-43D0-AF64-41146D97481B}" srcOrd="3" destOrd="0" parTransId="{0E8A8FA8-B68E-45B8-9507-2351338F25A2}" sibTransId="{D86E3904-E71C-4647-ACA1-0A3107D6F46B}"/>
    <dgm:cxn modelId="{9F5405C2-5986-4D24-8718-B52B9ED7CB6F}" srcId="{B6ED7CE1-138A-49C9-B950-E5CEE384E009}" destId="{70E2856F-FDF4-4D76-BEFE-EC8800713A34}" srcOrd="6" destOrd="0" parTransId="{C6E5D309-851B-4340-902A-495E4CBE6C40}" sibTransId="{DE981ACF-6CA7-47B8-A81B-8143DEDD8563}"/>
    <dgm:cxn modelId="{26977D94-F8D3-4B19-AF3F-2E0779CA1C6B}" type="presOf" srcId="{E605412A-BCF5-4D5A-BC29-9C17DB9649D9}" destId="{2EF00C57-CBDD-416D-B895-797CEE488F31}" srcOrd="0" destOrd="0" presId="urn:microsoft.com/office/officeart/2005/8/layout/radial1"/>
    <dgm:cxn modelId="{03BCAF42-1A23-4205-A10E-AEF30FAFDCCD}" type="presOf" srcId="{67B02463-ADFE-4B40-8759-CF9C84719587}" destId="{E5A7B690-0791-460F-84E5-5155B208B1D1}" srcOrd="0" destOrd="0" presId="urn:microsoft.com/office/officeart/2005/8/layout/radial1"/>
    <dgm:cxn modelId="{A9C36279-A8F9-44F7-A237-8F5CDFA7B039}" type="presOf" srcId="{A2E63066-5D26-461A-AE4F-B1BE5DC548DD}" destId="{05DCA5B9-F42A-4357-89A1-009A2DFF71D2}" srcOrd="1" destOrd="0" presId="urn:microsoft.com/office/officeart/2005/8/layout/radial1"/>
    <dgm:cxn modelId="{DC217FA9-EF73-4131-9846-E3F791E9979D}" type="presOf" srcId="{8DA1EEF9-C6FC-4DD9-AC7D-DCD9C4EC73EE}" destId="{049EF9EB-C148-4815-B08C-422439820403}" srcOrd="1" destOrd="0" presId="urn:microsoft.com/office/officeart/2005/8/layout/radial1"/>
    <dgm:cxn modelId="{A6092AD4-36E0-4C43-AD64-5802A3090C22}" type="presOf" srcId="{B6ED7CE1-138A-49C9-B950-E5CEE384E009}" destId="{067BC97F-33F6-4C7A-BFDC-1FE866948C1E}" srcOrd="0" destOrd="0" presId="urn:microsoft.com/office/officeart/2005/8/layout/radial1"/>
    <dgm:cxn modelId="{748A0BE1-FB23-4D90-B94C-431313C89240}" srcId="{31054B8A-74D4-46A9-A9B7-E4EBB3E5F342}" destId="{BB17E425-6C8F-433E-8A40-385FBB67E03B}" srcOrd="1" destOrd="0" parTransId="{357A0D08-C762-4DCD-874F-9ACE85545975}" sibTransId="{DF5E4D0A-C5D8-442E-AA0A-DD556FBDB6AB}"/>
    <dgm:cxn modelId="{B111ABB7-CD2E-4F01-A5E6-16F5E9E843B0}" srcId="{31054B8A-74D4-46A9-A9B7-E4EBB3E5F342}" destId="{B6ED7CE1-138A-49C9-B950-E5CEE384E009}" srcOrd="0" destOrd="0" parTransId="{C2443E8B-0C7D-4B93-B310-69B9E1CCBFA9}" sibTransId="{4C483105-DF59-4B5B-9883-424E58635C6B}"/>
    <dgm:cxn modelId="{1188338C-6F38-49E6-AF90-8550F7DF2C84}" type="presOf" srcId="{72717127-8167-45CE-9977-54DC87BC2244}" destId="{FE0F2E21-4E88-4773-86A7-E49CEFCC979B}" srcOrd="1" destOrd="0" presId="urn:microsoft.com/office/officeart/2005/8/layout/radial1"/>
    <dgm:cxn modelId="{91FE80C7-EE1D-4369-A37A-E5018631E86C}" type="presOf" srcId="{70E2856F-FDF4-4D76-BEFE-EC8800713A34}" destId="{B5E382B2-5AC7-4A4C-87F4-07FFC2B5CDF4}" srcOrd="0" destOrd="0" presId="urn:microsoft.com/office/officeart/2005/8/layout/radial1"/>
    <dgm:cxn modelId="{64160D48-C1E7-49AB-AFCE-6B2C87B03CA6}" type="presOf" srcId="{677A6492-FD89-4C7E-8C7E-CEEB2EDBD8DF}" destId="{0ED157C1-E2C9-4788-B097-09809CD035A1}" srcOrd="0" destOrd="0" presId="urn:microsoft.com/office/officeart/2005/8/layout/radial1"/>
    <dgm:cxn modelId="{38DB75BE-239B-425E-95BA-B03AAB7DA55F}" type="presOf" srcId="{A20BA32B-3B81-43D0-AF64-41146D97481B}" destId="{66859DFA-5DB1-497D-ADC5-A72B6936EF84}" srcOrd="0" destOrd="0" presId="urn:microsoft.com/office/officeart/2005/8/layout/radial1"/>
    <dgm:cxn modelId="{02FF3EB8-DBBE-462E-B280-EF7A353BAAF2}" type="presOf" srcId="{0E8A8FA8-B68E-45B8-9507-2351338F25A2}" destId="{D3C5635D-32E8-413E-A761-E1190435B85C}" srcOrd="0" destOrd="0" presId="urn:microsoft.com/office/officeart/2005/8/layout/radial1"/>
    <dgm:cxn modelId="{FDE48417-0045-4A61-B9FF-00A1397031DC}" type="presOf" srcId="{0E8A8FA8-B68E-45B8-9507-2351338F25A2}" destId="{02D5340B-FA00-4D53-8C26-C928C46E96C0}" srcOrd="1" destOrd="0" presId="urn:microsoft.com/office/officeart/2005/8/layout/radial1"/>
    <dgm:cxn modelId="{2E491980-806A-486C-810F-87BFC233764B}" srcId="{B6ED7CE1-138A-49C9-B950-E5CEE384E009}" destId="{C3F7311E-222F-4095-8D7A-B94F9E63F8FE}" srcOrd="1" destOrd="0" parTransId="{A2E63066-5D26-461A-AE4F-B1BE5DC548DD}" sibTransId="{9A21B142-31BA-4479-81C3-D6D5A8897EEF}"/>
    <dgm:cxn modelId="{3EC91F31-1081-49F9-8A9E-849B739F384D}" srcId="{B6ED7CE1-138A-49C9-B950-E5CEE384E009}" destId="{67B02463-ADFE-4B40-8759-CF9C84719587}" srcOrd="2" destOrd="0" parTransId="{6F9D978B-2FD9-44F8-B75B-B4D65261978B}" sibTransId="{6EE69A03-82FF-4EF1-AA7F-7CEBA02D9041}"/>
    <dgm:cxn modelId="{7F408102-CD45-43D2-ACA1-6828905418FE}" type="presOf" srcId="{C6E5D309-851B-4340-902A-495E4CBE6C40}" destId="{3F48DB4D-B0D1-47AD-A8E3-31EF14581F8A}" srcOrd="1" destOrd="0" presId="urn:microsoft.com/office/officeart/2005/8/layout/radial1"/>
    <dgm:cxn modelId="{496A9016-EDAE-4882-ADFF-18BB8347116F}" type="presOf" srcId="{72717127-8167-45CE-9977-54DC87BC2244}" destId="{AD294CC7-365A-483A-9E59-94E6B4285FCB}" srcOrd="0" destOrd="0" presId="urn:microsoft.com/office/officeart/2005/8/layout/radial1"/>
    <dgm:cxn modelId="{F30D1D05-B0D9-4B07-8870-64E7166C7276}" srcId="{B6ED7CE1-138A-49C9-B950-E5CEE384E009}" destId="{677A6492-FD89-4C7E-8C7E-CEEB2EDBD8DF}" srcOrd="4" destOrd="0" parTransId="{72717127-8167-45CE-9977-54DC87BC2244}" sibTransId="{0998A16F-E5F3-4839-8119-9ABFD9B0D14D}"/>
    <dgm:cxn modelId="{0F484764-157C-4541-B837-BC3257C92153}" type="presOf" srcId="{BF0A58AA-D78C-47DC-B933-06ABBD928AD7}" destId="{D0A94B1F-E84A-442B-B931-C1B9B3A43F9F}" srcOrd="0" destOrd="0" presId="urn:microsoft.com/office/officeart/2005/8/layout/radial1"/>
    <dgm:cxn modelId="{C544EDF0-FD90-4045-AFCC-3BBD2A9AD999}" type="presOf" srcId="{6F9D978B-2FD9-44F8-B75B-B4D65261978B}" destId="{81A35ED3-E127-4D51-A4F5-735DA90B691E}" srcOrd="1" destOrd="0" presId="urn:microsoft.com/office/officeart/2005/8/layout/radial1"/>
    <dgm:cxn modelId="{3C551FAB-A2B3-4C8B-94B4-D9E4D5E697D1}" type="presOf" srcId="{31054B8A-74D4-46A9-A9B7-E4EBB3E5F342}" destId="{EA00C605-3DFA-4130-A762-7D44BE6678D1}" srcOrd="0" destOrd="0" presId="urn:microsoft.com/office/officeart/2005/8/layout/radial1"/>
    <dgm:cxn modelId="{3429A340-5A5F-4D2E-B787-9ADD7F9288EA}" srcId="{31054B8A-74D4-46A9-A9B7-E4EBB3E5F342}" destId="{6A7656D4-2D3B-460D-9DBE-F951D4DE66AC}" srcOrd="2" destOrd="0" parTransId="{C82E8030-804F-4FBD-B514-C68B172A4684}" sibTransId="{BBF53322-6715-47B0-92DB-2169315DD81B}"/>
    <dgm:cxn modelId="{C5CA744F-8E29-4180-95AB-60F263D604F2}" type="presOf" srcId="{8DA1EEF9-C6FC-4DD9-AC7D-DCD9C4EC73EE}" destId="{16ACA226-A02C-477B-A60D-341CB0E74634}" srcOrd="0" destOrd="0" presId="urn:microsoft.com/office/officeart/2005/8/layout/radial1"/>
    <dgm:cxn modelId="{15E3F95E-7543-4E0D-BC61-DF92AD06592F}" type="presOf" srcId="{C9DCD216-250A-4B0D-B0A9-2495339FBEC9}" destId="{39227BF9-40B0-43A6-87CA-BD92102CEE21}" srcOrd="0" destOrd="0" presId="urn:microsoft.com/office/officeart/2005/8/layout/radial1"/>
    <dgm:cxn modelId="{76886E0A-A4E4-4EC6-A587-A1E510B5CFC0}" type="presOf" srcId="{C6E5D309-851B-4340-902A-495E4CBE6C40}" destId="{987A2949-C212-4F74-B631-C3A5B4E266C3}" srcOrd="0" destOrd="0" presId="urn:microsoft.com/office/officeart/2005/8/layout/radial1"/>
    <dgm:cxn modelId="{CF0233C9-6185-4547-B8B3-DC4D5096645C}" type="presOf" srcId="{C3F7311E-222F-4095-8D7A-B94F9E63F8FE}" destId="{E8A16461-98DE-4BA4-9D3A-BE7C49FD7D05}" srcOrd="0" destOrd="0" presId="urn:microsoft.com/office/officeart/2005/8/layout/radial1"/>
    <dgm:cxn modelId="{05C2559A-81DE-4AF5-BE90-4EDDE0F4311A}" type="presOf" srcId="{BF0A58AA-D78C-47DC-B933-06ABBD928AD7}" destId="{F35D7947-5660-468B-B96D-114B40517BF8}" srcOrd="1" destOrd="0" presId="urn:microsoft.com/office/officeart/2005/8/layout/radial1"/>
    <dgm:cxn modelId="{8245CCEA-6687-47DC-9FA7-AD02C2003E6C}" srcId="{B6ED7CE1-138A-49C9-B950-E5CEE384E009}" destId="{C9DCD216-250A-4B0D-B0A9-2495339FBEC9}" srcOrd="0" destOrd="0" parTransId="{BF0A58AA-D78C-47DC-B933-06ABBD928AD7}" sibTransId="{A5115362-FD09-4300-87AC-1506D03C6A11}"/>
    <dgm:cxn modelId="{34B80694-2B7C-4ABF-8B50-34FDEFDA12A2}" type="presOf" srcId="{A2E63066-5D26-461A-AE4F-B1BE5DC548DD}" destId="{975019FB-81B2-4BF7-B748-CE1C2EEE5856}" srcOrd="0" destOrd="0" presId="urn:microsoft.com/office/officeart/2005/8/layout/radial1"/>
    <dgm:cxn modelId="{AA3042BF-1E4E-44CE-BF6F-04F5AC2D0263}" type="presParOf" srcId="{EA00C605-3DFA-4130-A762-7D44BE6678D1}" destId="{067BC97F-33F6-4C7A-BFDC-1FE866948C1E}" srcOrd="0" destOrd="0" presId="urn:microsoft.com/office/officeart/2005/8/layout/radial1"/>
    <dgm:cxn modelId="{00B90AD6-6D66-4C79-B8A4-C3859DA9CEEF}" type="presParOf" srcId="{EA00C605-3DFA-4130-A762-7D44BE6678D1}" destId="{D0A94B1F-E84A-442B-B931-C1B9B3A43F9F}" srcOrd="1" destOrd="0" presId="urn:microsoft.com/office/officeart/2005/8/layout/radial1"/>
    <dgm:cxn modelId="{87CE9B0C-1CC7-4857-93AA-FA7A21AEEA72}" type="presParOf" srcId="{D0A94B1F-E84A-442B-B931-C1B9B3A43F9F}" destId="{F35D7947-5660-468B-B96D-114B40517BF8}" srcOrd="0" destOrd="0" presId="urn:microsoft.com/office/officeart/2005/8/layout/radial1"/>
    <dgm:cxn modelId="{C481C73D-9F3B-4215-AC8D-F686AC6AC0C8}" type="presParOf" srcId="{EA00C605-3DFA-4130-A762-7D44BE6678D1}" destId="{39227BF9-40B0-43A6-87CA-BD92102CEE21}" srcOrd="2" destOrd="0" presId="urn:microsoft.com/office/officeart/2005/8/layout/radial1"/>
    <dgm:cxn modelId="{21EEA01D-2C1A-4A19-A73A-44FF5D1DC595}" type="presParOf" srcId="{EA00C605-3DFA-4130-A762-7D44BE6678D1}" destId="{975019FB-81B2-4BF7-B748-CE1C2EEE5856}" srcOrd="3" destOrd="0" presId="urn:microsoft.com/office/officeart/2005/8/layout/radial1"/>
    <dgm:cxn modelId="{EE1DFB1A-648E-4B56-B440-2C88E13A8B4A}" type="presParOf" srcId="{975019FB-81B2-4BF7-B748-CE1C2EEE5856}" destId="{05DCA5B9-F42A-4357-89A1-009A2DFF71D2}" srcOrd="0" destOrd="0" presId="urn:microsoft.com/office/officeart/2005/8/layout/radial1"/>
    <dgm:cxn modelId="{295E26BD-4C38-4588-8B54-E5B2A75903F2}" type="presParOf" srcId="{EA00C605-3DFA-4130-A762-7D44BE6678D1}" destId="{E8A16461-98DE-4BA4-9D3A-BE7C49FD7D05}" srcOrd="4" destOrd="0" presId="urn:microsoft.com/office/officeart/2005/8/layout/radial1"/>
    <dgm:cxn modelId="{7CC4BFD8-84D9-4BD6-BC48-1EAADBB379AD}" type="presParOf" srcId="{EA00C605-3DFA-4130-A762-7D44BE6678D1}" destId="{4EDEE5AD-1886-403B-8604-354CE515B0D3}" srcOrd="5" destOrd="0" presId="urn:microsoft.com/office/officeart/2005/8/layout/radial1"/>
    <dgm:cxn modelId="{8063ED34-BEB7-41E4-A1E8-60F5EA7F7EF6}" type="presParOf" srcId="{4EDEE5AD-1886-403B-8604-354CE515B0D3}" destId="{81A35ED3-E127-4D51-A4F5-735DA90B691E}" srcOrd="0" destOrd="0" presId="urn:microsoft.com/office/officeart/2005/8/layout/radial1"/>
    <dgm:cxn modelId="{47726252-C0F2-4B19-B4C0-D65D9B1F00C2}" type="presParOf" srcId="{EA00C605-3DFA-4130-A762-7D44BE6678D1}" destId="{E5A7B690-0791-460F-84E5-5155B208B1D1}" srcOrd="6" destOrd="0" presId="urn:microsoft.com/office/officeart/2005/8/layout/radial1"/>
    <dgm:cxn modelId="{85E37A31-0914-41B1-9D6D-3FA4CDF76BA4}" type="presParOf" srcId="{EA00C605-3DFA-4130-A762-7D44BE6678D1}" destId="{D3C5635D-32E8-413E-A761-E1190435B85C}" srcOrd="7" destOrd="0" presId="urn:microsoft.com/office/officeart/2005/8/layout/radial1"/>
    <dgm:cxn modelId="{78374956-6ED9-44D3-8C46-0DB273F540E2}" type="presParOf" srcId="{D3C5635D-32E8-413E-A761-E1190435B85C}" destId="{02D5340B-FA00-4D53-8C26-C928C46E96C0}" srcOrd="0" destOrd="0" presId="urn:microsoft.com/office/officeart/2005/8/layout/radial1"/>
    <dgm:cxn modelId="{BAAD7509-CB0B-444A-AF4F-0F793BC2F8AA}" type="presParOf" srcId="{EA00C605-3DFA-4130-A762-7D44BE6678D1}" destId="{66859DFA-5DB1-497D-ADC5-A72B6936EF84}" srcOrd="8" destOrd="0" presId="urn:microsoft.com/office/officeart/2005/8/layout/radial1"/>
    <dgm:cxn modelId="{61050B00-0E3A-4835-A7F0-7A1CE38D26EE}" type="presParOf" srcId="{EA00C605-3DFA-4130-A762-7D44BE6678D1}" destId="{AD294CC7-365A-483A-9E59-94E6B4285FCB}" srcOrd="9" destOrd="0" presId="urn:microsoft.com/office/officeart/2005/8/layout/radial1"/>
    <dgm:cxn modelId="{BC25EA67-BED9-467C-8A16-2F5F4089086B}" type="presParOf" srcId="{AD294CC7-365A-483A-9E59-94E6B4285FCB}" destId="{FE0F2E21-4E88-4773-86A7-E49CEFCC979B}" srcOrd="0" destOrd="0" presId="urn:microsoft.com/office/officeart/2005/8/layout/radial1"/>
    <dgm:cxn modelId="{DBE916FD-3721-4635-8062-C5D23BF9F26C}" type="presParOf" srcId="{EA00C605-3DFA-4130-A762-7D44BE6678D1}" destId="{0ED157C1-E2C9-4788-B097-09809CD035A1}" srcOrd="10" destOrd="0" presId="urn:microsoft.com/office/officeart/2005/8/layout/radial1"/>
    <dgm:cxn modelId="{958F93E1-8628-4621-B6E0-258EB9720EE7}" type="presParOf" srcId="{EA00C605-3DFA-4130-A762-7D44BE6678D1}" destId="{16ACA226-A02C-477B-A60D-341CB0E74634}" srcOrd="11" destOrd="0" presId="urn:microsoft.com/office/officeart/2005/8/layout/radial1"/>
    <dgm:cxn modelId="{048BE35F-DD63-4318-959B-F340255720D3}" type="presParOf" srcId="{16ACA226-A02C-477B-A60D-341CB0E74634}" destId="{049EF9EB-C148-4815-B08C-422439820403}" srcOrd="0" destOrd="0" presId="urn:microsoft.com/office/officeart/2005/8/layout/radial1"/>
    <dgm:cxn modelId="{506371A7-0F5D-4880-A1BB-C1D341231B1B}" type="presParOf" srcId="{EA00C605-3DFA-4130-A762-7D44BE6678D1}" destId="{2EF00C57-CBDD-416D-B895-797CEE488F31}" srcOrd="12" destOrd="0" presId="urn:microsoft.com/office/officeart/2005/8/layout/radial1"/>
    <dgm:cxn modelId="{35B3D7F9-7BB3-4CE5-844D-8F955FF5CCE3}" type="presParOf" srcId="{EA00C605-3DFA-4130-A762-7D44BE6678D1}" destId="{987A2949-C212-4F74-B631-C3A5B4E266C3}" srcOrd="13" destOrd="0" presId="urn:microsoft.com/office/officeart/2005/8/layout/radial1"/>
    <dgm:cxn modelId="{E626BB3D-5663-41ED-8088-6E78E43C5634}" type="presParOf" srcId="{987A2949-C212-4F74-B631-C3A5B4E266C3}" destId="{3F48DB4D-B0D1-47AD-A8E3-31EF14581F8A}" srcOrd="0" destOrd="0" presId="urn:microsoft.com/office/officeart/2005/8/layout/radial1"/>
    <dgm:cxn modelId="{FFBD882D-45D5-4D7B-9000-C0CD22A98644}" type="presParOf" srcId="{EA00C605-3DFA-4130-A762-7D44BE6678D1}" destId="{B5E382B2-5AC7-4A4C-87F4-07FFC2B5CDF4}"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30F29-311F-49A5-85C4-925D302E813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EEA6F515-2A8D-49B4-A4B0-5E482A436FFE}">
      <dgm:prSet phldrT="[Text]"/>
      <dgm:spPr/>
      <dgm:t>
        <a:bodyPr/>
        <a:lstStyle/>
        <a:p>
          <a:r>
            <a:rPr lang="en-US" dirty="0" smtClean="0"/>
            <a:t>LEAD Program</a:t>
          </a:r>
          <a:endParaRPr lang="en-US" dirty="0"/>
        </a:p>
      </dgm:t>
    </dgm:pt>
    <dgm:pt modelId="{254C5530-967E-49CB-8617-9A9728CB5571}" type="parTrans" cxnId="{7FCAE5EC-3D0C-473A-9769-12A01F0D7CA7}">
      <dgm:prSet/>
      <dgm:spPr/>
      <dgm:t>
        <a:bodyPr/>
        <a:lstStyle/>
        <a:p>
          <a:endParaRPr lang="en-US"/>
        </a:p>
      </dgm:t>
    </dgm:pt>
    <dgm:pt modelId="{98B46C18-DF9B-4C88-AEEE-8A2A66AD7044}" type="sibTrans" cxnId="{7FCAE5EC-3D0C-473A-9769-12A01F0D7CA7}">
      <dgm:prSet/>
      <dgm:spPr/>
      <dgm:t>
        <a:bodyPr/>
        <a:lstStyle/>
        <a:p>
          <a:endParaRPr lang="en-US"/>
        </a:p>
      </dgm:t>
    </dgm:pt>
    <dgm:pt modelId="{8CD6EC44-6670-4E1A-8668-3E7431B35D06}">
      <dgm:prSet phldrT="[Text]"/>
      <dgm:spPr/>
      <dgm:t>
        <a:bodyPr/>
        <a:lstStyle/>
        <a:p>
          <a:r>
            <a:rPr lang="en-US" dirty="0" smtClean="0"/>
            <a:t>Associated Students</a:t>
          </a:r>
          <a:endParaRPr lang="en-US" dirty="0"/>
        </a:p>
      </dgm:t>
    </dgm:pt>
    <dgm:pt modelId="{AAA15566-1792-4285-9C42-7E4FF9EFA10D}" type="parTrans" cxnId="{F0C806A3-3B8D-4BD1-99A8-D534472D1092}">
      <dgm:prSet/>
      <dgm:spPr/>
      <dgm:t>
        <a:bodyPr/>
        <a:lstStyle/>
        <a:p>
          <a:endParaRPr lang="en-US"/>
        </a:p>
      </dgm:t>
    </dgm:pt>
    <dgm:pt modelId="{9C7AF5D5-ECEA-4F90-B294-3C5BF1EE2DC0}" type="sibTrans" cxnId="{F0C806A3-3B8D-4BD1-99A8-D534472D1092}">
      <dgm:prSet/>
      <dgm:spPr/>
      <dgm:t>
        <a:bodyPr/>
        <a:lstStyle/>
        <a:p>
          <a:endParaRPr lang="en-US"/>
        </a:p>
      </dgm:t>
    </dgm:pt>
    <dgm:pt modelId="{6A9F6A07-9AFB-4E42-81A6-4D1D9DEE43CD}">
      <dgm:prSet phldrT="[Text]"/>
      <dgm:spPr/>
      <dgm:t>
        <a:bodyPr/>
        <a:lstStyle/>
        <a:p>
          <a:r>
            <a:rPr lang="en-US" dirty="0" smtClean="0"/>
            <a:t>Recognized Student Clubs/Orgs</a:t>
          </a:r>
          <a:endParaRPr lang="en-US" dirty="0"/>
        </a:p>
      </dgm:t>
    </dgm:pt>
    <dgm:pt modelId="{9F89F8F7-5EFE-4A71-A6B9-ECC1444F62B2}" type="parTrans" cxnId="{DD05C2F5-A6DB-4D57-B525-A8BEC29EB02E}">
      <dgm:prSet/>
      <dgm:spPr/>
      <dgm:t>
        <a:bodyPr/>
        <a:lstStyle/>
        <a:p>
          <a:endParaRPr lang="en-US"/>
        </a:p>
      </dgm:t>
    </dgm:pt>
    <dgm:pt modelId="{CB96ED4E-4DCB-4717-B428-CBE780C84F5B}" type="sibTrans" cxnId="{DD05C2F5-A6DB-4D57-B525-A8BEC29EB02E}">
      <dgm:prSet/>
      <dgm:spPr/>
      <dgm:t>
        <a:bodyPr/>
        <a:lstStyle/>
        <a:p>
          <a:endParaRPr lang="en-US"/>
        </a:p>
      </dgm:t>
    </dgm:pt>
    <dgm:pt modelId="{4C780B94-D2C2-45EB-B0E5-CA28D4001725}">
      <dgm:prSet phldrT="[Text]"/>
      <dgm:spPr/>
      <dgm:t>
        <a:bodyPr/>
        <a:lstStyle/>
        <a:p>
          <a:r>
            <a:rPr lang="en-US" dirty="0" smtClean="0"/>
            <a:t>Lost &amp; Found</a:t>
          </a:r>
          <a:endParaRPr lang="en-US" dirty="0"/>
        </a:p>
      </dgm:t>
    </dgm:pt>
    <dgm:pt modelId="{582D17A0-7A67-4CCD-8FBC-A20DF8924139}" type="parTrans" cxnId="{87732BA0-12E2-4A70-B1D4-9BC4CC9BDEBC}">
      <dgm:prSet/>
      <dgm:spPr/>
      <dgm:t>
        <a:bodyPr/>
        <a:lstStyle/>
        <a:p>
          <a:endParaRPr lang="en-US"/>
        </a:p>
      </dgm:t>
    </dgm:pt>
    <dgm:pt modelId="{E79D89C1-D5AB-4F70-80B7-59285E1A1E0E}" type="sibTrans" cxnId="{87732BA0-12E2-4A70-B1D4-9BC4CC9BDEBC}">
      <dgm:prSet/>
      <dgm:spPr/>
      <dgm:t>
        <a:bodyPr/>
        <a:lstStyle/>
        <a:p>
          <a:endParaRPr lang="en-US"/>
        </a:p>
      </dgm:t>
    </dgm:pt>
    <dgm:pt modelId="{971C2C2F-ABE1-4185-AED5-DEE07338FA66}">
      <dgm:prSet/>
      <dgm:spPr/>
      <dgm:t>
        <a:bodyPr/>
        <a:lstStyle/>
        <a:p>
          <a:r>
            <a:rPr lang="en-US" dirty="0" smtClean="0"/>
            <a:t>Student Conduct</a:t>
          </a:r>
          <a:endParaRPr lang="en-US" dirty="0"/>
        </a:p>
      </dgm:t>
    </dgm:pt>
    <dgm:pt modelId="{9369640B-D48F-4745-A008-4DF38B1E520F}" type="parTrans" cxnId="{FB267A9C-16A1-4A7C-8500-5C80A455693B}">
      <dgm:prSet/>
      <dgm:spPr/>
      <dgm:t>
        <a:bodyPr/>
        <a:lstStyle/>
        <a:p>
          <a:endParaRPr lang="en-US"/>
        </a:p>
      </dgm:t>
    </dgm:pt>
    <dgm:pt modelId="{3D822CF8-6721-4BC8-9396-85BA917276AE}" type="sibTrans" cxnId="{FB267A9C-16A1-4A7C-8500-5C80A455693B}">
      <dgm:prSet/>
      <dgm:spPr/>
      <dgm:t>
        <a:bodyPr/>
        <a:lstStyle/>
        <a:p>
          <a:endParaRPr lang="en-US"/>
        </a:p>
      </dgm:t>
    </dgm:pt>
    <dgm:pt modelId="{3C5B1EC9-9C99-4BC8-A1F2-05D21AECF482}">
      <dgm:prSet/>
      <dgm:spPr/>
      <dgm:t>
        <a:bodyPr/>
        <a:lstStyle/>
        <a:p>
          <a:r>
            <a:rPr lang="en-US" dirty="0" smtClean="0"/>
            <a:t>Grievances</a:t>
          </a:r>
          <a:endParaRPr lang="en-US" dirty="0"/>
        </a:p>
      </dgm:t>
    </dgm:pt>
    <dgm:pt modelId="{FD8BC534-084F-4B34-9F56-2DDDF8842DDC}" type="parTrans" cxnId="{BB04252A-CA38-4090-89EB-B40D14A66B93}">
      <dgm:prSet/>
      <dgm:spPr/>
      <dgm:t>
        <a:bodyPr/>
        <a:lstStyle/>
        <a:p>
          <a:endParaRPr lang="en-US"/>
        </a:p>
      </dgm:t>
    </dgm:pt>
    <dgm:pt modelId="{4076D51C-13B2-4E06-8128-DA146E87DD11}" type="sibTrans" cxnId="{BB04252A-CA38-4090-89EB-B40D14A66B93}">
      <dgm:prSet/>
      <dgm:spPr/>
      <dgm:t>
        <a:bodyPr/>
        <a:lstStyle/>
        <a:p>
          <a:endParaRPr lang="en-US"/>
        </a:p>
      </dgm:t>
    </dgm:pt>
    <dgm:pt modelId="{3CCD0CE5-8C52-4B45-97A9-D60B7B64AA6B}">
      <dgm:prSet/>
      <dgm:spPr/>
      <dgm:t>
        <a:bodyPr/>
        <a:lstStyle/>
        <a:p>
          <a:r>
            <a:rPr lang="en-US" dirty="0" smtClean="0"/>
            <a:t>Activities Transcript</a:t>
          </a:r>
          <a:endParaRPr lang="en-US" dirty="0"/>
        </a:p>
      </dgm:t>
    </dgm:pt>
    <dgm:pt modelId="{4015F2C5-B593-46FD-B404-3B54F9FD49C1}" type="parTrans" cxnId="{E4C1C846-F02E-43D0-968F-D88CD09C1BD6}">
      <dgm:prSet/>
      <dgm:spPr/>
      <dgm:t>
        <a:bodyPr/>
        <a:lstStyle/>
        <a:p>
          <a:endParaRPr lang="en-US"/>
        </a:p>
      </dgm:t>
    </dgm:pt>
    <dgm:pt modelId="{F93675A1-5286-44A5-BE3C-D4EF3B36EAFE}" type="sibTrans" cxnId="{E4C1C846-F02E-43D0-968F-D88CD09C1BD6}">
      <dgm:prSet/>
      <dgm:spPr/>
      <dgm:t>
        <a:bodyPr/>
        <a:lstStyle/>
        <a:p>
          <a:endParaRPr lang="en-US"/>
        </a:p>
      </dgm:t>
    </dgm:pt>
    <dgm:pt modelId="{B6DF6238-1F4E-4D4B-9D31-13F1C6FDA799}">
      <dgm:prSet/>
      <dgm:spPr/>
      <dgm:t>
        <a:bodyPr/>
        <a:lstStyle/>
        <a:p>
          <a:r>
            <a:rPr lang="en-US" dirty="0" smtClean="0"/>
            <a:t>Student Life Center </a:t>
          </a:r>
          <a:endParaRPr lang="en-US" dirty="0"/>
        </a:p>
      </dgm:t>
    </dgm:pt>
    <dgm:pt modelId="{028246DD-F536-4E27-B89B-DBAB29B39A9B}" type="parTrans" cxnId="{941D1A12-2190-4838-9B8E-A1BC57F8642F}">
      <dgm:prSet/>
      <dgm:spPr/>
      <dgm:t>
        <a:bodyPr/>
        <a:lstStyle/>
        <a:p>
          <a:endParaRPr lang="en-US"/>
        </a:p>
      </dgm:t>
    </dgm:pt>
    <dgm:pt modelId="{34344396-4264-4004-B28C-A5C1D8650378}" type="sibTrans" cxnId="{941D1A12-2190-4838-9B8E-A1BC57F8642F}">
      <dgm:prSet/>
      <dgm:spPr/>
      <dgm:t>
        <a:bodyPr/>
        <a:lstStyle/>
        <a:p>
          <a:endParaRPr lang="en-US"/>
        </a:p>
      </dgm:t>
    </dgm:pt>
    <dgm:pt modelId="{77181E81-6497-4303-8CB7-CA80034DB05A}" type="pres">
      <dgm:prSet presAssocID="{CB030F29-311F-49A5-85C4-925D302E8134}" presName="Name0" presStyleCnt="0">
        <dgm:presLayoutVars>
          <dgm:dir/>
          <dgm:resizeHandles val="exact"/>
        </dgm:presLayoutVars>
      </dgm:prSet>
      <dgm:spPr/>
      <dgm:t>
        <a:bodyPr/>
        <a:lstStyle/>
        <a:p>
          <a:endParaRPr lang="en-US"/>
        </a:p>
      </dgm:t>
    </dgm:pt>
    <dgm:pt modelId="{7956EF9A-6356-4C56-A99D-9FFB669B592D}" type="pres">
      <dgm:prSet presAssocID="{EEA6F515-2A8D-49B4-A4B0-5E482A436FFE}" presName="compNode" presStyleCnt="0"/>
      <dgm:spPr/>
    </dgm:pt>
    <dgm:pt modelId="{092C4D51-4F1F-4ADD-BC7C-363762D2F85B}" type="pres">
      <dgm:prSet presAssocID="{EEA6F515-2A8D-49B4-A4B0-5E482A436FFE}" presName="pictRect" presStyleLbl="node1" presStyleIdx="0" presStyleCnt="8" custScaleX="100000" custScaleY="10000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463" r="14463"/>
          </a:stretch>
        </a:blipFill>
      </dgm:spPr>
    </dgm:pt>
    <dgm:pt modelId="{15AC9E36-F487-4518-80D4-4FCF1286AB1A}" type="pres">
      <dgm:prSet presAssocID="{EEA6F515-2A8D-49B4-A4B0-5E482A436FFE}" presName="textRect" presStyleLbl="revTx" presStyleIdx="0" presStyleCnt="8">
        <dgm:presLayoutVars>
          <dgm:bulletEnabled val="1"/>
        </dgm:presLayoutVars>
      </dgm:prSet>
      <dgm:spPr/>
      <dgm:t>
        <a:bodyPr/>
        <a:lstStyle/>
        <a:p>
          <a:endParaRPr lang="en-US"/>
        </a:p>
      </dgm:t>
    </dgm:pt>
    <dgm:pt modelId="{14CF9154-45EC-4A7C-BD3B-F628A6C42C75}" type="pres">
      <dgm:prSet presAssocID="{98B46C18-DF9B-4C88-AEEE-8A2A66AD7044}" presName="sibTrans" presStyleLbl="sibTrans2D1" presStyleIdx="0" presStyleCnt="0"/>
      <dgm:spPr/>
      <dgm:t>
        <a:bodyPr/>
        <a:lstStyle/>
        <a:p>
          <a:endParaRPr lang="en-US"/>
        </a:p>
      </dgm:t>
    </dgm:pt>
    <dgm:pt modelId="{8DDC90FF-B321-4C7C-9C40-B23F0CD084EB}" type="pres">
      <dgm:prSet presAssocID="{8CD6EC44-6670-4E1A-8668-3E7431B35D06}" presName="compNode" presStyleCnt="0"/>
      <dgm:spPr/>
    </dgm:pt>
    <dgm:pt modelId="{EB337375-2F88-49C8-88A2-9CF7EDE639C5}" type="pres">
      <dgm:prSet presAssocID="{8CD6EC44-6670-4E1A-8668-3E7431B35D06}" presName="pictRect" presStyleLbl="node1" presStyleIdx="1" presStyleCnt="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6690" b="6690"/>
          </a:stretch>
        </a:blipFill>
      </dgm:spPr>
    </dgm:pt>
    <dgm:pt modelId="{1385EBC3-E74A-4F65-BA69-87D00E8D2EA8}" type="pres">
      <dgm:prSet presAssocID="{8CD6EC44-6670-4E1A-8668-3E7431B35D06}" presName="textRect" presStyleLbl="revTx" presStyleIdx="1" presStyleCnt="8">
        <dgm:presLayoutVars>
          <dgm:bulletEnabled val="1"/>
        </dgm:presLayoutVars>
      </dgm:prSet>
      <dgm:spPr/>
      <dgm:t>
        <a:bodyPr/>
        <a:lstStyle/>
        <a:p>
          <a:endParaRPr lang="en-US"/>
        </a:p>
      </dgm:t>
    </dgm:pt>
    <dgm:pt modelId="{B5C4E129-D62E-4BEF-8667-E5FB738CB45C}" type="pres">
      <dgm:prSet presAssocID="{9C7AF5D5-ECEA-4F90-B294-3C5BF1EE2DC0}" presName="sibTrans" presStyleLbl="sibTrans2D1" presStyleIdx="0" presStyleCnt="0"/>
      <dgm:spPr/>
      <dgm:t>
        <a:bodyPr/>
        <a:lstStyle/>
        <a:p>
          <a:endParaRPr lang="en-US"/>
        </a:p>
      </dgm:t>
    </dgm:pt>
    <dgm:pt modelId="{C57B6B9D-22DC-46FF-A987-03C6C1A713A2}" type="pres">
      <dgm:prSet presAssocID="{6A9F6A07-9AFB-4E42-81A6-4D1D9DEE43CD}" presName="compNode" presStyleCnt="0"/>
      <dgm:spPr/>
    </dgm:pt>
    <dgm:pt modelId="{5E603381-AA3E-4C7E-A18F-BA41F35C1FBF}" type="pres">
      <dgm:prSet presAssocID="{6A9F6A07-9AFB-4E42-81A6-4D1D9DEE43CD}" presName="pictRect" presStyleLbl="nod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4606" t="-20595" r="14638" b="-14189"/>
          </a:stretch>
        </a:blipFill>
      </dgm:spPr>
    </dgm:pt>
    <dgm:pt modelId="{89CFEECC-81E0-4048-A710-A214F74C9FD3}" type="pres">
      <dgm:prSet presAssocID="{6A9F6A07-9AFB-4E42-81A6-4D1D9DEE43CD}" presName="textRect" presStyleLbl="revTx" presStyleIdx="2" presStyleCnt="8">
        <dgm:presLayoutVars>
          <dgm:bulletEnabled val="1"/>
        </dgm:presLayoutVars>
      </dgm:prSet>
      <dgm:spPr/>
      <dgm:t>
        <a:bodyPr/>
        <a:lstStyle/>
        <a:p>
          <a:endParaRPr lang="en-US"/>
        </a:p>
      </dgm:t>
    </dgm:pt>
    <dgm:pt modelId="{25C55A5A-0190-4725-894C-1AD2A4C9A7D9}" type="pres">
      <dgm:prSet presAssocID="{CB96ED4E-4DCB-4717-B428-CBE780C84F5B}" presName="sibTrans" presStyleLbl="sibTrans2D1" presStyleIdx="0" presStyleCnt="0"/>
      <dgm:spPr/>
      <dgm:t>
        <a:bodyPr/>
        <a:lstStyle/>
        <a:p>
          <a:endParaRPr lang="en-US"/>
        </a:p>
      </dgm:t>
    </dgm:pt>
    <dgm:pt modelId="{DC40593C-840D-44FB-A793-27A4490DCCA9}" type="pres">
      <dgm:prSet presAssocID="{4C780B94-D2C2-45EB-B0E5-CA28D4001725}" presName="compNode" presStyleCnt="0"/>
      <dgm:spPr/>
    </dgm:pt>
    <dgm:pt modelId="{2836A803-B098-4EC9-9FCB-8A1173825C8B}" type="pres">
      <dgm:prSet presAssocID="{4C780B94-D2C2-45EB-B0E5-CA28D4001725}" presName="pictRect" presStyleLbl="node1" presStyleIdx="3" presStyleCnt="8"/>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5FC34E23-7EE3-48A4-B038-FC5DC7B55EF8}" type="pres">
      <dgm:prSet presAssocID="{4C780B94-D2C2-45EB-B0E5-CA28D4001725}" presName="textRect" presStyleLbl="revTx" presStyleIdx="3" presStyleCnt="8">
        <dgm:presLayoutVars>
          <dgm:bulletEnabled val="1"/>
        </dgm:presLayoutVars>
      </dgm:prSet>
      <dgm:spPr/>
      <dgm:t>
        <a:bodyPr/>
        <a:lstStyle/>
        <a:p>
          <a:endParaRPr lang="en-US"/>
        </a:p>
      </dgm:t>
    </dgm:pt>
    <dgm:pt modelId="{A8968DC2-7201-4FED-A5EF-53EC5239083A}" type="pres">
      <dgm:prSet presAssocID="{E79D89C1-D5AB-4F70-80B7-59285E1A1E0E}" presName="sibTrans" presStyleLbl="sibTrans2D1" presStyleIdx="0" presStyleCnt="0"/>
      <dgm:spPr/>
      <dgm:t>
        <a:bodyPr/>
        <a:lstStyle/>
        <a:p>
          <a:endParaRPr lang="en-US"/>
        </a:p>
      </dgm:t>
    </dgm:pt>
    <dgm:pt modelId="{D699CB32-797D-4AA4-839D-9FE8182B4752}" type="pres">
      <dgm:prSet presAssocID="{971C2C2F-ABE1-4185-AED5-DEE07338FA66}" presName="compNode" presStyleCnt="0"/>
      <dgm:spPr/>
    </dgm:pt>
    <dgm:pt modelId="{40FA8ADE-13D2-431F-B3DA-D60D1F7330D8}" type="pres">
      <dgm:prSet presAssocID="{971C2C2F-ABE1-4185-AED5-DEE07338FA66}" presName="pictRect" presStyleLbl="node1" presStyleIdx="4" presStyleCnt="8"/>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t="-5310" r="-64967" b="9758"/>
          </a:stretch>
        </a:blipFill>
      </dgm:spPr>
    </dgm:pt>
    <dgm:pt modelId="{DD37187B-5656-4513-8FDC-5BCF15B4DBA5}" type="pres">
      <dgm:prSet presAssocID="{971C2C2F-ABE1-4185-AED5-DEE07338FA66}" presName="textRect" presStyleLbl="revTx" presStyleIdx="4" presStyleCnt="8">
        <dgm:presLayoutVars>
          <dgm:bulletEnabled val="1"/>
        </dgm:presLayoutVars>
      </dgm:prSet>
      <dgm:spPr/>
      <dgm:t>
        <a:bodyPr/>
        <a:lstStyle/>
        <a:p>
          <a:endParaRPr lang="en-US"/>
        </a:p>
      </dgm:t>
    </dgm:pt>
    <dgm:pt modelId="{0A0D84F3-6E56-41CF-8687-E449DB284471}" type="pres">
      <dgm:prSet presAssocID="{3D822CF8-6721-4BC8-9396-85BA917276AE}" presName="sibTrans" presStyleLbl="sibTrans2D1" presStyleIdx="0" presStyleCnt="0"/>
      <dgm:spPr/>
      <dgm:t>
        <a:bodyPr/>
        <a:lstStyle/>
        <a:p>
          <a:endParaRPr lang="en-US"/>
        </a:p>
      </dgm:t>
    </dgm:pt>
    <dgm:pt modelId="{0AA8AF37-5E6C-4A6B-807A-5C42FF1FEDDE}" type="pres">
      <dgm:prSet presAssocID="{3C5B1EC9-9C99-4BC8-A1F2-05D21AECF482}" presName="compNode" presStyleCnt="0"/>
      <dgm:spPr/>
    </dgm:pt>
    <dgm:pt modelId="{A121402E-BA53-4D6A-88D4-1E208A2AD4E2}" type="pres">
      <dgm:prSet presAssocID="{3C5B1EC9-9C99-4BC8-A1F2-05D21AECF482}" presName="pictRect" presStyleLbl="node1" presStyleIdx="5" presStyleCnt="8"/>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5262" t="-13769" r="-35285" b="3404"/>
          </a:stretch>
        </a:blipFill>
      </dgm:spPr>
    </dgm:pt>
    <dgm:pt modelId="{B156F276-FE63-430A-85BB-68065BF71AC6}" type="pres">
      <dgm:prSet presAssocID="{3C5B1EC9-9C99-4BC8-A1F2-05D21AECF482}" presName="textRect" presStyleLbl="revTx" presStyleIdx="5" presStyleCnt="8">
        <dgm:presLayoutVars>
          <dgm:bulletEnabled val="1"/>
        </dgm:presLayoutVars>
      </dgm:prSet>
      <dgm:spPr/>
      <dgm:t>
        <a:bodyPr/>
        <a:lstStyle/>
        <a:p>
          <a:endParaRPr lang="en-US"/>
        </a:p>
      </dgm:t>
    </dgm:pt>
    <dgm:pt modelId="{8F08AEBA-D53D-473A-96E3-A7C5C494461D}" type="pres">
      <dgm:prSet presAssocID="{4076D51C-13B2-4E06-8128-DA146E87DD11}" presName="sibTrans" presStyleLbl="sibTrans2D1" presStyleIdx="0" presStyleCnt="0"/>
      <dgm:spPr/>
      <dgm:t>
        <a:bodyPr/>
        <a:lstStyle/>
        <a:p>
          <a:endParaRPr lang="en-US"/>
        </a:p>
      </dgm:t>
    </dgm:pt>
    <dgm:pt modelId="{D7D4D706-BF8C-4614-B27B-93684FA576A5}" type="pres">
      <dgm:prSet presAssocID="{3CCD0CE5-8C52-4B45-97A9-D60B7B64AA6B}" presName="compNode" presStyleCnt="0"/>
      <dgm:spPr/>
    </dgm:pt>
    <dgm:pt modelId="{F09F907A-28EE-4078-86E8-BA314AD7AD12}" type="pres">
      <dgm:prSet presAssocID="{3CCD0CE5-8C52-4B45-97A9-D60B7B64AA6B}" presName="pictRect" presStyleLbl="nod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5304" r="15304"/>
          </a:stretch>
        </a:blipFill>
      </dgm:spPr>
    </dgm:pt>
    <dgm:pt modelId="{6D80DF0F-1B08-4102-A11E-7DCE82B04B44}" type="pres">
      <dgm:prSet presAssocID="{3CCD0CE5-8C52-4B45-97A9-D60B7B64AA6B}" presName="textRect" presStyleLbl="revTx" presStyleIdx="6" presStyleCnt="8">
        <dgm:presLayoutVars>
          <dgm:bulletEnabled val="1"/>
        </dgm:presLayoutVars>
      </dgm:prSet>
      <dgm:spPr/>
      <dgm:t>
        <a:bodyPr/>
        <a:lstStyle/>
        <a:p>
          <a:endParaRPr lang="en-US"/>
        </a:p>
      </dgm:t>
    </dgm:pt>
    <dgm:pt modelId="{9ABE0467-4EDF-49C1-AD35-160FE12A7DA7}" type="pres">
      <dgm:prSet presAssocID="{F93675A1-5286-44A5-BE3C-D4EF3B36EAFE}" presName="sibTrans" presStyleLbl="sibTrans2D1" presStyleIdx="0" presStyleCnt="0"/>
      <dgm:spPr/>
      <dgm:t>
        <a:bodyPr/>
        <a:lstStyle/>
        <a:p>
          <a:endParaRPr lang="en-US"/>
        </a:p>
      </dgm:t>
    </dgm:pt>
    <dgm:pt modelId="{C6D5A27E-887C-4842-9FD0-0C2CB8EFF8E0}" type="pres">
      <dgm:prSet presAssocID="{B6DF6238-1F4E-4D4B-9D31-13F1C6FDA799}" presName="compNode" presStyleCnt="0"/>
      <dgm:spPr/>
    </dgm:pt>
    <dgm:pt modelId="{9F5FDEB5-A0DB-4DB9-8F43-F9C8C2ED0C86}" type="pres">
      <dgm:prSet presAssocID="{B6DF6238-1F4E-4D4B-9D31-13F1C6FDA799}" presName="pictRect" presStyleLbl="nod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4000" b="-4000"/>
          </a:stretch>
        </a:blipFill>
      </dgm:spPr>
    </dgm:pt>
    <dgm:pt modelId="{BC8EE598-492F-48D7-9B00-9E699550778F}" type="pres">
      <dgm:prSet presAssocID="{B6DF6238-1F4E-4D4B-9D31-13F1C6FDA799}" presName="textRect" presStyleLbl="revTx" presStyleIdx="7" presStyleCnt="8">
        <dgm:presLayoutVars>
          <dgm:bulletEnabled val="1"/>
        </dgm:presLayoutVars>
      </dgm:prSet>
      <dgm:spPr/>
      <dgm:t>
        <a:bodyPr/>
        <a:lstStyle/>
        <a:p>
          <a:endParaRPr lang="en-US"/>
        </a:p>
      </dgm:t>
    </dgm:pt>
  </dgm:ptLst>
  <dgm:cxnLst>
    <dgm:cxn modelId="{941D1A12-2190-4838-9B8E-A1BC57F8642F}" srcId="{CB030F29-311F-49A5-85C4-925D302E8134}" destId="{B6DF6238-1F4E-4D4B-9D31-13F1C6FDA799}" srcOrd="7" destOrd="0" parTransId="{028246DD-F536-4E27-B89B-DBAB29B39A9B}" sibTransId="{34344396-4264-4004-B28C-A5C1D8650378}"/>
    <dgm:cxn modelId="{D75FD71A-D24B-4137-8B45-9AA279CF2599}" type="presOf" srcId="{4076D51C-13B2-4E06-8128-DA146E87DD11}" destId="{8F08AEBA-D53D-473A-96E3-A7C5C494461D}" srcOrd="0" destOrd="0" presId="urn:microsoft.com/office/officeart/2005/8/layout/pList1"/>
    <dgm:cxn modelId="{05F8F36B-2AF0-4402-B99F-160A395493D7}" type="presOf" srcId="{4C780B94-D2C2-45EB-B0E5-CA28D4001725}" destId="{5FC34E23-7EE3-48A4-B038-FC5DC7B55EF8}" srcOrd="0" destOrd="0" presId="urn:microsoft.com/office/officeart/2005/8/layout/pList1"/>
    <dgm:cxn modelId="{254643B0-40D6-46F7-B272-1FF1E52F9691}" type="presOf" srcId="{8CD6EC44-6670-4E1A-8668-3E7431B35D06}" destId="{1385EBC3-E74A-4F65-BA69-87D00E8D2EA8}" srcOrd="0" destOrd="0" presId="urn:microsoft.com/office/officeart/2005/8/layout/pList1"/>
    <dgm:cxn modelId="{759A6D9A-896B-48BE-A771-CB1D3F6DAD65}" type="presOf" srcId="{3D822CF8-6721-4BC8-9396-85BA917276AE}" destId="{0A0D84F3-6E56-41CF-8687-E449DB284471}" srcOrd="0" destOrd="0" presId="urn:microsoft.com/office/officeart/2005/8/layout/pList1"/>
    <dgm:cxn modelId="{7FCAE5EC-3D0C-473A-9769-12A01F0D7CA7}" srcId="{CB030F29-311F-49A5-85C4-925D302E8134}" destId="{EEA6F515-2A8D-49B4-A4B0-5E482A436FFE}" srcOrd="0" destOrd="0" parTransId="{254C5530-967E-49CB-8617-9A9728CB5571}" sibTransId="{98B46C18-DF9B-4C88-AEEE-8A2A66AD7044}"/>
    <dgm:cxn modelId="{87732BA0-12E2-4A70-B1D4-9BC4CC9BDEBC}" srcId="{CB030F29-311F-49A5-85C4-925D302E8134}" destId="{4C780B94-D2C2-45EB-B0E5-CA28D4001725}" srcOrd="3" destOrd="0" parTransId="{582D17A0-7A67-4CCD-8FBC-A20DF8924139}" sibTransId="{E79D89C1-D5AB-4F70-80B7-59285E1A1E0E}"/>
    <dgm:cxn modelId="{F0C806A3-3B8D-4BD1-99A8-D534472D1092}" srcId="{CB030F29-311F-49A5-85C4-925D302E8134}" destId="{8CD6EC44-6670-4E1A-8668-3E7431B35D06}" srcOrd="1" destOrd="0" parTransId="{AAA15566-1792-4285-9C42-7E4FF9EFA10D}" sibTransId="{9C7AF5D5-ECEA-4F90-B294-3C5BF1EE2DC0}"/>
    <dgm:cxn modelId="{A38D7F6A-A546-4EE6-88EA-2BB29B38242A}" type="presOf" srcId="{EEA6F515-2A8D-49B4-A4B0-5E482A436FFE}" destId="{15AC9E36-F487-4518-80D4-4FCF1286AB1A}" srcOrd="0" destOrd="0" presId="urn:microsoft.com/office/officeart/2005/8/layout/pList1"/>
    <dgm:cxn modelId="{E4C1C846-F02E-43D0-968F-D88CD09C1BD6}" srcId="{CB030F29-311F-49A5-85C4-925D302E8134}" destId="{3CCD0CE5-8C52-4B45-97A9-D60B7B64AA6B}" srcOrd="6" destOrd="0" parTransId="{4015F2C5-B593-46FD-B404-3B54F9FD49C1}" sibTransId="{F93675A1-5286-44A5-BE3C-D4EF3B36EAFE}"/>
    <dgm:cxn modelId="{0A03D5E5-2C5A-4DCB-9EC3-BBE08FB1794E}" type="presOf" srcId="{B6DF6238-1F4E-4D4B-9D31-13F1C6FDA799}" destId="{BC8EE598-492F-48D7-9B00-9E699550778F}" srcOrd="0" destOrd="0" presId="urn:microsoft.com/office/officeart/2005/8/layout/pList1"/>
    <dgm:cxn modelId="{447BE97B-5C41-413C-8D75-F755CE8E9665}" type="presOf" srcId="{CB96ED4E-4DCB-4717-B428-CBE780C84F5B}" destId="{25C55A5A-0190-4725-894C-1AD2A4C9A7D9}" srcOrd="0" destOrd="0" presId="urn:microsoft.com/office/officeart/2005/8/layout/pList1"/>
    <dgm:cxn modelId="{4466C06B-DE08-4B4B-894E-F1000F1D0333}" type="presOf" srcId="{6A9F6A07-9AFB-4E42-81A6-4D1D9DEE43CD}" destId="{89CFEECC-81E0-4048-A710-A214F74C9FD3}" srcOrd="0" destOrd="0" presId="urn:microsoft.com/office/officeart/2005/8/layout/pList1"/>
    <dgm:cxn modelId="{476E7054-8340-4FC3-A60E-165C574B521B}" type="presOf" srcId="{971C2C2F-ABE1-4185-AED5-DEE07338FA66}" destId="{DD37187B-5656-4513-8FDC-5BCF15B4DBA5}" srcOrd="0" destOrd="0" presId="urn:microsoft.com/office/officeart/2005/8/layout/pList1"/>
    <dgm:cxn modelId="{DD05C2F5-A6DB-4D57-B525-A8BEC29EB02E}" srcId="{CB030F29-311F-49A5-85C4-925D302E8134}" destId="{6A9F6A07-9AFB-4E42-81A6-4D1D9DEE43CD}" srcOrd="2" destOrd="0" parTransId="{9F89F8F7-5EFE-4A71-A6B9-ECC1444F62B2}" sibTransId="{CB96ED4E-4DCB-4717-B428-CBE780C84F5B}"/>
    <dgm:cxn modelId="{E9EEB694-5675-4A37-B8B6-28B9346436F2}" type="presOf" srcId="{E79D89C1-D5AB-4F70-80B7-59285E1A1E0E}" destId="{A8968DC2-7201-4FED-A5EF-53EC5239083A}" srcOrd="0" destOrd="0" presId="urn:microsoft.com/office/officeart/2005/8/layout/pList1"/>
    <dgm:cxn modelId="{2FAEC385-AF4B-4167-A309-50846D0B3E41}" type="presOf" srcId="{9C7AF5D5-ECEA-4F90-B294-3C5BF1EE2DC0}" destId="{B5C4E129-D62E-4BEF-8667-E5FB738CB45C}" srcOrd="0" destOrd="0" presId="urn:microsoft.com/office/officeart/2005/8/layout/pList1"/>
    <dgm:cxn modelId="{FB267A9C-16A1-4A7C-8500-5C80A455693B}" srcId="{CB030F29-311F-49A5-85C4-925D302E8134}" destId="{971C2C2F-ABE1-4185-AED5-DEE07338FA66}" srcOrd="4" destOrd="0" parTransId="{9369640B-D48F-4745-A008-4DF38B1E520F}" sibTransId="{3D822CF8-6721-4BC8-9396-85BA917276AE}"/>
    <dgm:cxn modelId="{AD803FCC-0CCC-4CA1-9EF6-42F65C562CC9}" type="presOf" srcId="{F93675A1-5286-44A5-BE3C-D4EF3B36EAFE}" destId="{9ABE0467-4EDF-49C1-AD35-160FE12A7DA7}" srcOrd="0" destOrd="0" presId="urn:microsoft.com/office/officeart/2005/8/layout/pList1"/>
    <dgm:cxn modelId="{31A61738-D122-4356-80CB-639E2AD98DE1}" type="presOf" srcId="{CB030F29-311F-49A5-85C4-925D302E8134}" destId="{77181E81-6497-4303-8CB7-CA80034DB05A}" srcOrd="0" destOrd="0" presId="urn:microsoft.com/office/officeart/2005/8/layout/pList1"/>
    <dgm:cxn modelId="{96740065-F730-4F4C-BA91-468F6434D8D8}" type="presOf" srcId="{98B46C18-DF9B-4C88-AEEE-8A2A66AD7044}" destId="{14CF9154-45EC-4A7C-BD3B-F628A6C42C75}" srcOrd="0" destOrd="0" presId="urn:microsoft.com/office/officeart/2005/8/layout/pList1"/>
    <dgm:cxn modelId="{E348CBF4-9BB3-4F60-BCF9-BF494EF4B957}" type="presOf" srcId="{3CCD0CE5-8C52-4B45-97A9-D60B7B64AA6B}" destId="{6D80DF0F-1B08-4102-A11E-7DCE82B04B44}" srcOrd="0" destOrd="0" presId="urn:microsoft.com/office/officeart/2005/8/layout/pList1"/>
    <dgm:cxn modelId="{BB04252A-CA38-4090-89EB-B40D14A66B93}" srcId="{CB030F29-311F-49A5-85C4-925D302E8134}" destId="{3C5B1EC9-9C99-4BC8-A1F2-05D21AECF482}" srcOrd="5" destOrd="0" parTransId="{FD8BC534-084F-4B34-9F56-2DDDF8842DDC}" sibTransId="{4076D51C-13B2-4E06-8128-DA146E87DD11}"/>
    <dgm:cxn modelId="{80D2C4C6-8FF3-44C2-9935-E1622A775963}" type="presOf" srcId="{3C5B1EC9-9C99-4BC8-A1F2-05D21AECF482}" destId="{B156F276-FE63-430A-85BB-68065BF71AC6}" srcOrd="0" destOrd="0" presId="urn:microsoft.com/office/officeart/2005/8/layout/pList1"/>
    <dgm:cxn modelId="{1C9E5B8B-BC32-46A1-8F47-41059D7EC1E7}" type="presParOf" srcId="{77181E81-6497-4303-8CB7-CA80034DB05A}" destId="{7956EF9A-6356-4C56-A99D-9FFB669B592D}" srcOrd="0" destOrd="0" presId="urn:microsoft.com/office/officeart/2005/8/layout/pList1"/>
    <dgm:cxn modelId="{85FB12E4-3C6C-4B8C-B312-AD66D3E6EEA5}" type="presParOf" srcId="{7956EF9A-6356-4C56-A99D-9FFB669B592D}" destId="{092C4D51-4F1F-4ADD-BC7C-363762D2F85B}" srcOrd="0" destOrd="0" presId="urn:microsoft.com/office/officeart/2005/8/layout/pList1"/>
    <dgm:cxn modelId="{3745F725-8E4C-4A9F-9987-CA5DA9272C4E}" type="presParOf" srcId="{7956EF9A-6356-4C56-A99D-9FFB669B592D}" destId="{15AC9E36-F487-4518-80D4-4FCF1286AB1A}" srcOrd="1" destOrd="0" presId="urn:microsoft.com/office/officeart/2005/8/layout/pList1"/>
    <dgm:cxn modelId="{02682414-661D-43C3-94B6-BCA3F058BED2}" type="presParOf" srcId="{77181E81-6497-4303-8CB7-CA80034DB05A}" destId="{14CF9154-45EC-4A7C-BD3B-F628A6C42C75}" srcOrd="1" destOrd="0" presId="urn:microsoft.com/office/officeart/2005/8/layout/pList1"/>
    <dgm:cxn modelId="{13B7B6BE-712B-4544-816C-E86C067F699E}" type="presParOf" srcId="{77181E81-6497-4303-8CB7-CA80034DB05A}" destId="{8DDC90FF-B321-4C7C-9C40-B23F0CD084EB}" srcOrd="2" destOrd="0" presId="urn:microsoft.com/office/officeart/2005/8/layout/pList1"/>
    <dgm:cxn modelId="{D5BAA4DE-FD28-40E1-A8FA-57C06E429FAC}" type="presParOf" srcId="{8DDC90FF-B321-4C7C-9C40-B23F0CD084EB}" destId="{EB337375-2F88-49C8-88A2-9CF7EDE639C5}" srcOrd="0" destOrd="0" presId="urn:microsoft.com/office/officeart/2005/8/layout/pList1"/>
    <dgm:cxn modelId="{F77BA69B-6D73-406D-A6EE-97F74C308DDB}" type="presParOf" srcId="{8DDC90FF-B321-4C7C-9C40-B23F0CD084EB}" destId="{1385EBC3-E74A-4F65-BA69-87D00E8D2EA8}" srcOrd="1" destOrd="0" presId="urn:microsoft.com/office/officeart/2005/8/layout/pList1"/>
    <dgm:cxn modelId="{22A20847-424D-48C9-8E19-F2D155BBAD9F}" type="presParOf" srcId="{77181E81-6497-4303-8CB7-CA80034DB05A}" destId="{B5C4E129-D62E-4BEF-8667-E5FB738CB45C}" srcOrd="3" destOrd="0" presId="urn:microsoft.com/office/officeart/2005/8/layout/pList1"/>
    <dgm:cxn modelId="{EEA5F50B-DA1B-4F51-AA0D-6DA48C547815}" type="presParOf" srcId="{77181E81-6497-4303-8CB7-CA80034DB05A}" destId="{C57B6B9D-22DC-46FF-A987-03C6C1A713A2}" srcOrd="4" destOrd="0" presId="urn:microsoft.com/office/officeart/2005/8/layout/pList1"/>
    <dgm:cxn modelId="{2599CF29-B1E6-44C7-ACF3-D3FB68CB46B8}" type="presParOf" srcId="{C57B6B9D-22DC-46FF-A987-03C6C1A713A2}" destId="{5E603381-AA3E-4C7E-A18F-BA41F35C1FBF}" srcOrd="0" destOrd="0" presId="urn:microsoft.com/office/officeart/2005/8/layout/pList1"/>
    <dgm:cxn modelId="{8638F9AC-3F37-4082-B3A4-C8E8D53A9470}" type="presParOf" srcId="{C57B6B9D-22DC-46FF-A987-03C6C1A713A2}" destId="{89CFEECC-81E0-4048-A710-A214F74C9FD3}" srcOrd="1" destOrd="0" presId="urn:microsoft.com/office/officeart/2005/8/layout/pList1"/>
    <dgm:cxn modelId="{BD2BD97D-432D-4CF9-B41A-0CDD3081B5A1}" type="presParOf" srcId="{77181E81-6497-4303-8CB7-CA80034DB05A}" destId="{25C55A5A-0190-4725-894C-1AD2A4C9A7D9}" srcOrd="5" destOrd="0" presId="urn:microsoft.com/office/officeart/2005/8/layout/pList1"/>
    <dgm:cxn modelId="{09C77E84-6D2D-4B79-9550-D6B66694227C}" type="presParOf" srcId="{77181E81-6497-4303-8CB7-CA80034DB05A}" destId="{DC40593C-840D-44FB-A793-27A4490DCCA9}" srcOrd="6" destOrd="0" presId="urn:microsoft.com/office/officeart/2005/8/layout/pList1"/>
    <dgm:cxn modelId="{2ED9AED7-C2C2-4397-8C2A-D4293D2B9A74}" type="presParOf" srcId="{DC40593C-840D-44FB-A793-27A4490DCCA9}" destId="{2836A803-B098-4EC9-9FCB-8A1173825C8B}" srcOrd="0" destOrd="0" presId="urn:microsoft.com/office/officeart/2005/8/layout/pList1"/>
    <dgm:cxn modelId="{B17DCF1A-8C46-4FA1-BDA3-E3C3307BF191}" type="presParOf" srcId="{DC40593C-840D-44FB-A793-27A4490DCCA9}" destId="{5FC34E23-7EE3-48A4-B038-FC5DC7B55EF8}" srcOrd="1" destOrd="0" presId="urn:microsoft.com/office/officeart/2005/8/layout/pList1"/>
    <dgm:cxn modelId="{D85BF381-9606-470E-ADD8-6C014430C387}" type="presParOf" srcId="{77181E81-6497-4303-8CB7-CA80034DB05A}" destId="{A8968DC2-7201-4FED-A5EF-53EC5239083A}" srcOrd="7" destOrd="0" presId="urn:microsoft.com/office/officeart/2005/8/layout/pList1"/>
    <dgm:cxn modelId="{2C0D7574-CFCA-451E-A7B2-C322CD00DA2E}" type="presParOf" srcId="{77181E81-6497-4303-8CB7-CA80034DB05A}" destId="{D699CB32-797D-4AA4-839D-9FE8182B4752}" srcOrd="8" destOrd="0" presId="urn:microsoft.com/office/officeart/2005/8/layout/pList1"/>
    <dgm:cxn modelId="{F50E17B7-DE03-4854-A3C6-30F4807B42E5}" type="presParOf" srcId="{D699CB32-797D-4AA4-839D-9FE8182B4752}" destId="{40FA8ADE-13D2-431F-B3DA-D60D1F7330D8}" srcOrd="0" destOrd="0" presId="urn:microsoft.com/office/officeart/2005/8/layout/pList1"/>
    <dgm:cxn modelId="{4BC73E46-5E19-4E5F-AB10-A10C50549AAF}" type="presParOf" srcId="{D699CB32-797D-4AA4-839D-9FE8182B4752}" destId="{DD37187B-5656-4513-8FDC-5BCF15B4DBA5}" srcOrd="1" destOrd="0" presId="urn:microsoft.com/office/officeart/2005/8/layout/pList1"/>
    <dgm:cxn modelId="{C59E8A9F-B1F8-447A-B68A-F9AAB6A32A5A}" type="presParOf" srcId="{77181E81-6497-4303-8CB7-CA80034DB05A}" destId="{0A0D84F3-6E56-41CF-8687-E449DB284471}" srcOrd="9" destOrd="0" presId="urn:microsoft.com/office/officeart/2005/8/layout/pList1"/>
    <dgm:cxn modelId="{13D265CE-DE2B-4537-9460-6A87F9206E4F}" type="presParOf" srcId="{77181E81-6497-4303-8CB7-CA80034DB05A}" destId="{0AA8AF37-5E6C-4A6B-807A-5C42FF1FEDDE}" srcOrd="10" destOrd="0" presId="urn:microsoft.com/office/officeart/2005/8/layout/pList1"/>
    <dgm:cxn modelId="{1E6C08F0-45B8-4AC8-B1E1-631A090DEF6C}" type="presParOf" srcId="{0AA8AF37-5E6C-4A6B-807A-5C42FF1FEDDE}" destId="{A121402E-BA53-4D6A-88D4-1E208A2AD4E2}" srcOrd="0" destOrd="0" presId="urn:microsoft.com/office/officeart/2005/8/layout/pList1"/>
    <dgm:cxn modelId="{7D3F75C9-A1E3-4A86-A513-0B2F13081C37}" type="presParOf" srcId="{0AA8AF37-5E6C-4A6B-807A-5C42FF1FEDDE}" destId="{B156F276-FE63-430A-85BB-68065BF71AC6}" srcOrd="1" destOrd="0" presId="urn:microsoft.com/office/officeart/2005/8/layout/pList1"/>
    <dgm:cxn modelId="{12275966-3D24-440F-B076-76B6E10375F6}" type="presParOf" srcId="{77181E81-6497-4303-8CB7-CA80034DB05A}" destId="{8F08AEBA-D53D-473A-96E3-A7C5C494461D}" srcOrd="11" destOrd="0" presId="urn:microsoft.com/office/officeart/2005/8/layout/pList1"/>
    <dgm:cxn modelId="{E7955F24-195F-45C6-A4E3-45BCF07B1FD9}" type="presParOf" srcId="{77181E81-6497-4303-8CB7-CA80034DB05A}" destId="{D7D4D706-BF8C-4614-B27B-93684FA576A5}" srcOrd="12" destOrd="0" presId="urn:microsoft.com/office/officeart/2005/8/layout/pList1"/>
    <dgm:cxn modelId="{626C7D7B-E494-4078-BAD1-B009A3BF578A}" type="presParOf" srcId="{D7D4D706-BF8C-4614-B27B-93684FA576A5}" destId="{F09F907A-28EE-4078-86E8-BA314AD7AD12}" srcOrd="0" destOrd="0" presId="urn:microsoft.com/office/officeart/2005/8/layout/pList1"/>
    <dgm:cxn modelId="{662C6163-A8BE-43BC-854B-D792DDB960B0}" type="presParOf" srcId="{D7D4D706-BF8C-4614-B27B-93684FA576A5}" destId="{6D80DF0F-1B08-4102-A11E-7DCE82B04B44}" srcOrd="1" destOrd="0" presId="urn:microsoft.com/office/officeart/2005/8/layout/pList1"/>
    <dgm:cxn modelId="{D570345B-9411-49B5-8E61-7D6A6BD2E3BF}" type="presParOf" srcId="{77181E81-6497-4303-8CB7-CA80034DB05A}" destId="{9ABE0467-4EDF-49C1-AD35-160FE12A7DA7}" srcOrd="13" destOrd="0" presId="urn:microsoft.com/office/officeart/2005/8/layout/pList1"/>
    <dgm:cxn modelId="{F29265F3-C64E-453D-A442-23EFF47116AB}" type="presParOf" srcId="{77181E81-6497-4303-8CB7-CA80034DB05A}" destId="{C6D5A27E-887C-4842-9FD0-0C2CB8EFF8E0}" srcOrd="14" destOrd="0" presId="urn:microsoft.com/office/officeart/2005/8/layout/pList1"/>
    <dgm:cxn modelId="{AD364503-C958-4633-8277-2D1095C7EC92}" type="presParOf" srcId="{C6D5A27E-887C-4842-9FD0-0C2CB8EFF8E0}" destId="{9F5FDEB5-A0DB-4DB9-8F43-F9C8C2ED0C86}" srcOrd="0" destOrd="0" presId="urn:microsoft.com/office/officeart/2005/8/layout/pList1"/>
    <dgm:cxn modelId="{21A44742-4C8B-4F9A-A237-128E1D100284}" type="presParOf" srcId="{C6D5A27E-887C-4842-9FD0-0C2CB8EFF8E0}" destId="{BC8EE598-492F-48D7-9B00-9E699550778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BC97F-33F6-4C7A-BFDC-1FE866948C1E}">
      <dsp:nvSpPr>
        <dsp:cNvPr id="0" name=""/>
        <dsp:cNvSpPr/>
      </dsp:nvSpPr>
      <dsp:spPr>
        <a:xfrm>
          <a:off x="3201185" y="1929770"/>
          <a:ext cx="1725628" cy="176781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Program Benefits</a:t>
          </a:r>
          <a:endParaRPr lang="en-US" sz="2500" b="1" kern="1200" dirty="0">
            <a:solidFill>
              <a:schemeClr val="tx1"/>
            </a:solidFill>
          </a:endParaRPr>
        </a:p>
      </dsp:txBody>
      <dsp:txXfrm>
        <a:off x="3453897" y="2188661"/>
        <a:ext cx="1220204" cy="1250036"/>
      </dsp:txXfrm>
    </dsp:sp>
    <dsp:sp modelId="{D0A94B1F-E84A-442B-B931-C1B9B3A43F9F}">
      <dsp:nvSpPr>
        <dsp:cNvPr id="0" name=""/>
        <dsp:cNvSpPr/>
      </dsp:nvSpPr>
      <dsp:spPr>
        <a:xfrm rot="16200000">
          <a:off x="3803515" y="1653729"/>
          <a:ext cx="520969" cy="31113"/>
        </a:xfrm>
        <a:custGeom>
          <a:avLst/>
          <a:gdLst/>
          <a:ahLst/>
          <a:cxnLst/>
          <a:rect l="0" t="0" r="0" b="0"/>
          <a:pathLst>
            <a:path>
              <a:moveTo>
                <a:pt x="0" y="15556"/>
              </a:moveTo>
              <a:lnTo>
                <a:pt x="520969"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50975" y="1656261"/>
        <a:ext cx="26048" cy="26048"/>
      </dsp:txXfrm>
    </dsp:sp>
    <dsp:sp modelId="{39227BF9-40B0-43A6-87CA-BD92102CEE21}">
      <dsp:nvSpPr>
        <dsp:cNvPr id="0" name=""/>
        <dsp:cNvSpPr/>
      </dsp:nvSpPr>
      <dsp:spPr>
        <a:xfrm>
          <a:off x="3361531" y="3863"/>
          <a:ext cx="1404937" cy="140493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Peer Advisors</a:t>
          </a:r>
          <a:endParaRPr lang="en-US" sz="1600" b="1" kern="1200" dirty="0">
            <a:solidFill>
              <a:schemeClr val="tx1"/>
            </a:solidFill>
          </a:endParaRPr>
        </a:p>
      </dsp:txBody>
      <dsp:txXfrm>
        <a:off x="3567279" y="209611"/>
        <a:ext cx="993441" cy="993441"/>
      </dsp:txXfrm>
    </dsp:sp>
    <dsp:sp modelId="{975019FB-81B2-4BF7-B748-CE1C2EEE5856}">
      <dsp:nvSpPr>
        <dsp:cNvPr id="0" name=""/>
        <dsp:cNvSpPr/>
      </dsp:nvSpPr>
      <dsp:spPr>
        <a:xfrm rot="19285714">
          <a:off x="4686589" y="2088681"/>
          <a:ext cx="534045" cy="31113"/>
        </a:xfrm>
        <a:custGeom>
          <a:avLst/>
          <a:gdLst/>
          <a:ahLst/>
          <a:cxnLst/>
          <a:rect l="0" t="0" r="0" b="0"/>
          <a:pathLst>
            <a:path>
              <a:moveTo>
                <a:pt x="0" y="15556"/>
              </a:moveTo>
              <a:lnTo>
                <a:pt x="534045"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40260" y="2090886"/>
        <a:ext cx="26702" cy="26702"/>
      </dsp:txXfrm>
    </dsp:sp>
    <dsp:sp modelId="{E8A16461-98DE-4BA4-9D3A-BE7C49FD7D05}">
      <dsp:nvSpPr>
        <dsp:cNvPr id="0" name=""/>
        <dsp:cNvSpPr/>
      </dsp:nvSpPr>
      <dsp:spPr>
        <a:xfrm>
          <a:off x="5009122" y="797301"/>
          <a:ext cx="1404937" cy="1404937"/>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Study Center</a:t>
          </a:r>
        </a:p>
        <a:p>
          <a:pPr lvl="0" algn="ctr" defTabSz="622300">
            <a:lnSpc>
              <a:spcPct val="90000"/>
            </a:lnSpc>
            <a:spcBef>
              <a:spcPct val="0"/>
            </a:spcBef>
            <a:spcAft>
              <a:spcPct val="35000"/>
            </a:spcAft>
          </a:pPr>
          <a:r>
            <a:rPr lang="en-US" sz="1400" b="1" kern="1200" dirty="0" smtClean="0">
              <a:solidFill>
                <a:schemeClr val="tx1"/>
              </a:solidFill>
            </a:rPr>
            <a:t>Free Printing</a:t>
          </a:r>
        </a:p>
        <a:p>
          <a:pPr lvl="0" algn="ctr" defTabSz="622300">
            <a:lnSpc>
              <a:spcPct val="90000"/>
            </a:lnSpc>
            <a:spcBef>
              <a:spcPct val="0"/>
            </a:spcBef>
            <a:spcAft>
              <a:spcPct val="35000"/>
            </a:spcAft>
          </a:pPr>
          <a:r>
            <a:rPr lang="en-US" sz="1400" b="1" kern="1200" dirty="0" smtClean="0">
              <a:solidFill>
                <a:schemeClr val="tx1"/>
              </a:solidFill>
            </a:rPr>
            <a:t>Laptops</a:t>
          </a:r>
          <a:endParaRPr lang="en-US" sz="1400" b="1" kern="1200" dirty="0">
            <a:solidFill>
              <a:schemeClr val="tx1"/>
            </a:solidFill>
          </a:endParaRPr>
        </a:p>
      </dsp:txBody>
      <dsp:txXfrm>
        <a:off x="5214870" y="1003049"/>
        <a:ext cx="993441" cy="993441"/>
      </dsp:txXfrm>
    </dsp:sp>
    <dsp:sp modelId="{4EDEE5AD-1886-403B-8604-354CE515B0D3}">
      <dsp:nvSpPr>
        <dsp:cNvPr id="0" name=""/>
        <dsp:cNvSpPr/>
      </dsp:nvSpPr>
      <dsp:spPr>
        <a:xfrm rot="771429">
          <a:off x="4899382" y="3050540"/>
          <a:ext cx="541055" cy="31113"/>
        </a:xfrm>
        <a:custGeom>
          <a:avLst/>
          <a:gdLst/>
          <a:ahLst/>
          <a:cxnLst/>
          <a:rect l="0" t="0" r="0" b="0"/>
          <a:pathLst>
            <a:path>
              <a:moveTo>
                <a:pt x="0" y="15556"/>
              </a:moveTo>
              <a:lnTo>
                <a:pt x="541055"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56384" y="3052570"/>
        <a:ext cx="27052" cy="27052"/>
      </dsp:txXfrm>
    </dsp:sp>
    <dsp:sp modelId="{E5A7B690-0791-460F-84E5-5155B208B1D1}">
      <dsp:nvSpPr>
        <dsp:cNvPr id="0" name=""/>
        <dsp:cNvSpPr/>
      </dsp:nvSpPr>
      <dsp:spPr>
        <a:xfrm>
          <a:off x="5416043" y="2580140"/>
          <a:ext cx="1404937" cy="140493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Textbook Loans</a:t>
          </a:r>
        </a:p>
        <a:p>
          <a:pPr lvl="0" algn="ctr" defTabSz="622300">
            <a:lnSpc>
              <a:spcPct val="90000"/>
            </a:lnSpc>
            <a:spcBef>
              <a:spcPct val="0"/>
            </a:spcBef>
            <a:spcAft>
              <a:spcPct val="35000"/>
            </a:spcAft>
          </a:pPr>
          <a:r>
            <a:rPr lang="en-US" sz="1400" b="1" kern="1200" dirty="0" smtClean="0">
              <a:solidFill>
                <a:schemeClr val="tx1"/>
              </a:solidFill>
            </a:rPr>
            <a:t>Free School Supplies</a:t>
          </a:r>
          <a:endParaRPr lang="en-US" sz="1400" b="1" kern="1200" dirty="0">
            <a:solidFill>
              <a:schemeClr val="tx1"/>
            </a:solidFill>
          </a:endParaRPr>
        </a:p>
      </dsp:txBody>
      <dsp:txXfrm>
        <a:off x="5621791" y="2785888"/>
        <a:ext cx="993441" cy="993441"/>
      </dsp:txXfrm>
    </dsp:sp>
    <dsp:sp modelId="{D3C5635D-32E8-413E-A761-E1190435B85C}">
      <dsp:nvSpPr>
        <dsp:cNvPr id="0" name=""/>
        <dsp:cNvSpPr/>
      </dsp:nvSpPr>
      <dsp:spPr>
        <a:xfrm rot="3857143">
          <a:off x="4297117" y="3827344"/>
          <a:ext cx="525059" cy="31113"/>
        </a:xfrm>
        <a:custGeom>
          <a:avLst/>
          <a:gdLst/>
          <a:ahLst/>
          <a:cxnLst/>
          <a:rect l="0" t="0" r="0" b="0"/>
          <a:pathLst>
            <a:path>
              <a:moveTo>
                <a:pt x="0" y="15556"/>
              </a:moveTo>
              <a:lnTo>
                <a:pt x="525059"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6520" y="3829774"/>
        <a:ext cx="26252" cy="26252"/>
      </dsp:txXfrm>
    </dsp:sp>
    <dsp:sp modelId="{66859DFA-5DB1-497D-ADC5-A72B6936EF84}">
      <dsp:nvSpPr>
        <dsp:cNvPr id="0" name=""/>
        <dsp:cNvSpPr/>
      </dsp:nvSpPr>
      <dsp:spPr>
        <a:xfrm>
          <a:off x="4275875" y="4009866"/>
          <a:ext cx="1404937" cy="1404937"/>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Complete college level courses</a:t>
          </a:r>
          <a:endParaRPr lang="en-US" sz="1600" b="1" kern="1200" dirty="0">
            <a:solidFill>
              <a:schemeClr val="tx1"/>
            </a:solidFill>
          </a:endParaRPr>
        </a:p>
      </dsp:txBody>
      <dsp:txXfrm>
        <a:off x="4481623" y="4215614"/>
        <a:ext cx="993441" cy="993441"/>
      </dsp:txXfrm>
    </dsp:sp>
    <dsp:sp modelId="{AD294CC7-365A-483A-9E59-94E6B4285FCB}">
      <dsp:nvSpPr>
        <dsp:cNvPr id="0" name=""/>
        <dsp:cNvSpPr/>
      </dsp:nvSpPr>
      <dsp:spPr>
        <a:xfrm rot="6942857">
          <a:off x="3305823" y="3827344"/>
          <a:ext cx="525059" cy="31113"/>
        </a:xfrm>
        <a:custGeom>
          <a:avLst/>
          <a:gdLst/>
          <a:ahLst/>
          <a:cxnLst/>
          <a:rect l="0" t="0" r="0" b="0"/>
          <a:pathLst>
            <a:path>
              <a:moveTo>
                <a:pt x="0" y="15556"/>
              </a:moveTo>
              <a:lnTo>
                <a:pt x="525059"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555226" y="3829774"/>
        <a:ext cx="26252" cy="26252"/>
      </dsp:txXfrm>
    </dsp:sp>
    <dsp:sp modelId="{0ED157C1-E2C9-4788-B097-09809CD035A1}">
      <dsp:nvSpPr>
        <dsp:cNvPr id="0" name=""/>
        <dsp:cNvSpPr/>
      </dsp:nvSpPr>
      <dsp:spPr>
        <a:xfrm>
          <a:off x="2447187" y="4009866"/>
          <a:ext cx="1404937" cy="140493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Counseling and Advising</a:t>
          </a:r>
          <a:endParaRPr lang="en-US" sz="1600" b="1" kern="1200" dirty="0">
            <a:solidFill>
              <a:schemeClr val="tx1"/>
            </a:solidFill>
          </a:endParaRPr>
        </a:p>
      </dsp:txBody>
      <dsp:txXfrm>
        <a:off x="2652935" y="4215614"/>
        <a:ext cx="993441" cy="993441"/>
      </dsp:txXfrm>
    </dsp:sp>
    <dsp:sp modelId="{16ACA226-A02C-477B-A60D-341CB0E74634}">
      <dsp:nvSpPr>
        <dsp:cNvPr id="0" name=""/>
        <dsp:cNvSpPr/>
      </dsp:nvSpPr>
      <dsp:spPr>
        <a:xfrm rot="10028571">
          <a:off x="2687561" y="3050540"/>
          <a:ext cx="541055" cy="31113"/>
        </a:xfrm>
        <a:custGeom>
          <a:avLst/>
          <a:gdLst/>
          <a:ahLst/>
          <a:cxnLst/>
          <a:rect l="0" t="0" r="0" b="0"/>
          <a:pathLst>
            <a:path>
              <a:moveTo>
                <a:pt x="0" y="15556"/>
              </a:moveTo>
              <a:lnTo>
                <a:pt x="541055"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44562" y="3052570"/>
        <a:ext cx="27052" cy="27052"/>
      </dsp:txXfrm>
    </dsp:sp>
    <dsp:sp modelId="{2EF00C57-CBDD-416D-B895-797CEE488F31}">
      <dsp:nvSpPr>
        <dsp:cNvPr id="0" name=""/>
        <dsp:cNvSpPr/>
      </dsp:nvSpPr>
      <dsp:spPr>
        <a:xfrm>
          <a:off x="1307018" y="2580140"/>
          <a:ext cx="1404937" cy="1404937"/>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Activities</a:t>
          </a:r>
        </a:p>
        <a:p>
          <a:pPr lvl="0" algn="ctr" defTabSz="533400">
            <a:lnSpc>
              <a:spcPct val="90000"/>
            </a:lnSpc>
            <a:spcBef>
              <a:spcPct val="0"/>
            </a:spcBef>
            <a:spcAft>
              <a:spcPct val="35000"/>
            </a:spcAft>
          </a:pPr>
          <a:r>
            <a:rPr lang="en-US" sz="1200" b="1" kern="1200" dirty="0" smtClean="0">
              <a:solidFill>
                <a:schemeClr val="tx1"/>
              </a:solidFill>
            </a:rPr>
            <a:t>Workshops</a:t>
          </a:r>
        </a:p>
        <a:p>
          <a:pPr lvl="0" algn="ctr" defTabSz="533400">
            <a:lnSpc>
              <a:spcPct val="90000"/>
            </a:lnSpc>
            <a:spcBef>
              <a:spcPct val="0"/>
            </a:spcBef>
            <a:spcAft>
              <a:spcPct val="35000"/>
            </a:spcAft>
          </a:pPr>
          <a:r>
            <a:rPr lang="en-US" sz="1200" b="1" kern="1200" dirty="0" smtClean="0">
              <a:solidFill>
                <a:schemeClr val="tx1"/>
              </a:solidFill>
            </a:rPr>
            <a:t>Guest Speakers</a:t>
          </a:r>
        </a:p>
        <a:p>
          <a:pPr lvl="0" algn="ctr" defTabSz="533400">
            <a:lnSpc>
              <a:spcPct val="90000"/>
            </a:lnSpc>
            <a:spcBef>
              <a:spcPct val="0"/>
            </a:spcBef>
            <a:spcAft>
              <a:spcPct val="35000"/>
            </a:spcAft>
          </a:pPr>
          <a:r>
            <a:rPr lang="en-US" sz="1200" b="1" kern="1200" dirty="0" smtClean="0">
              <a:solidFill>
                <a:schemeClr val="tx1"/>
              </a:solidFill>
            </a:rPr>
            <a:t>Field Trips</a:t>
          </a:r>
          <a:endParaRPr lang="en-US" sz="1200" b="1" kern="1200" dirty="0">
            <a:solidFill>
              <a:schemeClr val="tx1"/>
            </a:solidFill>
          </a:endParaRPr>
        </a:p>
      </dsp:txBody>
      <dsp:txXfrm>
        <a:off x="1512766" y="2785888"/>
        <a:ext cx="993441" cy="993441"/>
      </dsp:txXfrm>
    </dsp:sp>
    <dsp:sp modelId="{987A2949-C212-4F74-B631-C3A5B4E266C3}">
      <dsp:nvSpPr>
        <dsp:cNvPr id="0" name=""/>
        <dsp:cNvSpPr/>
      </dsp:nvSpPr>
      <dsp:spPr>
        <a:xfrm rot="13114286">
          <a:off x="2907365" y="2088681"/>
          <a:ext cx="534045" cy="31113"/>
        </a:xfrm>
        <a:custGeom>
          <a:avLst/>
          <a:gdLst/>
          <a:ahLst/>
          <a:cxnLst/>
          <a:rect l="0" t="0" r="0" b="0"/>
          <a:pathLst>
            <a:path>
              <a:moveTo>
                <a:pt x="0" y="15556"/>
              </a:moveTo>
              <a:lnTo>
                <a:pt x="534045" y="155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61036" y="2090886"/>
        <a:ext cx="26702" cy="26702"/>
      </dsp:txXfrm>
    </dsp:sp>
    <dsp:sp modelId="{B5E382B2-5AC7-4A4C-87F4-07FFC2B5CDF4}">
      <dsp:nvSpPr>
        <dsp:cNvPr id="0" name=""/>
        <dsp:cNvSpPr/>
      </dsp:nvSpPr>
      <dsp:spPr>
        <a:xfrm>
          <a:off x="1713940" y="797301"/>
          <a:ext cx="1404937" cy="140493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Supplemental Instructor/</a:t>
          </a:r>
        </a:p>
        <a:p>
          <a:pPr lvl="0" algn="ctr" defTabSz="577850">
            <a:lnSpc>
              <a:spcPct val="90000"/>
            </a:lnSpc>
            <a:spcBef>
              <a:spcPct val="0"/>
            </a:spcBef>
            <a:spcAft>
              <a:spcPct val="35000"/>
            </a:spcAft>
          </a:pPr>
          <a:r>
            <a:rPr lang="en-US" sz="1300" b="1" kern="1200" dirty="0" smtClean="0">
              <a:solidFill>
                <a:schemeClr val="tx1"/>
              </a:solidFill>
            </a:rPr>
            <a:t>Tutor</a:t>
          </a:r>
          <a:endParaRPr lang="en-US" sz="1300" b="1" kern="1200" dirty="0">
            <a:solidFill>
              <a:schemeClr val="tx1"/>
            </a:solidFill>
          </a:endParaRPr>
        </a:p>
      </dsp:txBody>
      <dsp:txXfrm>
        <a:off x="1919688" y="1003049"/>
        <a:ext cx="993441" cy="993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C4D51-4F1F-4ADD-BC7C-363762D2F85B}">
      <dsp:nvSpPr>
        <dsp:cNvPr id="0" name=""/>
        <dsp:cNvSpPr/>
      </dsp:nvSpPr>
      <dsp:spPr>
        <a:xfrm>
          <a:off x="4708" y="502757"/>
          <a:ext cx="2240707" cy="1543847"/>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463" r="144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C9E36-F487-4518-80D4-4FCF1286AB1A}">
      <dsp:nvSpPr>
        <dsp:cNvPr id="0" name=""/>
        <dsp:cNvSpPr/>
      </dsp:nvSpPr>
      <dsp:spPr>
        <a:xfrm>
          <a:off x="4708" y="2046605"/>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LEAD Program</a:t>
          </a:r>
          <a:endParaRPr lang="en-US" sz="1900" kern="1200" dirty="0"/>
        </a:p>
      </dsp:txBody>
      <dsp:txXfrm>
        <a:off x="4708" y="2046605"/>
        <a:ext cx="2240707" cy="831302"/>
      </dsp:txXfrm>
    </dsp:sp>
    <dsp:sp modelId="{EB337375-2F88-49C8-88A2-9CF7EDE639C5}">
      <dsp:nvSpPr>
        <dsp:cNvPr id="0" name=""/>
        <dsp:cNvSpPr/>
      </dsp:nvSpPr>
      <dsp:spPr>
        <a:xfrm>
          <a:off x="2469581" y="502757"/>
          <a:ext cx="2240707" cy="1543847"/>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6690" b="66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5EBC3-E74A-4F65-BA69-87D00E8D2EA8}">
      <dsp:nvSpPr>
        <dsp:cNvPr id="0" name=""/>
        <dsp:cNvSpPr/>
      </dsp:nvSpPr>
      <dsp:spPr>
        <a:xfrm>
          <a:off x="2469581" y="2046605"/>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Associated Students</a:t>
          </a:r>
          <a:endParaRPr lang="en-US" sz="1900" kern="1200" dirty="0"/>
        </a:p>
      </dsp:txBody>
      <dsp:txXfrm>
        <a:off x="2469581" y="2046605"/>
        <a:ext cx="2240707" cy="831302"/>
      </dsp:txXfrm>
    </dsp:sp>
    <dsp:sp modelId="{5E603381-AA3E-4C7E-A18F-BA41F35C1FBF}">
      <dsp:nvSpPr>
        <dsp:cNvPr id="0" name=""/>
        <dsp:cNvSpPr/>
      </dsp:nvSpPr>
      <dsp:spPr>
        <a:xfrm>
          <a:off x="4934453" y="502757"/>
          <a:ext cx="2240707" cy="1543847"/>
        </a:xfrm>
        <a:prstGeom prst="round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4606" t="-20595" r="14638" b="-141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FEECC-81E0-4048-A710-A214F74C9FD3}">
      <dsp:nvSpPr>
        <dsp:cNvPr id="0" name=""/>
        <dsp:cNvSpPr/>
      </dsp:nvSpPr>
      <dsp:spPr>
        <a:xfrm>
          <a:off x="4934453" y="2046605"/>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Recognized Student Clubs/Orgs</a:t>
          </a:r>
          <a:endParaRPr lang="en-US" sz="1900" kern="1200" dirty="0"/>
        </a:p>
      </dsp:txBody>
      <dsp:txXfrm>
        <a:off x="4934453" y="2046605"/>
        <a:ext cx="2240707" cy="831302"/>
      </dsp:txXfrm>
    </dsp:sp>
    <dsp:sp modelId="{2836A803-B098-4EC9-9FCB-8A1173825C8B}">
      <dsp:nvSpPr>
        <dsp:cNvPr id="0" name=""/>
        <dsp:cNvSpPr/>
      </dsp:nvSpPr>
      <dsp:spPr>
        <a:xfrm>
          <a:off x="7399326" y="502757"/>
          <a:ext cx="2240707" cy="1543847"/>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34E23-7EE3-48A4-B038-FC5DC7B55EF8}">
      <dsp:nvSpPr>
        <dsp:cNvPr id="0" name=""/>
        <dsp:cNvSpPr/>
      </dsp:nvSpPr>
      <dsp:spPr>
        <a:xfrm>
          <a:off x="7399326" y="2046605"/>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Lost &amp; Found</a:t>
          </a:r>
          <a:endParaRPr lang="en-US" sz="1900" kern="1200" dirty="0"/>
        </a:p>
      </dsp:txBody>
      <dsp:txXfrm>
        <a:off x="7399326" y="2046605"/>
        <a:ext cx="2240707" cy="831302"/>
      </dsp:txXfrm>
    </dsp:sp>
    <dsp:sp modelId="{40FA8ADE-13D2-431F-B3DA-D60D1F7330D8}">
      <dsp:nvSpPr>
        <dsp:cNvPr id="0" name=""/>
        <dsp:cNvSpPr/>
      </dsp:nvSpPr>
      <dsp:spPr>
        <a:xfrm>
          <a:off x="4708" y="3101978"/>
          <a:ext cx="2240707" cy="1543847"/>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t="-5310" r="-64967" b="97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37187B-5656-4513-8FDC-5BCF15B4DBA5}">
      <dsp:nvSpPr>
        <dsp:cNvPr id="0" name=""/>
        <dsp:cNvSpPr/>
      </dsp:nvSpPr>
      <dsp:spPr>
        <a:xfrm>
          <a:off x="4708" y="4645826"/>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Student Conduct</a:t>
          </a:r>
          <a:endParaRPr lang="en-US" sz="1900" kern="1200" dirty="0"/>
        </a:p>
      </dsp:txBody>
      <dsp:txXfrm>
        <a:off x="4708" y="4645826"/>
        <a:ext cx="2240707" cy="831302"/>
      </dsp:txXfrm>
    </dsp:sp>
    <dsp:sp modelId="{A121402E-BA53-4D6A-88D4-1E208A2AD4E2}">
      <dsp:nvSpPr>
        <dsp:cNvPr id="0" name=""/>
        <dsp:cNvSpPr/>
      </dsp:nvSpPr>
      <dsp:spPr>
        <a:xfrm>
          <a:off x="2469581" y="3101978"/>
          <a:ext cx="2240707" cy="1543847"/>
        </a:xfrm>
        <a:prstGeom prst="round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5262" t="-13769" r="-35285" b="34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6F276-FE63-430A-85BB-68065BF71AC6}">
      <dsp:nvSpPr>
        <dsp:cNvPr id="0" name=""/>
        <dsp:cNvSpPr/>
      </dsp:nvSpPr>
      <dsp:spPr>
        <a:xfrm>
          <a:off x="2469581" y="4645826"/>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Grievances</a:t>
          </a:r>
          <a:endParaRPr lang="en-US" sz="1900" kern="1200" dirty="0"/>
        </a:p>
      </dsp:txBody>
      <dsp:txXfrm>
        <a:off x="2469581" y="4645826"/>
        <a:ext cx="2240707" cy="831302"/>
      </dsp:txXfrm>
    </dsp:sp>
    <dsp:sp modelId="{F09F907A-28EE-4078-86E8-BA314AD7AD12}">
      <dsp:nvSpPr>
        <dsp:cNvPr id="0" name=""/>
        <dsp:cNvSpPr/>
      </dsp:nvSpPr>
      <dsp:spPr>
        <a:xfrm>
          <a:off x="4934453" y="3101978"/>
          <a:ext cx="2240707" cy="1543847"/>
        </a:xfrm>
        <a:prstGeom prst="round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5304" r="153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0DF0F-1B08-4102-A11E-7DCE82B04B44}">
      <dsp:nvSpPr>
        <dsp:cNvPr id="0" name=""/>
        <dsp:cNvSpPr/>
      </dsp:nvSpPr>
      <dsp:spPr>
        <a:xfrm>
          <a:off x="4934453" y="4645826"/>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Activities Transcript</a:t>
          </a:r>
          <a:endParaRPr lang="en-US" sz="1900" kern="1200" dirty="0"/>
        </a:p>
      </dsp:txBody>
      <dsp:txXfrm>
        <a:off x="4934453" y="4645826"/>
        <a:ext cx="2240707" cy="831302"/>
      </dsp:txXfrm>
    </dsp:sp>
    <dsp:sp modelId="{9F5FDEB5-A0DB-4DB9-8F43-F9C8C2ED0C86}">
      <dsp:nvSpPr>
        <dsp:cNvPr id="0" name=""/>
        <dsp:cNvSpPr/>
      </dsp:nvSpPr>
      <dsp:spPr>
        <a:xfrm>
          <a:off x="7399326" y="3101978"/>
          <a:ext cx="2240707" cy="1543847"/>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EE598-492F-48D7-9B00-9E699550778F}">
      <dsp:nvSpPr>
        <dsp:cNvPr id="0" name=""/>
        <dsp:cNvSpPr/>
      </dsp:nvSpPr>
      <dsp:spPr>
        <a:xfrm>
          <a:off x="7399326" y="4645826"/>
          <a:ext cx="2240707" cy="83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Student Life Center </a:t>
          </a:r>
          <a:endParaRPr lang="en-US" sz="1900" kern="1200" dirty="0"/>
        </a:p>
      </dsp:txBody>
      <dsp:txXfrm>
        <a:off x="7399326" y="4645826"/>
        <a:ext cx="2240707" cy="83130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10/12/2020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10/12/2020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C8ACF68-F93F-4C41-A795-67D053D514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593B556-4BA1-44BE-A487-45967C9EF6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ACCESS has so many services that it would take many more slides to fully list all of them.  Some of the most popular are listed in small print on this slide.  Check ACCESS’ website for more information http://access.mtsac.edu.  We also hire lots of student employees with and without disabilities throughout the year.</a:t>
            </a:r>
          </a:p>
        </p:txBody>
      </p:sp>
      <p:sp>
        <p:nvSpPr>
          <p:cNvPr id="7172" name="Slide Number Placeholder 3">
            <a:extLst>
              <a:ext uri="{FF2B5EF4-FFF2-40B4-BE49-F238E27FC236}">
                <a16:creationId xmlns:a16="http://schemas.microsoft.com/office/drawing/2014/main" id="{4FBC29C7-4AD1-43A6-AB79-F5CF95447A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5DD29E-D838-4D84-9A87-1C8B8649DF92}" type="slidenum">
              <a:rPr kumimoji="0" lang="en-US" alt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227714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wide view of the Mt. San Antonio College campus with snowy hills in the background.&#10;" title="Landscape of Mt. San Antonio College"/>
          <p:cNvPicPr>
            <a:picLocks noChangeAspect="1"/>
          </p:cNvPicPr>
          <p:nvPr userDrawn="1"/>
        </p:nvPicPr>
        <p:blipFill rotWithShape="1">
          <a:blip r:embed="rId2">
            <a:extLst>
              <a:ext uri="{28A0092B-C50C-407E-A947-70E740481C1C}">
                <a14:useLocalDpi xmlns:a14="http://schemas.microsoft.com/office/drawing/2010/main" val="0"/>
              </a:ext>
            </a:extLst>
          </a:blip>
          <a:srcRect b="16149"/>
          <a:stretch/>
        </p:blipFill>
        <p:spPr>
          <a:xfrm>
            <a:off x="-76200" y="0"/>
            <a:ext cx="12268200" cy="6858000"/>
          </a:xfrm>
          <a:prstGeom prst="rect">
            <a:avLst/>
          </a:prstGeom>
        </p:spPr>
      </p:pic>
      <p:sp>
        <p:nvSpPr>
          <p:cNvPr id="6" name="Rectangle 5"/>
          <p:cNvSpPr/>
          <p:nvPr userDrawn="1"/>
        </p:nvSpPr>
        <p:spPr bwMode="auto">
          <a:xfrm>
            <a:off x="1251312" y="4459349"/>
            <a:ext cx="10940687" cy="2009648"/>
          </a:xfrm>
          <a:prstGeom prst="rect">
            <a:avLst/>
          </a:prstGeom>
          <a:solidFill>
            <a:schemeClr val="accent2">
              <a:lumMod val="75000"/>
            </a:schemeClr>
          </a:solidFill>
          <a:ln>
            <a:noFill/>
          </a:ln>
        </p:spPr>
        <p:txBody>
          <a:bodyPr lIns="91425" tIns="91425" rIns="91425" bIns="91425" anchor="ctr" anchorCtr="0">
            <a:noAutofit/>
          </a:bodyPr>
          <a:lstStyle/>
          <a:p>
            <a:pPr lvl="0">
              <a:spcBef>
                <a:spcPts val="0"/>
              </a:spcBef>
              <a:buNone/>
            </a:pPr>
            <a:endParaRPr lang="en-US">
              <a:solidFill>
                <a:schemeClr val="tx1"/>
              </a:solidFill>
            </a:endParaRPr>
          </a:p>
        </p:txBody>
      </p:sp>
      <p:sp>
        <p:nvSpPr>
          <p:cNvPr id="8" name="Title 1"/>
          <p:cNvSpPr>
            <a:spLocks noGrp="1"/>
          </p:cNvSpPr>
          <p:nvPr>
            <p:ph type="title"/>
          </p:nvPr>
        </p:nvSpPr>
        <p:spPr>
          <a:xfrm>
            <a:off x="3556000" y="4742044"/>
            <a:ext cx="8080373" cy="1111495"/>
          </a:xfrm>
          <a:noFill/>
        </p:spPr>
        <p:txBody>
          <a:bodyPr>
            <a:normAutofit/>
          </a:bodyPr>
          <a:lstStyle>
            <a:lvl1pPr algn="l">
              <a:defRPr sz="4400">
                <a:solidFill>
                  <a:schemeClr val="bg1"/>
                </a:solidFill>
                <a:latin typeface="+mj-lt"/>
              </a:defRPr>
            </a:lvl1pPr>
          </a:lstStyle>
          <a:p>
            <a:r>
              <a:rPr lang="en-US" dirty="0" smtClean="0"/>
              <a:t>Click to edit Master title style</a:t>
            </a:r>
            <a:endParaRPr lang="en-US" dirty="0"/>
          </a:p>
        </p:txBody>
      </p:sp>
      <p:pic>
        <p:nvPicPr>
          <p:cNvPr id="3" name="Picture 2" descr="The logo features the words Mt. San Antonio College, Mt. SAC, hills and a torch." title="Mt. San Antonio Colleg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4233" y="4814416"/>
            <a:ext cx="1940560" cy="1375871"/>
          </a:xfrm>
          <a:prstGeom prst="rect">
            <a:avLst/>
          </a:prstGeom>
        </p:spPr>
      </p:pic>
      <p:sp>
        <p:nvSpPr>
          <p:cNvPr id="7" name="Text Placeholder 2"/>
          <p:cNvSpPr>
            <a:spLocks noGrp="1"/>
          </p:cNvSpPr>
          <p:nvPr>
            <p:ph type="body" idx="1"/>
          </p:nvPr>
        </p:nvSpPr>
        <p:spPr>
          <a:xfrm>
            <a:off x="3566160" y="5427663"/>
            <a:ext cx="8080373"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Tree>
    <p:extLst>
      <p:ext uri="{BB962C8B-B14F-4D97-AF65-F5344CB8AC3E}">
        <p14:creationId xmlns:p14="http://schemas.microsoft.com/office/powerpoint/2010/main" val="1718549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BD31A3-BB3E-4313-83C9-61296DA7E4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8737541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2256" y="365125"/>
            <a:ext cx="64008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52600" y="365125"/>
            <a:ext cx="916305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BD31A3-BB3E-4313-83C9-61296DA7E4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42070767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BC18225-0B84-4D31-86AE-2F82DD424BA6}"/>
              </a:ext>
            </a:extLst>
          </p:cNvPr>
          <p:cNvCxnSpPr/>
          <p:nvPr/>
        </p:nvCxnSpPr>
        <p:spPr>
          <a:xfrm>
            <a:off x="1951038"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E762C2-DD3E-43B5-9E0A-6E3B2276C439}"/>
              </a:ext>
            </a:extLst>
          </p:cNvPr>
          <p:cNvCxnSpPr/>
          <p:nvPr/>
        </p:nvCxnSpPr>
        <p:spPr>
          <a:xfrm>
            <a:off x="6278563"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CCDD106-25D3-4822-951D-8063B8034C79}"/>
              </a:ext>
            </a:extLst>
          </p:cNvPr>
          <p:cNvSpPr/>
          <p:nvPr/>
        </p:nvSpPr>
        <p:spPr>
          <a:xfrm>
            <a:off x="6053138" y="3525838"/>
            <a:ext cx="61912"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a:extLst>
              <a:ext uri="{FF2B5EF4-FFF2-40B4-BE49-F238E27FC236}">
                <a16:creationId xmlns:a16="http://schemas.microsoft.com/office/drawing/2014/main" id="{B9686141-7669-420E-9CAE-856AA338C288}"/>
              </a:ext>
            </a:extLst>
          </p:cNvPr>
          <p:cNvSpPr>
            <a:spLocks noGrp="1"/>
          </p:cNvSpPr>
          <p:nvPr>
            <p:ph type="dt" sz="half" idx="10"/>
          </p:nvPr>
        </p:nvSpPr>
        <p:spPr/>
        <p:txBody>
          <a:bodyPr/>
          <a:lstStyle>
            <a:lvl1pPr>
              <a:defRPr/>
            </a:lvl1pPr>
          </a:lstStyle>
          <a:p>
            <a:pPr>
              <a:defRPr/>
            </a:pPr>
            <a:fld id="{16361E96-2BD7-4D2A-AB08-FD43061D6605}" type="datetimeFigureOut">
              <a:rPr lang="en-US"/>
              <a:pPr>
                <a:defRPr/>
              </a:pPr>
              <a:t>10/12/2020</a:t>
            </a:fld>
            <a:endParaRPr lang="en-US"/>
          </a:p>
        </p:txBody>
      </p:sp>
      <p:sp>
        <p:nvSpPr>
          <p:cNvPr id="8" name="Slide Number Placeholder 15">
            <a:extLst>
              <a:ext uri="{FF2B5EF4-FFF2-40B4-BE49-F238E27FC236}">
                <a16:creationId xmlns:a16="http://schemas.microsoft.com/office/drawing/2014/main" id="{1BA11F09-B260-4B62-B521-81606EFC2D7A}"/>
              </a:ext>
            </a:extLst>
          </p:cNvPr>
          <p:cNvSpPr>
            <a:spLocks noGrp="1"/>
          </p:cNvSpPr>
          <p:nvPr>
            <p:ph type="sldNum" sz="quarter" idx="11"/>
          </p:nvPr>
        </p:nvSpPr>
        <p:spPr/>
        <p:txBody>
          <a:bodyPr/>
          <a:lstStyle>
            <a:lvl1pPr>
              <a:defRPr/>
            </a:lvl1pPr>
          </a:lstStyle>
          <a:p>
            <a:fld id="{9E486AA9-4D62-47F7-8BC2-4B29B3F200AE}" type="slidenum">
              <a:rPr lang="en-US" altLang="en-US"/>
              <a:pPr/>
              <a:t>‹#›</a:t>
            </a:fld>
            <a:endParaRPr lang="en-US" altLang="en-US"/>
          </a:p>
        </p:txBody>
      </p:sp>
      <p:sp>
        <p:nvSpPr>
          <p:cNvPr id="10" name="Footer Placeholder 16">
            <a:extLst>
              <a:ext uri="{FF2B5EF4-FFF2-40B4-BE49-F238E27FC236}">
                <a16:creationId xmlns:a16="http://schemas.microsoft.com/office/drawing/2014/main" id="{2E0BB07E-9DDF-48E0-8380-C3AE9029EC47}"/>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7556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a:extLst>
              <a:ext uri="{FF2B5EF4-FFF2-40B4-BE49-F238E27FC236}">
                <a16:creationId xmlns:a16="http://schemas.microsoft.com/office/drawing/2014/main" id="{2613554C-C652-49C5-9D17-E997FD66A3FE}"/>
              </a:ext>
            </a:extLst>
          </p:cNvPr>
          <p:cNvSpPr>
            <a:spLocks noGrp="1"/>
          </p:cNvSpPr>
          <p:nvPr>
            <p:ph type="dt" sz="half" idx="10"/>
          </p:nvPr>
        </p:nvSpPr>
        <p:spPr/>
        <p:txBody>
          <a:bodyPr/>
          <a:lstStyle>
            <a:lvl1pPr>
              <a:defRPr/>
            </a:lvl1pPr>
          </a:lstStyle>
          <a:p>
            <a:pPr>
              <a:defRPr/>
            </a:pPr>
            <a:fld id="{A224301B-85B9-4109-8FB9-85ECFC0DA44F}" type="datetimeFigureOut">
              <a:rPr lang="en-US"/>
              <a:pPr>
                <a:defRPr/>
              </a:pPr>
              <a:t>10/12/2020</a:t>
            </a:fld>
            <a:endParaRPr lang="en-US"/>
          </a:p>
        </p:txBody>
      </p:sp>
      <p:sp>
        <p:nvSpPr>
          <p:cNvPr id="5" name="Footer Placeholder 9">
            <a:extLst>
              <a:ext uri="{FF2B5EF4-FFF2-40B4-BE49-F238E27FC236}">
                <a16:creationId xmlns:a16="http://schemas.microsoft.com/office/drawing/2014/main" id="{A3CC032D-6426-441A-885B-93925FB92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676D919A-C46B-4432-8B7E-7CA0A1397CFB}"/>
              </a:ext>
            </a:extLst>
          </p:cNvPr>
          <p:cNvSpPr>
            <a:spLocks noGrp="1"/>
          </p:cNvSpPr>
          <p:nvPr>
            <p:ph type="sldNum" sz="quarter" idx="12"/>
          </p:nvPr>
        </p:nvSpPr>
        <p:spPr/>
        <p:txBody>
          <a:bodyPr/>
          <a:lstStyle>
            <a:lvl1pPr>
              <a:defRPr/>
            </a:lvl1pPr>
          </a:lstStyle>
          <a:p>
            <a:fld id="{8012A391-F6D9-43E7-9FE3-2C0CEBB3FAA0}" type="slidenum">
              <a:rPr lang="en-US" altLang="en-US"/>
              <a:pPr/>
              <a:t>‹#›</a:t>
            </a:fld>
            <a:endParaRPr lang="en-US" altLang="en-US"/>
          </a:p>
        </p:txBody>
      </p:sp>
    </p:spTree>
    <p:extLst>
      <p:ext uri="{BB962C8B-B14F-4D97-AF65-F5344CB8AC3E}">
        <p14:creationId xmlns:p14="http://schemas.microsoft.com/office/powerpoint/2010/main" val="72885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772A8B9-36E5-4257-9961-6147333A1DF5}"/>
              </a:ext>
            </a:extLst>
          </p:cNvPr>
          <p:cNvCxnSpPr/>
          <p:nvPr/>
        </p:nvCxnSpPr>
        <p:spPr>
          <a:xfrm>
            <a:off x="914400" y="4916488"/>
            <a:ext cx="105664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400" y="4958864"/>
            <a:ext cx="105664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ECDD3B5C-4CF5-4D8F-9FAB-759630B25054}"/>
              </a:ext>
            </a:extLst>
          </p:cNvPr>
          <p:cNvSpPr>
            <a:spLocks noGrp="1"/>
          </p:cNvSpPr>
          <p:nvPr>
            <p:ph type="dt" sz="half" idx="10"/>
          </p:nvPr>
        </p:nvSpPr>
        <p:spPr/>
        <p:txBody>
          <a:bodyPr/>
          <a:lstStyle>
            <a:lvl1pPr>
              <a:defRPr/>
            </a:lvl1pPr>
          </a:lstStyle>
          <a:p>
            <a:pPr>
              <a:defRPr/>
            </a:pPr>
            <a:fld id="{60D9585F-FF78-47A6-B486-BD653770ED7C}" type="datetimeFigureOut">
              <a:rPr lang="en-US"/>
              <a:pPr>
                <a:defRPr/>
              </a:pPr>
              <a:t>10/12/2020</a:t>
            </a:fld>
            <a:endParaRPr lang="en-US"/>
          </a:p>
        </p:txBody>
      </p:sp>
      <p:sp>
        <p:nvSpPr>
          <p:cNvPr id="6" name="Footer Placeholder 4">
            <a:extLst>
              <a:ext uri="{FF2B5EF4-FFF2-40B4-BE49-F238E27FC236}">
                <a16:creationId xmlns:a16="http://schemas.microsoft.com/office/drawing/2014/main" id="{B447B136-C716-482A-B924-E75057FC47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DC7F4A-288E-44C5-B641-7038B85DDCD7}"/>
              </a:ext>
            </a:extLst>
          </p:cNvPr>
          <p:cNvSpPr>
            <a:spLocks noGrp="1"/>
          </p:cNvSpPr>
          <p:nvPr>
            <p:ph type="sldNum" sz="quarter" idx="12"/>
          </p:nvPr>
        </p:nvSpPr>
        <p:spPr/>
        <p:txBody>
          <a:bodyPr/>
          <a:lstStyle>
            <a:lvl1pPr>
              <a:defRPr/>
            </a:lvl1pPr>
          </a:lstStyle>
          <a:p>
            <a:fld id="{ADEFFDAB-95F1-4D76-AA9F-2E8828CCA778}" type="slidenum">
              <a:rPr lang="en-US" altLang="en-US"/>
              <a:pPr/>
              <a:t>‹#›</a:t>
            </a:fld>
            <a:endParaRPr lang="en-US" altLang="en-US"/>
          </a:p>
        </p:txBody>
      </p:sp>
    </p:spTree>
    <p:extLst>
      <p:ext uri="{BB962C8B-B14F-4D97-AF65-F5344CB8AC3E}">
        <p14:creationId xmlns:p14="http://schemas.microsoft.com/office/powerpoint/2010/main" val="128849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524000"/>
            <a:ext cx="541324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1FBE6C22-7793-4C65-9B98-E809F95B0099}"/>
              </a:ext>
            </a:extLst>
          </p:cNvPr>
          <p:cNvSpPr>
            <a:spLocks noGrp="1"/>
          </p:cNvSpPr>
          <p:nvPr>
            <p:ph type="dt" sz="half" idx="10"/>
          </p:nvPr>
        </p:nvSpPr>
        <p:spPr/>
        <p:txBody>
          <a:bodyPr/>
          <a:lstStyle>
            <a:lvl1pPr>
              <a:defRPr/>
            </a:lvl1pPr>
          </a:lstStyle>
          <a:p>
            <a:pPr>
              <a:defRPr/>
            </a:pPr>
            <a:fld id="{C9A32A29-290E-49CB-91DA-27A09A3FB96B}" type="datetimeFigureOut">
              <a:rPr lang="en-US"/>
              <a:pPr>
                <a:defRPr/>
              </a:pPr>
              <a:t>10/12/2020</a:t>
            </a:fld>
            <a:endParaRPr lang="en-US"/>
          </a:p>
        </p:txBody>
      </p:sp>
      <p:sp>
        <p:nvSpPr>
          <p:cNvPr id="6" name="Footer Placeholder 9">
            <a:extLst>
              <a:ext uri="{FF2B5EF4-FFF2-40B4-BE49-F238E27FC236}">
                <a16:creationId xmlns:a16="http://schemas.microsoft.com/office/drawing/2014/main" id="{E8183632-F192-4062-B499-EC2B54ECFF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88E880DD-C652-4D07-932C-21995A6BD0F0}"/>
              </a:ext>
            </a:extLst>
          </p:cNvPr>
          <p:cNvSpPr>
            <a:spLocks noGrp="1"/>
          </p:cNvSpPr>
          <p:nvPr>
            <p:ph type="sldNum" sz="quarter" idx="12"/>
          </p:nvPr>
        </p:nvSpPr>
        <p:spPr/>
        <p:txBody>
          <a:bodyPr/>
          <a:lstStyle>
            <a:lvl1pPr>
              <a:defRPr/>
            </a:lvl1pPr>
          </a:lstStyle>
          <a:p>
            <a:fld id="{354BC191-C628-4AE4-A734-156668FABB47}" type="slidenum">
              <a:rPr lang="en-US" altLang="en-US"/>
              <a:pPr/>
              <a:t>‹#›</a:t>
            </a:fld>
            <a:endParaRPr lang="en-US" altLang="en-US"/>
          </a:p>
        </p:txBody>
      </p:sp>
    </p:spTree>
    <p:extLst>
      <p:ext uri="{BB962C8B-B14F-4D97-AF65-F5344CB8AC3E}">
        <p14:creationId xmlns:p14="http://schemas.microsoft.com/office/powerpoint/2010/main" val="236822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48182C4-23E3-4F60-BAB2-2F17F264D54F}"/>
              </a:ext>
            </a:extLst>
          </p:cNvPr>
          <p:cNvCxnSpPr/>
          <p:nvPr/>
        </p:nvCxnSpPr>
        <p:spPr>
          <a:xfrm>
            <a:off x="750888" y="2179638"/>
            <a:ext cx="4997450"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DBFAC9-D469-4145-B304-5260CEE7939B}"/>
              </a:ext>
            </a:extLst>
          </p:cNvPr>
          <p:cNvCxnSpPr/>
          <p:nvPr/>
        </p:nvCxnSpPr>
        <p:spPr>
          <a:xfrm>
            <a:off x="6338888" y="2179638"/>
            <a:ext cx="500062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6199717" y="2201896"/>
            <a:ext cx="53848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9600" y="155448"/>
            <a:ext cx="109728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a:extLst>
              <a:ext uri="{FF2B5EF4-FFF2-40B4-BE49-F238E27FC236}">
                <a16:creationId xmlns:a16="http://schemas.microsoft.com/office/drawing/2014/main" id="{E3A46AD4-28FD-477B-BB5C-AC84D7C640D3}"/>
              </a:ext>
            </a:extLst>
          </p:cNvPr>
          <p:cNvSpPr>
            <a:spLocks noGrp="1"/>
          </p:cNvSpPr>
          <p:nvPr>
            <p:ph type="sldNum" sz="quarter" idx="10"/>
          </p:nvPr>
        </p:nvSpPr>
        <p:spPr/>
        <p:txBody>
          <a:bodyPr/>
          <a:lstStyle>
            <a:lvl1pPr>
              <a:defRPr/>
            </a:lvl1pPr>
          </a:lstStyle>
          <a:p>
            <a:fld id="{9C4E83BD-FDEF-43EE-AC27-7A5DA8C8717E}" type="slidenum">
              <a:rPr lang="en-US" altLang="en-US"/>
              <a:pPr/>
              <a:t>‹#›</a:t>
            </a:fld>
            <a:endParaRPr lang="en-US" altLang="en-US"/>
          </a:p>
        </p:txBody>
      </p:sp>
      <p:sp>
        <p:nvSpPr>
          <p:cNvPr id="10" name="Footer Placeholder 7">
            <a:extLst>
              <a:ext uri="{FF2B5EF4-FFF2-40B4-BE49-F238E27FC236}">
                <a16:creationId xmlns:a16="http://schemas.microsoft.com/office/drawing/2014/main" id="{E892D7E1-9A9B-4CC8-BCFC-E9C8A1F238CB}"/>
              </a:ext>
            </a:extLst>
          </p:cNvPr>
          <p:cNvSpPr>
            <a:spLocks noGrp="1"/>
          </p:cNvSpPr>
          <p:nvPr>
            <p:ph type="ftr" sz="quarter" idx="11"/>
          </p:nvPr>
        </p:nvSpPr>
        <p:spPr/>
        <p:txBody>
          <a:bodyPr/>
          <a:lstStyle>
            <a:lvl1pPr>
              <a:defRPr/>
            </a:lvl1pPr>
          </a:lstStyle>
          <a:p>
            <a:pPr>
              <a:defRPr/>
            </a:pPr>
            <a:endParaRPr lang="en-US"/>
          </a:p>
        </p:txBody>
      </p:sp>
      <p:sp>
        <p:nvSpPr>
          <p:cNvPr id="11" name="Date Placeholder 6">
            <a:extLst>
              <a:ext uri="{FF2B5EF4-FFF2-40B4-BE49-F238E27FC236}">
                <a16:creationId xmlns:a16="http://schemas.microsoft.com/office/drawing/2014/main" id="{BFB1D542-D0BB-4B28-A74B-A32CF2D893C2}"/>
              </a:ext>
            </a:extLst>
          </p:cNvPr>
          <p:cNvSpPr>
            <a:spLocks noGrp="1"/>
          </p:cNvSpPr>
          <p:nvPr>
            <p:ph type="dt" sz="half" idx="12"/>
          </p:nvPr>
        </p:nvSpPr>
        <p:spPr/>
        <p:txBody>
          <a:bodyPr/>
          <a:lstStyle>
            <a:lvl1pPr>
              <a:defRPr/>
            </a:lvl1pPr>
          </a:lstStyle>
          <a:p>
            <a:pPr>
              <a:defRPr/>
            </a:pPr>
            <a:fld id="{992B7ABB-2835-4818-8341-B9B44C4557BB}" type="datetimeFigureOut">
              <a:rPr lang="en-US"/>
              <a:pPr>
                <a:defRPr/>
              </a:pPr>
              <a:t>10/12/2020</a:t>
            </a:fld>
            <a:endParaRPr lang="en-US"/>
          </a:p>
        </p:txBody>
      </p:sp>
    </p:spTree>
    <p:extLst>
      <p:ext uri="{BB962C8B-B14F-4D97-AF65-F5344CB8AC3E}">
        <p14:creationId xmlns:p14="http://schemas.microsoft.com/office/powerpoint/2010/main" val="353981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5F9F3745-A019-48AF-906F-A7281D55F363}"/>
              </a:ext>
            </a:extLst>
          </p:cNvPr>
          <p:cNvSpPr>
            <a:spLocks noGrp="1"/>
          </p:cNvSpPr>
          <p:nvPr>
            <p:ph type="dt" sz="half" idx="10"/>
          </p:nvPr>
        </p:nvSpPr>
        <p:spPr/>
        <p:txBody>
          <a:bodyPr/>
          <a:lstStyle>
            <a:lvl1pPr>
              <a:defRPr/>
            </a:lvl1pPr>
          </a:lstStyle>
          <a:p>
            <a:pPr>
              <a:defRPr/>
            </a:pPr>
            <a:fld id="{4A835C71-3311-47A9-9472-D0E4787C77B0}" type="datetimeFigureOut">
              <a:rPr lang="en-US"/>
              <a:pPr>
                <a:defRPr/>
              </a:pPr>
              <a:t>10/12/2020</a:t>
            </a:fld>
            <a:endParaRPr lang="en-US"/>
          </a:p>
        </p:txBody>
      </p:sp>
      <p:sp>
        <p:nvSpPr>
          <p:cNvPr id="4" name="Footer Placeholder 9">
            <a:extLst>
              <a:ext uri="{FF2B5EF4-FFF2-40B4-BE49-F238E27FC236}">
                <a16:creationId xmlns:a16="http://schemas.microsoft.com/office/drawing/2014/main" id="{116A7B67-E8EA-43E4-B825-A3F7D7EBC2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64783A56-A2B4-40ED-A730-3CCF0B8EB950}"/>
              </a:ext>
            </a:extLst>
          </p:cNvPr>
          <p:cNvSpPr>
            <a:spLocks noGrp="1"/>
          </p:cNvSpPr>
          <p:nvPr>
            <p:ph type="sldNum" sz="quarter" idx="12"/>
          </p:nvPr>
        </p:nvSpPr>
        <p:spPr/>
        <p:txBody>
          <a:bodyPr/>
          <a:lstStyle>
            <a:lvl1pPr>
              <a:defRPr/>
            </a:lvl1pPr>
          </a:lstStyle>
          <a:p>
            <a:fld id="{9CFA75DE-1085-4714-B2BE-26ED60370F47}" type="slidenum">
              <a:rPr lang="en-US" altLang="en-US"/>
              <a:pPr/>
              <a:t>‹#›</a:t>
            </a:fld>
            <a:endParaRPr lang="en-US" altLang="en-US"/>
          </a:p>
        </p:txBody>
      </p:sp>
    </p:spTree>
    <p:extLst>
      <p:ext uri="{BB962C8B-B14F-4D97-AF65-F5344CB8AC3E}">
        <p14:creationId xmlns:p14="http://schemas.microsoft.com/office/powerpoint/2010/main" val="3359787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A2F4256A-D19C-46EF-BE12-4B64B3590D6A}"/>
              </a:ext>
            </a:extLst>
          </p:cNvPr>
          <p:cNvSpPr>
            <a:spLocks noGrp="1"/>
          </p:cNvSpPr>
          <p:nvPr>
            <p:ph type="dt" sz="half" idx="10"/>
          </p:nvPr>
        </p:nvSpPr>
        <p:spPr/>
        <p:txBody>
          <a:bodyPr/>
          <a:lstStyle>
            <a:lvl1pPr>
              <a:defRPr/>
            </a:lvl1pPr>
          </a:lstStyle>
          <a:p>
            <a:pPr>
              <a:defRPr/>
            </a:pPr>
            <a:fld id="{8025718E-14D8-49FF-9506-0E6BCBDD951D}" type="datetimeFigureOut">
              <a:rPr lang="en-US"/>
              <a:pPr>
                <a:defRPr/>
              </a:pPr>
              <a:t>10/12/2020</a:t>
            </a:fld>
            <a:endParaRPr lang="en-US"/>
          </a:p>
        </p:txBody>
      </p:sp>
      <p:sp>
        <p:nvSpPr>
          <p:cNvPr id="3" name="Footer Placeholder 9">
            <a:extLst>
              <a:ext uri="{FF2B5EF4-FFF2-40B4-BE49-F238E27FC236}">
                <a16:creationId xmlns:a16="http://schemas.microsoft.com/office/drawing/2014/main" id="{83B69335-5B3B-4C8E-B0F5-A115EB6ECD1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6060685E-3E1E-4251-AF2B-BBCC10E90623}"/>
              </a:ext>
            </a:extLst>
          </p:cNvPr>
          <p:cNvSpPr>
            <a:spLocks noGrp="1"/>
          </p:cNvSpPr>
          <p:nvPr>
            <p:ph type="sldNum" sz="quarter" idx="12"/>
          </p:nvPr>
        </p:nvSpPr>
        <p:spPr/>
        <p:txBody>
          <a:bodyPr/>
          <a:lstStyle>
            <a:lvl1pPr>
              <a:defRPr/>
            </a:lvl1pPr>
          </a:lstStyle>
          <a:p>
            <a:fld id="{FB35DEF4-5E9D-4DDF-94C2-DFA9C67D5B7C}" type="slidenum">
              <a:rPr lang="en-US" altLang="en-US"/>
              <a:pPr/>
              <a:t>‹#›</a:t>
            </a:fld>
            <a:endParaRPr lang="en-US" altLang="en-US"/>
          </a:p>
        </p:txBody>
      </p:sp>
    </p:spTree>
    <p:extLst>
      <p:ext uri="{BB962C8B-B14F-4D97-AF65-F5344CB8AC3E}">
        <p14:creationId xmlns:p14="http://schemas.microsoft.com/office/powerpoint/2010/main" val="320092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9042400" y="1600200"/>
            <a:ext cx="2645664"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9042400" y="457200"/>
            <a:ext cx="26416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a:extLst>
              <a:ext uri="{FF2B5EF4-FFF2-40B4-BE49-F238E27FC236}">
                <a16:creationId xmlns:a16="http://schemas.microsoft.com/office/drawing/2014/main" id="{178A3847-8CCF-4742-92E5-F6813BD3B6C4}"/>
              </a:ext>
            </a:extLst>
          </p:cNvPr>
          <p:cNvSpPr>
            <a:spLocks noGrp="1"/>
          </p:cNvSpPr>
          <p:nvPr>
            <p:ph type="dt" sz="half" idx="10"/>
          </p:nvPr>
        </p:nvSpPr>
        <p:spPr/>
        <p:txBody>
          <a:bodyPr/>
          <a:lstStyle>
            <a:lvl1pPr>
              <a:defRPr/>
            </a:lvl1pPr>
          </a:lstStyle>
          <a:p>
            <a:pPr>
              <a:defRPr/>
            </a:pPr>
            <a:fld id="{C9A999EE-ED36-4EC2-B668-B9B23798A8EF}" type="datetimeFigureOut">
              <a:rPr lang="en-US"/>
              <a:pPr>
                <a:defRPr/>
              </a:pPr>
              <a:t>10/12/2020</a:t>
            </a:fld>
            <a:endParaRPr lang="en-US"/>
          </a:p>
        </p:txBody>
      </p:sp>
      <p:sp>
        <p:nvSpPr>
          <p:cNvPr id="6" name="Footer Placeholder 9">
            <a:extLst>
              <a:ext uri="{FF2B5EF4-FFF2-40B4-BE49-F238E27FC236}">
                <a16:creationId xmlns:a16="http://schemas.microsoft.com/office/drawing/2014/main" id="{2418CBFA-F33D-4827-B12F-AAEE037F41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367E3911-B6E0-4EC3-A946-9C88CA9F3868}"/>
              </a:ext>
            </a:extLst>
          </p:cNvPr>
          <p:cNvSpPr>
            <a:spLocks noGrp="1"/>
          </p:cNvSpPr>
          <p:nvPr>
            <p:ph type="sldNum" sz="quarter" idx="12"/>
          </p:nvPr>
        </p:nvSpPr>
        <p:spPr/>
        <p:txBody>
          <a:bodyPr/>
          <a:lstStyle>
            <a:lvl1pPr>
              <a:defRPr/>
            </a:lvl1pPr>
          </a:lstStyle>
          <a:p>
            <a:fld id="{F55BDE00-7E1E-44E6-8328-80BCAC3B6484}" type="slidenum">
              <a:rPr lang="en-US" altLang="en-US"/>
              <a:pPr/>
              <a:t>‹#›</a:t>
            </a:fld>
            <a:endParaRPr lang="en-US" altLang="en-US"/>
          </a:p>
        </p:txBody>
      </p:sp>
    </p:spTree>
    <p:extLst>
      <p:ext uri="{BB962C8B-B14F-4D97-AF65-F5344CB8AC3E}">
        <p14:creationId xmlns:p14="http://schemas.microsoft.com/office/powerpoint/2010/main" val="210805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1752600" y="1444752"/>
            <a:ext cx="10076688" cy="43891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8BEEBAAA-29B5-4AF5-BC5F-7E580C29002D}" type="datetimeFigureOut">
              <a:rPr lang="en-US" smtClean="0"/>
              <a:pPr/>
              <a:t>10/12/2020</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8839200" y="1600200"/>
            <a:ext cx="27432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a:extLst>
              <a:ext uri="{FF2B5EF4-FFF2-40B4-BE49-F238E27FC236}">
                <a16:creationId xmlns:a16="http://schemas.microsoft.com/office/drawing/2014/main" id="{4A8DFE22-8F86-4032-BA48-999F6D45BDC0}"/>
              </a:ext>
            </a:extLst>
          </p:cNvPr>
          <p:cNvSpPr>
            <a:spLocks noGrp="1"/>
          </p:cNvSpPr>
          <p:nvPr>
            <p:ph type="dt" sz="half" idx="10"/>
          </p:nvPr>
        </p:nvSpPr>
        <p:spPr/>
        <p:txBody>
          <a:bodyPr/>
          <a:lstStyle>
            <a:lvl1pPr>
              <a:defRPr/>
            </a:lvl1pPr>
          </a:lstStyle>
          <a:p>
            <a:pPr>
              <a:defRPr/>
            </a:pPr>
            <a:fld id="{DA91B14F-52BE-43E4-9622-637E4A0C598A}" type="datetimeFigureOut">
              <a:rPr lang="en-US"/>
              <a:pPr>
                <a:defRPr/>
              </a:pPr>
              <a:t>10/12/2020</a:t>
            </a:fld>
            <a:endParaRPr lang="en-US"/>
          </a:p>
        </p:txBody>
      </p:sp>
      <p:sp>
        <p:nvSpPr>
          <p:cNvPr id="6" name="Footer Placeholder 9">
            <a:extLst>
              <a:ext uri="{FF2B5EF4-FFF2-40B4-BE49-F238E27FC236}">
                <a16:creationId xmlns:a16="http://schemas.microsoft.com/office/drawing/2014/main" id="{0EAE134A-1990-45E8-A039-8C3412EF28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C1F4BB4B-5B88-45D9-BECE-BAD9B4E6F082}"/>
              </a:ext>
            </a:extLst>
          </p:cNvPr>
          <p:cNvSpPr>
            <a:spLocks noGrp="1"/>
          </p:cNvSpPr>
          <p:nvPr>
            <p:ph type="sldNum" sz="quarter" idx="12"/>
          </p:nvPr>
        </p:nvSpPr>
        <p:spPr/>
        <p:txBody>
          <a:bodyPr/>
          <a:lstStyle>
            <a:lvl1pPr>
              <a:defRPr/>
            </a:lvl1pPr>
          </a:lstStyle>
          <a:p>
            <a:fld id="{0FCBA805-6DD1-44FE-A874-15999EB7E0B5}" type="slidenum">
              <a:rPr lang="en-US" altLang="en-US"/>
              <a:pPr/>
              <a:t>‹#›</a:t>
            </a:fld>
            <a:endParaRPr lang="en-US" altLang="en-US"/>
          </a:p>
        </p:txBody>
      </p:sp>
    </p:spTree>
    <p:extLst>
      <p:ext uri="{BB962C8B-B14F-4D97-AF65-F5344CB8AC3E}">
        <p14:creationId xmlns:p14="http://schemas.microsoft.com/office/powerpoint/2010/main" val="277991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29ED68D1-9248-44DE-917A-11D90B986F7E}"/>
              </a:ext>
            </a:extLst>
          </p:cNvPr>
          <p:cNvSpPr>
            <a:spLocks noGrp="1"/>
          </p:cNvSpPr>
          <p:nvPr>
            <p:ph type="dt" sz="half" idx="10"/>
          </p:nvPr>
        </p:nvSpPr>
        <p:spPr/>
        <p:txBody>
          <a:bodyPr/>
          <a:lstStyle>
            <a:lvl1pPr>
              <a:defRPr/>
            </a:lvl1pPr>
          </a:lstStyle>
          <a:p>
            <a:pPr>
              <a:defRPr/>
            </a:pPr>
            <a:fld id="{AC389621-BC34-436E-AA9D-7F60BD01AA1A}" type="datetimeFigureOut">
              <a:rPr lang="en-US"/>
              <a:pPr>
                <a:defRPr/>
              </a:pPr>
              <a:t>10/12/2020</a:t>
            </a:fld>
            <a:endParaRPr lang="en-US"/>
          </a:p>
        </p:txBody>
      </p:sp>
      <p:sp>
        <p:nvSpPr>
          <p:cNvPr id="5" name="Footer Placeholder 9">
            <a:extLst>
              <a:ext uri="{FF2B5EF4-FFF2-40B4-BE49-F238E27FC236}">
                <a16:creationId xmlns:a16="http://schemas.microsoft.com/office/drawing/2014/main" id="{5EBD408A-1FE1-4595-A56B-D183D6CC87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0431F754-22F2-47D4-82A7-FBBE04A398D2}"/>
              </a:ext>
            </a:extLst>
          </p:cNvPr>
          <p:cNvSpPr>
            <a:spLocks noGrp="1"/>
          </p:cNvSpPr>
          <p:nvPr>
            <p:ph type="sldNum" sz="quarter" idx="12"/>
          </p:nvPr>
        </p:nvSpPr>
        <p:spPr/>
        <p:txBody>
          <a:bodyPr/>
          <a:lstStyle>
            <a:lvl1pPr>
              <a:defRPr/>
            </a:lvl1pPr>
          </a:lstStyle>
          <a:p>
            <a:fld id="{191E4515-8A94-40AC-9CCC-BEFE8679B549}" type="slidenum">
              <a:rPr lang="en-US" altLang="en-US"/>
              <a:pPr/>
              <a:t>‹#›</a:t>
            </a:fld>
            <a:endParaRPr lang="en-US" altLang="en-US"/>
          </a:p>
        </p:txBody>
      </p:sp>
    </p:spTree>
    <p:extLst>
      <p:ext uri="{BB962C8B-B14F-4D97-AF65-F5344CB8AC3E}">
        <p14:creationId xmlns:p14="http://schemas.microsoft.com/office/powerpoint/2010/main" val="1738253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7F09183B-6D24-468F-9ADA-8D0FFC275DB3}"/>
              </a:ext>
            </a:extLst>
          </p:cNvPr>
          <p:cNvSpPr>
            <a:spLocks noGrp="1"/>
          </p:cNvSpPr>
          <p:nvPr>
            <p:ph type="dt" sz="half" idx="10"/>
          </p:nvPr>
        </p:nvSpPr>
        <p:spPr/>
        <p:txBody>
          <a:bodyPr/>
          <a:lstStyle>
            <a:lvl1pPr>
              <a:defRPr/>
            </a:lvl1pPr>
          </a:lstStyle>
          <a:p>
            <a:pPr>
              <a:defRPr/>
            </a:pPr>
            <a:fld id="{029DFB19-4091-45A0-9FF0-B356F0E47120}" type="datetimeFigureOut">
              <a:rPr lang="en-US"/>
              <a:pPr>
                <a:defRPr/>
              </a:pPr>
              <a:t>10/12/2020</a:t>
            </a:fld>
            <a:endParaRPr lang="en-US"/>
          </a:p>
        </p:txBody>
      </p:sp>
      <p:sp>
        <p:nvSpPr>
          <p:cNvPr id="5" name="Footer Placeholder 9">
            <a:extLst>
              <a:ext uri="{FF2B5EF4-FFF2-40B4-BE49-F238E27FC236}">
                <a16:creationId xmlns:a16="http://schemas.microsoft.com/office/drawing/2014/main" id="{0DFE19A9-9398-45B3-97BD-50C4C80214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1325581B-40D6-48DC-ABE5-09FC741B4FFC}"/>
              </a:ext>
            </a:extLst>
          </p:cNvPr>
          <p:cNvSpPr>
            <a:spLocks noGrp="1"/>
          </p:cNvSpPr>
          <p:nvPr>
            <p:ph type="sldNum" sz="quarter" idx="12"/>
          </p:nvPr>
        </p:nvSpPr>
        <p:spPr/>
        <p:txBody>
          <a:bodyPr/>
          <a:lstStyle>
            <a:lvl1pPr>
              <a:defRPr/>
            </a:lvl1pPr>
          </a:lstStyle>
          <a:p>
            <a:fld id="{A1060D6D-84D5-4D24-8A88-37F5807C265C}" type="slidenum">
              <a:rPr lang="en-US" altLang="en-US"/>
              <a:pPr/>
              <a:t>‹#›</a:t>
            </a:fld>
            <a:endParaRPr lang="en-US" altLang="en-US"/>
          </a:p>
        </p:txBody>
      </p:sp>
    </p:spTree>
    <p:extLst>
      <p:ext uri="{BB962C8B-B14F-4D97-AF65-F5344CB8AC3E}">
        <p14:creationId xmlns:p14="http://schemas.microsoft.com/office/powerpoint/2010/main" val="1295462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20B9-3407-0646-BCFC-1AB6645D6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B7DF46-4B67-7F4C-A17F-B04015D80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4F5ED-3FAF-7E4F-8EEB-49BC6FBC5132}"/>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885F2FB0-FA00-6D48-BB86-F399DC2CC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9BE28-6D79-E24F-9A9C-51DBED337B95}"/>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3438582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38CE-367A-904A-A609-D8CB47493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7C82-6165-D744-AA23-2A9555835A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45C21-B9C2-3B4C-B4B0-F7424EB5015D}"/>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22711A3A-491B-6E41-BBBE-FE8C657E9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B2A55-9DDA-8848-8DDA-5F76364FF94F}"/>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316247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A2BC-2EC5-4B4B-B298-451ACBFEA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480CC-C98A-624E-BE51-6E36605343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0C3D5F-512D-3C41-91DA-41E00A691DD7}"/>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337AD635-66E6-9845-8A83-AE83B7145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574F4-4C01-104E-B5C9-BFC3241EC5BB}"/>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1830509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1214-6B3B-9542-A9A9-2B3F9AAC5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ACE0D-469D-0E4C-993D-916A55DE11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E013C-3027-9E4F-94C1-0658F684A9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251259-A4E2-4E42-B367-8A5D665F63A3}"/>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6" name="Footer Placeholder 5">
            <a:extLst>
              <a:ext uri="{FF2B5EF4-FFF2-40B4-BE49-F238E27FC236}">
                <a16:creationId xmlns:a16="http://schemas.microsoft.com/office/drawing/2014/main" id="{0ADB3E6E-17A7-EA4D-8DF9-9A4A9CE4C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3C562-AECB-2D4B-8CB9-E62E01B86AF1}"/>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331057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BD2E-4E6D-8E48-8457-60E2162EE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B7489-01B7-934B-AAA9-2D708519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38B530-21EF-8C43-B152-62BCB2D342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64E61-A3E3-BD40-8F4D-783067A2D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5A691C-7BF6-3E4F-B464-AF321C9804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A80B2F-969F-C844-B139-0D1CB3F377CA}"/>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8" name="Footer Placeholder 7">
            <a:extLst>
              <a:ext uri="{FF2B5EF4-FFF2-40B4-BE49-F238E27FC236}">
                <a16:creationId xmlns:a16="http://schemas.microsoft.com/office/drawing/2014/main" id="{2E810CDF-864C-C346-A077-76C06A098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7CDAB5-26B9-A64B-A96D-F156CB290517}"/>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2563662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B6FF-F70E-C54D-B45F-7EE4C28133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9904CA-1C17-2D46-81C7-F72BB2729283}"/>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4" name="Footer Placeholder 3">
            <a:extLst>
              <a:ext uri="{FF2B5EF4-FFF2-40B4-BE49-F238E27FC236}">
                <a16:creationId xmlns:a16="http://schemas.microsoft.com/office/drawing/2014/main" id="{5FA222C4-903D-C24A-9C6E-44C2FA9AA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B5E878-79A5-BA48-B05D-9A9E2BE5AD62}"/>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536671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541695-CBA5-2143-813A-E87975BF504D}"/>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3" name="Footer Placeholder 2">
            <a:extLst>
              <a:ext uri="{FF2B5EF4-FFF2-40B4-BE49-F238E27FC236}">
                <a16:creationId xmlns:a16="http://schemas.microsoft.com/office/drawing/2014/main" id="{0F2FEB62-F33B-3448-8702-1E1634630C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714124-EB3A-884B-91F2-A83E0BBCB825}"/>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232121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1709738"/>
            <a:ext cx="10079736" cy="2852737"/>
          </a:xfrm>
        </p:spPr>
        <p:txBody>
          <a:bodyPr anchor="b">
            <a:normAutofit/>
          </a:bodyPr>
          <a:lstStyle>
            <a:lvl1pPr>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1752600" y="4589463"/>
            <a:ext cx="100797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BD31A3-BB3E-4313-83C9-61296DA7E4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10938445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AB7F-9716-8145-96EC-B07874BDF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BCB07-EA15-A148-BB19-64A6E2EE9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A57C9-5D7A-C04C-AA82-F852DC4D1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9800FC-245C-5149-9011-0ACDF333EFEF}"/>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6" name="Footer Placeholder 5">
            <a:extLst>
              <a:ext uri="{FF2B5EF4-FFF2-40B4-BE49-F238E27FC236}">
                <a16:creationId xmlns:a16="http://schemas.microsoft.com/office/drawing/2014/main" id="{AA2AD3FE-29C7-DB43-9ADB-B74A35A10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BE3FE-5DCD-B040-8FBF-DB8FAE6E618D}"/>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2099295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E1E9-9A04-474E-8099-4CCB0F681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4C1A3-8E7D-004B-BB52-AF816BC86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3FD59D-46BF-2047-AF43-7670EEFBA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A03EA0-EE1A-0047-B3B2-6135309717DC}"/>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6" name="Footer Placeholder 5">
            <a:extLst>
              <a:ext uri="{FF2B5EF4-FFF2-40B4-BE49-F238E27FC236}">
                <a16:creationId xmlns:a16="http://schemas.microsoft.com/office/drawing/2014/main" id="{BD07FC93-C902-F248-8935-1B940A350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309CA-BAB9-594F-835A-ACBB636AAE76}"/>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3668930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BA60-399B-374C-BE57-ABDF32B8D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1BEE0-FA5F-F348-91C5-7A7775ED40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8C61A-FE98-6F42-A8FC-32E36D7D765D}"/>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8C433722-3DC5-624C-A707-14465FF55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678CB-6875-9140-A0AC-11FF688A935B}"/>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1677301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E2365A-007F-9D4B-8C2D-5C70058332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F9DA3C-5885-9044-9255-442C02F175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72F0C-A98A-384F-B43A-F40DFFE2156D}"/>
              </a:ext>
            </a:extLst>
          </p:cNvPr>
          <p:cNvSpPr>
            <a:spLocks noGrp="1"/>
          </p:cNvSpPr>
          <p:nvPr>
            <p:ph type="dt" sz="half" idx="10"/>
          </p:nvPr>
        </p:nvSpPr>
        <p:spPr/>
        <p:txBody>
          <a:body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FD760654-6916-7644-8FFA-C620CCCF8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468D9-E8CC-2242-817D-6B0E34F79EA0}"/>
              </a:ext>
            </a:extLst>
          </p:cNvPr>
          <p:cNvSpPr>
            <a:spLocks noGrp="1"/>
          </p:cNvSpPr>
          <p:nvPr>
            <p:ph type="sldNum" sz="quarter" idx="12"/>
          </p:nvPr>
        </p:nvSpPr>
        <p:spPr/>
        <p:txBody>
          <a:bodyPr/>
          <a:lstStyle/>
          <a:p>
            <a:fld id="{DAC33880-824A-AC41-85B1-4CC20B5AB183}" type="slidenum">
              <a:rPr lang="en-US" smtClean="0"/>
              <a:t>‹#›</a:t>
            </a:fld>
            <a:endParaRPr lang="en-US"/>
          </a:p>
        </p:txBody>
      </p:sp>
    </p:spTree>
    <p:extLst>
      <p:ext uri="{BB962C8B-B14F-4D97-AF65-F5344CB8AC3E}">
        <p14:creationId xmlns:p14="http://schemas.microsoft.com/office/powerpoint/2010/main" val="4045383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752600" y="1501775"/>
            <a:ext cx="47434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086600" y="1501775"/>
            <a:ext cx="47434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BD31A3-BB3E-4313-83C9-61296DA7E4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5195168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752600" y="2238375"/>
            <a:ext cx="470217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107004" y="1414463"/>
            <a:ext cx="47253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07004" y="2238375"/>
            <a:ext cx="472533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BD31A3-BB3E-4313-83C9-61296DA7E415}" type="datetimeFigureOut">
              <a:rPr lang="en-US" smtClean="0"/>
              <a:t>10/12/2020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
        <p:nvSpPr>
          <p:cNvPr id="10" name="Title 9"/>
          <p:cNvSpPr>
            <a:spLocks noGrp="1"/>
          </p:cNvSpPr>
          <p:nvPr>
            <p:ph type="title"/>
          </p:nvPr>
        </p:nvSpPr>
        <p:spPr>
          <a:xfrm>
            <a:off x="521208" y="448056"/>
            <a:ext cx="11311128" cy="640080"/>
          </a:xfrm>
        </p:spPr>
        <p:txBody>
          <a:bodyPr/>
          <a:lstStyle/>
          <a:p>
            <a:r>
              <a:rPr lang="en-US" smtClean="0"/>
              <a:t>Click to edit Master title style</a:t>
            </a:r>
            <a:endParaRPr lang="en-US"/>
          </a:p>
        </p:txBody>
      </p:sp>
    </p:spTree>
    <p:extLst>
      <p:ext uri="{BB962C8B-B14F-4D97-AF65-F5344CB8AC3E}">
        <p14:creationId xmlns:p14="http://schemas.microsoft.com/office/powerpoint/2010/main" val="132874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8BEEBAAA-29B5-4AF5-BC5F-7E580C29002D}" type="datetimeFigureOut">
              <a:rPr lang="en-US" smtClean="0"/>
              <a:pPr/>
              <a:t>10/12/2020</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1357442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D31A3-BB3E-4313-83C9-61296DA7E415}" type="datetimeFigureOut">
              <a:rPr lang="en-US" smtClean="0"/>
              <a:t>10/12/2020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19300432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6210300" y="987425"/>
            <a:ext cx="56220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71650" y="2171700"/>
            <a:ext cx="3943350" cy="3697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7099791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3936" y="457200"/>
            <a:ext cx="3941064" cy="1600200"/>
          </a:xfrm>
        </p:spPr>
        <p:txBody>
          <a:bodyPr anchor="b"/>
          <a:lstStyle>
            <a:lvl1pPr>
              <a:defRPr sz="320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208776" y="987425"/>
            <a:ext cx="56235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73936" y="2176272"/>
            <a:ext cx="3941064" cy="3694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6929849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eekaboo view of the Mt. SAC campus with rolling hills and snowcapped mountain in the background" title="Landscape of Campus"/>
          <p:cNvPicPr>
            <a:picLocks noChangeAspect="1"/>
          </p:cNvPicPr>
          <p:nvPr userDrawn="1"/>
        </p:nvPicPr>
        <p:blipFill rotWithShape="1">
          <a:blip r:embed="rId13">
            <a:extLst>
              <a:ext uri="{28A0092B-C50C-407E-A947-70E740481C1C}">
                <a14:useLocalDpi xmlns:a14="http://schemas.microsoft.com/office/drawing/2010/main" val="0"/>
              </a:ext>
            </a:extLst>
          </a:blip>
          <a:srcRect l="37431" t="-136" r="49163" b="7881"/>
          <a:stretch/>
        </p:blipFill>
        <p:spPr>
          <a:xfrm>
            <a:off x="-8636" y="-10160"/>
            <a:ext cx="1503680" cy="6898640"/>
          </a:xfrm>
          <a:prstGeom prst="rect">
            <a:avLst/>
          </a:prstGeom>
        </p:spPr>
      </p:pic>
      <p:sp>
        <p:nvSpPr>
          <p:cNvPr id="7" name="Rectangle 6"/>
          <p:cNvSpPr/>
          <p:nvPr userDrawn="1"/>
        </p:nvSpPr>
        <p:spPr>
          <a:xfrm>
            <a:off x="0" y="0"/>
            <a:ext cx="1549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lvl="0" algn="ctr"/>
            <a:endParaRPr lang="en-US" dirty="0"/>
          </a:p>
        </p:txBody>
      </p:sp>
      <p:sp>
        <p:nvSpPr>
          <p:cNvPr id="2" name="Title Placeholder 1"/>
          <p:cNvSpPr>
            <a:spLocks noGrp="1"/>
          </p:cNvSpPr>
          <p:nvPr>
            <p:ph type="title"/>
          </p:nvPr>
        </p:nvSpPr>
        <p:spPr>
          <a:xfrm>
            <a:off x="521208" y="448056"/>
            <a:ext cx="11311128" cy="640080"/>
          </a:xfrm>
          <a:prstGeom prst="rect">
            <a:avLst/>
          </a:prstGeom>
          <a:solidFill>
            <a:schemeClr val="accent2">
              <a:lumMod val="75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55648" y="1447800"/>
            <a:ext cx="10076688" cy="43860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4" name="Date Placeholder 3"/>
          <p:cNvSpPr>
            <a:spLocks noGrp="1"/>
          </p:cNvSpPr>
          <p:nvPr>
            <p:ph type="dt" sz="half" idx="2"/>
          </p:nvPr>
        </p:nvSpPr>
        <p:spPr>
          <a:xfrm>
            <a:off x="1755648" y="6356352"/>
            <a:ext cx="3276600" cy="365125"/>
          </a:xfrm>
          <a:prstGeom prst="rect">
            <a:avLst/>
          </a:prstGeom>
        </p:spPr>
        <p:txBody>
          <a:bodyPr vert="horz" lIns="91440" tIns="45720" rIns="91440" bIns="45720" rtlCol="0" anchor="ctr"/>
          <a:lstStyle>
            <a:lvl1pPr algn="l">
              <a:defRPr sz="1100">
                <a:solidFill>
                  <a:schemeClr val="tx1"/>
                </a:solidFill>
              </a:defRPr>
            </a:lvl1pPr>
          </a:lstStyle>
          <a:p>
            <a:fld id="{8BEEBAAA-29B5-4AF5-BC5F-7E580C29002D}" type="datetimeFigureOut">
              <a:rPr lang="en-US" smtClean="0"/>
              <a:pPr/>
              <a:t>10/12/2020</a:t>
            </a:fld>
            <a:endParaRPr lang="en-US" dirty="0"/>
          </a:p>
        </p:txBody>
      </p:sp>
      <p:sp>
        <p:nvSpPr>
          <p:cNvPr id="5" name="Footer Placeholder 4"/>
          <p:cNvSpPr>
            <a:spLocks noGrp="1"/>
          </p:cNvSpPr>
          <p:nvPr>
            <p:ph type="ftr" sz="quarter" idx="3"/>
          </p:nvPr>
        </p:nvSpPr>
        <p:spPr>
          <a:xfrm>
            <a:off x="5346192" y="6356352"/>
            <a:ext cx="2895600" cy="365125"/>
          </a:xfrm>
          <a:prstGeom prst="rect">
            <a:avLst/>
          </a:prstGeom>
        </p:spPr>
        <p:txBody>
          <a:bodyPr vert="horz" lIns="91440" tIns="45720" rIns="91440" bIns="45720" rtlCol="0" anchor="ctr"/>
          <a:lstStyle>
            <a:lvl1pPr algn="ctr">
              <a:defRPr sz="110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8555736" y="6356352"/>
            <a:ext cx="3276600" cy="365125"/>
          </a:xfrm>
          <a:prstGeom prst="rect">
            <a:avLst/>
          </a:prstGeom>
        </p:spPr>
        <p:txBody>
          <a:bodyPr vert="horz" lIns="91440" tIns="45720" rIns="91440" bIns="45720" rtlCol="0" anchor="ctr"/>
          <a:lstStyle>
            <a:lvl1pPr algn="r">
              <a:defRPr sz="1100">
                <a:solidFill>
                  <a:schemeClr val="tx1"/>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 id="2147483677" r:id="rId4"/>
    <p:sldLayoutId id="2147483678" r:id="rId5"/>
    <p:sldLayoutId id="2147483672"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1pPr>
      <a:lvl2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2pPr>
      <a:lvl3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3pPr>
      <a:lvl4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4pPr>
      <a:lvl5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0B016377-D268-40DB-BAB1-12B8EFF4B2DD}"/>
              </a:ext>
            </a:extLst>
          </p:cNvPr>
          <p:cNvSpPr>
            <a:spLocks noGrp="1"/>
          </p:cNvSpPr>
          <p:nvPr>
            <p:ph type="body" idx="1"/>
          </p:nvPr>
        </p:nvSpPr>
        <p:spPr bwMode="auto">
          <a:xfrm>
            <a:off x="609600" y="1447800"/>
            <a:ext cx="1097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88EE9697-9FDB-4320-A71E-FFC9F2610511}"/>
              </a:ext>
            </a:extLst>
          </p:cNvPr>
          <p:cNvSpPr>
            <a:spLocks noGrp="1"/>
          </p:cNvSpPr>
          <p:nvPr>
            <p:ph type="dt" sz="half" idx="2"/>
          </p:nvPr>
        </p:nvSpPr>
        <p:spPr>
          <a:xfrm>
            <a:off x="7721600" y="6203950"/>
            <a:ext cx="34544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B360D7BD-B399-40AB-8074-3F909D0E9AE4}" type="datetimeFigureOut">
              <a:rPr lang="en-US"/>
              <a:pPr>
                <a:defRPr/>
              </a:pPr>
              <a:t>10/12/2020</a:t>
            </a:fld>
            <a:endParaRPr lang="en-US"/>
          </a:p>
        </p:txBody>
      </p:sp>
      <p:sp>
        <p:nvSpPr>
          <p:cNvPr id="10" name="Footer Placeholder 9">
            <a:extLst>
              <a:ext uri="{FF2B5EF4-FFF2-40B4-BE49-F238E27FC236}">
                <a16:creationId xmlns:a16="http://schemas.microsoft.com/office/drawing/2014/main" id="{222ABFD1-CF59-4659-BA4C-443933059CEF}"/>
              </a:ext>
            </a:extLst>
          </p:cNvPr>
          <p:cNvSpPr>
            <a:spLocks noGrp="1"/>
          </p:cNvSpPr>
          <p:nvPr>
            <p:ph type="ftr" sz="quarter" idx="3"/>
          </p:nvPr>
        </p:nvSpPr>
        <p:spPr>
          <a:xfrm>
            <a:off x="2844800" y="6203950"/>
            <a:ext cx="47752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a:extLst>
              <a:ext uri="{FF2B5EF4-FFF2-40B4-BE49-F238E27FC236}">
                <a16:creationId xmlns:a16="http://schemas.microsoft.com/office/drawing/2014/main" id="{04FB0570-E756-4EB4-B386-70A52C52C40D}"/>
              </a:ext>
            </a:extLst>
          </p:cNvPr>
          <p:cNvSpPr>
            <a:spLocks noGrp="1"/>
          </p:cNvSpPr>
          <p:nvPr>
            <p:ph type="sldNum" sz="quarter" idx="4"/>
          </p:nvPr>
        </p:nvSpPr>
        <p:spPr>
          <a:xfrm>
            <a:off x="11214100" y="6181725"/>
            <a:ext cx="8128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fld id="{81BCF91D-B40F-4CC0-98F5-E0E45F673315}" type="slidenum">
              <a:rPr lang="en-US" altLang="en-US"/>
              <a:pPr/>
              <a:t>‹#›</a:t>
            </a:fld>
            <a:endParaRPr lang="en-US" altLang="en-US"/>
          </a:p>
        </p:txBody>
      </p:sp>
      <p:sp>
        <p:nvSpPr>
          <p:cNvPr id="5" name="Title Placeholder 4">
            <a:extLst>
              <a:ext uri="{FF2B5EF4-FFF2-40B4-BE49-F238E27FC236}">
                <a16:creationId xmlns:a16="http://schemas.microsoft.com/office/drawing/2014/main" id="{46A4CE9D-561B-4A7C-AA5B-8C53E8CE8DBD}"/>
              </a:ext>
            </a:extLst>
          </p:cNvPr>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68579985"/>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894747"/>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713A3A"/>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894747"/>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894747"/>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5A78B-A802-024E-9501-C6130F6B29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5DE02-723D-1442-AC5D-EF56633C8B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D3137-E730-9D45-9DEB-AD3342330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8C3F-8A9A-BD47-B403-C6854D731269}" type="datetimeFigureOut">
              <a:rPr lang="en-US" smtClean="0"/>
              <a:t>10/12/2020</a:t>
            </a:fld>
            <a:endParaRPr lang="en-US"/>
          </a:p>
        </p:txBody>
      </p:sp>
      <p:sp>
        <p:nvSpPr>
          <p:cNvPr id="5" name="Footer Placeholder 4">
            <a:extLst>
              <a:ext uri="{FF2B5EF4-FFF2-40B4-BE49-F238E27FC236}">
                <a16:creationId xmlns:a16="http://schemas.microsoft.com/office/drawing/2014/main" id="{F6FCCBB7-774A-8A40-A379-731A8E857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D7AE19-97EF-C04A-9A19-E713265FE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33880-824A-AC41-85B1-4CC20B5AB183}" type="slidenum">
              <a:rPr lang="en-US" smtClean="0"/>
              <a:t>‹#›</a:t>
            </a:fld>
            <a:endParaRPr lang="en-US"/>
          </a:p>
        </p:txBody>
      </p:sp>
    </p:spTree>
    <p:extLst>
      <p:ext uri="{BB962C8B-B14F-4D97-AF65-F5344CB8AC3E}">
        <p14:creationId xmlns:p14="http://schemas.microsoft.com/office/powerpoint/2010/main" val="10526590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mtsac.edu/honor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mtsac.edu/honors/" TargetMode="External"/><Relationship Id="rId2" Type="http://schemas.openxmlformats.org/officeDocument/2006/relationships/hyperlink" Target="https://cccconfer.zoom.us/j/567896817" TargetMode="Externa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mtsac.edu/counseling/"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mtsac.edu/step"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mtsac.edu/step/" TargetMode="Externa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www.mtsac.edu/eops"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hyperlink" Target="http://www.mtsac.edu/reach" TargetMode="External"/><Relationship Id="rId4" Type="http://schemas.openxmlformats.org/officeDocument/2006/relationships/hyperlink" Target="mailto:mtsacreach@mtsac.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www.mtsac.edu/acces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566160" y="4701404"/>
            <a:ext cx="8080373" cy="1111495"/>
          </a:xfrm>
        </p:spPr>
        <p:txBody>
          <a:bodyPr>
            <a:normAutofit/>
          </a:bodyPr>
          <a:lstStyle/>
          <a:p>
            <a:r>
              <a:rPr lang="en-US" sz="4800" dirty="0" smtClean="0">
                <a:latin typeface="Calibri" panose="020F0502020204030204" pitchFamily="34" charset="0"/>
              </a:rPr>
              <a:t>Virtual Resource Fair </a:t>
            </a:r>
            <a:endParaRPr lang="en-US" sz="4800" dirty="0">
              <a:solidFill>
                <a:schemeClr val="bg1"/>
              </a:solidFill>
              <a:latin typeface="Calibri" panose="020F0502020204030204" pitchFamily="34" charset="0"/>
            </a:endParaRPr>
          </a:p>
        </p:txBody>
      </p:sp>
      <p:sp>
        <p:nvSpPr>
          <p:cNvPr id="4" name="Text Placeholder 2"/>
          <p:cNvSpPr>
            <a:spLocks noGrp="1"/>
          </p:cNvSpPr>
          <p:nvPr>
            <p:ph type="body" idx="1"/>
          </p:nvPr>
        </p:nvSpPr>
        <p:spPr>
          <a:xfrm>
            <a:off x="3606800" y="5537199"/>
            <a:ext cx="8080373" cy="582295"/>
          </a:xfrm>
        </p:spPr>
        <p:txBody>
          <a:bodyPr anchor="b">
            <a:normAutofit fontScale="92500"/>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Helping students connect with the Mt. SAC campus community. </a:t>
            </a:r>
          </a:p>
        </p:txBody>
      </p:sp>
    </p:spTree>
    <p:extLst>
      <p:ext uri="{BB962C8B-B14F-4D97-AF65-F5344CB8AC3E}">
        <p14:creationId xmlns:p14="http://schemas.microsoft.com/office/powerpoint/2010/main" val="2471807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98488"/>
            <a:ext cx="11311128" cy="640080"/>
          </a:xfrm>
        </p:spPr>
        <p:txBody>
          <a:bodyPr>
            <a:noAutofit/>
          </a:bodyPr>
          <a:lstStyle/>
          <a:p>
            <a:r>
              <a:rPr lang="en-US" sz="4000" b="1" dirty="0" smtClean="0"/>
              <a:t>Benefits</a:t>
            </a:r>
            <a:endParaRPr lang="en-US" sz="4000" b="1" dirty="0"/>
          </a:p>
        </p:txBody>
      </p:sp>
      <p:pic>
        <p:nvPicPr>
          <p:cNvPr id="3" name="Picture 2">
            <a:extLst>
              <a:ext uri="{FF2B5EF4-FFF2-40B4-BE49-F238E27FC236}">
                <a16:creationId xmlns:a16="http://schemas.microsoft.com/office/drawing/2014/main" id="{AD4CF9F0-6B14-7346-8FC0-52D804C49F91}"/>
              </a:ext>
            </a:extLst>
          </p:cNvPr>
          <p:cNvPicPr>
            <a:picLocks noChangeAspect="1"/>
          </p:cNvPicPr>
          <p:nvPr/>
        </p:nvPicPr>
        <p:blipFill>
          <a:blip r:embed="rId2"/>
          <a:stretch>
            <a:fillRect/>
          </a:stretch>
        </p:blipFill>
        <p:spPr>
          <a:xfrm>
            <a:off x="1790788" y="342303"/>
            <a:ext cx="9800421" cy="4720090"/>
          </a:xfrm>
          <a:prstGeom prst="rect">
            <a:avLst/>
          </a:prstGeom>
        </p:spPr>
      </p:pic>
      <p:sp>
        <p:nvSpPr>
          <p:cNvPr id="4" name="TextBox 3">
            <a:extLst>
              <a:ext uri="{FF2B5EF4-FFF2-40B4-BE49-F238E27FC236}">
                <a16:creationId xmlns:a16="http://schemas.microsoft.com/office/drawing/2014/main" id="{C6A8FDC3-66A2-A441-9619-E857C6AF88A5}"/>
              </a:ext>
            </a:extLst>
          </p:cNvPr>
          <p:cNvSpPr txBox="1"/>
          <p:nvPr/>
        </p:nvSpPr>
        <p:spPr>
          <a:xfrm>
            <a:off x="3017693" y="1315301"/>
            <a:ext cx="2567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rPr>
              <a:t>Priority Registration</a:t>
            </a:r>
          </a:p>
        </p:txBody>
      </p:sp>
      <p:sp>
        <p:nvSpPr>
          <p:cNvPr id="5" name="Rectangle 4"/>
          <p:cNvSpPr/>
          <p:nvPr/>
        </p:nvSpPr>
        <p:spPr>
          <a:xfrm>
            <a:off x="3091682" y="2611332"/>
            <a:ext cx="292215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Assistance with Textbooks, Fees and Supplies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7757359" y="4216646"/>
            <a:ext cx="36985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Free, One-on-One </a:t>
            </a:r>
            <a:r>
              <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rPr>
              <a:t>O</a:t>
            </a: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nline </a:t>
            </a:r>
            <a:r>
              <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rPr>
              <a:t>T</a:t>
            </a: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utoring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3017693" y="4105880"/>
            <a:ext cx="29961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Job Placement On-Campus</a:t>
            </a:r>
            <a:endPar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endParaRPr>
          </a:p>
        </p:txBody>
      </p:sp>
      <p:sp>
        <p:nvSpPr>
          <p:cNvPr id="8" name="Rectangle 7"/>
          <p:cNvSpPr/>
          <p:nvPr/>
        </p:nvSpPr>
        <p:spPr>
          <a:xfrm>
            <a:off x="7569126" y="1254405"/>
            <a:ext cx="407497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rPr>
              <a:t>Childcare Referrals and Payment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24673CB-1160-224C-ACE0-605F4EC6776A}"/>
              </a:ext>
            </a:extLst>
          </p:cNvPr>
          <p:cNvPicPr>
            <a:picLocks noChangeAspect="1"/>
          </p:cNvPicPr>
          <p:nvPr/>
        </p:nvPicPr>
        <p:blipFill>
          <a:blip r:embed="rId3"/>
          <a:stretch>
            <a:fillRect/>
          </a:stretch>
        </p:blipFill>
        <p:spPr>
          <a:xfrm>
            <a:off x="6198506" y="2360838"/>
            <a:ext cx="1147318" cy="1147318"/>
          </a:xfrm>
          <a:prstGeom prst="rect">
            <a:avLst/>
          </a:prstGeom>
        </p:spPr>
      </p:pic>
      <p:sp>
        <p:nvSpPr>
          <p:cNvPr id="10" name="Rectangle 9"/>
          <p:cNvSpPr/>
          <p:nvPr/>
        </p:nvSpPr>
        <p:spPr>
          <a:xfrm>
            <a:off x="7530497" y="2655960"/>
            <a:ext cx="45148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8E2B34"/>
                </a:solidFill>
                <a:effectLst/>
                <a:uLnTx/>
                <a:uFillTx/>
                <a:latin typeface="Avenir Roman" panose="02000503020000020003" pitchFamily="2" charset="0"/>
                <a:ea typeface="+mn-ea"/>
                <a:cs typeface="+mn-cs"/>
              </a:rPr>
              <a:t>Advocacy: Community, Legal and Housing</a:t>
            </a:r>
            <a:endParaRPr kumimoji="0" lang="en-US" sz="1800" b="0" i="0" u="none" strike="noStrike" kern="1200" cap="none" spc="0" normalizeH="0" baseline="0" noProof="0" dirty="0">
              <a:ln>
                <a:noFill/>
              </a:ln>
              <a:solidFill>
                <a:srgbClr val="8E2B34"/>
              </a:solidFill>
              <a:effectLst/>
              <a:uLnTx/>
              <a:uFillTx/>
              <a:latin typeface="Avenir Roman" panose="02000503020000020003" pitchFamily="2" charset="0"/>
              <a:ea typeface="+mn-ea"/>
              <a:cs typeface="+mn-cs"/>
            </a:endParaRPr>
          </a:p>
        </p:txBody>
      </p:sp>
      <p:sp>
        <p:nvSpPr>
          <p:cNvPr id="11" name="Rectangle 10"/>
          <p:cNvSpPr/>
          <p:nvPr/>
        </p:nvSpPr>
        <p:spPr>
          <a:xfrm>
            <a:off x="2338252" y="5819594"/>
            <a:ext cx="848843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61106"/>
                </a:solidFill>
                <a:effectLst/>
                <a:uLnTx/>
                <a:uFillTx/>
                <a:latin typeface="Avenir Roman" panose="02000503020000020003"/>
                <a:ea typeface="Times New Roman" panose="02020603050405020304" pitchFamily="18" charset="0"/>
                <a:cs typeface="+mn-cs"/>
              </a:rPr>
              <a:t>CalWORKs Temporary Hotline: (909) </a:t>
            </a:r>
            <a:r>
              <a:rPr kumimoji="0" lang="en-US" sz="2800" b="1" i="0" u="none" strike="noStrike" kern="1200" cap="none" spc="0" normalizeH="0" baseline="0" noProof="0" dirty="0" smtClean="0">
                <a:ln>
                  <a:noFill/>
                </a:ln>
                <a:solidFill>
                  <a:srgbClr val="861106"/>
                </a:solidFill>
                <a:effectLst/>
                <a:uLnTx/>
                <a:uFillTx/>
                <a:latin typeface="Avenir Roman" panose="02000503020000020003"/>
                <a:ea typeface="Times New Roman" panose="02020603050405020304" pitchFamily="18" charset="0"/>
                <a:cs typeface="+mn-cs"/>
              </a:rPr>
              <a:t>294–6796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61106"/>
                </a:solidFill>
                <a:effectLst/>
                <a:uLnTx/>
                <a:uFillTx/>
                <a:latin typeface="Avenir Roman" panose="02000503020000020003"/>
                <a:ea typeface="Calibri" panose="020F0502020204030204" pitchFamily="34" charset="0"/>
                <a:cs typeface="+mn-cs"/>
              </a:rPr>
              <a:t>calworks@mtsac.edu</a:t>
            </a:r>
            <a:endParaRPr kumimoji="0" lang="en-US" sz="2800" b="1" i="0" u="none" strike="noStrike" kern="1200" cap="none" spc="0" normalizeH="0" baseline="0" noProof="0" dirty="0">
              <a:ln>
                <a:noFill/>
              </a:ln>
              <a:solidFill>
                <a:prstClr val="black"/>
              </a:solidFill>
              <a:effectLst/>
              <a:uLnTx/>
              <a:uFillTx/>
              <a:latin typeface="Avenir Roman" panose="02000503020000020003"/>
              <a:ea typeface="Calibri" panose="020F0502020204030204" pitchFamily="34" charset="0"/>
              <a:cs typeface="+mn-cs"/>
            </a:endParaRPr>
          </a:p>
        </p:txBody>
      </p:sp>
      <p:sp>
        <p:nvSpPr>
          <p:cNvPr id="12" name="TextBox 11"/>
          <p:cNvSpPr txBox="1"/>
          <p:nvPr/>
        </p:nvSpPr>
        <p:spPr>
          <a:xfrm>
            <a:off x="4911634" y="5242861"/>
            <a:ext cx="3558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venir Roman" panose="02000503020000020003"/>
                <a:ea typeface="+mn-ea"/>
                <a:cs typeface="+mn-cs"/>
              </a:rPr>
              <a:t>Contact Us Today!</a:t>
            </a:r>
            <a:endParaRPr kumimoji="0" lang="en-US" sz="3600" b="1" i="0" u="none" strike="noStrike" kern="1200" cap="none" spc="0" normalizeH="0" baseline="0" noProof="0" dirty="0">
              <a:ln>
                <a:noFill/>
              </a:ln>
              <a:solidFill>
                <a:prstClr val="black"/>
              </a:solidFill>
              <a:effectLst/>
              <a:uLnTx/>
              <a:uFillTx/>
              <a:latin typeface="Avenir Roman" panose="02000503020000020003"/>
              <a:ea typeface="+mn-ea"/>
              <a:cs typeface="+mn-cs"/>
            </a:endParaRPr>
          </a:p>
        </p:txBody>
      </p:sp>
    </p:spTree>
    <p:extLst>
      <p:ext uri="{BB962C8B-B14F-4D97-AF65-F5344CB8AC3E}">
        <p14:creationId xmlns:p14="http://schemas.microsoft.com/office/powerpoint/2010/main" val="4233796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High School Outreach</a:t>
            </a:r>
            <a:endParaRPr lang="en-US" sz="4800" dirty="0"/>
          </a:p>
        </p:txBody>
      </p:sp>
    </p:spTree>
    <p:extLst>
      <p:ext uri="{BB962C8B-B14F-4D97-AF65-F5344CB8AC3E}">
        <p14:creationId xmlns:p14="http://schemas.microsoft.com/office/powerpoint/2010/main" val="2332980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08795-6CB0-3848-951C-E1610DF32F7F}"/>
              </a:ext>
            </a:extLst>
          </p:cNvPr>
          <p:cNvPicPr>
            <a:picLocks noChangeAspect="1"/>
          </p:cNvPicPr>
          <p:nvPr/>
        </p:nvPicPr>
        <p:blipFill>
          <a:blip r:embed="rId2">
            <a:alphaModFix amt="35000"/>
          </a:blip>
          <a:stretch>
            <a:fillRect/>
          </a:stretch>
        </p:blipFill>
        <p:spPr>
          <a:xfrm>
            <a:off x="0" y="-757396"/>
            <a:ext cx="12192000" cy="4080395"/>
          </a:xfrm>
          <a:prstGeom prst="rect">
            <a:avLst/>
          </a:prstGeom>
        </p:spPr>
      </p:pic>
      <p:pic>
        <p:nvPicPr>
          <p:cNvPr id="7" name="Picture 6">
            <a:extLst>
              <a:ext uri="{FF2B5EF4-FFF2-40B4-BE49-F238E27FC236}">
                <a16:creationId xmlns:a16="http://schemas.microsoft.com/office/drawing/2014/main" id="{8851A3FC-05A3-5B40-8BB8-74C0B444DF80}"/>
              </a:ext>
            </a:extLst>
          </p:cNvPr>
          <p:cNvPicPr>
            <a:picLocks noChangeAspect="1"/>
          </p:cNvPicPr>
          <p:nvPr/>
        </p:nvPicPr>
        <p:blipFill>
          <a:blip r:embed="rId3"/>
          <a:stretch>
            <a:fillRect/>
          </a:stretch>
        </p:blipFill>
        <p:spPr>
          <a:xfrm>
            <a:off x="5296215" y="9425"/>
            <a:ext cx="1612679" cy="1064204"/>
          </a:xfrm>
          <a:prstGeom prst="rect">
            <a:avLst/>
          </a:prstGeom>
        </p:spPr>
      </p:pic>
      <p:sp>
        <p:nvSpPr>
          <p:cNvPr id="8" name="Rectangle 7">
            <a:extLst>
              <a:ext uri="{FF2B5EF4-FFF2-40B4-BE49-F238E27FC236}">
                <a16:creationId xmlns:a16="http://schemas.microsoft.com/office/drawing/2014/main" id="{0BC7BF90-37AD-304A-A9CF-E237F077923C}"/>
              </a:ext>
            </a:extLst>
          </p:cNvPr>
          <p:cNvSpPr/>
          <p:nvPr/>
        </p:nvSpPr>
        <p:spPr>
          <a:xfrm>
            <a:off x="1647277" y="1179054"/>
            <a:ext cx="8910553" cy="923330"/>
          </a:xfrm>
          <a:prstGeom prst="rect">
            <a:avLst/>
          </a:prstGeom>
          <a:solidFill>
            <a:srgbClr val="64061C"/>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no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HIGH SCHOOL OUTREACH</a:t>
            </a:r>
          </a:p>
        </p:txBody>
      </p:sp>
      <p:sp>
        <p:nvSpPr>
          <p:cNvPr id="10" name="Rectangle 9">
            <a:extLst>
              <a:ext uri="{FF2B5EF4-FFF2-40B4-BE49-F238E27FC236}">
                <a16:creationId xmlns:a16="http://schemas.microsoft.com/office/drawing/2014/main" id="{3B765971-DF18-134E-A664-78F3C92713DB}"/>
              </a:ext>
            </a:extLst>
          </p:cNvPr>
          <p:cNvSpPr/>
          <p:nvPr/>
        </p:nvSpPr>
        <p:spPr>
          <a:xfrm>
            <a:off x="3111566" y="2072616"/>
            <a:ext cx="65983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CONNECT 4 PROGRAM</a:t>
            </a:r>
          </a:p>
        </p:txBody>
      </p:sp>
      <p:sp>
        <p:nvSpPr>
          <p:cNvPr id="12" name="Rectangle 11">
            <a:extLst>
              <a:ext uri="{FF2B5EF4-FFF2-40B4-BE49-F238E27FC236}">
                <a16:creationId xmlns:a16="http://schemas.microsoft.com/office/drawing/2014/main" id="{FEDA3AE2-1CD2-4A4B-9CFE-7BF5084CC264}"/>
              </a:ext>
            </a:extLst>
          </p:cNvPr>
          <p:cNvSpPr/>
          <p:nvPr/>
        </p:nvSpPr>
        <p:spPr>
          <a:xfrm>
            <a:off x="49718" y="3513804"/>
            <a:ext cx="12061584" cy="8729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4FBFAD-1B51-6745-B414-13D70B246BFC}"/>
              </a:ext>
            </a:extLst>
          </p:cNvPr>
          <p:cNvSpPr txBox="1"/>
          <p:nvPr/>
        </p:nvSpPr>
        <p:spPr>
          <a:xfrm>
            <a:off x="105032" y="3619986"/>
            <a:ext cx="119819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Connect 4 assists graduating in-district high school seniors in their transition to Mt. SAC. Students who successfully complete the 4 steps with their HSO Specialist will receive</a:t>
            </a:r>
            <a:r>
              <a:rPr kumimoji="0" lang="en-US" sz="1800" b="1" i="0" u="none" strike="noStrike" kern="1200" cap="none" spc="0" normalizeH="0" baseline="0" noProof="0" dirty="0">
                <a:ln>
                  <a:noFill/>
                </a:ln>
                <a:solidFill>
                  <a:prstClr val="black"/>
                </a:solidFill>
                <a:effectLst/>
                <a:uLnTx/>
                <a:uFillTx/>
                <a:latin typeface="Montserrat" pitchFamily="2" charset="77"/>
                <a:ea typeface="+mn-ea"/>
                <a:cs typeface="+mn-cs"/>
              </a:rPr>
              <a:t> </a:t>
            </a:r>
            <a:r>
              <a:rPr kumimoji="0" lang="en-US" sz="1800" b="1" i="1" u="none" strike="noStrike" kern="1200" cap="none" spc="0" normalizeH="0" baseline="0" noProof="0" dirty="0">
                <a:ln>
                  <a:noFill/>
                </a:ln>
                <a:solidFill>
                  <a:srgbClr val="FF0000"/>
                </a:solidFill>
                <a:effectLst/>
                <a:uLnTx/>
                <a:uFillTx/>
                <a:latin typeface="Montserrat" pitchFamily="2" charset="77"/>
                <a:ea typeface="+mn-ea"/>
                <a:cs typeface="+mn-cs"/>
              </a:rPr>
              <a:t>Early Registration for Fall!</a:t>
            </a:r>
            <a:endParaRPr kumimoji="0" lang="en-US" sz="1800" b="1" i="0" u="none" strike="noStrike" kern="1200" cap="none" spc="0" normalizeH="0" baseline="0" noProof="0" dirty="0">
              <a:ln>
                <a:noFill/>
              </a:ln>
              <a:solidFill>
                <a:srgbClr val="FF0000"/>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6AD4F3C7-97CC-7844-824E-D92D6E1E1004}"/>
              </a:ext>
            </a:extLst>
          </p:cNvPr>
          <p:cNvSpPr/>
          <p:nvPr/>
        </p:nvSpPr>
        <p:spPr>
          <a:xfrm>
            <a:off x="267286" y="4563321"/>
            <a:ext cx="5666451" cy="1964088"/>
          </a:xfrm>
          <a:prstGeom prst="rect">
            <a:avLst/>
          </a:prstGeom>
          <a:solidFill>
            <a:srgbClr val="FFC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1CEF925-D9DE-3943-A3C4-443919C4BA4F}"/>
              </a:ext>
            </a:extLst>
          </p:cNvPr>
          <p:cNvSpPr/>
          <p:nvPr/>
        </p:nvSpPr>
        <p:spPr>
          <a:xfrm>
            <a:off x="6314520" y="4563321"/>
            <a:ext cx="5513975" cy="1964088"/>
          </a:xfrm>
          <a:prstGeom prst="rect">
            <a:avLst/>
          </a:prstGeom>
          <a:solidFill>
            <a:srgbClr val="FFC0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D1CE9E-F8B5-CA4D-820F-19F4219770BB}"/>
              </a:ext>
            </a:extLst>
          </p:cNvPr>
          <p:cNvSpPr txBox="1"/>
          <p:nvPr/>
        </p:nvSpPr>
        <p:spPr>
          <a:xfrm>
            <a:off x="349255" y="4619593"/>
            <a:ext cx="558448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Virtual Services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General &amp; Special Programs Presentations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Virtual Juniors &amp; Seniors Day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Assessment Questionnaire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E29D83B-2209-6D42-99CF-7199F67F237F}"/>
              </a:ext>
            </a:extLst>
          </p:cNvPr>
          <p:cNvSpPr txBox="1"/>
          <p:nvPr/>
        </p:nvSpPr>
        <p:spPr>
          <a:xfrm>
            <a:off x="6400621" y="4199781"/>
            <a:ext cx="569516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Virtual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Outreach Specialist Office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Registration Assistance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Registration 101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Campus Tours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19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4E2B45-D4BD-3B41-B576-41C9062569AB}"/>
              </a:ext>
            </a:extLst>
          </p:cNvPr>
          <p:cNvSpPr/>
          <p:nvPr/>
        </p:nvSpPr>
        <p:spPr>
          <a:xfrm>
            <a:off x="276713" y="6177633"/>
            <a:ext cx="5693491" cy="501562"/>
          </a:xfrm>
          <a:prstGeom prst="rect">
            <a:avLst/>
          </a:prstGeom>
          <a:solidFill>
            <a:srgbClr val="640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0837BC2-3631-394A-BF55-579F79C6ABAE}"/>
              </a:ext>
            </a:extLst>
          </p:cNvPr>
          <p:cNvSpPr/>
          <p:nvPr/>
        </p:nvSpPr>
        <p:spPr>
          <a:xfrm>
            <a:off x="272275" y="5554045"/>
            <a:ext cx="8042370" cy="501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4787417-AAA3-C043-8049-291F685700B8}"/>
              </a:ext>
            </a:extLst>
          </p:cNvPr>
          <p:cNvSpPr/>
          <p:nvPr/>
        </p:nvSpPr>
        <p:spPr>
          <a:xfrm>
            <a:off x="269648" y="4953298"/>
            <a:ext cx="6368600" cy="501562"/>
          </a:xfrm>
          <a:prstGeom prst="rect">
            <a:avLst/>
          </a:prstGeom>
          <a:solidFill>
            <a:srgbClr val="640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EA058B-79C9-9145-BC47-46FA5A460DD5}"/>
              </a:ext>
            </a:extLst>
          </p:cNvPr>
          <p:cNvPicPr>
            <a:picLocks noChangeAspect="1"/>
          </p:cNvPicPr>
          <p:nvPr/>
        </p:nvPicPr>
        <p:blipFill>
          <a:blip r:embed="rId2">
            <a:alphaModFix amt="35000"/>
          </a:blip>
          <a:stretch>
            <a:fillRect/>
          </a:stretch>
        </p:blipFill>
        <p:spPr>
          <a:xfrm>
            <a:off x="0" y="-48795"/>
            <a:ext cx="12192000" cy="3927624"/>
          </a:xfrm>
          <a:prstGeom prst="rect">
            <a:avLst/>
          </a:prstGeom>
        </p:spPr>
      </p:pic>
      <p:pic>
        <p:nvPicPr>
          <p:cNvPr id="7" name="Picture 6">
            <a:extLst>
              <a:ext uri="{FF2B5EF4-FFF2-40B4-BE49-F238E27FC236}">
                <a16:creationId xmlns:a16="http://schemas.microsoft.com/office/drawing/2014/main" id="{8851A3FC-05A3-5B40-8BB8-74C0B444DF80}"/>
              </a:ext>
            </a:extLst>
          </p:cNvPr>
          <p:cNvPicPr>
            <a:picLocks noChangeAspect="1"/>
          </p:cNvPicPr>
          <p:nvPr/>
        </p:nvPicPr>
        <p:blipFill>
          <a:blip r:embed="rId3"/>
          <a:stretch>
            <a:fillRect/>
          </a:stretch>
        </p:blipFill>
        <p:spPr>
          <a:xfrm>
            <a:off x="5378964" y="99203"/>
            <a:ext cx="1811866" cy="1195647"/>
          </a:xfrm>
          <a:prstGeom prst="rect">
            <a:avLst/>
          </a:prstGeom>
        </p:spPr>
      </p:pic>
      <p:sp>
        <p:nvSpPr>
          <p:cNvPr id="8" name="Rectangle 7">
            <a:extLst>
              <a:ext uri="{FF2B5EF4-FFF2-40B4-BE49-F238E27FC236}">
                <a16:creationId xmlns:a16="http://schemas.microsoft.com/office/drawing/2014/main" id="{0BC7BF90-37AD-304A-A9CF-E237F077923C}"/>
              </a:ext>
            </a:extLst>
          </p:cNvPr>
          <p:cNvSpPr/>
          <p:nvPr/>
        </p:nvSpPr>
        <p:spPr>
          <a:xfrm>
            <a:off x="1829621" y="1453352"/>
            <a:ext cx="8910553" cy="923330"/>
          </a:xfrm>
          <a:prstGeom prst="rect">
            <a:avLst/>
          </a:prstGeom>
          <a:solidFill>
            <a:srgbClr val="64061C"/>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no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HIGH SCHOOL OUTREACH</a:t>
            </a:r>
          </a:p>
        </p:txBody>
      </p:sp>
      <p:sp>
        <p:nvSpPr>
          <p:cNvPr id="10" name="Rectangle 9">
            <a:extLst>
              <a:ext uri="{FF2B5EF4-FFF2-40B4-BE49-F238E27FC236}">
                <a16:creationId xmlns:a16="http://schemas.microsoft.com/office/drawing/2014/main" id="{3B765971-DF18-134E-A664-78F3C92713DB}"/>
              </a:ext>
            </a:extLst>
          </p:cNvPr>
          <p:cNvSpPr/>
          <p:nvPr/>
        </p:nvSpPr>
        <p:spPr>
          <a:xfrm>
            <a:off x="1647257" y="2399669"/>
            <a:ext cx="95123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CONNECT 4 PROGRAM</a:t>
            </a:r>
            <a:r>
              <a:rPr kumimoji="0" lang="en-US" sz="5400" b="1" i="1" u="none" strike="noStrike" kern="1200" cap="none" spc="0" normalizeH="0" baseline="0" noProof="0" dirty="0">
                <a:ln>
                  <a:noFill/>
                </a:ln>
                <a:solidFill>
                  <a:srgbClr val="FF0000"/>
                </a:solidFill>
                <a:effectLst/>
                <a:uLnTx/>
                <a:uFillTx/>
                <a:latin typeface="Montserrat" pitchFamily="2" charset="77"/>
                <a:ea typeface="+mn-ea"/>
                <a:cs typeface="+mn-cs"/>
              </a:rPr>
              <a:t> </a:t>
            </a:r>
            <a:r>
              <a:rPr kumimoji="0" lang="en-US" sz="2000" b="1" i="1" u="none" strike="noStrike" kern="1200" cap="none" spc="0" normalizeH="0" baseline="0" noProof="0" dirty="0">
                <a:ln>
                  <a:noFill/>
                </a:ln>
                <a:solidFill>
                  <a:srgbClr val="FF0000"/>
                </a:solidFill>
                <a:effectLst/>
                <a:uLnTx/>
                <a:uFillTx/>
                <a:latin typeface="Montserrat" pitchFamily="2" charset="77"/>
                <a:ea typeface="+mn-ea"/>
                <a:cs typeface="+mn-cs"/>
              </a:rPr>
              <a:t>Early Registration for Fall!</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EDA3AE2-1CD2-4A4B-9CFE-7BF5084CC264}"/>
              </a:ext>
            </a:extLst>
          </p:cNvPr>
          <p:cNvSpPr/>
          <p:nvPr/>
        </p:nvSpPr>
        <p:spPr>
          <a:xfrm>
            <a:off x="262534" y="4368523"/>
            <a:ext cx="5523473" cy="501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4FBFAD-1B51-6745-B414-13D70B246BFC}"/>
              </a:ext>
            </a:extLst>
          </p:cNvPr>
          <p:cNvSpPr txBox="1"/>
          <p:nvPr/>
        </p:nvSpPr>
        <p:spPr>
          <a:xfrm>
            <a:off x="281257" y="4331972"/>
            <a:ext cx="94925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ontserrat" pitchFamily="2" charset="77"/>
                <a:ea typeface="+mn-ea"/>
                <a:cs typeface="+mn-cs"/>
              </a:rPr>
              <a:t>1. Apply to Mt. SAC</a:t>
            </a:r>
          </a:p>
        </p:txBody>
      </p:sp>
      <p:sp>
        <p:nvSpPr>
          <p:cNvPr id="13" name="TextBox 12">
            <a:extLst>
              <a:ext uri="{FF2B5EF4-FFF2-40B4-BE49-F238E27FC236}">
                <a16:creationId xmlns:a16="http://schemas.microsoft.com/office/drawing/2014/main" id="{88861BDA-3EDA-BD45-B7BE-A2D6DDD3D2C9}"/>
              </a:ext>
            </a:extLst>
          </p:cNvPr>
          <p:cNvSpPr txBox="1"/>
          <p:nvPr/>
        </p:nvSpPr>
        <p:spPr>
          <a:xfrm>
            <a:off x="255793" y="4926938"/>
            <a:ext cx="6368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pitchFamily="2" charset="77"/>
                <a:ea typeface="+mn-ea"/>
                <a:cs typeface="+mn-cs"/>
              </a:rPr>
              <a:t>2. Assessment Questionnaire </a:t>
            </a:r>
          </a:p>
        </p:txBody>
      </p:sp>
      <p:sp>
        <p:nvSpPr>
          <p:cNvPr id="14" name="TextBox 13">
            <a:extLst>
              <a:ext uri="{FF2B5EF4-FFF2-40B4-BE49-F238E27FC236}">
                <a16:creationId xmlns:a16="http://schemas.microsoft.com/office/drawing/2014/main" id="{29729202-EAAB-BB46-86ED-5D7BC8625CFD}"/>
              </a:ext>
            </a:extLst>
          </p:cNvPr>
          <p:cNvSpPr txBox="1"/>
          <p:nvPr/>
        </p:nvSpPr>
        <p:spPr>
          <a:xfrm>
            <a:off x="262534" y="5524193"/>
            <a:ext cx="94925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ontserrat" pitchFamily="2" charset="77"/>
                <a:ea typeface="+mn-ea"/>
                <a:cs typeface="+mn-cs"/>
              </a:rPr>
              <a:t>3. Online Orientation + MAP Workshop</a:t>
            </a:r>
          </a:p>
        </p:txBody>
      </p:sp>
      <p:sp>
        <p:nvSpPr>
          <p:cNvPr id="15" name="TextBox 14">
            <a:extLst>
              <a:ext uri="{FF2B5EF4-FFF2-40B4-BE49-F238E27FC236}">
                <a16:creationId xmlns:a16="http://schemas.microsoft.com/office/drawing/2014/main" id="{69DF4439-7F68-394B-88EE-855541138F0D}"/>
              </a:ext>
            </a:extLst>
          </p:cNvPr>
          <p:cNvSpPr txBox="1"/>
          <p:nvPr/>
        </p:nvSpPr>
        <p:spPr>
          <a:xfrm>
            <a:off x="265889" y="6143592"/>
            <a:ext cx="94925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pitchFamily="2" charset="77"/>
                <a:ea typeface="+mn-ea"/>
                <a:cs typeface="+mn-cs"/>
              </a:rPr>
              <a:t>4. Register for classes</a:t>
            </a:r>
          </a:p>
        </p:txBody>
      </p:sp>
      <p:sp>
        <p:nvSpPr>
          <p:cNvPr id="20" name="TextBox 19">
            <a:extLst>
              <a:ext uri="{FF2B5EF4-FFF2-40B4-BE49-F238E27FC236}">
                <a16:creationId xmlns:a16="http://schemas.microsoft.com/office/drawing/2014/main" id="{E6CC0F4C-62A6-0F46-8DB8-BFCF6C7599A4}"/>
              </a:ext>
            </a:extLst>
          </p:cNvPr>
          <p:cNvSpPr txBox="1"/>
          <p:nvPr/>
        </p:nvSpPr>
        <p:spPr>
          <a:xfrm>
            <a:off x="10255477" y="6332148"/>
            <a:ext cx="128100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itchFamily="2" charset="77"/>
                <a:ea typeface="+mn-ea"/>
                <a:cs typeface="+mn-cs"/>
              </a:rPr>
              <a:t>@mtsacHSO</a:t>
            </a:r>
          </a:p>
        </p:txBody>
      </p:sp>
      <p:pic>
        <p:nvPicPr>
          <p:cNvPr id="6" name="Graphic 5">
            <a:extLst>
              <a:ext uri="{FF2B5EF4-FFF2-40B4-BE49-F238E27FC236}">
                <a16:creationId xmlns:a16="http://schemas.microsoft.com/office/drawing/2014/main" id="{6B1DC13C-A8BC-5743-B83B-3B5968A65E8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497570" y="6170965"/>
            <a:ext cx="1073850" cy="715900"/>
          </a:xfrm>
          <a:prstGeom prst="rect">
            <a:avLst/>
          </a:prstGeom>
        </p:spPr>
      </p:pic>
      <p:sp>
        <p:nvSpPr>
          <p:cNvPr id="21" name="TextBox 20">
            <a:extLst>
              <a:ext uri="{FF2B5EF4-FFF2-40B4-BE49-F238E27FC236}">
                <a16:creationId xmlns:a16="http://schemas.microsoft.com/office/drawing/2014/main" id="{96DC073D-BB75-D24B-AC46-87FD36020A36}"/>
              </a:ext>
            </a:extLst>
          </p:cNvPr>
          <p:cNvSpPr txBox="1"/>
          <p:nvPr/>
        </p:nvSpPr>
        <p:spPr>
          <a:xfrm>
            <a:off x="9797581" y="6050501"/>
            <a:ext cx="27387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itchFamily="2" charset="77"/>
                <a:ea typeface="+mn-ea"/>
                <a:cs typeface="+mn-cs"/>
              </a:rPr>
              <a:t>FOLLOW US FOR UPDATES</a:t>
            </a:r>
          </a:p>
        </p:txBody>
      </p:sp>
      <p:sp>
        <p:nvSpPr>
          <p:cNvPr id="25" name="Process 24">
            <a:extLst>
              <a:ext uri="{FF2B5EF4-FFF2-40B4-BE49-F238E27FC236}">
                <a16:creationId xmlns:a16="http://schemas.microsoft.com/office/drawing/2014/main" id="{F71D7923-045F-A749-8B4A-DF12FC0AB40F}"/>
              </a:ext>
            </a:extLst>
          </p:cNvPr>
          <p:cNvSpPr/>
          <p:nvPr/>
        </p:nvSpPr>
        <p:spPr>
          <a:xfrm>
            <a:off x="7408175" y="4056812"/>
            <a:ext cx="4647903" cy="923155"/>
          </a:xfrm>
          <a:prstGeom prst="flowChartProces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A1D3A0C-EB50-1A4A-8A45-7A3887774E30}"/>
              </a:ext>
            </a:extLst>
          </p:cNvPr>
          <p:cNvSpPr txBox="1"/>
          <p:nvPr/>
        </p:nvSpPr>
        <p:spPr>
          <a:xfrm>
            <a:off x="8098522" y="4118954"/>
            <a:ext cx="3623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VISIT US TO LEARN MORE!</a:t>
            </a:r>
          </a:p>
        </p:txBody>
      </p:sp>
      <p:sp>
        <p:nvSpPr>
          <p:cNvPr id="27" name="TextBox 26">
            <a:extLst>
              <a:ext uri="{FF2B5EF4-FFF2-40B4-BE49-F238E27FC236}">
                <a16:creationId xmlns:a16="http://schemas.microsoft.com/office/drawing/2014/main" id="{83B173BF-1CC5-6742-BB8F-EDD3D963B6F2}"/>
              </a:ext>
            </a:extLst>
          </p:cNvPr>
          <p:cNvSpPr txBox="1"/>
          <p:nvPr/>
        </p:nvSpPr>
        <p:spPr>
          <a:xfrm>
            <a:off x="7792551" y="4393988"/>
            <a:ext cx="4179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ontserrat" pitchFamily="2" charset="77"/>
                <a:ea typeface="+mn-ea"/>
                <a:cs typeface="+mn-cs"/>
              </a:rPr>
              <a:t>www.mtsac.edu/HSO</a:t>
            </a:r>
          </a:p>
        </p:txBody>
      </p:sp>
      <p:sp>
        <p:nvSpPr>
          <p:cNvPr id="28" name="TextBox 27">
            <a:extLst>
              <a:ext uri="{FF2B5EF4-FFF2-40B4-BE49-F238E27FC236}">
                <a16:creationId xmlns:a16="http://schemas.microsoft.com/office/drawing/2014/main" id="{DA21205C-9976-4745-95A2-495421D8959C}"/>
              </a:ext>
            </a:extLst>
          </p:cNvPr>
          <p:cNvSpPr txBox="1"/>
          <p:nvPr/>
        </p:nvSpPr>
        <p:spPr>
          <a:xfrm>
            <a:off x="4362862" y="3188612"/>
            <a:ext cx="51347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itchFamily="2" charset="77"/>
                <a:ea typeface="+mn-ea"/>
                <a:cs typeface="+mn-cs"/>
              </a:rPr>
              <a:t>SERVING OUR IN-DISTRICT HIGH SCHOOL SENIORS</a:t>
            </a:r>
          </a:p>
        </p:txBody>
      </p:sp>
      <p:sp>
        <p:nvSpPr>
          <p:cNvPr id="34" name="TextBox 33">
            <a:extLst>
              <a:ext uri="{FF2B5EF4-FFF2-40B4-BE49-F238E27FC236}">
                <a16:creationId xmlns:a16="http://schemas.microsoft.com/office/drawing/2014/main" id="{F2DE3B28-B98B-C547-8E27-24B771AAE3EF}"/>
              </a:ext>
            </a:extLst>
          </p:cNvPr>
          <p:cNvSpPr txBox="1"/>
          <p:nvPr/>
        </p:nvSpPr>
        <p:spPr>
          <a:xfrm>
            <a:off x="1212479" y="3975794"/>
            <a:ext cx="3623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CONNECT 4 STEPS</a:t>
            </a:r>
          </a:p>
        </p:txBody>
      </p:sp>
    </p:spTree>
    <p:extLst>
      <p:ext uri="{BB962C8B-B14F-4D97-AF65-F5344CB8AC3E}">
        <p14:creationId xmlns:p14="http://schemas.microsoft.com/office/powerpoint/2010/main" val="1510724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err="1" smtClean="0"/>
              <a:t>Promise+Plus</a:t>
            </a:r>
            <a:r>
              <a:rPr lang="en-US" sz="6000" dirty="0" smtClean="0"/>
              <a:t> Program</a:t>
            </a:r>
            <a:endParaRPr lang="en-US" sz="4800" dirty="0"/>
          </a:p>
        </p:txBody>
      </p:sp>
    </p:spTree>
    <p:extLst>
      <p:ext uri="{BB962C8B-B14F-4D97-AF65-F5344CB8AC3E}">
        <p14:creationId xmlns:p14="http://schemas.microsoft.com/office/powerpoint/2010/main" val="2906405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Promise+Plus</a:t>
            </a:r>
            <a:endParaRPr lang="en-US" dirty="0"/>
          </a:p>
        </p:txBody>
      </p:sp>
      <p:sp>
        <p:nvSpPr>
          <p:cNvPr id="6" name="Rectangle 5">
            <a:extLst>
              <a:ext uri="{FF2B5EF4-FFF2-40B4-BE49-F238E27FC236}">
                <a16:creationId xmlns:a16="http://schemas.microsoft.com/office/drawing/2014/main" id="{8FE448D0-1621-D340-AC54-9B696E3BD94B}"/>
              </a:ext>
            </a:extLst>
          </p:cNvPr>
          <p:cNvSpPr/>
          <p:nvPr/>
        </p:nvSpPr>
        <p:spPr>
          <a:xfrm>
            <a:off x="1647731" y="1082405"/>
            <a:ext cx="1018460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SourceSansPro"/>
                <a:ea typeface="+mn-ea"/>
                <a:cs typeface="+mn-cs"/>
              </a:rPr>
              <a:t>The Mt. SAC </a:t>
            </a:r>
            <a:r>
              <a:rPr kumimoji="0" lang="en-US" sz="2400" b="0" i="0" u="none" strike="noStrike" kern="1200" cap="none" spc="0" normalizeH="0" baseline="0" noProof="0" dirty="0" err="1">
                <a:ln>
                  <a:noFill/>
                </a:ln>
                <a:solidFill>
                  <a:srgbClr val="464646"/>
                </a:solidFill>
                <a:effectLst/>
                <a:uLnTx/>
                <a:uFillTx/>
                <a:latin typeface="SourceSansPro"/>
                <a:ea typeface="+mn-ea"/>
                <a:cs typeface="+mn-cs"/>
              </a:rPr>
              <a:t>Promise+Plus</a:t>
            </a:r>
            <a:r>
              <a:rPr kumimoji="0" lang="en-US" sz="2400" b="0" i="0" u="none" strike="noStrike" kern="1200" cap="none" spc="0" normalizeH="0" baseline="0" noProof="0" dirty="0">
                <a:ln>
                  <a:noFill/>
                </a:ln>
                <a:solidFill>
                  <a:srgbClr val="464646"/>
                </a:solidFill>
                <a:effectLst/>
                <a:uLnTx/>
                <a:uFillTx/>
                <a:latin typeface="SourceSansPro"/>
                <a:ea typeface="+mn-ea"/>
                <a:cs typeface="+mn-cs"/>
              </a:rPr>
              <a:t> program is a combination of </a:t>
            </a:r>
            <a:r>
              <a:rPr kumimoji="0" lang="en-US" sz="2400" b="1" i="0" u="none" strike="noStrike" kern="1200" cap="none" spc="0" normalizeH="0" baseline="0" noProof="0" dirty="0">
                <a:ln>
                  <a:noFill/>
                </a:ln>
                <a:solidFill>
                  <a:srgbClr val="464646"/>
                </a:solidFill>
                <a:effectLst/>
                <a:uLnTx/>
                <a:uFillTx/>
                <a:latin typeface="SourceSansPro"/>
                <a:ea typeface="+mn-ea"/>
                <a:cs typeface="+mn-cs"/>
              </a:rPr>
              <a:t>financial</a:t>
            </a:r>
            <a:r>
              <a:rPr kumimoji="0" lang="en-US" sz="2400" b="0" i="0" u="none" strike="noStrike" kern="1200" cap="none" spc="0" normalizeH="0" baseline="0" noProof="0" dirty="0">
                <a:ln>
                  <a:noFill/>
                </a:ln>
                <a:solidFill>
                  <a:srgbClr val="464646"/>
                </a:solidFill>
                <a:effectLst/>
                <a:uLnTx/>
                <a:uFillTx/>
                <a:latin typeface="SourceSansPro"/>
                <a:ea typeface="+mn-ea"/>
                <a:cs typeface="+mn-cs"/>
              </a:rPr>
              <a:t> and </a:t>
            </a:r>
            <a:r>
              <a:rPr kumimoji="0" lang="en-US" sz="2400" b="1" i="0" u="none" strike="noStrike" kern="1200" cap="none" spc="0" normalizeH="0" baseline="0" noProof="0" dirty="0">
                <a:ln>
                  <a:noFill/>
                </a:ln>
                <a:solidFill>
                  <a:srgbClr val="464646"/>
                </a:solidFill>
                <a:effectLst/>
                <a:uLnTx/>
                <a:uFillTx/>
                <a:latin typeface="SourceSansPro"/>
                <a:ea typeface="+mn-ea"/>
                <a:cs typeface="+mn-cs"/>
              </a:rPr>
              <a:t>support services</a:t>
            </a:r>
            <a:r>
              <a:rPr kumimoji="0" lang="en-US" sz="2400" b="0" i="0" u="none" strike="noStrike" kern="1200" cap="none" spc="0" normalizeH="0" baseline="0" noProof="0" dirty="0">
                <a:ln>
                  <a:noFill/>
                </a:ln>
                <a:solidFill>
                  <a:srgbClr val="464646"/>
                </a:solidFill>
                <a:effectLst/>
                <a:uLnTx/>
                <a:uFillTx/>
                <a:latin typeface="SourceSansPro"/>
                <a:ea typeface="+mn-ea"/>
                <a:cs typeface="+mn-cs"/>
              </a:rPr>
              <a:t> to help first-time, full time and part time college students be successful in their first year and have access to the life-changing benefits of a college education.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screenshot of a cell phone&#10;&#10;Description automatically generated">
            <a:extLst>
              <a:ext uri="{FF2B5EF4-FFF2-40B4-BE49-F238E27FC236}">
                <a16:creationId xmlns:a16="http://schemas.microsoft.com/office/drawing/2014/main" id="{A2210C9B-3102-F144-B1ED-3DCDBADC6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363" y="2513513"/>
            <a:ext cx="10595620" cy="355568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CDCCF6F-3577-D441-9F4A-0DE4C53A5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1642" y="5953539"/>
            <a:ext cx="1944341" cy="790417"/>
          </a:xfrm>
          <a:prstGeom prst="rect">
            <a:avLst/>
          </a:prstGeom>
        </p:spPr>
      </p:pic>
    </p:spTree>
    <p:extLst>
      <p:ext uri="{BB962C8B-B14F-4D97-AF65-F5344CB8AC3E}">
        <p14:creationId xmlns:p14="http://schemas.microsoft.com/office/powerpoint/2010/main" val="4017052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Meet Eligibility for </a:t>
            </a:r>
            <a:r>
              <a:rPr lang="en-US" dirty="0" err="1"/>
              <a:t>Promise+Plus</a:t>
            </a:r>
            <a:r>
              <a:rPr lang="en-US" dirty="0"/>
              <a:t> 2021-2022</a:t>
            </a:r>
          </a:p>
        </p:txBody>
      </p:sp>
      <p:pic>
        <p:nvPicPr>
          <p:cNvPr id="7" name="Picture 6" descr="A screenshot of a cell phone&#10;&#10;Description automatically generated">
            <a:extLst>
              <a:ext uri="{FF2B5EF4-FFF2-40B4-BE49-F238E27FC236}">
                <a16:creationId xmlns:a16="http://schemas.microsoft.com/office/drawing/2014/main" id="{AF4BAC0D-0CBB-9E49-9469-C5B70B60C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216" y="1186468"/>
            <a:ext cx="9076301" cy="5609388"/>
          </a:xfrm>
          <a:prstGeom prst="rect">
            <a:avLst/>
          </a:prstGeom>
        </p:spPr>
      </p:pic>
    </p:spTree>
    <p:extLst>
      <p:ext uri="{BB962C8B-B14F-4D97-AF65-F5344CB8AC3E}">
        <p14:creationId xmlns:p14="http://schemas.microsoft.com/office/powerpoint/2010/main" val="4210128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Promise+Plus</a:t>
            </a:r>
            <a:r>
              <a:rPr lang="en-US" dirty="0"/>
              <a:t> Benefits</a:t>
            </a:r>
          </a:p>
        </p:txBody>
      </p:sp>
      <p:pic>
        <p:nvPicPr>
          <p:cNvPr id="4" name="Picture 3" descr="A screenshot of a cell phone&#10;&#10;Description automatically generated">
            <a:extLst>
              <a:ext uri="{FF2B5EF4-FFF2-40B4-BE49-F238E27FC236}">
                <a16:creationId xmlns:a16="http://schemas.microsoft.com/office/drawing/2014/main" id="{B634297F-9811-794C-9FB2-574222D0D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785" y="1253067"/>
            <a:ext cx="10422428" cy="378097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122E08E3-5938-5C46-962B-A17FA3485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785" y="5034043"/>
            <a:ext cx="2257779" cy="1788516"/>
          </a:xfrm>
          <a:prstGeom prst="rect">
            <a:avLst/>
          </a:prstGeom>
        </p:spPr>
      </p:pic>
    </p:spTree>
    <p:extLst>
      <p:ext uri="{BB962C8B-B14F-4D97-AF65-F5344CB8AC3E}">
        <p14:creationId xmlns:p14="http://schemas.microsoft.com/office/powerpoint/2010/main" val="3921981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Honors </a:t>
            </a:r>
            <a:endParaRPr lang="en-US" sz="4800" dirty="0"/>
          </a:p>
        </p:txBody>
      </p:sp>
    </p:spTree>
    <p:extLst>
      <p:ext uri="{BB962C8B-B14F-4D97-AF65-F5344CB8AC3E}">
        <p14:creationId xmlns:p14="http://schemas.microsoft.com/office/powerpoint/2010/main" val="3784045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 SAC Honors Program</a:t>
            </a:r>
            <a:endParaRPr lang="en-US" dirty="0"/>
          </a:p>
        </p:txBody>
      </p:sp>
      <p:sp>
        <p:nvSpPr>
          <p:cNvPr id="3" name="TextBox 2"/>
          <p:cNvSpPr txBox="1"/>
          <p:nvPr/>
        </p:nvSpPr>
        <p:spPr>
          <a:xfrm>
            <a:off x="1881051" y="1384663"/>
            <a:ext cx="9951285"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What is the Honors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 diverse learning community of motivated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are the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Smaller, dedicated Honors courses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Increased interaction with faculty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Specialized Honors Counselors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Opportunities to present research at research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Participation in transfer agreements to UCLA, UCI, and other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Transfer Agreements?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Agreements with universities that grant additional benefits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UCLA TAP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UCI Honors to Honors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How to Apply?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Go to our Website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https://www.mtsac.edu/honors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Then, scroll down and hit APPLY NOW!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633" b="19125"/>
          <a:stretch/>
        </p:blipFill>
        <p:spPr>
          <a:xfrm>
            <a:off x="8532876" y="1088136"/>
            <a:ext cx="3299460" cy="2124893"/>
          </a:xfrm>
          <a:prstGeom prst="rect">
            <a:avLst/>
          </a:prstGeom>
        </p:spPr>
      </p:pic>
    </p:spTree>
    <p:extLst>
      <p:ext uri="{BB962C8B-B14F-4D97-AF65-F5344CB8AC3E}">
        <p14:creationId xmlns:p14="http://schemas.microsoft.com/office/powerpoint/2010/main" val="1985834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fontScale="90000"/>
          </a:bodyPr>
          <a:lstStyle/>
          <a:p>
            <a:pPr algn="r"/>
            <a:r>
              <a:rPr lang="en-US" sz="6000" dirty="0" smtClean="0"/>
              <a:t>ACCESS</a:t>
            </a:r>
            <a:br>
              <a:rPr lang="en-US" sz="6000" dirty="0" smtClean="0"/>
            </a:br>
            <a:r>
              <a:rPr lang="en-US" sz="3200" dirty="0" smtClean="0"/>
              <a:t>Accessibility Resource Centers for Students</a:t>
            </a:r>
            <a:r>
              <a:rPr lang="en-US" sz="6000" dirty="0" smtClean="0"/>
              <a:t/>
            </a:r>
            <a:br>
              <a:rPr lang="en-US" sz="6000" dirty="0" smtClean="0"/>
            </a:br>
            <a:endParaRPr lang="en-US" sz="4800" dirty="0"/>
          </a:p>
        </p:txBody>
      </p:sp>
    </p:spTree>
    <p:extLst>
      <p:ext uri="{BB962C8B-B14F-4D97-AF65-F5344CB8AC3E}">
        <p14:creationId xmlns:p14="http://schemas.microsoft.com/office/powerpoint/2010/main" val="3609690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 SAC Honors Program</a:t>
            </a:r>
            <a:endParaRPr lang="en-US" dirty="0"/>
          </a:p>
        </p:txBody>
      </p:sp>
      <p:sp>
        <p:nvSpPr>
          <p:cNvPr id="3" name="TextBox 2"/>
          <p:cNvSpPr txBox="1"/>
          <p:nvPr/>
        </p:nvSpPr>
        <p:spPr>
          <a:xfrm>
            <a:off x="1820091" y="4101739"/>
            <a:ext cx="99512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irtual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Honors </a:t>
            </a:r>
            <a:r>
              <a:rPr kumimoji="0" lang="en-US" sz="1800" b="1" i="0" u="sng" strike="noStrike" kern="1200" cap="none" spc="0" normalizeH="0" baseline="0" noProof="0" smtClean="0">
                <a:ln>
                  <a:noFill/>
                </a:ln>
                <a:solidFill>
                  <a:prstClr val="black"/>
                </a:solidFill>
                <a:effectLst/>
                <a:uLnTx/>
                <a:uFillTx/>
                <a:latin typeface="Calibri" panose="020F0502020204030204"/>
                <a:ea typeface="+mn-ea"/>
                <a:cs typeface="+mn-cs"/>
              </a:rPr>
              <a:t>Center:</a:t>
            </a:r>
            <a:endPar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Mondays, Tuesdays, &amp; Thursdays: 12pm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Wednesdays: 2pm -6pm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Zoom Link: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cccconfer.zoom.us/j/567896817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dialing +1 669 900 6833 (US Toll). </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If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asked for, the meeting ID is 567-896-817. </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Email: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Honors@mtsac.edu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Website: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://www.mtsac.edu/honors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902" b="20430"/>
          <a:stretch/>
        </p:blipFill>
        <p:spPr>
          <a:xfrm>
            <a:off x="3696930" y="1169445"/>
            <a:ext cx="6197606" cy="2850984"/>
          </a:xfrm>
          <a:prstGeom prst="rect">
            <a:avLst/>
          </a:prstGeom>
        </p:spPr>
      </p:pic>
    </p:spTree>
    <p:extLst>
      <p:ext uri="{BB962C8B-B14F-4D97-AF65-F5344CB8AC3E}">
        <p14:creationId xmlns:p14="http://schemas.microsoft.com/office/powerpoint/2010/main" val="1610261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fontScale="90000"/>
          </a:bodyPr>
          <a:lstStyle/>
          <a:p>
            <a:pPr algn="r"/>
            <a:r>
              <a:rPr lang="en-US" sz="6000" dirty="0" smtClean="0"/>
              <a:t>Counseling</a:t>
            </a:r>
            <a:br>
              <a:rPr lang="en-US" sz="6000" dirty="0" smtClean="0"/>
            </a:br>
            <a:r>
              <a:rPr lang="en-US" sz="3200" dirty="0" smtClean="0"/>
              <a:t>Programs and Resources to Help Students Thrive</a:t>
            </a:r>
            <a:r>
              <a:rPr lang="en-US" sz="6000" dirty="0" smtClean="0"/>
              <a:t> </a:t>
            </a:r>
            <a:endParaRPr lang="en-US" sz="4800" dirty="0"/>
          </a:p>
        </p:txBody>
      </p:sp>
    </p:spTree>
    <p:extLst>
      <p:ext uri="{BB962C8B-B14F-4D97-AF65-F5344CB8AC3E}">
        <p14:creationId xmlns:p14="http://schemas.microsoft.com/office/powerpoint/2010/main" val="795366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233570"/>
            <a:ext cx="11311128" cy="640080"/>
          </a:xfrm>
        </p:spPr>
        <p:txBody>
          <a:bodyPr/>
          <a:lstStyle/>
          <a:p>
            <a:r>
              <a:rPr lang="en-US" dirty="0" smtClean="0">
                <a:latin typeface="Helvetica" panose="020B0604020202020204" pitchFamily="34" charset="0"/>
                <a:cs typeface="Helvetica" panose="020B0604020202020204" pitchFamily="34" charset="0"/>
              </a:rPr>
              <a:t>Counseling Services</a:t>
            </a:r>
            <a:endParaRPr lang="en-US" dirty="0">
              <a:latin typeface="Helvetica" panose="020B0604020202020204" pitchFamily="34" charset="0"/>
              <a:cs typeface="Helvetica" panose="020B0604020202020204" pitchFamily="34" charset="0"/>
            </a:endParaRPr>
          </a:p>
        </p:txBody>
      </p:sp>
      <p:sp>
        <p:nvSpPr>
          <p:cNvPr id="3" name="TextBox 2"/>
          <p:cNvSpPr txBox="1"/>
          <p:nvPr/>
        </p:nvSpPr>
        <p:spPr>
          <a:xfrm>
            <a:off x="6816436" y="1683760"/>
            <a:ext cx="521854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What can a Counselor Help me 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Academic, Career, and Personal Counseling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Develop an Education Plan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General advising on academics and courses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Transfer options and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Help you decide on a major and/or career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Career Assessments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Undecided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Understand your Mt. SAC Educational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Connect you to Campus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Support You Through your Academic Journey at Mt. SAC</a:t>
            </a:r>
          </a:p>
        </p:txBody>
      </p:sp>
      <p:pic>
        <p:nvPicPr>
          <p:cNvPr id="4" name="Picture 3" descr="Group of counselors smiling at Meet a Counselor Day." title="Counseling Te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4073" y="1683760"/>
            <a:ext cx="5098472" cy="5040313"/>
          </a:xfrm>
          <a:prstGeom prst="rect">
            <a:avLst/>
          </a:prstGeom>
        </p:spPr>
      </p:pic>
      <p:sp>
        <p:nvSpPr>
          <p:cNvPr id="5" name="TextBox 4"/>
          <p:cNvSpPr txBox="1"/>
          <p:nvPr/>
        </p:nvSpPr>
        <p:spPr>
          <a:xfrm>
            <a:off x="1644073" y="1047872"/>
            <a:ext cx="9799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A Team of Dedicated and Caring Counselors are Waiting to Assist You!</a:t>
            </a: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441611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Making a Counseling Appointment</a:t>
            </a:r>
            <a:endParaRPr lang="en-US" dirty="0">
              <a:latin typeface="Helvetica" panose="020B0604020202020204" pitchFamily="34" charset="0"/>
              <a:cs typeface="Helvetica" panose="020B0604020202020204" pitchFamily="34" charset="0"/>
            </a:endParaRPr>
          </a:p>
        </p:txBody>
      </p:sp>
      <p:pic>
        <p:nvPicPr>
          <p:cNvPr id="3" name="Picture 2" descr="Shows icons to click on to make a counseling appointment" title="Making appoint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491" y="3187602"/>
            <a:ext cx="7962341" cy="3528223"/>
          </a:xfrm>
          <a:prstGeom prst="rect">
            <a:avLst/>
          </a:prstGeom>
        </p:spPr>
      </p:pic>
      <p:sp>
        <p:nvSpPr>
          <p:cNvPr id="4" name="TextBox 3"/>
          <p:cNvSpPr txBox="1"/>
          <p:nvPr/>
        </p:nvSpPr>
        <p:spPr>
          <a:xfrm>
            <a:off x="2346036" y="1260706"/>
            <a:ext cx="918344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Once you apply to Mt. SAC and receive your ID number you can start meeting with a Counselor!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Go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https://www.mtsac.edu/counseling/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Click on the preferred method of appointment to meet with a counselor (phone, video, email, quick questions). See image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26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1823720" y="1088136"/>
            <a:ext cx="4702175" cy="823912"/>
          </a:xfrm>
        </p:spPr>
        <p:txBody>
          <a:bodyPr>
            <a:normAutofit lnSpcReduction="10000"/>
          </a:bodyPr>
          <a:lstStyle/>
          <a:p>
            <a:pPr algn="ctr"/>
            <a:r>
              <a:rPr lang="en-US" u="sng" dirty="0">
                <a:latin typeface="Helvetica" panose="020B0604020202020204" pitchFamily="34" charset="0"/>
                <a:cs typeface="Helvetica" panose="020B0604020202020204" pitchFamily="34" charset="0"/>
              </a:rPr>
              <a:t>The STEP Program is designed for first time college </a:t>
            </a:r>
            <a:r>
              <a:rPr lang="en-US" u="sng" dirty="0" smtClean="0">
                <a:latin typeface="Helvetica" panose="020B0604020202020204" pitchFamily="34" charset="0"/>
                <a:cs typeface="Helvetica" panose="020B0604020202020204" pitchFamily="34" charset="0"/>
              </a:rPr>
              <a:t>students</a:t>
            </a:r>
            <a:endParaRPr lang="en-US" u="sng" dirty="0"/>
          </a:p>
        </p:txBody>
      </p:sp>
      <p:sp>
        <p:nvSpPr>
          <p:cNvPr id="20" name="Content Placeholder 19"/>
          <p:cNvSpPr>
            <a:spLocks noGrp="1"/>
          </p:cNvSpPr>
          <p:nvPr>
            <p:ph sz="half" idx="2"/>
          </p:nvPr>
        </p:nvSpPr>
        <p:spPr>
          <a:xfrm>
            <a:off x="1823720" y="2062480"/>
            <a:ext cx="4851400" cy="4795520"/>
          </a:xfrm>
        </p:spPr>
        <p:txBody>
          <a:bodyPr>
            <a:normAutofit/>
          </a:bodyPr>
          <a:lstStyle/>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Assists you with the </a:t>
            </a:r>
            <a:r>
              <a:rPr lang="en-US" sz="1800" dirty="0">
                <a:latin typeface="Helvetica" panose="020B0604020202020204" pitchFamily="34" charset="0"/>
                <a:cs typeface="Helvetica" panose="020B0604020202020204" pitchFamily="34" charset="0"/>
              </a:rPr>
              <a:t>transition from high school into </a:t>
            </a:r>
            <a:r>
              <a:rPr lang="en-US" sz="1800" dirty="0" smtClean="0">
                <a:latin typeface="Helvetica" panose="020B0604020202020204" pitchFamily="34" charset="0"/>
                <a:cs typeface="Helvetica" panose="020B0604020202020204" pitchFamily="34" charset="0"/>
              </a:rPr>
              <a:t>college</a:t>
            </a:r>
            <a:endParaRPr lang="en-US" sz="18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800" dirty="0">
                <a:latin typeface="Helvetica" panose="020B0604020202020204" pitchFamily="34" charset="0"/>
                <a:cs typeface="Helvetica" panose="020B0604020202020204" pitchFamily="34" charset="0"/>
              </a:rPr>
              <a:t>Work with dedicated counselors to guide them every step of the way</a:t>
            </a:r>
          </a:p>
          <a:p>
            <a:pPr marL="285750" indent="-285750">
              <a:buFont typeface="Arial" panose="020B0604020202020204" pitchFamily="34" charset="0"/>
              <a:buChar char="•"/>
            </a:pPr>
            <a:r>
              <a:rPr lang="en-US" sz="1800" dirty="0">
                <a:latin typeface="Helvetica" panose="020B0604020202020204" pitchFamily="34" charset="0"/>
                <a:cs typeface="Helvetica" panose="020B0604020202020204" pitchFamily="34" charset="0"/>
              </a:rPr>
              <a:t>Connect to resources that will prepare you for success</a:t>
            </a: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Earn one unit of college credit -</a:t>
            </a:r>
            <a:r>
              <a:rPr lang="en-US" sz="1800" b="1" dirty="0" smtClean="0">
                <a:latin typeface="Helvetica" panose="020B0604020202020204" pitchFamily="34" charset="0"/>
                <a:cs typeface="Helvetica" panose="020B0604020202020204" pitchFamily="34" charset="0"/>
              </a:rPr>
              <a:t>Counseling </a:t>
            </a:r>
            <a:r>
              <a:rPr lang="en-US" sz="1800" b="1" dirty="0">
                <a:latin typeface="Helvetica" panose="020B0604020202020204" pitchFamily="34" charset="0"/>
                <a:cs typeface="Helvetica" panose="020B0604020202020204" pitchFamily="34" charset="0"/>
              </a:rPr>
              <a:t>1</a:t>
            </a:r>
            <a:r>
              <a:rPr lang="en-US" sz="1800" dirty="0">
                <a:latin typeface="Helvetica" panose="020B0604020202020204" pitchFamily="34" charset="0"/>
                <a:cs typeface="Helvetica" panose="020B0604020202020204" pitchFamily="34" charset="0"/>
              </a:rPr>
              <a:t>, </a:t>
            </a:r>
            <a:r>
              <a:rPr lang="en-US" sz="1800" b="1" dirty="0">
                <a:latin typeface="Helvetica" panose="020B0604020202020204" pitchFamily="34" charset="0"/>
                <a:cs typeface="Helvetica" panose="020B0604020202020204" pitchFamily="34" charset="0"/>
              </a:rPr>
              <a:t>Introduction to College </a:t>
            </a:r>
            <a:r>
              <a:rPr lang="en-US" sz="1800" dirty="0">
                <a:latin typeface="Helvetica" panose="020B0604020202020204" pitchFamily="34" charset="0"/>
                <a:cs typeface="Helvetica" panose="020B0604020202020204" pitchFamily="34" charset="0"/>
              </a:rPr>
              <a:t>course</a:t>
            </a: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Opportunities </a:t>
            </a:r>
            <a:r>
              <a:rPr lang="en-US" sz="1800" dirty="0">
                <a:latin typeface="Helvetica" panose="020B0604020202020204" pitchFamily="34" charset="0"/>
                <a:cs typeface="Helvetica" panose="020B0604020202020204" pitchFamily="34" charset="0"/>
              </a:rPr>
              <a:t>for students to connect and make long-lasting </a:t>
            </a:r>
            <a:r>
              <a:rPr lang="en-US" sz="1800" dirty="0" smtClean="0">
                <a:latin typeface="Helvetica" panose="020B0604020202020204" pitchFamily="34" charset="0"/>
                <a:cs typeface="Helvetica" panose="020B0604020202020204" pitchFamily="34" charset="0"/>
              </a:rPr>
              <a:t>friendships </a:t>
            </a:r>
            <a:r>
              <a:rPr lang="en-US" sz="1800" dirty="0">
                <a:latin typeface="Helvetica" panose="020B0604020202020204" pitchFamily="34" charset="0"/>
                <a:cs typeface="Helvetica" panose="020B0604020202020204" pitchFamily="34" charset="0"/>
              </a:rPr>
              <a:t>at Mt. SAC</a:t>
            </a: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Participate </a:t>
            </a:r>
            <a:r>
              <a:rPr lang="en-US" sz="1800" dirty="0">
                <a:latin typeface="Helvetica" panose="020B0604020202020204" pitchFamily="34" charset="0"/>
                <a:cs typeface="Helvetica" panose="020B0604020202020204" pitchFamily="34" charset="0"/>
              </a:rPr>
              <a:t>in insightful and supportive workshops</a:t>
            </a:r>
          </a:p>
          <a:p>
            <a:endParaRPr lang="en-US" dirty="0"/>
          </a:p>
        </p:txBody>
      </p:sp>
      <p:sp>
        <p:nvSpPr>
          <p:cNvPr id="22" name="Content Placeholder 21"/>
          <p:cNvSpPr>
            <a:spLocks noGrp="1"/>
          </p:cNvSpPr>
          <p:nvPr>
            <p:ph sz="quarter" idx="4"/>
          </p:nvPr>
        </p:nvSpPr>
        <p:spPr>
          <a:xfrm>
            <a:off x="7107004" y="1957016"/>
            <a:ext cx="4725332" cy="4596184"/>
          </a:xfrm>
        </p:spPr>
        <p:txBody>
          <a:bodyPr>
            <a:normAutofit/>
          </a:bodyPr>
          <a:lstStyle/>
          <a:p>
            <a:pPr algn="ctr"/>
            <a:r>
              <a:rPr lang="en-US" sz="1800" dirty="0">
                <a:latin typeface="Helvetica" panose="020B0604020202020204" pitchFamily="34" charset="0"/>
                <a:cs typeface="Helvetica" panose="020B0604020202020204" pitchFamily="34" charset="0"/>
              </a:rPr>
              <a:t>Follow the “STEP’s” on our </a:t>
            </a:r>
            <a:r>
              <a:rPr lang="en-US" sz="1800" dirty="0" smtClean="0">
                <a:latin typeface="Helvetica" panose="020B0604020202020204" pitchFamily="34" charset="0"/>
                <a:cs typeface="Helvetica" panose="020B0604020202020204" pitchFamily="34" charset="0"/>
              </a:rPr>
              <a:t>website </a:t>
            </a:r>
            <a:r>
              <a:rPr lang="en-US" sz="1800" dirty="0">
                <a:latin typeface="Helvetica" panose="020B0604020202020204" pitchFamily="34" charset="0"/>
                <a:cs typeface="Helvetica" panose="020B0604020202020204" pitchFamily="34" charset="0"/>
              </a:rPr>
              <a:t>at </a:t>
            </a:r>
          </a:p>
          <a:p>
            <a:pPr algn="ctr"/>
            <a:r>
              <a:rPr lang="en-US" sz="1800" dirty="0" smtClean="0">
                <a:latin typeface="Helvetica" panose="020B0604020202020204" pitchFamily="34" charset="0"/>
                <a:cs typeface="Helvetica" panose="020B0604020202020204" pitchFamily="34" charset="0"/>
                <a:hlinkClick r:id="rId2"/>
              </a:rPr>
              <a:t>www.mtsac.edu/step</a:t>
            </a:r>
            <a:r>
              <a:rPr lang="en-US" sz="1800" dirty="0" smtClean="0">
                <a:latin typeface="Helvetica" panose="020B0604020202020204" pitchFamily="34" charset="0"/>
                <a:cs typeface="Helvetica" panose="020B0604020202020204" pitchFamily="34" charset="0"/>
              </a:rPr>
              <a:t>/</a:t>
            </a:r>
            <a:endParaRPr lang="en-US" sz="1800" dirty="0">
              <a:latin typeface="Helvetica" panose="020B0604020202020204" pitchFamily="34" charset="0"/>
              <a:cs typeface="Helvetica" panose="020B0604020202020204" pitchFamily="34" charset="0"/>
            </a:endParaRPr>
          </a:p>
        </p:txBody>
      </p:sp>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STEP: Summer Transfer Enrichment Program </a:t>
            </a:r>
            <a:endParaRPr lang="en-US" dirty="0">
              <a:latin typeface="Helvetica" panose="020B0604020202020204" pitchFamily="34" charset="0"/>
              <a:cs typeface="Helvetica" panose="020B0604020202020204" pitchFamily="34" charset="0"/>
            </a:endParaRPr>
          </a:p>
        </p:txBody>
      </p:sp>
      <p:sp>
        <p:nvSpPr>
          <p:cNvPr id="3" name="Rectangle 2"/>
          <p:cNvSpPr/>
          <p:nvPr/>
        </p:nvSpPr>
        <p:spPr>
          <a:xfrm>
            <a:off x="7020560" y="5100320"/>
            <a:ext cx="10064496" cy="95410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AutoShape 2" descr="Students participate in a discu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004" y="2966720"/>
            <a:ext cx="4351266" cy="3586480"/>
          </a:xfrm>
          <a:prstGeom prst="rect">
            <a:avLst/>
          </a:prstGeom>
        </p:spPr>
      </p:pic>
      <p:sp>
        <p:nvSpPr>
          <p:cNvPr id="23" name="Text Placeholder 22"/>
          <p:cNvSpPr>
            <a:spLocks noGrp="1"/>
          </p:cNvSpPr>
          <p:nvPr>
            <p:ph type="body" sz="quarter" idx="3"/>
          </p:nvPr>
        </p:nvSpPr>
        <p:spPr>
          <a:xfrm>
            <a:off x="7107004" y="1088136"/>
            <a:ext cx="4725332" cy="823912"/>
          </a:xfrm>
        </p:spPr>
        <p:txBody>
          <a:bodyPr>
            <a:normAutofit lnSpcReduction="10000"/>
          </a:bodyPr>
          <a:lstStyle/>
          <a:p>
            <a:pPr algn="ctr">
              <a:lnSpc>
                <a:spcPct val="110000"/>
              </a:lnSpc>
              <a:spcAft>
                <a:spcPts val="0"/>
              </a:spcAft>
            </a:pPr>
            <a:r>
              <a:rPr lang="en-US" u="sng" dirty="0" smtClean="0">
                <a:latin typeface="Helvetica" panose="020B0604020202020204" pitchFamily="34" charset="0"/>
                <a:cs typeface="Helvetica" panose="020B0604020202020204" pitchFamily="34" charset="0"/>
              </a:rPr>
              <a:t>To Participate in STEP </a:t>
            </a:r>
          </a:p>
          <a:p>
            <a:pPr algn="ctr">
              <a:lnSpc>
                <a:spcPct val="110000"/>
              </a:lnSpc>
              <a:spcAft>
                <a:spcPts val="0"/>
              </a:spcAft>
            </a:pPr>
            <a:r>
              <a:rPr lang="en-US" u="sng" dirty="0" smtClean="0">
                <a:latin typeface="Helvetica" panose="020B0604020202020204" pitchFamily="34" charset="0"/>
                <a:cs typeface="Helvetica" panose="020B0604020202020204" pitchFamily="34" charset="0"/>
              </a:rPr>
              <a:t>Summer 2021</a:t>
            </a:r>
            <a:endParaRPr lang="en-US" u="sng"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80109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Benefits</a:t>
            </a:r>
            <a:endParaRPr lang="en-US" dirty="0"/>
          </a:p>
        </p:txBody>
      </p:sp>
      <p:sp>
        <p:nvSpPr>
          <p:cNvPr id="3" name="Rectangle 2"/>
          <p:cNvSpPr/>
          <p:nvPr/>
        </p:nvSpPr>
        <p:spPr>
          <a:xfrm>
            <a:off x="1744394" y="1364566"/>
            <a:ext cx="9622302" cy="4662815"/>
          </a:xfrm>
          <a:prstGeom prst="rect">
            <a:avLst/>
          </a:prstGeom>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Work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with </a:t>
            </a: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caring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and </a:t>
            </a: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supportive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Counseling professors in the summer and beyond</a:t>
            </a:r>
            <a:endParaRPr kumimoji="0" lang="en-US" sz="1800" b="0" i="0" u="none" strike="noStrike" kern="1200" cap="none" spc="0" normalizeH="0" baseline="0" noProof="0" dirty="0">
              <a:ln>
                <a:noFill/>
              </a:ln>
              <a:solidFill>
                <a:srgbClr val="343434"/>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Jump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Start into College and </a:t>
            </a: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Be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Ready for Fall</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Gain Confidence and Awareness for College Success </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Access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to Resources and Campus Connections</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Become </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Part of the Mountie Family</a:t>
            </a: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Eligibility for </a:t>
            </a:r>
            <a:r>
              <a:rPr kumimoji="0" lang="en-US" sz="1800" b="0" i="0" u="none" strike="noStrike" kern="1200" cap="none" spc="0" normalizeH="0" baseline="0" noProof="0" dirty="0" err="1" smtClean="0">
                <a:ln>
                  <a:noFill/>
                </a:ln>
                <a:solidFill>
                  <a:srgbClr val="000000"/>
                </a:solidFill>
                <a:effectLst/>
                <a:uLnTx/>
                <a:uFillTx/>
                <a:latin typeface="Helvetica" panose="020B0604020202020204" pitchFamily="34" charset="0"/>
                <a:ea typeface="+mn-ea"/>
                <a:cs typeface="Helvetica" panose="020B0604020202020204" pitchFamily="34" charset="0"/>
              </a:rPr>
              <a:t>Promise+Plus</a:t>
            </a: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 Benefits</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Early Registration for Fall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For a detailed list of benefits to </a:t>
            </a:r>
            <a:r>
              <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STEP Visit:</a:t>
            </a:r>
            <a:r>
              <a:rPr kumimoji="0" lang="en-US" sz="1800" b="0" i="0" u="none" strike="noStrike" kern="1200" cap="none" spc="0" normalizeH="0" baseline="0" noProof="0" dirty="0">
                <a:ln>
                  <a:noFill/>
                </a:ln>
                <a:solidFill>
                  <a:srgbClr val="343434"/>
                </a:solidFill>
                <a:effectLst/>
                <a:uLnTx/>
                <a:uFillTx/>
                <a:latin typeface="Helvetica" panose="020B0604020202020204" pitchFamily="34" charset="0"/>
                <a:ea typeface="+mn-ea"/>
                <a:cs typeface="Helvetica" panose="020B0604020202020204" pitchFamily="34" charset="0"/>
              </a:rPr>
              <a:t> </a:t>
            </a:r>
            <a:r>
              <a:rPr kumimoji="0" lang="en-US" sz="1800" b="0" i="0" u="none" strike="noStrike" kern="1200" cap="none" spc="0" normalizeH="0" baseline="0" noProof="0" dirty="0" smtClean="0">
                <a:ln>
                  <a:noFill/>
                </a:ln>
                <a:solidFill>
                  <a:srgbClr val="343434"/>
                </a:solidFill>
                <a:effectLst/>
                <a:uLnTx/>
                <a:uFillTx/>
                <a:latin typeface="Helvetica" panose="020B0604020202020204" pitchFamily="34" charset="0"/>
                <a:ea typeface="+mn-ea"/>
                <a:cs typeface="Helvetica" panose="020B0604020202020204" pitchFamily="34" charset="0"/>
                <a:hlinkClick r:id="rId2"/>
              </a:rPr>
              <a:t>www.mtsac.edu/step/</a:t>
            </a:r>
            <a:endParaRPr kumimoji="0" lang="en-US" sz="1800" b="0" i="0" u="none" strike="noStrike" kern="1200" cap="none" spc="0" normalizeH="0" baseline="0" noProof="0" dirty="0" smtClean="0">
              <a:ln>
                <a:noFill/>
              </a:ln>
              <a:solidFill>
                <a:srgbClr val="343434"/>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343434"/>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343434"/>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43434"/>
              </a:solidFill>
              <a:effectLst/>
              <a:uLnTx/>
              <a:uFillTx/>
              <a:latin typeface="SourceSansPro"/>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43434"/>
              </a:solidFill>
              <a:effectLst/>
              <a:uLnTx/>
              <a:uFillTx/>
              <a:latin typeface="SourceSansPro"/>
              <a:ea typeface="+mn-ea"/>
              <a:cs typeface="+mn-cs"/>
            </a:endParaRPr>
          </a:p>
        </p:txBody>
      </p:sp>
      <p:pic>
        <p:nvPicPr>
          <p:cNvPr id="4" name="Picture 3" descr="person smiling and doing a thums up" title="Stud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237" y="1925605"/>
            <a:ext cx="2464200" cy="2464200"/>
          </a:xfrm>
          <a:prstGeom prst="rect">
            <a:avLst/>
          </a:prstGeom>
        </p:spPr>
      </p:pic>
      <p:pic>
        <p:nvPicPr>
          <p:cNvPr id="5" name="Picture 4" descr="students seating on top of a small college brick wall" title="college 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2635" y="5064329"/>
            <a:ext cx="3009698" cy="1549641"/>
          </a:xfrm>
          <a:prstGeom prst="rect">
            <a:avLst/>
          </a:prstGeom>
        </p:spPr>
      </p:pic>
      <p:pic>
        <p:nvPicPr>
          <p:cNvPr id="6" name="Picture 5" descr="students gathering waiting for services" title="Student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614" y="5064329"/>
            <a:ext cx="2984787" cy="1686051"/>
          </a:xfrm>
          <a:prstGeom prst="rect">
            <a:avLst/>
          </a:prstGeom>
        </p:spPr>
      </p:pic>
      <p:pic>
        <p:nvPicPr>
          <p:cNvPr id="7" name="Picture 6" descr="student smiling talking to another student" title="Suppo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6514" y="4976395"/>
            <a:ext cx="2904867" cy="1725510"/>
          </a:xfrm>
          <a:prstGeom prst="rect">
            <a:avLst/>
          </a:prstGeom>
        </p:spPr>
      </p:pic>
    </p:spTree>
    <p:extLst>
      <p:ext uri="{BB962C8B-B14F-4D97-AF65-F5344CB8AC3E}">
        <p14:creationId xmlns:p14="http://schemas.microsoft.com/office/powerpoint/2010/main" val="1329639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EOPS/CARE</a:t>
            </a:r>
            <a:br>
              <a:rPr lang="en-US" sz="6000" dirty="0" smtClean="0"/>
            </a:br>
            <a:r>
              <a:rPr lang="en-US" sz="3200" dirty="0" smtClean="0"/>
              <a:t>Extended Opportunity Programs and Services </a:t>
            </a:r>
            <a:endParaRPr lang="en-US" sz="4800" dirty="0"/>
          </a:p>
        </p:txBody>
      </p:sp>
    </p:spTree>
    <p:extLst>
      <p:ext uri="{BB962C8B-B14F-4D97-AF65-F5344CB8AC3E}">
        <p14:creationId xmlns:p14="http://schemas.microsoft.com/office/powerpoint/2010/main" val="4205489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smtClean="0"/>
              <a:t>is EOPS/CARE </a:t>
            </a:r>
            <a:endParaRPr lang="en-US" dirty="0"/>
          </a:p>
        </p:txBody>
      </p:sp>
      <p:sp>
        <p:nvSpPr>
          <p:cNvPr id="3" name="Content Placeholder 2"/>
          <p:cNvSpPr>
            <a:spLocks/>
          </p:cNvSpPr>
          <p:nvPr/>
        </p:nvSpPr>
        <p:spPr bwMode="auto">
          <a:xfrm>
            <a:off x="1118384" y="1349393"/>
            <a:ext cx="10667216" cy="4045528"/>
          </a:xfrm>
          <a:prstGeom prst="rect">
            <a:avLst/>
          </a:prstGeom>
          <a:noFill/>
          <a:ln>
            <a:noFill/>
          </a:ln>
        </p:spPr>
        <p:txBody>
          <a:bodyPr anchor="t"/>
          <a:lstStyle/>
          <a:p>
            <a:pPr marL="1200150" lvl="2" indent="-285750">
              <a:spcBef>
                <a:spcPts val="550"/>
              </a:spcBef>
              <a:buClr>
                <a:schemeClr val="accent1"/>
              </a:buClr>
              <a:buSzPct val="70000"/>
              <a:buFont typeface="Wingdings 2" pitchFamily="80" charset="2"/>
              <a:buChar char=""/>
              <a:defRPr/>
            </a:pPr>
            <a:r>
              <a:rPr lang="en-US" sz="2400" b="1" dirty="0">
                <a:cs typeface="Arial"/>
              </a:rPr>
              <a:t>Extended Opportunity Programs and Services</a:t>
            </a:r>
          </a:p>
          <a:p>
            <a:pPr marL="1657350" lvl="3" indent="-285750">
              <a:spcBef>
                <a:spcPts val="550"/>
              </a:spcBef>
              <a:buClr>
                <a:schemeClr val="accent1"/>
              </a:buClr>
              <a:buSzPct val="70000"/>
              <a:buFont typeface="Wingdings 2" pitchFamily="80" charset="2"/>
              <a:buChar char=""/>
              <a:defRPr/>
            </a:pPr>
            <a:r>
              <a:rPr lang="en-US" sz="2400" dirty="0">
                <a:cs typeface="Arial"/>
              </a:rPr>
              <a:t>A California community college state-funded program</a:t>
            </a:r>
          </a:p>
          <a:p>
            <a:pPr marL="1657350" lvl="3" indent="-285750">
              <a:spcBef>
                <a:spcPts val="550"/>
              </a:spcBef>
              <a:buClr>
                <a:schemeClr val="accent1"/>
              </a:buClr>
              <a:buSzPct val="70000"/>
              <a:buFont typeface="Wingdings 2" pitchFamily="80" charset="2"/>
              <a:buChar char=""/>
              <a:defRPr/>
            </a:pPr>
            <a:r>
              <a:rPr lang="en-US" sz="2400" dirty="0">
                <a:cs typeface="Arial"/>
              </a:rPr>
              <a:t>Provides access to educational opportunities (history: </a:t>
            </a:r>
            <a:r>
              <a:rPr lang="en-US" sz="2400" b="1" i="1" dirty="0">
                <a:cs typeface="Arial"/>
              </a:rPr>
              <a:t>Civil Rights Act)</a:t>
            </a:r>
          </a:p>
          <a:p>
            <a:pPr marL="1657350" lvl="3" indent="-285750">
              <a:spcBef>
                <a:spcPts val="550"/>
              </a:spcBef>
              <a:buClr>
                <a:schemeClr val="accent1"/>
              </a:buClr>
              <a:buSzPct val="70000"/>
              <a:buFont typeface="Wingdings 2" pitchFamily="80" charset="2"/>
              <a:buChar char=""/>
              <a:defRPr/>
            </a:pPr>
            <a:r>
              <a:rPr lang="en-US" sz="2400" dirty="0">
                <a:cs typeface="Arial"/>
              </a:rPr>
              <a:t>Supports eligible underrepresented students along educational journey</a:t>
            </a:r>
          </a:p>
          <a:p>
            <a:pPr marL="1657350" lvl="3" indent="-285750">
              <a:spcBef>
                <a:spcPts val="550"/>
              </a:spcBef>
              <a:buClr>
                <a:schemeClr val="accent1"/>
              </a:buClr>
              <a:buSzPct val="70000"/>
              <a:buFont typeface="Wingdings 2" pitchFamily="80" charset="2"/>
              <a:buChar char=""/>
              <a:defRPr/>
            </a:pPr>
            <a:r>
              <a:rPr lang="en-US" sz="2400" b="1" i="1" dirty="0">
                <a:solidFill>
                  <a:srgbClr val="FF0000"/>
                </a:solidFill>
                <a:cs typeface="Arial"/>
              </a:rPr>
              <a:t>A program that has been advocating for students for more than 50 </a:t>
            </a:r>
            <a:r>
              <a:rPr lang="en-US" sz="2400" b="1" i="1" dirty="0" smtClean="0">
                <a:solidFill>
                  <a:srgbClr val="FF0000"/>
                </a:solidFill>
                <a:cs typeface="Arial"/>
              </a:rPr>
              <a:t>years!</a:t>
            </a:r>
          </a:p>
          <a:p>
            <a:pPr marL="1657350" lvl="3" indent="-285750">
              <a:spcBef>
                <a:spcPts val="550"/>
              </a:spcBef>
              <a:buClr>
                <a:schemeClr val="accent1"/>
              </a:buClr>
              <a:buSzPct val="70000"/>
              <a:buFont typeface="Wingdings 2" pitchFamily="80" charset="2"/>
              <a:buChar char=""/>
              <a:defRPr/>
            </a:pPr>
            <a:endParaRPr lang="en-US" sz="2400" u="sng" dirty="0">
              <a:cs typeface="Arial" charset="0"/>
            </a:endParaRPr>
          </a:p>
          <a:p>
            <a:pPr marL="1200150" lvl="2" indent="-285750">
              <a:spcBef>
                <a:spcPts val="550"/>
              </a:spcBef>
              <a:buClr>
                <a:schemeClr val="accent1"/>
              </a:buClr>
              <a:buSzPct val="70000"/>
              <a:buFont typeface="Wingdings 2" pitchFamily="80" charset="2"/>
              <a:buChar char=""/>
              <a:defRPr/>
            </a:pPr>
            <a:r>
              <a:rPr lang="en-US" sz="2400" b="1" dirty="0">
                <a:ea typeface="+mj-lt"/>
                <a:cs typeface="+mj-lt"/>
              </a:rPr>
              <a:t>C</a:t>
            </a:r>
            <a:r>
              <a:rPr lang="en-US" sz="2400" dirty="0">
                <a:ea typeface="+mj-lt"/>
                <a:cs typeface="+mj-lt"/>
              </a:rPr>
              <a:t>ooperative </a:t>
            </a:r>
            <a:r>
              <a:rPr lang="en-US" sz="2400" b="1" dirty="0">
                <a:ea typeface="+mj-lt"/>
                <a:cs typeface="+mj-lt"/>
              </a:rPr>
              <a:t>A</a:t>
            </a:r>
            <a:r>
              <a:rPr lang="en-US" sz="2400" dirty="0">
                <a:ea typeface="+mj-lt"/>
                <a:cs typeface="+mj-lt"/>
              </a:rPr>
              <a:t>gencies </a:t>
            </a:r>
            <a:r>
              <a:rPr lang="en-US" sz="2400" b="1" dirty="0">
                <a:ea typeface="+mj-lt"/>
                <a:cs typeface="+mj-lt"/>
              </a:rPr>
              <a:t>R</a:t>
            </a:r>
            <a:r>
              <a:rPr lang="en-US" sz="2400" dirty="0">
                <a:ea typeface="+mj-lt"/>
                <a:cs typeface="+mj-lt"/>
              </a:rPr>
              <a:t>esources for </a:t>
            </a:r>
            <a:r>
              <a:rPr lang="en-US" sz="2400" b="1" dirty="0">
                <a:ea typeface="+mj-lt"/>
                <a:cs typeface="+mj-lt"/>
              </a:rPr>
              <a:t>E</a:t>
            </a:r>
            <a:r>
              <a:rPr lang="en-US" sz="2400" dirty="0">
                <a:ea typeface="+mj-lt"/>
                <a:cs typeface="+mj-lt"/>
              </a:rPr>
              <a:t>ducation (</a:t>
            </a:r>
            <a:r>
              <a:rPr lang="en-US" altLang="en-US" sz="2400" b="1" dirty="0"/>
              <a:t>CARE</a:t>
            </a:r>
            <a:r>
              <a:rPr lang="en-US" altLang="en-US" sz="2400" b="1" dirty="0" smtClean="0"/>
              <a:t>)</a:t>
            </a:r>
          </a:p>
          <a:p>
            <a:pPr marL="1657350" lvl="3" indent="-285750">
              <a:spcBef>
                <a:spcPts val="550"/>
              </a:spcBef>
              <a:buClr>
                <a:schemeClr val="accent1"/>
              </a:buClr>
              <a:buSzPct val="70000"/>
              <a:buFont typeface="Wingdings 2" pitchFamily="80" charset="2"/>
              <a:buChar char=""/>
              <a:defRPr/>
            </a:pPr>
            <a:r>
              <a:rPr lang="en-US" altLang="en-US" sz="2400" dirty="0">
                <a:cs typeface="Calibri"/>
              </a:rPr>
              <a:t>The CARE Program promotes the academic success of EOPS students who are single heads of household and receiving TANF/CalWORKs assistance (cash aid) or Tribal TANF with at least one dependent child under the age of 18.</a:t>
            </a:r>
          </a:p>
          <a:p>
            <a:pPr marL="1657350" lvl="3" indent="-285750">
              <a:spcBef>
                <a:spcPts val="550"/>
              </a:spcBef>
              <a:buClr>
                <a:schemeClr val="accent1"/>
              </a:buClr>
              <a:buSzPct val="70000"/>
              <a:buFont typeface="Wingdings 2" pitchFamily="80" charset="2"/>
              <a:buChar char=""/>
              <a:defRPr/>
            </a:pPr>
            <a:endParaRPr lang="en-US" altLang="en-US" sz="2400" dirty="0" smtClean="0"/>
          </a:p>
          <a:p>
            <a:pPr lvl="1"/>
            <a:endParaRPr lang="en-US" altLang="en-US" sz="1500" b="1" dirty="0">
              <a:cs typeface="Calibri"/>
            </a:endParaRPr>
          </a:p>
          <a:p>
            <a:endParaRPr lang="en-US" altLang="en-US" sz="1500" dirty="0">
              <a:cs typeface="Calibri"/>
            </a:endParaRPr>
          </a:p>
          <a:p>
            <a:pPr marL="1657350" lvl="3" indent="-285750">
              <a:spcBef>
                <a:spcPts val="550"/>
              </a:spcBef>
              <a:buClr>
                <a:schemeClr val="accent1"/>
              </a:buClr>
              <a:buSzPct val="70000"/>
              <a:buFont typeface="Wingdings 2" pitchFamily="80" charset="2"/>
              <a:buChar char=""/>
              <a:defRPr/>
            </a:pPr>
            <a:endParaRPr lang="en-US" sz="2400" u="sng" dirty="0">
              <a:cs typeface="Arial" charset="0"/>
            </a:endParaRPr>
          </a:p>
        </p:txBody>
      </p:sp>
    </p:spTree>
    <p:extLst>
      <p:ext uri="{BB962C8B-B14F-4D97-AF65-F5344CB8AC3E}">
        <p14:creationId xmlns:p14="http://schemas.microsoft.com/office/powerpoint/2010/main" val="283613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EOPS/CARE </a:t>
            </a:r>
            <a:endParaRPr lang="en-US" dirty="0"/>
          </a:p>
        </p:txBody>
      </p:sp>
      <p:sp>
        <p:nvSpPr>
          <p:cNvPr id="3" name="Rectangle 2"/>
          <p:cNvSpPr/>
          <p:nvPr/>
        </p:nvSpPr>
        <p:spPr>
          <a:xfrm>
            <a:off x="1780903" y="1088136"/>
            <a:ext cx="9753600" cy="6063198"/>
          </a:xfrm>
          <a:prstGeom prst="rect">
            <a:avLst/>
          </a:prstGeom>
        </p:spPr>
        <p:txBody>
          <a:bodyPr wrap="square">
            <a:spAutoFit/>
          </a:bodyPr>
          <a:lstStyle/>
          <a:p>
            <a:pPr fontAlgn="base"/>
            <a:r>
              <a:rPr lang="en-US" sz="2400" b="1" dirty="0">
                <a:solidFill>
                  <a:srgbClr val="00B050"/>
                </a:solidFill>
                <a:latin typeface="Franklin Gothic Book" panose="020B0503020102020204" pitchFamily="34" charset="0"/>
              </a:rPr>
              <a:t>EOPS/CARE is </a:t>
            </a:r>
            <a:r>
              <a:rPr lang="en-US" sz="2400" b="1" dirty="0" smtClean="0">
                <a:solidFill>
                  <a:srgbClr val="00B050"/>
                </a:solidFill>
                <a:latin typeface="Franklin Gothic Book" panose="020B0503020102020204" pitchFamily="34" charset="0"/>
              </a:rPr>
              <a:t>currently accepting </a:t>
            </a:r>
            <a:r>
              <a:rPr lang="en-US" sz="2400" b="1" dirty="0">
                <a:solidFill>
                  <a:srgbClr val="00B050"/>
                </a:solidFill>
                <a:latin typeface="Franklin Gothic Book" panose="020B0503020102020204" pitchFamily="34" charset="0"/>
              </a:rPr>
              <a:t>applications </a:t>
            </a:r>
            <a:r>
              <a:rPr lang="en-US" sz="2400" dirty="0" smtClean="0">
                <a:solidFill>
                  <a:srgbClr val="000000"/>
                </a:solidFill>
                <a:latin typeface="Franklin Gothic Book" panose="020B0503020102020204" pitchFamily="34" charset="0"/>
              </a:rPr>
              <a:t>​​</a:t>
            </a:r>
          </a:p>
          <a:p>
            <a:pPr fontAlgn="base"/>
            <a:endParaRPr lang="en-US" sz="1200" dirty="0">
              <a:solidFill>
                <a:srgbClr val="000000"/>
              </a:solidFill>
              <a:latin typeface="Arial" panose="020B0604020202020204" pitchFamily="34" charset="0"/>
            </a:endParaRPr>
          </a:p>
          <a:p>
            <a:pPr fontAlgn="base">
              <a:buFont typeface="Arial" panose="020B0604020202020204" pitchFamily="34" charset="0"/>
              <a:buChar char="•"/>
            </a:pPr>
            <a:r>
              <a:rPr lang="en-US" sz="2400" b="1" dirty="0">
                <a:solidFill>
                  <a:srgbClr val="262626"/>
                </a:solidFill>
                <a:latin typeface="Franklin Gothic Book" panose="020B0503020102020204" pitchFamily="34" charset="0"/>
              </a:rPr>
              <a:t>Eligibility Criteria: </a:t>
            </a:r>
            <a:r>
              <a:rPr lang="en-US" sz="2400" dirty="0">
                <a:solidFill>
                  <a:srgbClr val="000000"/>
                </a:solidFill>
                <a:latin typeface="Franklin Gothic Book" panose="020B0503020102020204" pitchFamily="34" charset="0"/>
              </a:rPr>
              <a:t>​</a:t>
            </a:r>
            <a:endParaRPr lang="en-US" sz="2400" dirty="0">
              <a:solidFill>
                <a:srgbClr val="000000"/>
              </a:solidFill>
              <a:latin typeface="Arial" panose="020B0604020202020204" pitchFamily="34" charset="0"/>
            </a:endParaRPr>
          </a:p>
          <a:p>
            <a:pPr fontAlgn="base"/>
            <a:r>
              <a:rPr lang="en-US" sz="2400" i="1" dirty="0">
                <a:solidFill>
                  <a:srgbClr val="262626"/>
                </a:solidFill>
                <a:latin typeface="Franklin Gothic Book" panose="020B0503020102020204" pitchFamily="34" charset="0"/>
              </a:rPr>
              <a:t>        </a:t>
            </a:r>
            <a:r>
              <a:rPr lang="en-US" sz="2400" dirty="0">
                <a:solidFill>
                  <a:srgbClr val="262626"/>
                </a:solidFill>
                <a:latin typeface="Calibri" panose="020F0502020204030204" pitchFamily="34" charset="0"/>
              </a:rPr>
              <a:t>1) Qualify for the California College Promise Grant </a:t>
            </a:r>
            <a:r>
              <a:rPr lang="en-US" sz="2400" dirty="0">
                <a:solidFill>
                  <a:srgbClr val="000000"/>
                </a:solidFill>
                <a:latin typeface="Calibri" panose="020F050202020403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Calibri" panose="020F0502020204030204" pitchFamily="34" charset="0"/>
              </a:rPr>
              <a:t>               (under method A, B or C with an EFC of $0.)</a:t>
            </a:r>
            <a:r>
              <a:rPr lang="en-US" sz="2400" dirty="0">
                <a:solidFill>
                  <a:srgbClr val="000000"/>
                </a:solidFill>
                <a:latin typeface="Calibri" panose="020F050202020403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Calibri" panose="020F0502020204030204" pitchFamily="34" charset="0"/>
              </a:rPr>
              <a:t>          2) Must enroll in 12 units </a:t>
            </a:r>
            <a:r>
              <a:rPr lang="en-US" sz="2400" dirty="0">
                <a:solidFill>
                  <a:srgbClr val="000000"/>
                </a:solidFill>
                <a:latin typeface="Calibri" panose="020F050202020403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Calibri" panose="020F0502020204030204" pitchFamily="34" charset="0"/>
              </a:rPr>
              <a:t>              (ACCESS or Foster Youth only need to enroll in 9 units)</a:t>
            </a:r>
            <a:r>
              <a:rPr lang="en-US" sz="2400" dirty="0" smtClean="0">
                <a:solidFill>
                  <a:srgbClr val="000000"/>
                </a:solidFill>
                <a:latin typeface="Calibri" panose="020F0502020204030204" pitchFamily="34" charset="0"/>
              </a:rPr>
              <a:t>​</a:t>
            </a:r>
          </a:p>
          <a:p>
            <a:pPr fontAlgn="base"/>
            <a:endParaRPr lang="en-US" sz="1200" dirty="0">
              <a:solidFill>
                <a:srgbClr val="000000"/>
              </a:solidFill>
              <a:latin typeface="Segoe UI" panose="020B0502040204020203" pitchFamily="34" charset="0"/>
            </a:endParaRPr>
          </a:p>
          <a:p>
            <a:pPr fontAlgn="base">
              <a:buFont typeface="Arial" panose="020B0604020202020204" pitchFamily="34" charset="0"/>
              <a:buChar char="•"/>
            </a:pPr>
            <a:r>
              <a:rPr lang="en-US" sz="2400" b="1" dirty="0">
                <a:solidFill>
                  <a:srgbClr val="262626"/>
                </a:solidFill>
                <a:latin typeface="Franklin Gothic Book" panose="020B0503020102020204" pitchFamily="34" charset="0"/>
              </a:rPr>
              <a:t>Some Program Benefits:</a:t>
            </a:r>
            <a:r>
              <a:rPr lang="en-US" sz="2400" dirty="0">
                <a:solidFill>
                  <a:srgbClr val="262626"/>
                </a:solidFill>
                <a:latin typeface="Franklin Gothic Book" panose="020B0503020102020204" pitchFamily="34" charset="0"/>
              </a:rPr>
              <a:t> </a:t>
            </a:r>
            <a:r>
              <a:rPr lang="en-US" sz="2400" dirty="0">
                <a:solidFill>
                  <a:srgbClr val="000000"/>
                </a:solidFill>
                <a:latin typeface="Franklin Gothic Book" panose="020B0503020102020204" pitchFamily="34" charset="0"/>
              </a:rPr>
              <a:t>​</a:t>
            </a:r>
            <a:endParaRPr lang="en-US" sz="2400" dirty="0">
              <a:solidFill>
                <a:srgbClr val="000000"/>
              </a:solidFill>
              <a:latin typeface="Arial" panose="020B0604020202020204" pitchFamily="34" charset="0"/>
            </a:endParaRPr>
          </a:p>
          <a:p>
            <a:pPr fontAlgn="base"/>
            <a:r>
              <a:rPr lang="en-US" sz="2400" dirty="0">
                <a:solidFill>
                  <a:srgbClr val="262626"/>
                </a:solidFill>
                <a:latin typeface="Franklin Gothic Book" panose="020B0503020102020204" pitchFamily="34" charset="0"/>
              </a:rPr>
              <a:t>        1) </a:t>
            </a:r>
            <a:r>
              <a:rPr lang="en-US" sz="2400" dirty="0" smtClean="0">
                <a:solidFill>
                  <a:srgbClr val="262626"/>
                </a:solidFill>
                <a:latin typeface="Franklin Gothic Book" panose="020B0503020102020204" pitchFamily="34" charset="0"/>
              </a:rPr>
              <a:t>Priority Registration </a:t>
            </a:r>
          </a:p>
          <a:p>
            <a:pPr fontAlgn="base"/>
            <a:r>
              <a:rPr lang="en-US" sz="2400" dirty="0" smtClean="0">
                <a:solidFill>
                  <a:srgbClr val="262626"/>
                </a:solidFill>
                <a:latin typeface="Franklin Gothic Book" panose="020B0503020102020204" pitchFamily="34" charset="0"/>
              </a:rPr>
              <a:t>        2) EOPS </a:t>
            </a:r>
            <a:r>
              <a:rPr lang="en-US" sz="2400" dirty="0">
                <a:solidFill>
                  <a:srgbClr val="262626"/>
                </a:solidFill>
                <a:latin typeface="Franklin Gothic Book" panose="020B0503020102020204" pitchFamily="34" charset="0"/>
              </a:rPr>
              <a:t>Book Service ($300) </a:t>
            </a:r>
            <a:r>
              <a:rPr lang="en-US" sz="2400" dirty="0">
                <a:solidFill>
                  <a:srgbClr val="000000"/>
                </a:solidFill>
                <a:latin typeface="Franklin Gothic Book" panose="020B050302010202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Franklin Gothic Book" panose="020B0503020102020204" pitchFamily="34" charset="0"/>
              </a:rPr>
              <a:t>        3</a:t>
            </a:r>
            <a:r>
              <a:rPr lang="en-US" sz="2400" dirty="0" smtClean="0">
                <a:solidFill>
                  <a:srgbClr val="262626"/>
                </a:solidFill>
                <a:latin typeface="Franklin Gothic Book" panose="020B0503020102020204" pitchFamily="34" charset="0"/>
              </a:rPr>
              <a:t>)</a:t>
            </a:r>
            <a:r>
              <a:rPr lang="en-US" sz="2400" dirty="0">
                <a:solidFill>
                  <a:srgbClr val="262626"/>
                </a:solidFill>
                <a:latin typeface="Franklin Gothic Book" panose="020B0503020102020204" pitchFamily="34" charset="0"/>
              </a:rPr>
              <a:t> One-on-one tutoring services (currently online)</a:t>
            </a:r>
            <a:r>
              <a:rPr lang="en-US" sz="2400" dirty="0">
                <a:solidFill>
                  <a:srgbClr val="000000"/>
                </a:solidFill>
                <a:latin typeface="Franklin Gothic Book" panose="020B050302010202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Franklin Gothic Book" panose="020B0503020102020204" pitchFamily="34" charset="0"/>
              </a:rPr>
              <a:t>        </a:t>
            </a:r>
            <a:r>
              <a:rPr lang="en-US" sz="2400" dirty="0" smtClean="0">
                <a:solidFill>
                  <a:srgbClr val="262626"/>
                </a:solidFill>
                <a:latin typeface="Franklin Gothic Book" panose="020B0503020102020204" pitchFamily="34" charset="0"/>
              </a:rPr>
              <a:t>4)</a:t>
            </a:r>
            <a:r>
              <a:rPr lang="en-US" sz="2400" dirty="0">
                <a:solidFill>
                  <a:srgbClr val="262626"/>
                </a:solidFill>
                <a:latin typeface="Franklin Gothic Book" panose="020B0503020102020204" pitchFamily="34" charset="0"/>
              </a:rPr>
              <a:t> Counseling Services </a:t>
            </a:r>
            <a:r>
              <a:rPr lang="en-US" sz="2400" dirty="0" smtClean="0">
                <a:solidFill>
                  <a:srgbClr val="000000"/>
                </a:solidFill>
                <a:latin typeface="Franklin Gothic Book" panose="020B050302010202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000000"/>
                </a:solidFill>
                <a:latin typeface="Calibri Light" panose="020F030202020403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262626"/>
                </a:solidFill>
                <a:latin typeface="Franklin Gothic Book" panose="020B0503020102020204" pitchFamily="34" charset="0"/>
              </a:rPr>
              <a:t>For more information or to apply students can visit: </a:t>
            </a:r>
            <a:r>
              <a:rPr lang="en-US" sz="2400" u="sng" dirty="0">
                <a:solidFill>
                  <a:srgbClr val="2370CD"/>
                </a:solidFill>
                <a:latin typeface="Franklin Gothic Book" panose="020B0503020102020204" pitchFamily="34" charset="0"/>
                <a:hlinkClick r:id="rId2"/>
              </a:rPr>
              <a:t>www.mtsac.edu/eops</a:t>
            </a:r>
            <a:r>
              <a:rPr lang="en-US" sz="2400" dirty="0">
                <a:solidFill>
                  <a:srgbClr val="000000"/>
                </a:solidFill>
                <a:latin typeface="Franklin Gothic Book" panose="020B0503020102020204" pitchFamily="34" charset="0"/>
              </a:rPr>
              <a:t>​</a:t>
            </a:r>
            <a:endParaRPr lang="en-US" sz="2400" dirty="0">
              <a:solidFill>
                <a:srgbClr val="000000"/>
              </a:solidFill>
              <a:latin typeface="Segoe UI" panose="020B0502040204020203" pitchFamily="34" charset="0"/>
            </a:endParaRPr>
          </a:p>
          <a:p>
            <a:pPr fontAlgn="base"/>
            <a:r>
              <a:rPr lang="en-US" sz="2400" dirty="0">
                <a:solidFill>
                  <a:srgbClr val="000000"/>
                </a:solidFill>
                <a:latin typeface="Franklin Gothic Book" panose="020B0503020102020204" pitchFamily="34"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301278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REACH</a:t>
            </a:r>
            <a:br>
              <a:rPr lang="en-US" sz="6000" dirty="0" smtClean="0"/>
            </a:br>
            <a:r>
              <a:rPr lang="en-US" sz="3200" dirty="0" smtClean="0"/>
              <a:t>Reaching, Empowering, Achieving &amp; Completing with Heart</a:t>
            </a:r>
            <a:endParaRPr lang="en-US" sz="4000" dirty="0"/>
          </a:p>
        </p:txBody>
      </p:sp>
    </p:spTree>
    <p:extLst>
      <p:ext uri="{BB962C8B-B14F-4D97-AF65-F5344CB8AC3E}">
        <p14:creationId xmlns:p14="http://schemas.microsoft.com/office/powerpoint/2010/main" val="4102772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amond 18">
            <a:extLst>
              <a:ext uri="{FF2B5EF4-FFF2-40B4-BE49-F238E27FC236}">
                <a16:creationId xmlns:a16="http://schemas.microsoft.com/office/drawing/2014/main" id="{4EF1D2C7-DE37-4BE9-B1CB-132670D5696E}"/>
              </a:ext>
            </a:extLst>
          </p:cNvPr>
          <p:cNvSpPr/>
          <p:nvPr/>
        </p:nvSpPr>
        <p:spPr>
          <a:xfrm>
            <a:off x="8020050" y="1674813"/>
            <a:ext cx="3048000" cy="22098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a:extLst>
              <a:ext uri="{FF2B5EF4-FFF2-40B4-BE49-F238E27FC236}">
                <a16:creationId xmlns:a16="http://schemas.microsoft.com/office/drawing/2014/main" id="{31E5DEBA-E085-4408-B55E-BF007D55A0AF}"/>
              </a:ext>
            </a:extLst>
          </p:cNvPr>
          <p:cNvSpPr>
            <a:spLocks noGrp="1"/>
          </p:cNvSpPr>
          <p:nvPr>
            <p:ph type="title"/>
          </p:nvPr>
        </p:nvSpPr>
        <p:spPr>
          <a:xfrm>
            <a:off x="2057400" y="307181"/>
            <a:ext cx="8153400" cy="1728787"/>
          </a:xfrm>
        </p:spPr>
        <p:txBody>
          <a:bodyPr>
            <a:normAutofit fontScale="90000"/>
          </a:bodyPr>
          <a:lstStyle/>
          <a:p>
            <a:pPr algn="ctr" eaLnBrk="1" fontAlgn="auto" hangingPunct="1">
              <a:spcAft>
                <a:spcPts val="0"/>
              </a:spcAft>
              <a:defRPr/>
            </a:pPr>
            <a:r>
              <a:rPr b="1">
                <a:solidFill>
                  <a:srgbClr val="FFFF00"/>
                </a:solidFill>
                <a:latin typeface="Arial" panose="020B0604020202020204" pitchFamily="34" charset="0"/>
                <a:cs typeface="Arial" panose="020B0604020202020204" pitchFamily="34" charset="0"/>
              </a:rPr>
              <a:t>ACCESS</a:t>
            </a:r>
            <a:r>
              <a:rPr b="1">
                <a:solidFill>
                  <a:schemeClr val="tx1"/>
                </a:solidFill>
                <a:latin typeface="Arial" panose="020B0604020202020204" pitchFamily="34" charset="0"/>
                <a:cs typeface="Arial" panose="020B0604020202020204" pitchFamily="34" charset="0"/>
              </a:rPr>
              <a:t/>
            </a:r>
            <a:br>
              <a:rPr b="1">
                <a:solidFill>
                  <a:schemeClr val="tx1"/>
                </a:solidFill>
                <a:latin typeface="Arial" panose="020B0604020202020204" pitchFamily="34" charset="0"/>
                <a:cs typeface="Arial" panose="020B0604020202020204" pitchFamily="34" charset="0"/>
              </a:rPr>
            </a:br>
            <a:r>
              <a:rPr sz="3100" b="1">
                <a:solidFill>
                  <a:srgbClr val="FFFF00"/>
                </a:solidFill>
                <a:latin typeface="Arial" panose="020B0604020202020204" pitchFamily="34" charset="0"/>
                <a:cs typeface="Arial" panose="020B0604020202020204" pitchFamily="34" charset="0"/>
              </a:rPr>
              <a:t>Accessibility Resource Centers for Students</a:t>
            </a:r>
            <a:r>
              <a:rPr b="1">
                <a:solidFill>
                  <a:srgbClr val="FFFF00"/>
                </a:solidFill>
                <a:latin typeface="Arial" panose="020B0604020202020204" pitchFamily="34" charset="0"/>
                <a:cs typeface="Arial" panose="020B0604020202020204" pitchFamily="34" charset="0"/>
              </a:rPr>
              <a:t/>
            </a:r>
            <a:br>
              <a:rPr b="1">
                <a:solidFill>
                  <a:srgbClr val="FFFF00"/>
                </a:solidFill>
                <a:latin typeface="Arial" panose="020B0604020202020204" pitchFamily="34" charset="0"/>
                <a:cs typeface="Arial" panose="020B0604020202020204" pitchFamily="34" charset="0"/>
              </a:rPr>
            </a:br>
            <a:endParaRPr b="1">
              <a:solidFill>
                <a:srgbClr val="FFFF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46B3E3C-E0E8-40E1-BDB3-CB7D40A7ED45}"/>
              </a:ext>
            </a:extLst>
          </p:cNvPr>
          <p:cNvSpPr/>
          <p:nvPr/>
        </p:nvSpPr>
        <p:spPr>
          <a:xfrm>
            <a:off x="811213" y="2028825"/>
            <a:ext cx="4356100" cy="1903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Steps</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Submit a ACCESS application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Provide documentation of disability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Meet with a ACCESS counselor to establish accommodations </a:t>
            </a:r>
          </a:p>
        </p:txBody>
      </p:sp>
      <p:sp>
        <p:nvSpPr>
          <p:cNvPr id="4" name="5-Point Star 3">
            <a:extLst>
              <a:ext uri="{FF2B5EF4-FFF2-40B4-BE49-F238E27FC236}">
                <a16:creationId xmlns:a16="http://schemas.microsoft.com/office/drawing/2014/main" id="{64C644B7-CFB4-470A-9A8C-F96FF0F3F07F}"/>
              </a:ext>
            </a:extLst>
          </p:cNvPr>
          <p:cNvSpPr/>
          <p:nvPr/>
        </p:nvSpPr>
        <p:spPr>
          <a:xfrm>
            <a:off x="10348913" y="4699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Oval 4">
            <a:extLst>
              <a:ext uri="{FF2B5EF4-FFF2-40B4-BE49-F238E27FC236}">
                <a16:creationId xmlns:a16="http://schemas.microsoft.com/office/drawing/2014/main" id="{3B7D3CE4-FC90-4BB4-B705-94B4CBB41275}"/>
              </a:ext>
            </a:extLst>
          </p:cNvPr>
          <p:cNvSpPr/>
          <p:nvPr/>
        </p:nvSpPr>
        <p:spPr>
          <a:xfrm>
            <a:off x="6854825" y="4191000"/>
            <a:ext cx="35052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Times New Roman"/>
            </a:endParaRPr>
          </a:p>
        </p:txBody>
      </p:sp>
      <p:sp>
        <p:nvSpPr>
          <p:cNvPr id="6151" name="TextBox 6">
            <a:extLst>
              <a:ext uri="{FF2B5EF4-FFF2-40B4-BE49-F238E27FC236}">
                <a16:creationId xmlns:a16="http://schemas.microsoft.com/office/drawing/2014/main" id="{7FE65291-13C7-42E6-AF11-F4984E795748}"/>
              </a:ext>
            </a:extLst>
          </p:cNvPr>
          <p:cNvSpPr txBox="1">
            <a:spLocks noChangeArrowheads="1"/>
          </p:cNvSpPr>
          <p:nvPr/>
        </p:nvSpPr>
        <p:spPr bwMode="auto">
          <a:xfrm>
            <a:off x="6938963" y="4343400"/>
            <a:ext cx="35052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auto" latinLnBrk="0" hangingPunct="1">
              <a:lnSpc>
                <a:spcPct val="115000"/>
              </a:lnSpc>
              <a:spcBef>
                <a:spcPct val="0"/>
              </a:spcBef>
              <a:spcAft>
                <a:spcPts val="100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Student</a:t>
            </a: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Tips</a:t>
            </a: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mn-cs"/>
            </a:endParaRPr>
          </a:p>
        </p:txBody>
      </p:sp>
      <p:sp>
        <p:nvSpPr>
          <p:cNvPr id="6152" name="TextBox 8">
            <a:extLst>
              <a:ext uri="{FF2B5EF4-FFF2-40B4-BE49-F238E27FC236}">
                <a16:creationId xmlns:a16="http://schemas.microsoft.com/office/drawing/2014/main" id="{EE19DC6B-30E5-4694-B740-8329AACC2E72}"/>
              </a:ext>
            </a:extLst>
          </p:cNvPr>
          <p:cNvSpPr txBox="1">
            <a:spLocks noChangeArrowheads="1"/>
          </p:cNvSpPr>
          <p:nvPr/>
        </p:nvSpPr>
        <p:spPr bwMode="auto">
          <a:xfrm>
            <a:off x="6683375" y="4784725"/>
            <a:ext cx="3848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Register Early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Check in with ACCESS Regularly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Discuss Needs with Professors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10" name="Hexagon 9">
            <a:extLst>
              <a:ext uri="{FF2B5EF4-FFF2-40B4-BE49-F238E27FC236}">
                <a16:creationId xmlns:a16="http://schemas.microsoft.com/office/drawing/2014/main" id="{26C8104A-7919-407D-95DA-7FDC7D35AC1C}"/>
              </a:ext>
            </a:extLst>
          </p:cNvPr>
          <p:cNvSpPr/>
          <p:nvPr/>
        </p:nvSpPr>
        <p:spPr>
          <a:xfrm>
            <a:off x="2493963" y="4333875"/>
            <a:ext cx="3429000" cy="175736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itchFamily="34" charset="0"/>
              <a:ea typeface="+mn-ea"/>
              <a:cs typeface="+mn-cs"/>
            </a:endParaRPr>
          </a:p>
        </p:txBody>
      </p:sp>
      <p:sp>
        <p:nvSpPr>
          <p:cNvPr id="6154" name="TextBox 10">
            <a:extLst>
              <a:ext uri="{FF2B5EF4-FFF2-40B4-BE49-F238E27FC236}">
                <a16:creationId xmlns:a16="http://schemas.microsoft.com/office/drawing/2014/main" id="{0774A1C8-39A2-422E-8674-C08494EE963C}"/>
              </a:ext>
            </a:extLst>
          </p:cNvPr>
          <p:cNvSpPr txBox="1">
            <a:spLocks noChangeArrowheads="1"/>
          </p:cNvSpPr>
          <p:nvPr/>
        </p:nvSpPr>
        <p:spPr bwMode="auto">
          <a:xfrm>
            <a:off x="8763000" y="2109788"/>
            <a:ext cx="1789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Services</a:t>
            </a: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6155" name="TextBox 11">
            <a:extLst>
              <a:ext uri="{FF2B5EF4-FFF2-40B4-BE49-F238E27FC236}">
                <a16:creationId xmlns:a16="http://schemas.microsoft.com/office/drawing/2014/main" id="{3F24EA81-C2DD-437D-B408-BAB65798DEEC}"/>
              </a:ext>
            </a:extLst>
          </p:cNvPr>
          <p:cNvSpPr txBox="1">
            <a:spLocks noChangeArrowheads="1"/>
          </p:cNvSpPr>
          <p:nvPr/>
        </p:nvSpPr>
        <p:spPr bwMode="auto">
          <a:xfrm>
            <a:off x="8755063" y="2524125"/>
            <a:ext cx="1620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Are based 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educational</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barriers</a:t>
            </a:r>
          </a:p>
        </p:txBody>
      </p:sp>
      <p:sp>
        <p:nvSpPr>
          <p:cNvPr id="6156" name="TextBox 13">
            <a:extLst>
              <a:ext uri="{FF2B5EF4-FFF2-40B4-BE49-F238E27FC236}">
                <a16:creationId xmlns:a16="http://schemas.microsoft.com/office/drawing/2014/main" id="{D45868F5-F231-45C0-B13B-38C806F9CBC3}"/>
              </a:ext>
            </a:extLst>
          </p:cNvPr>
          <p:cNvSpPr txBox="1">
            <a:spLocks noChangeArrowheads="1"/>
          </p:cNvSpPr>
          <p:nvPr/>
        </p:nvSpPr>
        <p:spPr bwMode="auto">
          <a:xfrm>
            <a:off x="2906713" y="4429125"/>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Eligibility</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p:txBody>
      </p:sp>
      <p:sp>
        <p:nvSpPr>
          <p:cNvPr id="6157" name="TextBox 15">
            <a:extLst>
              <a:ext uri="{FF2B5EF4-FFF2-40B4-BE49-F238E27FC236}">
                <a16:creationId xmlns:a16="http://schemas.microsoft.com/office/drawing/2014/main" id="{7451B455-11E9-42DB-9BB4-68B8E0DC8F4B}"/>
              </a:ext>
            </a:extLst>
          </p:cNvPr>
          <p:cNvSpPr txBox="1">
            <a:spLocks noChangeArrowheads="1"/>
          </p:cNvSpPr>
          <p:nvPr/>
        </p:nvSpPr>
        <p:spPr bwMode="auto">
          <a:xfrm>
            <a:off x="2590800" y="4868863"/>
            <a:ext cx="2568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Documented Disability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Educational Limitation</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Desire For Services</a:t>
            </a:r>
          </a:p>
        </p:txBody>
      </p:sp>
      <p:sp>
        <p:nvSpPr>
          <p:cNvPr id="17" name="5-Point Star 16">
            <a:extLst>
              <a:ext uri="{FF2B5EF4-FFF2-40B4-BE49-F238E27FC236}">
                <a16:creationId xmlns:a16="http://schemas.microsoft.com/office/drawing/2014/main" id="{6F0BCEF7-1EB0-4D52-BB65-EFE2FC5471B7}"/>
              </a:ext>
            </a:extLst>
          </p:cNvPr>
          <p:cNvSpPr/>
          <p:nvPr/>
        </p:nvSpPr>
        <p:spPr>
          <a:xfrm>
            <a:off x="685800" y="6096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159" name="TextBox 19">
            <a:extLst>
              <a:ext uri="{FF2B5EF4-FFF2-40B4-BE49-F238E27FC236}">
                <a16:creationId xmlns:a16="http://schemas.microsoft.com/office/drawing/2014/main" id="{842A54E4-D7B0-44C1-B2E4-58955D7D3C65}"/>
              </a:ext>
            </a:extLst>
          </p:cNvPr>
          <p:cNvSpPr txBox="1">
            <a:spLocks noChangeArrowheads="1"/>
          </p:cNvSpPr>
          <p:nvPr/>
        </p:nvSpPr>
        <p:spPr bwMode="auto">
          <a:xfrm>
            <a:off x="3725863" y="6200775"/>
            <a:ext cx="1319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Notetakers</a:t>
            </a:r>
          </a:p>
        </p:txBody>
      </p:sp>
      <p:sp>
        <p:nvSpPr>
          <p:cNvPr id="6160" name="TextBox 20">
            <a:extLst>
              <a:ext uri="{FF2B5EF4-FFF2-40B4-BE49-F238E27FC236}">
                <a16:creationId xmlns:a16="http://schemas.microsoft.com/office/drawing/2014/main" id="{CB009EFE-001D-4C50-98D6-7135075CB6CD}"/>
              </a:ext>
            </a:extLst>
          </p:cNvPr>
          <p:cNvSpPr txBox="1">
            <a:spLocks noChangeArrowheads="1"/>
          </p:cNvSpPr>
          <p:nvPr/>
        </p:nvSpPr>
        <p:spPr bwMode="auto">
          <a:xfrm>
            <a:off x="5332413" y="6145213"/>
            <a:ext cx="316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Classroom</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Accommodations</a:t>
            </a:r>
            <a:endParaRPr kumimoji="0" lang="en-US" altLang="en-US" sz="16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endParaRPr>
          </a:p>
        </p:txBody>
      </p:sp>
      <p:sp>
        <p:nvSpPr>
          <p:cNvPr id="6161" name="TextBox 21">
            <a:extLst>
              <a:ext uri="{FF2B5EF4-FFF2-40B4-BE49-F238E27FC236}">
                <a16:creationId xmlns:a16="http://schemas.microsoft.com/office/drawing/2014/main" id="{082A5B5F-3544-493C-8FD5-AE703FF6E472}"/>
              </a:ext>
            </a:extLst>
          </p:cNvPr>
          <p:cNvSpPr txBox="1">
            <a:spLocks noChangeArrowheads="1"/>
          </p:cNvSpPr>
          <p:nvPr/>
        </p:nvSpPr>
        <p:spPr bwMode="auto">
          <a:xfrm>
            <a:off x="9753600" y="162877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ASL</a:t>
            </a:r>
            <a:r>
              <a:rPr kumimoji="0" lang="en-US" altLang="en-US" sz="12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Interpreters</a:t>
            </a:r>
          </a:p>
        </p:txBody>
      </p:sp>
      <p:sp>
        <p:nvSpPr>
          <p:cNvPr id="6162" name="TextBox 22">
            <a:extLst>
              <a:ext uri="{FF2B5EF4-FFF2-40B4-BE49-F238E27FC236}">
                <a16:creationId xmlns:a16="http://schemas.microsoft.com/office/drawing/2014/main" id="{58A7E1DB-B829-4DFC-A2ED-B6FA593D06C3}"/>
              </a:ext>
            </a:extLst>
          </p:cNvPr>
          <p:cNvSpPr txBox="1">
            <a:spLocks noChangeArrowheads="1"/>
          </p:cNvSpPr>
          <p:nvPr/>
        </p:nvSpPr>
        <p:spPr bwMode="auto">
          <a:xfrm>
            <a:off x="7797800" y="3862388"/>
            <a:ext cx="3279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Accessible</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Technology</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Center</a:t>
            </a:r>
          </a:p>
        </p:txBody>
      </p:sp>
      <p:sp>
        <p:nvSpPr>
          <p:cNvPr id="6163" name="TextBox 24">
            <a:extLst>
              <a:ext uri="{FF2B5EF4-FFF2-40B4-BE49-F238E27FC236}">
                <a16:creationId xmlns:a16="http://schemas.microsoft.com/office/drawing/2014/main" id="{4FCCE63B-7F3C-4E14-961C-F9059BA11321}"/>
              </a:ext>
            </a:extLst>
          </p:cNvPr>
          <p:cNvSpPr txBox="1">
            <a:spLocks noChangeArrowheads="1"/>
          </p:cNvSpPr>
          <p:nvPr/>
        </p:nvSpPr>
        <p:spPr bwMode="auto">
          <a:xfrm>
            <a:off x="11085513" y="2343150"/>
            <a:ext cx="903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Tram</a:t>
            </a:r>
          </a:p>
        </p:txBody>
      </p:sp>
      <p:sp>
        <p:nvSpPr>
          <p:cNvPr id="6164" name="TextBox 25">
            <a:extLst>
              <a:ext uri="{FF2B5EF4-FFF2-40B4-BE49-F238E27FC236}">
                <a16:creationId xmlns:a16="http://schemas.microsoft.com/office/drawing/2014/main" id="{9BFB47E5-9011-4279-86BE-4276CD85BA80}"/>
              </a:ext>
            </a:extLst>
          </p:cNvPr>
          <p:cNvSpPr txBox="1">
            <a:spLocks noChangeArrowheads="1"/>
          </p:cNvSpPr>
          <p:nvPr/>
        </p:nvSpPr>
        <p:spPr bwMode="auto">
          <a:xfrm>
            <a:off x="388938" y="3951288"/>
            <a:ext cx="199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Equipment</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Loans</a:t>
            </a:r>
          </a:p>
        </p:txBody>
      </p:sp>
      <p:sp>
        <p:nvSpPr>
          <p:cNvPr id="6165" name="TextBox 26">
            <a:extLst>
              <a:ext uri="{FF2B5EF4-FFF2-40B4-BE49-F238E27FC236}">
                <a16:creationId xmlns:a16="http://schemas.microsoft.com/office/drawing/2014/main" id="{4423E989-B68B-441B-8814-AB61406ACC28}"/>
              </a:ext>
            </a:extLst>
          </p:cNvPr>
          <p:cNvSpPr txBox="1">
            <a:spLocks noChangeArrowheads="1"/>
          </p:cNvSpPr>
          <p:nvPr/>
        </p:nvSpPr>
        <p:spPr bwMode="auto">
          <a:xfrm>
            <a:off x="3638550" y="1481138"/>
            <a:ext cx="2595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Disability Management</a:t>
            </a:r>
          </a:p>
        </p:txBody>
      </p:sp>
      <p:sp>
        <p:nvSpPr>
          <p:cNvPr id="6166" name="TextBox 27">
            <a:extLst>
              <a:ext uri="{FF2B5EF4-FFF2-40B4-BE49-F238E27FC236}">
                <a16:creationId xmlns:a16="http://schemas.microsoft.com/office/drawing/2014/main" id="{B1CB3E60-895F-430B-9F50-F1A07174762D}"/>
              </a:ext>
            </a:extLst>
          </p:cNvPr>
          <p:cNvSpPr txBox="1">
            <a:spLocks noChangeArrowheads="1"/>
          </p:cNvSpPr>
          <p:nvPr/>
        </p:nvSpPr>
        <p:spPr bwMode="auto">
          <a:xfrm>
            <a:off x="9561513" y="5959475"/>
            <a:ext cx="2427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Real</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Time</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Captioning</a:t>
            </a:r>
          </a:p>
        </p:txBody>
      </p:sp>
      <p:sp>
        <p:nvSpPr>
          <p:cNvPr id="6167" name="TextBox 28">
            <a:extLst>
              <a:ext uri="{FF2B5EF4-FFF2-40B4-BE49-F238E27FC236}">
                <a16:creationId xmlns:a16="http://schemas.microsoft.com/office/drawing/2014/main" id="{F03BFCCE-EF8F-4851-AED1-ADD0EE75908C}"/>
              </a:ext>
            </a:extLst>
          </p:cNvPr>
          <p:cNvSpPr txBox="1">
            <a:spLocks noChangeArrowheads="1"/>
          </p:cNvSpPr>
          <p:nvPr/>
        </p:nvSpPr>
        <p:spPr bwMode="auto">
          <a:xfrm>
            <a:off x="515938" y="4406900"/>
            <a:ext cx="186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Alternate</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Media</a:t>
            </a:r>
          </a:p>
        </p:txBody>
      </p:sp>
      <p:sp>
        <p:nvSpPr>
          <p:cNvPr id="6168" name="TextBox 29">
            <a:extLst>
              <a:ext uri="{FF2B5EF4-FFF2-40B4-BE49-F238E27FC236}">
                <a16:creationId xmlns:a16="http://schemas.microsoft.com/office/drawing/2014/main" id="{B00275CC-B05E-4A8C-9F04-5EEFC210E087}"/>
              </a:ext>
            </a:extLst>
          </p:cNvPr>
          <p:cNvSpPr txBox="1">
            <a:spLocks noChangeArrowheads="1"/>
          </p:cNvSpPr>
          <p:nvPr/>
        </p:nvSpPr>
        <p:spPr bwMode="auto">
          <a:xfrm>
            <a:off x="5591175" y="1871663"/>
            <a:ext cx="302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Counseling</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&amp;</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Advising</a:t>
            </a:r>
          </a:p>
        </p:txBody>
      </p:sp>
      <p:sp>
        <p:nvSpPr>
          <p:cNvPr id="6169" name="TextBox 30">
            <a:extLst>
              <a:ext uri="{FF2B5EF4-FFF2-40B4-BE49-F238E27FC236}">
                <a16:creationId xmlns:a16="http://schemas.microsoft.com/office/drawing/2014/main" id="{3DE6FABE-3B2B-41B4-82E7-55C58C7BDAA3}"/>
              </a:ext>
            </a:extLst>
          </p:cNvPr>
          <p:cNvSpPr txBox="1">
            <a:spLocks noChangeArrowheads="1"/>
          </p:cNvSpPr>
          <p:nvPr/>
        </p:nvSpPr>
        <p:spPr bwMode="auto">
          <a:xfrm>
            <a:off x="444500" y="5553075"/>
            <a:ext cx="224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Priority</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Registration</a:t>
            </a:r>
          </a:p>
        </p:txBody>
      </p:sp>
      <p:sp>
        <p:nvSpPr>
          <p:cNvPr id="6170" name="TextBox 31">
            <a:extLst>
              <a:ext uri="{FF2B5EF4-FFF2-40B4-BE49-F238E27FC236}">
                <a16:creationId xmlns:a16="http://schemas.microsoft.com/office/drawing/2014/main" id="{8B745D6F-F24B-4FD7-B449-D599D54B2C16}"/>
              </a:ext>
            </a:extLst>
          </p:cNvPr>
          <p:cNvSpPr txBox="1">
            <a:spLocks noChangeArrowheads="1"/>
          </p:cNvSpPr>
          <p:nvPr/>
        </p:nvSpPr>
        <p:spPr bwMode="auto">
          <a:xfrm>
            <a:off x="388938" y="6118225"/>
            <a:ext cx="3281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Adaptive</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Classroom</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Furniture</a:t>
            </a:r>
          </a:p>
        </p:txBody>
      </p:sp>
      <p:sp>
        <p:nvSpPr>
          <p:cNvPr id="6171" name="TextBox 32">
            <a:extLst>
              <a:ext uri="{FF2B5EF4-FFF2-40B4-BE49-F238E27FC236}">
                <a16:creationId xmlns:a16="http://schemas.microsoft.com/office/drawing/2014/main" id="{15AB2615-E0B9-49AB-896E-0FD157A52125}"/>
              </a:ext>
            </a:extLst>
          </p:cNvPr>
          <p:cNvSpPr txBox="1">
            <a:spLocks noChangeArrowheads="1"/>
          </p:cNvSpPr>
          <p:nvPr/>
        </p:nvSpPr>
        <p:spPr bwMode="auto">
          <a:xfrm>
            <a:off x="827088" y="1609725"/>
            <a:ext cx="260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Accessible</a:t>
            </a:r>
            <a:r>
              <a:rPr kumimoji="0" lang="en-US" altLang="en-US" sz="12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Technology</a:t>
            </a:r>
            <a:endParaRPr kumimoji="0" lang="en-US" altLang="en-US" sz="12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endParaRPr>
          </a:p>
        </p:txBody>
      </p:sp>
      <p:sp>
        <p:nvSpPr>
          <p:cNvPr id="6172" name="TextBox 34">
            <a:extLst>
              <a:ext uri="{FF2B5EF4-FFF2-40B4-BE49-F238E27FC236}">
                <a16:creationId xmlns:a16="http://schemas.microsoft.com/office/drawing/2014/main" id="{FB12AA26-165B-4B0D-A4A8-A8D656535F83}"/>
              </a:ext>
            </a:extLst>
          </p:cNvPr>
          <p:cNvSpPr txBox="1">
            <a:spLocks noChangeArrowheads="1"/>
          </p:cNvSpPr>
          <p:nvPr/>
        </p:nvSpPr>
        <p:spPr bwMode="auto">
          <a:xfrm>
            <a:off x="5449888" y="3538538"/>
            <a:ext cx="3663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Learning</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Disabilities</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Assessments</a:t>
            </a:r>
            <a:endParaRPr kumimoji="0" lang="en-US" altLang="en-US" sz="12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endParaRPr>
          </a:p>
        </p:txBody>
      </p:sp>
      <p:sp>
        <p:nvSpPr>
          <p:cNvPr id="6173" name="TextBox 35">
            <a:extLst>
              <a:ext uri="{FF2B5EF4-FFF2-40B4-BE49-F238E27FC236}">
                <a16:creationId xmlns:a16="http://schemas.microsoft.com/office/drawing/2014/main" id="{2B4739F9-E500-457D-8D79-F41F61DD524A}"/>
              </a:ext>
            </a:extLst>
          </p:cNvPr>
          <p:cNvSpPr txBox="1">
            <a:spLocks noChangeArrowheads="1"/>
          </p:cNvSpPr>
          <p:nvPr/>
        </p:nvSpPr>
        <p:spPr bwMode="auto">
          <a:xfrm>
            <a:off x="2860675" y="3960813"/>
            <a:ext cx="412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894747"/>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13A3A"/>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894747"/>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894747"/>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Speech</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&amp;</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Language</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mn-cs"/>
              </a:rPr>
              <a:t>Assessments</a:t>
            </a:r>
          </a:p>
        </p:txBody>
      </p:sp>
      <p:sp>
        <p:nvSpPr>
          <p:cNvPr id="6174" name="Rectangle 7">
            <a:extLst>
              <a:ext uri="{FF2B5EF4-FFF2-40B4-BE49-F238E27FC236}">
                <a16:creationId xmlns:a16="http://schemas.microsoft.com/office/drawing/2014/main" id="{57E19671-D96B-4FE3-BFC0-5B82D7746B26}"/>
              </a:ext>
            </a:extLst>
          </p:cNvPr>
          <p:cNvSpPr>
            <a:spLocks noChangeArrowheads="1"/>
          </p:cNvSpPr>
          <p:nvPr/>
        </p:nvSpPr>
        <p:spPr bwMode="auto">
          <a:xfrm>
            <a:off x="5767388" y="2967038"/>
            <a:ext cx="2030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Arial" panose="020B0604020202020204" pitchFamily="34" charset="0"/>
              </a:rPr>
              <a:t>Strategies</a:t>
            </a:r>
            <a:r>
              <a:rPr kumimoji="0" lang="en-US" altLang="en-US" sz="1800" b="1"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Arial" panose="020B0604020202020204" pitchFamily="34" charset="0"/>
              </a:rPr>
              <a:t> </a:t>
            </a:r>
            <a:r>
              <a:rPr kumimoji="0" lang="en-US" altLang="en-US" sz="1800" b="0" i="0" u="none" strike="noStrike" kern="1200" cap="none" spc="0" normalizeH="0" baseline="0" noProof="0">
                <a:ln>
                  <a:noFill/>
                </a:ln>
                <a:solidFill>
                  <a:prstClr val="white"/>
                </a:solidFill>
                <a:effectLst/>
                <a:uLnTx/>
                <a:uFillTx/>
                <a:latin typeface="Batang" panose="02030600000101010101" pitchFamily="18" charset="-127"/>
                <a:ea typeface="Batang" panose="02030600000101010101" pitchFamily="18" charset="-127"/>
                <a:cs typeface="Arial" panose="020B0604020202020204" pitchFamily="34" charset="0"/>
              </a:rPr>
              <a:t>Classes</a:t>
            </a:r>
          </a:p>
        </p:txBody>
      </p:sp>
      <p:sp>
        <p:nvSpPr>
          <p:cNvPr id="6175" name="TextBox 8">
            <a:extLst>
              <a:ext uri="{FF2B5EF4-FFF2-40B4-BE49-F238E27FC236}">
                <a16:creationId xmlns:a16="http://schemas.microsoft.com/office/drawing/2014/main" id="{00FC8A9C-B216-4124-9117-FC52293BA132}"/>
              </a:ext>
            </a:extLst>
          </p:cNvPr>
          <p:cNvSpPr txBox="1">
            <a:spLocks noChangeArrowheads="1"/>
          </p:cNvSpPr>
          <p:nvPr/>
        </p:nvSpPr>
        <p:spPr bwMode="auto">
          <a:xfrm>
            <a:off x="6002338" y="2413000"/>
            <a:ext cx="15779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a:ln>
                  <a:noFill/>
                </a:ln>
                <a:solidFill>
                  <a:prstClr val="white"/>
                </a:solidFill>
                <a:effectLst/>
                <a:uLnTx/>
                <a:uFillTx/>
                <a:latin typeface="Arial" panose="020B0604020202020204" pitchFamily="34" charset="0"/>
                <a:ea typeface="Batang" panose="02030600000101010101" pitchFamily="18" charset="-127"/>
                <a:cs typeface="Arial" panose="020B0604020202020204" pitchFamily="34" charset="0"/>
              </a:rPr>
              <a:t>Puzzle</a:t>
            </a:r>
            <a:r>
              <a:rPr kumimoji="0" lang="en-US" altLang="en-US" sz="1600" b="1" i="0" u="none" strike="noStrike" kern="1200" cap="none" spc="0" normalizeH="0" baseline="0" noProof="0">
                <a:ln>
                  <a:noFill/>
                </a:ln>
                <a:solidFill>
                  <a:prstClr val="white"/>
                </a:solidFill>
                <a:effectLst/>
                <a:uLnTx/>
                <a:uFillTx/>
                <a:latin typeface="Arial" panose="020B0604020202020204" pitchFamily="34" charset="0"/>
                <a:ea typeface="Batang" panose="02030600000101010101" pitchFamily="18" charset="-127"/>
                <a:cs typeface="Arial" panose="020B0604020202020204" pitchFamily="34" charset="0"/>
              </a:rPr>
              <a:t> </a:t>
            </a:r>
            <a:r>
              <a:rPr kumimoji="0" lang="en-US" altLang="en-US" sz="1700" b="0" i="0" u="none" strike="noStrike" kern="1200" cap="none" spc="0" normalizeH="0" baseline="0" noProof="0">
                <a:ln>
                  <a:noFill/>
                </a:ln>
                <a:solidFill>
                  <a:prstClr val="white"/>
                </a:solidFill>
                <a:effectLst/>
                <a:uLnTx/>
                <a:uFillTx/>
                <a:latin typeface="Arial" panose="020B0604020202020204" pitchFamily="34" charset="0"/>
                <a:ea typeface="Batang" panose="02030600000101010101" pitchFamily="18" charset="-127"/>
                <a:cs typeface="Arial" panose="020B0604020202020204" pitchFamily="34" charset="0"/>
              </a:rPr>
              <a:t>Project</a:t>
            </a:r>
          </a:p>
        </p:txBody>
      </p:sp>
      <p:sp>
        <p:nvSpPr>
          <p:cNvPr id="6176" name="TextBox 10">
            <a:extLst>
              <a:ext uri="{FF2B5EF4-FFF2-40B4-BE49-F238E27FC236}">
                <a16:creationId xmlns:a16="http://schemas.microsoft.com/office/drawing/2014/main" id="{6BE2D92A-6A81-46A3-8BF5-6EBD912B8D98}"/>
              </a:ext>
            </a:extLst>
          </p:cNvPr>
          <p:cNvSpPr txBox="1">
            <a:spLocks noChangeArrowheads="1"/>
          </p:cNvSpPr>
          <p:nvPr/>
        </p:nvSpPr>
        <p:spPr bwMode="auto">
          <a:xfrm>
            <a:off x="10020300" y="3417888"/>
            <a:ext cx="203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a:t>
            </a: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Center</a:t>
            </a: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(DHH)</a:t>
            </a:r>
          </a:p>
        </p:txBody>
      </p:sp>
      <p:sp>
        <p:nvSpPr>
          <p:cNvPr id="6177" name="TextBox 11">
            <a:extLst>
              <a:ext uri="{FF2B5EF4-FFF2-40B4-BE49-F238E27FC236}">
                <a16:creationId xmlns:a16="http://schemas.microsoft.com/office/drawing/2014/main" id="{D966D267-9A6B-437F-8178-D773497BAE53}"/>
              </a:ext>
            </a:extLst>
          </p:cNvPr>
          <p:cNvSpPr txBox="1">
            <a:spLocks noChangeArrowheads="1"/>
          </p:cNvSpPr>
          <p:nvPr/>
        </p:nvSpPr>
        <p:spPr bwMode="auto">
          <a:xfrm>
            <a:off x="10337800" y="5141913"/>
            <a:ext cx="1495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Constantia" panose="02030602050306030303" pitchFamily="18" charset="0"/>
                <a:ea typeface="+mn-ea"/>
                <a:cs typeface="Arial" panose="020B0604020202020204" pitchFamily="34" charset="0"/>
              </a:rPr>
              <a:t>ABI</a:t>
            </a:r>
            <a:r>
              <a:rPr kumimoji="0" lang="en-US" altLang="en-US" sz="1800" b="1" i="0" u="none" strike="noStrike" kern="1200" cap="none" spc="0" normalizeH="0" baseline="0" noProof="0">
                <a:ln>
                  <a:noFill/>
                </a:ln>
                <a:solidFill>
                  <a:prstClr val="white"/>
                </a:solidFill>
                <a:effectLst/>
                <a:uLnTx/>
                <a:uFillTx/>
                <a:latin typeface="Constantia" panose="02030602050306030303" pitchFamily="18" charset="0"/>
                <a:ea typeface="+mn-ea"/>
                <a:cs typeface="Arial" panose="020B0604020202020204" pitchFamily="34" charset="0"/>
              </a:rPr>
              <a:t> </a:t>
            </a:r>
            <a:r>
              <a:rPr kumimoji="0" lang="en-US" altLang="en-US"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Program</a:t>
            </a:r>
          </a:p>
        </p:txBody>
      </p:sp>
      <p:sp>
        <p:nvSpPr>
          <p:cNvPr id="6178" name="TextBox 12">
            <a:extLst>
              <a:ext uri="{FF2B5EF4-FFF2-40B4-BE49-F238E27FC236}">
                <a16:creationId xmlns:a16="http://schemas.microsoft.com/office/drawing/2014/main" id="{B32F982D-5E9D-4FA3-9511-34623022AA96}"/>
              </a:ext>
            </a:extLst>
          </p:cNvPr>
          <p:cNvSpPr txBox="1">
            <a:spLocks noChangeArrowheads="1"/>
          </p:cNvSpPr>
          <p:nvPr/>
        </p:nvSpPr>
        <p:spPr bwMode="auto">
          <a:xfrm>
            <a:off x="636588" y="4965700"/>
            <a:ext cx="15097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Consultations</a:t>
            </a:r>
          </a:p>
        </p:txBody>
      </p:sp>
      <p:sp>
        <p:nvSpPr>
          <p:cNvPr id="6179" name="TextBox 13">
            <a:extLst>
              <a:ext uri="{FF2B5EF4-FFF2-40B4-BE49-F238E27FC236}">
                <a16:creationId xmlns:a16="http://schemas.microsoft.com/office/drawing/2014/main" id="{C1223444-7AB2-4A3E-B0FE-3E2791E36D36}"/>
              </a:ext>
            </a:extLst>
          </p:cNvPr>
          <p:cNvSpPr txBox="1">
            <a:spLocks noChangeArrowheads="1"/>
          </p:cNvSpPr>
          <p:nvPr/>
        </p:nvSpPr>
        <p:spPr bwMode="auto">
          <a:xfrm>
            <a:off x="10325100" y="4422775"/>
            <a:ext cx="15208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Presentations</a:t>
            </a:r>
          </a:p>
        </p:txBody>
      </p:sp>
    </p:spTree>
    <p:extLst>
      <p:ext uri="{BB962C8B-B14F-4D97-AF65-F5344CB8AC3E}">
        <p14:creationId xmlns:p14="http://schemas.microsoft.com/office/powerpoint/2010/main" val="4282282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562965"/>
            <a:ext cx="11311128" cy="640080"/>
          </a:xfrm>
        </p:spPr>
        <p:txBody>
          <a:bodyPr>
            <a:normAutofit fontScale="90000"/>
          </a:bodyPr>
          <a:lstStyle/>
          <a:p>
            <a:pPr algn="ctr"/>
            <a:r>
              <a:rPr lang="en-US" b="1" i="1" dirty="0" smtClean="0"/>
              <a:t/>
            </a:r>
            <a:br>
              <a:rPr lang="en-US" b="1" i="1" dirty="0" smtClean="0"/>
            </a:br>
            <a:r>
              <a:rPr lang="en-US" sz="3100" dirty="0" smtClean="0"/>
              <a:t>What </a:t>
            </a:r>
            <a:r>
              <a:rPr lang="en-US" sz="3100" dirty="0"/>
              <a:t>services do I get when I join the REACH Program?</a:t>
            </a:r>
            <a:r>
              <a:rPr lang="en-US" dirty="0"/>
              <a:t/>
            </a:r>
            <a:br>
              <a:rPr lang="en-US" dirty="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9992" y="5646697"/>
            <a:ext cx="1813560" cy="801624"/>
          </a:xfrm>
          <a:prstGeom prst="rect">
            <a:avLst/>
          </a:prstGeom>
        </p:spPr>
      </p:pic>
      <p:sp>
        <p:nvSpPr>
          <p:cNvPr id="4" name="TextBox 3"/>
          <p:cNvSpPr txBox="1"/>
          <p:nvPr/>
        </p:nvSpPr>
        <p:spPr>
          <a:xfrm>
            <a:off x="1753155" y="1637822"/>
            <a:ext cx="10266218" cy="313932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Priority Registration: register for classes first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REACH textbook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loan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program: borrow the textbooks you need from REACH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REACH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equipment loan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program: borrow laptops, tablets and calculators.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Counselors dedicated to REACH students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REACH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orkshops and Events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Life Skills Specialist to support your personal goals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Peer Mentor to support you all semester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Housing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Resources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Be part of a community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1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 I join the REACH program? </a:t>
            </a:r>
            <a:endParaRPr lang="en-US" dirty="0"/>
          </a:p>
        </p:txBody>
      </p:sp>
      <p:pic>
        <p:nvPicPr>
          <p:cNvPr id="3" name="Picture 2"/>
          <p:cNvPicPr>
            <a:picLocks noChangeAspect="1"/>
          </p:cNvPicPr>
          <p:nvPr/>
        </p:nvPicPr>
        <p:blipFill>
          <a:blip r:embed="rId2"/>
          <a:stretch>
            <a:fillRect/>
          </a:stretch>
        </p:blipFill>
        <p:spPr>
          <a:xfrm>
            <a:off x="5271437" y="5665920"/>
            <a:ext cx="1810669" cy="804742"/>
          </a:xfrm>
          <a:prstGeom prst="rect">
            <a:avLst/>
          </a:prstGeom>
        </p:spPr>
      </p:pic>
      <p:sp>
        <p:nvSpPr>
          <p:cNvPr id="4" name="TextBox 3"/>
          <p:cNvSpPr txBox="1"/>
          <p:nvPr/>
        </p:nvSpPr>
        <p:spPr>
          <a:xfrm>
            <a:off x="1891145" y="1576534"/>
            <a:ext cx="9746673"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Submit a REACH application: start the process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Complete a REACH orientation: learn more on how to be successful in college and how reach can help</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Complete a REACH assessment: tell us how can we help you meet your goals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Meet a REACH staff: make sure you have everything set to register </a:t>
            </a:r>
            <a:r>
              <a:rPr kumimoji="0" lang="en-US" sz="2000" b="0" i="0" u="none" strike="noStrike" kern="1200" cap="none" spc="0" normalizeH="0" baseline="0" noProof="0" smtClean="0">
                <a:ln>
                  <a:noFill/>
                </a:ln>
                <a:solidFill>
                  <a:prstClr val="black"/>
                </a:solidFill>
                <a:effectLst/>
                <a:uLnTx/>
                <a:uFillTx/>
                <a:latin typeface="Calibri" panose="020F0502020204030204"/>
                <a:ea typeface="+mn-ea"/>
                <a:cs typeface="+mn-cs"/>
              </a:rPr>
              <a:t>for classes </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Meet a REACH counselor: learn what classes you need to take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Contact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mtsacreach@mtsac.edu</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www.mtsac.edu/reach</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54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Student Life</a:t>
            </a:r>
            <a:endParaRPr lang="en-US" sz="4000" dirty="0"/>
          </a:p>
        </p:txBody>
      </p:sp>
    </p:spTree>
    <p:extLst>
      <p:ext uri="{BB962C8B-B14F-4D97-AF65-F5344CB8AC3E}">
        <p14:creationId xmlns:p14="http://schemas.microsoft.com/office/powerpoint/2010/main" val="5113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Life</a:t>
            </a:r>
            <a:endParaRPr lang="en-US" dirty="0"/>
          </a:p>
        </p:txBody>
      </p:sp>
      <p:graphicFrame>
        <p:nvGraphicFramePr>
          <p:cNvPr id="5" name="Diagram 4"/>
          <p:cNvGraphicFramePr/>
          <p:nvPr>
            <p:extLst/>
          </p:nvPr>
        </p:nvGraphicFramePr>
        <p:xfrm>
          <a:off x="2032000" y="878114"/>
          <a:ext cx="9644743" cy="5979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4786" y="6011065"/>
            <a:ext cx="799507" cy="846935"/>
          </a:xfrm>
          <a:prstGeom prst="rect">
            <a:avLst/>
          </a:prstGeom>
        </p:spPr>
      </p:pic>
    </p:spTree>
    <p:extLst>
      <p:ext uri="{BB962C8B-B14F-4D97-AF65-F5344CB8AC3E}">
        <p14:creationId xmlns:p14="http://schemas.microsoft.com/office/powerpoint/2010/main" val="37726185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Us on Social Media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571" y="1197429"/>
            <a:ext cx="5536474" cy="5536474"/>
          </a:xfrm>
          <a:prstGeom prst="rect">
            <a:avLst/>
          </a:prstGeom>
        </p:spPr>
      </p:pic>
    </p:spTree>
    <p:extLst>
      <p:ext uri="{BB962C8B-B14F-4D97-AF65-F5344CB8AC3E}">
        <p14:creationId xmlns:p14="http://schemas.microsoft.com/office/powerpoint/2010/main" val="425054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5527" y="1"/>
            <a:ext cx="10686473" cy="6858000"/>
          </a:xfrm>
        </p:spPr>
        <p:txBody>
          <a:bodyPr>
            <a:normAutofit fontScale="90000"/>
          </a:bodyPr>
          <a:lstStyle/>
          <a:p>
            <a:pPr algn="ctr"/>
            <a:r>
              <a:rPr lang="en-US" sz="10700" dirty="0">
                <a:latin typeface="Impact"/>
              </a:rPr>
              <a:t/>
            </a:r>
            <a:br>
              <a:rPr lang="en-US" sz="10700" dirty="0">
                <a:latin typeface="Impact"/>
              </a:rPr>
            </a:br>
            <a:r>
              <a:rPr lang="en-US" sz="8900" dirty="0" smtClean="0">
                <a:latin typeface="Impact"/>
              </a:rPr>
              <a:t>Access </a:t>
            </a:r>
            <a:r>
              <a:rPr lang="en-US" sz="8900" dirty="0">
                <a:latin typeface="Impact"/>
              </a:rPr>
              <a:t>Center</a:t>
            </a:r>
            <a:r>
              <a:rPr lang="en-US" sz="10700" dirty="0">
                <a:latin typeface="Impact" panose="020B0806030902050204" pitchFamily="34" charset="0"/>
              </a:rPr>
              <a:t/>
            </a:r>
            <a:br>
              <a:rPr lang="en-US" sz="10700" dirty="0">
                <a:latin typeface="Impact" panose="020B0806030902050204" pitchFamily="34" charset="0"/>
              </a:rPr>
            </a:br>
            <a:r>
              <a:rPr lang="en-US" sz="8000" dirty="0">
                <a:solidFill>
                  <a:schemeClr val="tx1"/>
                </a:solidFill>
                <a:latin typeface="Impact"/>
              </a:rPr>
              <a:t>909-274-4290</a:t>
            </a:r>
            <a:r>
              <a:rPr lang="en-US" sz="9800" dirty="0">
                <a:latin typeface="Impact" panose="020B0806030902050204" pitchFamily="34" charset="0"/>
              </a:rPr>
              <a:t/>
            </a:r>
            <a:br>
              <a:rPr lang="en-US" sz="9800" dirty="0">
                <a:latin typeface="Impact" panose="020B0806030902050204" pitchFamily="34" charset="0"/>
              </a:rPr>
            </a:br>
            <a:r>
              <a:rPr lang="en-US" sz="4800" dirty="0">
                <a:solidFill>
                  <a:schemeClr val="tx1"/>
                </a:solidFill>
                <a:latin typeface="Impact"/>
                <a:hlinkClick r:id="rId2">
                  <a:extLst>
                    <a:ext uri="{A12FA001-AC4F-418D-AE19-62706E023703}">
                      <ahyp:hlinkClr xmlns="" xmlns:ahyp="http://schemas.microsoft.com/office/drawing/2018/hyperlinkcolor" val="tx"/>
                    </a:ext>
                  </a:extLst>
                </a:hlinkClick>
              </a:rPr>
              <a:t>www.mtsac.edu/access/</a:t>
            </a:r>
            <a:r>
              <a:rPr lang="en-US" sz="4800" dirty="0">
                <a:latin typeface="Impact" panose="020B0806030902050204" pitchFamily="34" charset="0"/>
              </a:rPr>
              <a:t/>
            </a:r>
            <a:br>
              <a:rPr lang="en-US" sz="4800" dirty="0">
                <a:latin typeface="Impact" panose="020B0806030902050204" pitchFamily="34" charset="0"/>
              </a:rPr>
            </a:br>
            <a:r>
              <a:rPr lang="en-US" sz="5300" dirty="0">
                <a:latin typeface="Impact" panose="020B0806030902050204" pitchFamily="34" charset="0"/>
              </a:rPr>
              <a:t/>
            </a:r>
            <a:br>
              <a:rPr lang="en-US" sz="5300" dirty="0">
                <a:latin typeface="Impact" panose="020B0806030902050204" pitchFamily="34" charset="0"/>
              </a:rPr>
            </a:br>
            <a:r>
              <a:rPr lang="en-US" sz="3100" u="sng" dirty="0">
                <a:latin typeface="Impact"/>
              </a:rPr>
              <a:t>Remote Office Hours</a:t>
            </a:r>
            <a:r>
              <a:rPr lang="en-US" sz="3100" dirty="0">
                <a:latin typeface="Impact" panose="020B0806030902050204" pitchFamily="34" charset="0"/>
              </a:rPr>
              <a:t/>
            </a:r>
            <a:br>
              <a:rPr lang="en-US" sz="3100" dirty="0">
                <a:latin typeface="Impact" panose="020B0806030902050204" pitchFamily="34" charset="0"/>
              </a:rPr>
            </a:br>
            <a:r>
              <a:rPr lang="en-US" sz="3100" dirty="0">
                <a:latin typeface="Impact"/>
              </a:rPr>
              <a:t>Mon- Fri: 8:00am-6:00pm</a:t>
            </a:r>
            <a:r>
              <a:rPr lang="en-US" sz="3100" dirty="0">
                <a:latin typeface="Impact" panose="020B0806030902050204" pitchFamily="34" charset="0"/>
              </a:rPr>
              <a:t/>
            </a:r>
            <a:br>
              <a:rPr lang="en-US" sz="3100" dirty="0">
                <a:latin typeface="Impact" panose="020B0806030902050204" pitchFamily="34" charset="0"/>
              </a:rPr>
            </a:br>
            <a:r>
              <a:rPr lang="en-US" sz="3100" dirty="0">
                <a:latin typeface="Impact"/>
              </a:rPr>
              <a:t>access@mtsac.edu</a:t>
            </a:r>
            <a:r>
              <a:rPr lang="en-US" sz="4800" dirty="0">
                <a:latin typeface="Impact" panose="020B0806030902050204" pitchFamily="34" charset="0"/>
              </a:rPr>
              <a:t/>
            </a:r>
            <a:br>
              <a:rPr lang="en-US" sz="4800" dirty="0">
                <a:latin typeface="Impact" panose="020B0806030902050204" pitchFamily="34" charset="0"/>
              </a:rPr>
            </a:br>
            <a:endParaRPr lang="en-US" sz="4800" dirty="0">
              <a:latin typeface="Impact" panose="020B0806030902050204" pitchFamily="34" charset="0"/>
            </a:endParaRPr>
          </a:p>
        </p:txBody>
      </p:sp>
    </p:spTree>
    <p:extLst>
      <p:ext uri="{BB962C8B-B14F-4D97-AF65-F5344CB8AC3E}">
        <p14:creationId xmlns:p14="http://schemas.microsoft.com/office/powerpoint/2010/main" val="459491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Bridge Program </a:t>
            </a:r>
            <a:br>
              <a:rPr lang="en-US" sz="6000" dirty="0" smtClean="0"/>
            </a:br>
            <a:endParaRPr lang="en-US" sz="4800" dirty="0"/>
          </a:p>
        </p:txBody>
      </p:sp>
    </p:spTree>
    <p:extLst>
      <p:ext uri="{BB962C8B-B14F-4D97-AF65-F5344CB8AC3E}">
        <p14:creationId xmlns:p14="http://schemas.microsoft.com/office/powerpoint/2010/main" val="2399284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2220" b="12038"/>
          <a:stretch>
            <a:fillRect/>
          </a:stretch>
        </p:blipFill>
        <p:spPr>
          <a:xfrm>
            <a:off x="1832018" y="569840"/>
            <a:ext cx="1493070" cy="1297823"/>
          </a:xfrm>
          <a:prstGeom prst="rect">
            <a:avLst/>
          </a:prstGeom>
        </p:spPr>
      </p:pic>
      <p:grpSp>
        <p:nvGrpSpPr>
          <p:cNvPr id="5" name="Group 5"/>
          <p:cNvGrpSpPr/>
          <p:nvPr/>
        </p:nvGrpSpPr>
        <p:grpSpPr>
          <a:xfrm>
            <a:off x="8400537" y="3907428"/>
            <a:ext cx="2581787" cy="1681291"/>
            <a:chOff x="0" y="0"/>
            <a:chExt cx="3366823" cy="2276126"/>
          </a:xfrm>
        </p:grpSpPr>
        <p:sp>
          <p:nvSpPr>
            <p:cNvPr id="6" name="Freeform 6"/>
            <p:cNvSpPr/>
            <p:nvPr/>
          </p:nvSpPr>
          <p:spPr>
            <a:xfrm>
              <a:off x="0" y="0"/>
              <a:ext cx="3366823" cy="2276127"/>
            </a:xfrm>
            <a:custGeom>
              <a:avLst/>
              <a:gdLst/>
              <a:ahLst/>
              <a:cxnLst/>
              <a:rect l="l" t="t" r="r" b="b"/>
              <a:pathLst>
                <a:path w="3366823" h="2276127">
                  <a:moveTo>
                    <a:pt x="3242363" y="2276126"/>
                  </a:moveTo>
                  <a:lnTo>
                    <a:pt x="124460" y="2276126"/>
                  </a:lnTo>
                  <a:cubicBezTo>
                    <a:pt x="55880" y="2276126"/>
                    <a:pt x="0" y="2220246"/>
                    <a:pt x="0" y="2151666"/>
                  </a:cubicBezTo>
                  <a:lnTo>
                    <a:pt x="0" y="124460"/>
                  </a:lnTo>
                  <a:cubicBezTo>
                    <a:pt x="0" y="55880"/>
                    <a:pt x="55880" y="0"/>
                    <a:pt x="124460" y="0"/>
                  </a:cubicBezTo>
                  <a:lnTo>
                    <a:pt x="3242363" y="0"/>
                  </a:lnTo>
                  <a:cubicBezTo>
                    <a:pt x="3310943" y="0"/>
                    <a:pt x="3366823" y="55880"/>
                    <a:pt x="3366823" y="124460"/>
                  </a:cubicBezTo>
                  <a:lnTo>
                    <a:pt x="3366823" y="2151667"/>
                  </a:lnTo>
                  <a:cubicBezTo>
                    <a:pt x="3366823" y="2220246"/>
                    <a:pt x="3310943" y="2276127"/>
                    <a:pt x="3242363" y="2276127"/>
                  </a:cubicBezTo>
                  <a:close/>
                </a:path>
              </a:pathLst>
            </a:custGeom>
            <a:solidFill>
              <a:srgbClr val="8D2136"/>
            </a:solidFill>
          </p:spPr>
        </p:sp>
      </p:grpSp>
      <p:grpSp>
        <p:nvGrpSpPr>
          <p:cNvPr id="7" name="Group 7"/>
          <p:cNvGrpSpPr/>
          <p:nvPr/>
        </p:nvGrpSpPr>
        <p:grpSpPr>
          <a:xfrm>
            <a:off x="5699266" y="3914856"/>
            <a:ext cx="2515325" cy="1684053"/>
            <a:chOff x="0" y="0"/>
            <a:chExt cx="3366823" cy="2583055"/>
          </a:xfrm>
        </p:grpSpPr>
        <p:sp>
          <p:nvSpPr>
            <p:cNvPr id="8" name="Freeform 8"/>
            <p:cNvSpPr/>
            <p:nvPr/>
          </p:nvSpPr>
          <p:spPr>
            <a:xfrm>
              <a:off x="0" y="0"/>
              <a:ext cx="3366823" cy="2583055"/>
            </a:xfrm>
            <a:custGeom>
              <a:avLst/>
              <a:gdLst/>
              <a:ahLst/>
              <a:cxnLst/>
              <a:rect l="l" t="t" r="r" b="b"/>
              <a:pathLst>
                <a:path w="3366823" h="2583055">
                  <a:moveTo>
                    <a:pt x="3242363" y="2583055"/>
                  </a:moveTo>
                  <a:lnTo>
                    <a:pt x="124460" y="2583055"/>
                  </a:lnTo>
                  <a:cubicBezTo>
                    <a:pt x="55880" y="2583055"/>
                    <a:pt x="0" y="2527175"/>
                    <a:pt x="0" y="2458595"/>
                  </a:cubicBezTo>
                  <a:lnTo>
                    <a:pt x="0" y="124460"/>
                  </a:lnTo>
                  <a:cubicBezTo>
                    <a:pt x="0" y="55880"/>
                    <a:pt x="55880" y="0"/>
                    <a:pt x="124460" y="0"/>
                  </a:cubicBezTo>
                  <a:lnTo>
                    <a:pt x="3242363" y="0"/>
                  </a:lnTo>
                  <a:cubicBezTo>
                    <a:pt x="3310943" y="0"/>
                    <a:pt x="3366823" y="55880"/>
                    <a:pt x="3366823" y="124460"/>
                  </a:cubicBezTo>
                  <a:lnTo>
                    <a:pt x="3366823" y="2458595"/>
                  </a:lnTo>
                  <a:cubicBezTo>
                    <a:pt x="3366823" y="2527175"/>
                    <a:pt x="3310943" y="2583055"/>
                    <a:pt x="3242363" y="2583055"/>
                  </a:cubicBezTo>
                  <a:close/>
                </a:path>
              </a:pathLst>
            </a:custGeom>
            <a:solidFill>
              <a:srgbClr val="4DB44D"/>
            </a:solidFill>
          </p:spPr>
        </p:sp>
      </p:grpSp>
      <p:grpSp>
        <p:nvGrpSpPr>
          <p:cNvPr id="9" name="Group 9"/>
          <p:cNvGrpSpPr/>
          <p:nvPr/>
        </p:nvGrpSpPr>
        <p:grpSpPr>
          <a:xfrm>
            <a:off x="5699266" y="1618294"/>
            <a:ext cx="2539859" cy="2075677"/>
            <a:chOff x="0" y="0"/>
            <a:chExt cx="3366823" cy="2629541"/>
          </a:xfrm>
        </p:grpSpPr>
        <p:sp>
          <p:nvSpPr>
            <p:cNvPr id="10" name="Freeform 10"/>
            <p:cNvSpPr/>
            <p:nvPr/>
          </p:nvSpPr>
          <p:spPr>
            <a:xfrm>
              <a:off x="0" y="0"/>
              <a:ext cx="3366823" cy="2629541"/>
            </a:xfrm>
            <a:custGeom>
              <a:avLst/>
              <a:gdLst/>
              <a:ahLst/>
              <a:cxnLst/>
              <a:rect l="l" t="t" r="r" b="b"/>
              <a:pathLst>
                <a:path w="3366823" h="2629541">
                  <a:moveTo>
                    <a:pt x="3242363" y="2629541"/>
                  </a:moveTo>
                  <a:lnTo>
                    <a:pt x="124460" y="2629541"/>
                  </a:lnTo>
                  <a:cubicBezTo>
                    <a:pt x="55880" y="2629541"/>
                    <a:pt x="0" y="2573661"/>
                    <a:pt x="0" y="2505081"/>
                  </a:cubicBezTo>
                  <a:lnTo>
                    <a:pt x="0" y="124460"/>
                  </a:lnTo>
                  <a:cubicBezTo>
                    <a:pt x="0" y="55880"/>
                    <a:pt x="55880" y="0"/>
                    <a:pt x="124460" y="0"/>
                  </a:cubicBezTo>
                  <a:lnTo>
                    <a:pt x="3242363" y="0"/>
                  </a:lnTo>
                  <a:cubicBezTo>
                    <a:pt x="3310943" y="0"/>
                    <a:pt x="3366823" y="55880"/>
                    <a:pt x="3366823" y="124460"/>
                  </a:cubicBezTo>
                  <a:lnTo>
                    <a:pt x="3366823" y="2505081"/>
                  </a:lnTo>
                  <a:cubicBezTo>
                    <a:pt x="3366823" y="2573661"/>
                    <a:pt x="3310943" y="2629541"/>
                    <a:pt x="3242363" y="2629541"/>
                  </a:cubicBezTo>
                  <a:close/>
                </a:path>
              </a:pathLst>
            </a:custGeom>
            <a:solidFill>
              <a:srgbClr val="8D2136"/>
            </a:solidFill>
          </p:spPr>
        </p:sp>
      </p:grpSp>
      <p:grpSp>
        <p:nvGrpSpPr>
          <p:cNvPr id="13" name="Group 13"/>
          <p:cNvGrpSpPr/>
          <p:nvPr/>
        </p:nvGrpSpPr>
        <p:grpSpPr>
          <a:xfrm>
            <a:off x="8417214" y="1618294"/>
            <a:ext cx="2542680" cy="2078072"/>
            <a:chOff x="0" y="0"/>
            <a:chExt cx="3366823" cy="1981704"/>
          </a:xfrm>
        </p:grpSpPr>
        <p:sp>
          <p:nvSpPr>
            <p:cNvPr id="14" name="Freeform 14"/>
            <p:cNvSpPr/>
            <p:nvPr/>
          </p:nvSpPr>
          <p:spPr>
            <a:xfrm>
              <a:off x="0" y="0"/>
              <a:ext cx="3366823" cy="1981704"/>
            </a:xfrm>
            <a:custGeom>
              <a:avLst/>
              <a:gdLst/>
              <a:ahLst/>
              <a:cxnLst/>
              <a:rect l="l" t="t" r="r" b="b"/>
              <a:pathLst>
                <a:path w="3366823" h="1981704">
                  <a:moveTo>
                    <a:pt x="3242363" y="1981704"/>
                  </a:moveTo>
                  <a:lnTo>
                    <a:pt x="124460" y="1981704"/>
                  </a:lnTo>
                  <a:cubicBezTo>
                    <a:pt x="55880" y="1981704"/>
                    <a:pt x="0" y="1925824"/>
                    <a:pt x="0" y="1857244"/>
                  </a:cubicBezTo>
                  <a:lnTo>
                    <a:pt x="0" y="124460"/>
                  </a:lnTo>
                  <a:cubicBezTo>
                    <a:pt x="0" y="55880"/>
                    <a:pt x="55880" y="0"/>
                    <a:pt x="124460" y="0"/>
                  </a:cubicBezTo>
                  <a:lnTo>
                    <a:pt x="3242363" y="0"/>
                  </a:lnTo>
                  <a:cubicBezTo>
                    <a:pt x="3310943" y="0"/>
                    <a:pt x="3366823" y="55880"/>
                    <a:pt x="3366823" y="124460"/>
                  </a:cubicBezTo>
                  <a:lnTo>
                    <a:pt x="3366823" y="1857244"/>
                  </a:lnTo>
                  <a:cubicBezTo>
                    <a:pt x="3366823" y="1925824"/>
                    <a:pt x="3310943" y="1981704"/>
                    <a:pt x="3242363" y="1981704"/>
                  </a:cubicBezTo>
                  <a:close/>
                </a:path>
              </a:pathLst>
            </a:custGeom>
            <a:solidFill>
              <a:srgbClr val="101B6C"/>
            </a:solidFill>
          </p:spPr>
        </p:sp>
      </p:grpSp>
      <p:pic>
        <p:nvPicPr>
          <p:cNvPr id="16" name="Picture 16"/>
          <p:cNvPicPr>
            <a:picLocks noChangeAspect="1"/>
          </p:cNvPicPr>
          <p:nvPr/>
        </p:nvPicPr>
        <p:blipFill>
          <a:blip r:embed="rId3"/>
          <a:srcRect/>
          <a:stretch>
            <a:fillRect/>
          </a:stretch>
        </p:blipFill>
        <p:spPr>
          <a:xfrm>
            <a:off x="10560839" y="356655"/>
            <a:ext cx="1401783" cy="862096"/>
          </a:xfrm>
          <a:prstGeom prst="rect">
            <a:avLst/>
          </a:prstGeom>
        </p:spPr>
      </p:pic>
      <p:pic>
        <p:nvPicPr>
          <p:cNvPr id="17" name="Picture 17"/>
          <p:cNvPicPr>
            <a:picLocks noChangeAspect="1"/>
          </p:cNvPicPr>
          <p:nvPr/>
        </p:nvPicPr>
        <p:blipFill>
          <a:blip r:embed="rId4"/>
          <a:srcRect l="5876" t="5944" r="5213" b="12607"/>
          <a:stretch>
            <a:fillRect/>
          </a:stretch>
        </p:blipFill>
        <p:spPr>
          <a:xfrm>
            <a:off x="1917602" y="1997869"/>
            <a:ext cx="3276502" cy="4365832"/>
          </a:xfrm>
          <a:prstGeom prst="rect">
            <a:avLst/>
          </a:prstGeom>
        </p:spPr>
      </p:pic>
      <p:pic>
        <p:nvPicPr>
          <p:cNvPr id="18" name="Picture 18"/>
          <p:cNvPicPr>
            <a:picLocks noChangeAspect="1"/>
          </p:cNvPicPr>
          <p:nvPr/>
        </p:nvPicPr>
        <p:blipFill>
          <a:blip r:embed="rId5"/>
          <a:srcRect/>
          <a:stretch>
            <a:fillRect/>
          </a:stretch>
        </p:blipFill>
        <p:spPr>
          <a:xfrm>
            <a:off x="8457789" y="2219071"/>
            <a:ext cx="295516" cy="147758"/>
          </a:xfrm>
          <a:prstGeom prst="rect">
            <a:avLst/>
          </a:prstGeom>
        </p:spPr>
      </p:pic>
      <p:pic>
        <p:nvPicPr>
          <p:cNvPr id="20" name="Picture 20"/>
          <p:cNvPicPr>
            <a:picLocks noChangeAspect="1"/>
          </p:cNvPicPr>
          <p:nvPr/>
        </p:nvPicPr>
        <p:blipFill>
          <a:blip r:embed="rId6"/>
          <a:srcRect/>
          <a:stretch>
            <a:fillRect/>
          </a:stretch>
        </p:blipFill>
        <p:spPr>
          <a:xfrm>
            <a:off x="5668312" y="2197306"/>
            <a:ext cx="304112" cy="152056"/>
          </a:xfrm>
          <a:prstGeom prst="rect">
            <a:avLst/>
          </a:prstGeom>
        </p:spPr>
      </p:pic>
      <p:pic>
        <p:nvPicPr>
          <p:cNvPr id="21" name="Picture 21"/>
          <p:cNvPicPr>
            <a:picLocks noChangeAspect="1"/>
          </p:cNvPicPr>
          <p:nvPr/>
        </p:nvPicPr>
        <p:blipFill>
          <a:blip r:embed="rId6"/>
          <a:srcRect/>
          <a:stretch>
            <a:fillRect/>
          </a:stretch>
        </p:blipFill>
        <p:spPr>
          <a:xfrm>
            <a:off x="5668312" y="2601299"/>
            <a:ext cx="304112" cy="152056"/>
          </a:xfrm>
          <a:prstGeom prst="rect">
            <a:avLst/>
          </a:prstGeom>
        </p:spPr>
      </p:pic>
      <p:pic>
        <p:nvPicPr>
          <p:cNvPr id="22" name="Picture 22"/>
          <p:cNvPicPr>
            <a:picLocks noChangeAspect="1"/>
          </p:cNvPicPr>
          <p:nvPr/>
        </p:nvPicPr>
        <p:blipFill>
          <a:blip r:embed="rId6"/>
          <a:srcRect/>
          <a:stretch>
            <a:fillRect/>
          </a:stretch>
        </p:blipFill>
        <p:spPr>
          <a:xfrm>
            <a:off x="5668312" y="2975559"/>
            <a:ext cx="304112" cy="152056"/>
          </a:xfrm>
          <a:prstGeom prst="rect">
            <a:avLst/>
          </a:prstGeom>
        </p:spPr>
      </p:pic>
      <p:sp>
        <p:nvSpPr>
          <p:cNvPr id="23" name="TextBox 23"/>
          <p:cNvSpPr txBox="1"/>
          <p:nvPr/>
        </p:nvSpPr>
        <p:spPr>
          <a:xfrm>
            <a:off x="5883074" y="4199789"/>
            <a:ext cx="2172242" cy="1243930"/>
          </a:xfrm>
          <a:prstGeom prst="rect">
            <a:avLst/>
          </a:prstGeom>
        </p:spPr>
        <p:txBody>
          <a:bodyPr wrap="square" lIns="0" tIns="0" rIns="0" bIns="0" rtlCol="0" anchor="t">
            <a:spAutoFit/>
          </a:bodyPr>
          <a:lstStyle/>
          <a:p>
            <a:pPr marL="0" marR="0" lvl="0" indent="0" algn="ctr" defTabSz="914400" rtl="0" eaLnBrk="1" fontAlgn="auto" latinLnBrk="0" hangingPunct="1">
              <a:lnSpc>
                <a:spcPts val="1411"/>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ro Bold"/>
                <a:ea typeface="+mn-ea"/>
                <a:cs typeface="+mn-cs"/>
              </a:rPr>
              <a:t>Summer Bridge </a:t>
            </a:r>
            <a:r>
              <a:rPr kumimoji="0" lang="en-US" sz="1800" b="0" i="0" u="none" strike="noStrike" kern="1200" cap="none" spc="0" normalizeH="0" baseline="0" noProof="0" dirty="0" smtClean="0">
                <a:ln>
                  <a:noFill/>
                </a:ln>
                <a:solidFill>
                  <a:prstClr val="white"/>
                </a:solidFill>
                <a:effectLst/>
                <a:uLnTx/>
                <a:uFillTx/>
                <a:latin typeface="Intro Bold"/>
                <a:ea typeface="+mn-ea"/>
                <a:cs typeface="+mn-cs"/>
              </a:rPr>
              <a:t>  Program </a:t>
            </a:r>
            <a:r>
              <a:rPr kumimoji="0" lang="en-US" sz="1800" b="0" i="0" u="none" strike="noStrike" kern="1200" cap="none" spc="0" normalizeH="0" baseline="0" noProof="0" dirty="0">
                <a:ln>
                  <a:noFill/>
                </a:ln>
                <a:solidFill>
                  <a:prstClr val="white"/>
                </a:solidFill>
                <a:effectLst/>
                <a:uLnTx/>
                <a:uFillTx/>
                <a:latin typeface="Intro Bold"/>
                <a:ea typeface="+mn-ea"/>
                <a:cs typeface="+mn-cs"/>
              </a:rPr>
              <a:t>dates</a:t>
            </a:r>
            <a:r>
              <a:rPr kumimoji="0" lang="en-US" sz="1800" b="0" i="0" u="none" strike="noStrike" kern="1200" cap="none" spc="0" normalizeH="0" baseline="0" noProof="0" dirty="0" smtClean="0">
                <a:ln>
                  <a:noFill/>
                </a:ln>
                <a:solidFill>
                  <a:prstClr val="white"/>
                </a:solidFill>
                <a:effectLst/>
                <a:uLnTx/>
                <a:uFillTx/>
                <a:latin typeface="Intro Bold"/>
                <a:ea typeface="+mn-ea"/>
                <a:cs typeface="+mn-cs"/>
              </a:rPr>
              <a:t>:</a:t>
            </a:r>
            <a:endParaRPr kumimoji="0" lang="en-US" sz="1800" b="0" i="0" u="none" strike="noStrike" kern="1200" cap="none" spc="0" normalizeH="0" baseline="0" noProof="0" dirty="0">
              <a:ln>
                <a:noFill/>
              </a:ln>
              <a:solidFill>
                <a:prstClr val="white"/>
              </a:solidFill>
              <a:effectLst/>
              <a:uLnTx/>
              <a:uFillTx/>
              <a:latin typeface="Intro Bold"/>
              <a:ea typeface="+mn-ea"/>
              <a:cs typeface="+mn-cs"/>
            </a:endParaRPr>
          </a:p>
          <a:p>
            <a:pPr marL="0" marR="0" lvl="0" indent="0" algn="ctr" defTabSz="914400" rtl="0" eaLnBrk="1" fontAlgn="auto" latinLnBrk="0" hangingPunct="1">
              <a:lnSpc>
                <a:spcPts val="1411"/>
              </a:lnSpc>
              <a:spcBef>
                <a:spcPts val="0"/>
              </a:spcBef>
              <a:spcAft>
                <a:spcPts val="0"/>
              </a:spcAft>
              <a:buClrTx/>
              <a:buSzTx/>
              <a:buFontTx/>
              <a:buNone/>
              <a:tabLst/>
              <a:defRPr/>
            </a:pPr>
            <a:endParaRPr kumimoji="0" lang="en-US" sz="1283" b="0" i="0" u="none" strike="noStrike" kern="1200" cap="none" spc="0" normalizeH="0" baseline="0" noProof="0" dirty="0" smtClean="0">
              <a:ln>
                <a:noFill/>
              </a:ln>
              <a:solidFill>
                <a:prstClr val="white"/>
              </a:solidFill>
              <a:effectLst/>
              <a:uLnTx/>
              <a:uFillTx/>
              <a:latin typeface="Intro Bold"/>
              <a:ea typeface="+mn-ea"/>
              <a:cs typeface="+mn-cs"/>
            </a:endParaRPr>
          </a:p>
          <a:p>
            <a:pPr marL="0" marR="0" lvl="0" indent="0" algn="ctr" defTabSz="914400" rtl="0" eaLnBrk="1" fontAlgn="auto" latinLnBrk="0" hangingPunct="1">
              <a:lnSpc>
                <a:spcPts val="1411"/>
              </a:lnSpc>
              <a:spcBef>
                <a:spcPts val="0"/>
              </a:spcBef>
              <a:spcAft>
                <a:spcPts val="0"/>
              </a:spcAft>
              <a:buClrTx/>
              <a:buSzTx/>
              <a:buFontTx/>
              <a:buNone/>
              <a:tabLst/>
              <a:defRPr/>
            </a:pPr>
            <a:endParaRPr kumimoji="0" lang="en-US" sz="1283" b="0" i="0" u="none" strike="noStrike" kern="1200" cap="none" spc="0" normalizeH="0" baseline="0" noProof="0" dirty="0">
              <a:ln>
                <a:noFill/>
              </a:ln>
              <a:solidFill>
                <a:prstClr val="white"/>
              </a:solidFill>
              <a:effectLst/>
              <a:uLnTx/>
              <a:uFillTx/>
              <a:latin typeface="Intro Bold"/>
              <a:ea typeface="+mn-ea"/>
              <a:cs typeface="+mn-cs"/>
            </a:endParaRPr>
          </a:p>
          <a:p>
            <a:pPr marL="0" marR="0" lvl="0" indent="0" algn="ctr" defTabSz="914400" rtl="0" eaLnBrk="1" fontAlgn="auto" latinLnBrk="0" hangingPunct="1">
              <a:lnSpc>
                <a:spcPts val="1411"/>
              </a:lnSpc>
              <a:spcBef>
                <a:spcPts val="0"/>
              </a:spcBef>
              <a:spcAft>
                <a:spcPts val="0"/>
              </a:spcAft>
              <a:buClrTx/>
              <a:buSzTx/>
              <a:buFontTx/>
              <a:buNone/>
              <a:tabLst/>
              <a:defRPr/>
            </a:pPr>
            <a:endParaRPr kumimoji="0" lang="en-US" sz="1283" b="0" i="0" u="none" strike="noStrike" kern="1200" cap="none" spc="0" normalizeH="0" baseline="0" noProof="0" dirty="0">
              <a:ln>
                <a:noFill/>
              </a:ln>
              <a:solidFill>
                <a:prstClr val="white"/>
              </a:solidFill>
              <a:effectLst/>
              <a:uLnTx/>
              <a:uFillTx/>
              <a:latin typeface="Intro Bold"/>
              <a:ea typeface="+mn-ea"/>
              <a:cs typeface="+mn-cs"/>
            </a:endParaRPr>
          </a:p>
          <a:p>
            <a:pPr marL="0" marR="0" lvl="0" indent="0" algn="ctr" defTabSz="914400" rtl="0" eaLnBrk="1" fontAlgn="auto" latinLnBrk="0" hangingPunct="1">
              <a:lnSpc>
                <a:spcPts val="1411"/>
              </a:lnSpc>
              <a:spcBef>
                <a:spcPts val="0"/>
              </a:spcBef>
              <a:spcAft>
                <a:spcPts val="0"/>
              </a:spcAft>
              <a:buClrTx/>
              <a:buSzTx/>
              <a:buFontTx/>
              <a:buNone/>
              <a:tabLst/>
              <a:defRPr/>
            </a:pPr>
            <a:endParaRPr kumimoji="0" lang="en-US" sz="1283" b="0" i="0" u="none" strike="noStrike" kern="1200" cap="none" spc="0" normalizeH="0" baseline="0" noProof="0" dirty="0">
              <a:ln>
                <a:noFill/>
              </a:ln>
              <a:solidFill>
                <a:prstClr val="white"/>
              </a:solidFill>
              <a:effectLst/>
              <a:uLnTx/>
              <a:uFillTx/>
              <a:latin typeface="Intro Bold"/>
              <a:ea typeface="+mn-ea"/>
              <a:cs typeface="+mn-cs"/>
            </a:endParaRPr>
          </a:p>
          <a:p>
            <a:pPr marL="0" marR="0" lvl="0" indent="0" algn="ctr" defTabSz="914400" rtl="0" eaLnBrk="1" fontAlgn="auto" latinLnBrk="0" hangingPunct="1">
              <a:lnSpc>
                <a:spcPts val="134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Intro Bold"/>
                <a:ea typeface="+mn-ea"/>
                <a:cs typeface="+mn-cs"/>
              </a:rPr>
              <a:t>June 21 - July 29, 2021</a:t>
            </a:r>
          </a:p>
        </p:txBody>
      </p:sp>
      <p:pic>
        <p:nvPicPr>
          <p:cNvPr id="24" name="Picture 24"/>
          <p:cNvPicPr>
            <a:picLocks noChangeAspect="1"/>
          </p:cNvPicPr>
          <p:nvPr/>
        </p:nvPicPr>
        <p:blipFill>
          <a:blip r:embed="rId7"/>
          <a:srcRect/>
          <a:stretch>
            <a:fillRect/>
          </a:stretch>
        </p:blipFill>
        <p:spPr>
          <a:xfrm>
            <a:off x="6778711" y="4654310"/>
            <a:ext cx="508899" cy="441354"/>
          </a:xfrm>
          <a:prstGeom prst="rect">
            <a:avLst/>
          </a:prstGeom>
        </p:spPr>
      </p:pic>
      <p:sp>
        <p:nvSpPr>
          <p:cNvPr id="27" name="TextBox 27"/>
          <p:cNvSpPr txBox="1"/>
          <p:nvPr/>
        </p:nvSpPr>
        <p:spPr>
          <a:xfrm>
            <a:off x="3555853" y="167182"/>
            <a:ext cx="6743786" cy="1051570"/>
          </a:xfrm>
          <a:prstGeom prst="rect">
            <a:avLst/>
          </a:prstGeom>
        </p:spPr>
        <p:txBody>
          <a:bodyPr wrap="square" lIns="0" tIns="0" rIns="0" bIns="0" rtlCol="0" anchor="t">
            <a:spAutoFit/>
          </a:bodyPr>
          <a:lstStyle/>
          <a:p>
            <a:pPr marL="0" marR="0" lvl="0" indent="0" algn="ctr" defTabSz="914400" rtl="0" eaLnBrk="1" fontAlgn="auto" latinLnBrk="0" hangingPunct="1">
              <a:lnSpc>
                <a:spcPts val="1526"/>
              </a:lnSpc>
              <a:spcBef>
                <a:spcPts val="0"/>
              </a:spcBef>
              <a:spcAft>
                <a:spcPts val="0"/>
              </a:spcAft>
              <a:buClrTx/>
              <a:buSzTx/>
              <a:buFontTx/>
              <a:buNone/>
              <a:tabLst/>
              <a:defRPr/>
            </a:pPr>
            <a:endParaRPr kumimoji="0" lang="en-US" sz="1796" b="0" i="0" u="none" strike="noStrike" kern="1200" cap="none" spc="64" normalizeH="0" baseline="0" noProof="0" dirty="0" smtClean="0">
              <a:ln>
                <a:noFill/>
              </a:ln>
              <a:solidFill>
                <a:srgbClr val="101B6C"/>
              </a:solidFill>
              <a:effectLst/>
              <a:uLnTx/>
              <a:uFillTx/>
              <a:latin typeface="Intro Bold"/>
              <a:ea typeface="+mn-ea"/>
              <a:cs typeface="+mn-cs"/>
            </a:endParaRPr>
          </a:p>
          <a:p>
            <a:pPr marL="0" marR="0" lvl="0" indent="0" algn="ctr" defTabSz="914400" rtl="0" eaLnBrk="1" fontAlgn="auto" latinLnBrk="0" hangingPunct="1">
              <a:lnSpc>
                <a:spcPts val="1526"/>
              </a:lnSpc>
              <a:spcBef>
                <a:spcPts val="0"/>
              </a:spcBef>
              <a:spcAft>
                <a:spcPts val="0"/>
              </a:spcAft>
              <a:buClrTx/>
              <a:buSzTx/>
              <a:buFontTx/>
              <a:buNone/>
              <a:tabLst/>
              <a:defRPr/>
            </a:pPr>
            <a:endParaRPr kumimoji="0" lang="en-US" sz="1796" b="0" i="0" u="none" strike="noStrike" kern="1200" cap="none" spc="64" normalizeH="0" baseline="0" noProof="0" dirty="0" smtClean="0">
              <a:ln>
                <a:noFill/>
              </a:ln>
              <a:solidFill>
                <a:srgbClr val="101B6C"/>
              </a:solidFill>
              <a:effectLst/>
              <a:uLnTx/>
              <a:uFillTx/>
              <a:latin typeface="Intro Bold"/>
              <a:ea typeface="+mn-ea"/>
              <a:cs typeface="+mn-cs"/>
            </a:endParaRPr>
          </a:p>
          <a:p>
            <a:pPr marL="0" marR="0" lvl="0" indent="0" algn="ctr" defTabSz="914400" rtl="0" eaLnBrk="1" fontAlgn="auto" latinLnBrk="0" hangingPunct="1">
              <a:lnSpc>
                <a:spcPts val="1526"/>
              </a:lnSpc>
              <a:spcBef>
                <a:spcPts val="0"/>
              </a:spcBef>
              <a:spcAft>
                <a:spcPts val="0"/>
              </a:spcAft>
              <a:buClrTx/>
              <a:buSzTx/>
              <a:buFontTx/>
              <a:buNone/>
              <a:tabLst/>
              <a:defRPr/>
            </a:pPr>
            <a:r>
              <a:rPr kumimoji="0" lang="en-US" sz="2400" b="1" i="0" u="none" strike="noStrike" kern="1200" cap="none" spc="64" normalizeH="0" baseline="0" noProof="0" dirty="0" smtClean="0">
                <a:ln>
                  <a:noFill/>
                </a:ln>
                <a:solidFill>
                  <a:srgbClr val="101B6C"/>
                </a:solidFill>
                <a:effectLst/>
                <a:uLnTx/>
                <a:uFillTx/>
                <a:latin typeface="Intro Bold"/>
                <a:ea typeface="+mn-ea"/>
                <a:cs typeface="+mn-cs"/>
              </a:rPr>
              <a:t>GET </a:t>
            </a:r>
            <a:r>
              <a:rPr kumimoji="0" lang="en-US" sz="2400" b="1" i="0" u="none" strike="noStrike" kern="1200" cap="none" spc="64" normalizeH="0" baseline="0" noProof="0" dirty="0">
                <a:ln>
                  <a:noFill/>
                </a:ln>
                <a:solidFill>
                  <a:srgbClr val="101B6C"/>
                </a:solidFill>
                <a:effectLst/>
                <a:uLnTx/>
                <a:uFillTx/>
                <a:latin typeface="Intro Bold"/>
                <a:ea typeface="+mn-ea"/>
                <a:cs typeface="+mn-cs"/>
              </a:rPr>
              <a:t>A HEAD START IN COLLEGE WITH </a:t>
            </a:r>
            <a:r>
              <a:rPr kumimoji="0" lang="en-US" sz="2400" b="1" i="0" u="none" strike="noStrike" kern="1200" cap="none" spc="64" normalizeH="0" baseline="0" noProof="0" dirty="0" smtClean="0">
                <a:ln>
                  <a:noFill/>
                </a:ln>
                <a:solidFill>
                  <a:srgbClr val="101B6C"/>
                </a:solidFill>
                <a:effectLst/>
                <a:uLnTx/>
                <a:uFillTx/>
                <a:latin typeface="Intro Bold"/>
                <a:ea typeface="+mn-ea"/>
                <a:cs typeface="+mn-cs"/>
              </a:rPr>
              <a:t>THE</a:t>
            </a:r>
          </a:p>
          <a:p>
            <a:pPr marL="0" marR="0" lvl="0" indent="0" algn="ctr" defTabSz="914400" rtl="0" eaLnBrk="1" fontAlgn="auto" latinLnBrk="0" hangingPunct="1">
              <a:lnSpc>
                <a:spcPts val="1526"/>
              </a:lnSpc>
              <a:spcBef>
                <a:spcPts val="0"/>
              </a:spcBef>
              <a:spcAft>
                <a:spcPts val="0"/>
              </a:spcAft>
              <a:buClrTx/>
              <a:buSzTx/>
              <a:buFontTx/>
              <a:buNone/>
              <a:tabLst/>
              <a:defRPr/>
            </a:pPr>
            <a:r>
              <a:rPr kumimoji="0" lang="en-US" sz="1796" b="0" i="0" u="none" strike="noStrike" kern="1200" cap="none" spc="64" normalizeH="0" baseline="0" noProof="0" dirty="0" smtClean="0">
                <a:ln>
                  <a:noFill/>
                </a:ln>
                <a:solidFill>
                  <a:srgbClr val="101B6C"/>
                </a:solidFill>
                <a:effectLst/>
                <a:uLnTx/>
                <a:uFillTx/>
                <a:latin typeface="Intro Bold"/>
                <a:ea typeface="+mn-ea"/>
                <a:cs typeface="+mn-cs"/>
              </a:rPr>
              <a:t> </a:t>
            </a:r>
            <a:endParaRPr kumimoji="0" lang="en-US" sz="1796" b="0" i="0" u="none" strike="noStrike" kern="1200" cap="none" spc="64" normalizeH="0" baseline="0" noProof="0" dirty="0">
              <a:ln>
                <a:noFill/>
              </a:ln>
              <a:solidFill>
                <a:srgbClr val="101B6C"/>
              </a:solidFill>
              <a:effectLst/>
              <a:uLnTx/>
              <a:uFillTx/>
              <a:latin typeface="Intro Bold"/>
              <a:ea typeface="+mn-ea"/>
              <a:cs typeface="+mn-cs"/>
            </a:endParaRPr>
          </a:p>
          <a:p>
            <a:pPr marL="0" marR="0" lvl="0" indent="0" algn="ctr" defTabSz="914400" rtl="0" eaLnBrk="1" fontAlgn="auto" latinLnBrk="0" hangingPunct="1">
              <a:lnSpc>
                <a:spcPts val="2180"/>
              </a:lnSpc>
              <a:spcBef>
                <a:spcPts val="0"/>
              </a:spcBef>
              <a:spcAft>
                <a:spcPts val="0"/>
              </a:spcAft>
              <a:buClrTx/>
              <a:buSzTx/>
              <a:buFontTx/>
              <a:buNone/>
              <a:tabLst/>
              <a:defRPr/>
            </a:pPr>
            <a:r>
              <a:rPr kumimoji="0" lang="en-US" sz="2565" b="1" i="0" u="none" strike="noStrike" kern="1200" cap="none" spc="92" normalizeH="0" baseline="0" noProof="0" dirty="0">
                <a:ln>
                  <a:noFill/>
                </a:ln>
                <a:solidFill>
                  <a:srgbClr val="8D2136"/>
                </a:solidFill>
                <a:effectLst/>
                <a:uLnTx/>
                <a:uFillTx/>
                <a:latin typeface="Intro Bold"/>
                <a:ea typeface="+mn-ea"/>
                <a:cs typeface="+mn-cs"/>
              </a:rPr>
              <a:t>MT. SAC SUMMER BRIDGE PROGRAM!</a:t>
            </a:r>
          </a:p>
        </p:txBody>
      </p:sp>
      <p:grpSp>
        <p:nvGrpSpPr>
          <p:cNvPr id="28" name="Group 28"/>
          <p:cNvGrpSpPr/>
          <p:nvPr/>
        </p:nvGrpSpPr>
        <p:grpSpPr>
          <a:xfrm>
            <a:off x="5194105" y="2536971"/>
            <a:ext cx="5542898" cy="1699519"/>
            <a:chOff x="0" y="2238133"/>
            <a:chExt cx="10574925" cy="2512825"/>
          </a:xfrm>
        </p:grpSpPr>
        <p:sp>
          <p:nvSpPr>
            <p:cNvPr id="29" name="TextBox 29"/>
            <p:cNvSpPr txBox="1"/>
            <p:nvPr/>
          </p:nvSpPr>
          <p:spPr>
            <a:xfrm>
              <a:off x="6490559" y="4504466"/>
              <a:ext cx="4084366" cy="246492"/>
            </a:xfrm>
            <a:prstGeom prst="rect">
              <a:avLst/>
            </a:prstGeom>
          </p:spPr>
          <p:txBody>
            <a:bodyPr wrap="square" lIns="0" tIns="0" rIns="0" bIns="0" rtlCol="0" anchor="t">
              <a:spAutoFit/>
            </a:bodyPr>
            <a:lstStyle/>
            <a:p>
              <a:pPr marL="0" marR="0" lvl="0" indent="0" algn="l" defTabSz="914400" rtl="0" eaLnBrk="1" fontAlgn="auto" latinLnBrk="0" hangingPunct="1">
                <a:lnSpc>
                  <a:spcPts val="1324"/>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Intro Bold"/>
                <a:ea typeface="+mn-ea"/>
                <a:cs typeface="+mn-cs"/>
              </a:endParaRPr>
            </a:p>
          </p:txBody>
        </p:sp>
        <p:sp>
          <p:nvSpPr>
            <p:cNvPr id="30" name="TextBox 30"/>
            <p:cNvSpPr txBox="1"/>
            <p:nvPr/>
          </p:nvSpPr>
          <p:spPr>
            <a:xfrm>
              <a:off x="0" y="2238133"/>
              <a:ext cx="3508612" cy="319935"/>
            </a:xfrm>
            <a:prstGeom prst="rect">
              <a:avLst/>
            </a:prstGeom>
          </p:spPr>
          <p:txBody>
            <a:bodyPr lIns="0" tIns="0" rIns="0" bIns="0" rtlCol="0" anchor="t">
              <a:spAutoFit/>
            </a:bodyPr>
            <a:lstStyle/>
            <a:p>
              <a:pPr marL="0" marR="0" lvl="0" indent="0" algn="l" defTabSz="914400" rtl="0" eaLnBrk="1" fontAlgn="auto" latinLnBrk="0" hangingPunct="1">
                <a:lnSpc>
                  <a:spcPts val="1211"/>
                </a:lnSpc>
                <a:spcBef>
                  <a:spcPct val="0"/>
                </a:spcBef>
                <a:spcAft>
                  <a:spcPts val="0"/>
                </a:spcAft>
                <a:buClrTx/>
                <a:buSzTx/>
                <a:buFontTx/>
                <a:buNone/>
                <a:tabLst/>
                <a:defRPr/>
              </a:pPr>
              <a:endParaRPr kumimoji="0" sz="115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1"/>
          <p:cNvSpPr txBox="1"/>
          <p:nvPr/>
        </p:nvSpPr>
        <p:spPr>
          <a:xfrm>
            <a:off x="6065688" y="2193205"/>
            <a:ext cx="1974893"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1481"/>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Ideal for first generation college students!</a:t>
            </a:r>
          </a:p>
          <a:p>
            <a:pPr marL="0" marR="0" lvl="0" indent="0" algn="l" defTabSz="914400" rtl="0" eaLnBrk="1" fontAlgn="auto" latinLnBrk="0" hangingPunct="1">
              <a:lnSpc>
                <a:spcPts val="1481"/>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A smooth transition from </a:t>
            </a:r>
            <a:r>
              <a:rPr kumimoji="0" lang="en-US" sz="1400" b="0" i="0" u="none" strike="noStrike" kern="1200" cap="none" spc="0" normalizeH="0" baseline="0" noProof="0" dirty="0" smtClean="0">
                <a:ln>
                  <a:noFill/>
                </a:ln>
                <a:solidFill>
                  <a:prstClr val="white"/>
                </a:solidFill>
                <a:effectLst/>
                <a:uLnTx/>
                <a:uFillTx/>
                <a:latin typeface="Intro Bold"/>
                <a:ea typeface="+mn-ea"/>
                <a:cs typeface="+mn-cs"/>
              </a:rPr>
              <a:t>high </a:t>
            </a:r>
            <a:r>
              <a:rPr kumimoji="0" lang="en-US" sz="1400" b="0" i="0" u="none" strike="noStrike" kern="1200" cap="none" spc="0" normalizeH="0" baseline="0" noProof="0" dirty="0">
                <a:ln>
                  <a:noFill/>
                </a:ln>
                <a:solidFill>
                  <a:prstClr val="white"/>
                </a:solidFill>
                <a:effectLst/>
                <a:uLnTx/>
                <a:uFillTx/>
                <a:latin typeface="Intro Bold"/>
                <a:ea typeface="+mn-ea"/>
                <a:cs typeface="+mn-cs"/>
              </a:rPr>
              <a:t>school to college!</a:t>
            </a:r>
          </a:p>
          <a:p>
            <a:pPr marL="0" marR="0" lvl="0" indent="0" algn="l" defTabSz="914400" rtl="0" eaLnBrk="1" fontAlgn="auto" latinLnBrk="0" hangingPunct="1">
              <a:lnSpc>
                <a:spcPts val="1481"/>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An opportunity to build </a:t>
            </a:r>
          </a:p>
          <a:p>
            <a:pPr marL="0" marR="0" lvl="0" indent="0" algn="l" defTabSz="914400" rtl="0" eaLnBrk="1" fontAlgn="auto" latinLnBrk="0" hangingPunct="1">
              <a:lnSpc>
                <a:spcPts val="1481"/>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long-lasting friendships</a:t>
            </a:r>
            <a:r>
              <a:rPr kumimoji="0" lang="en-US" sz="1400" b="0" i="0" u="none" strike="noStrike" kern="1200" cap="none" spc="0" normalizeH="0" baseline="0" noProof="0" dirty="0">
                <a:ln>
                  <a:noFill/>
                </a:ln>
                <a:solidFill>
                  <a:prstClr val="white"/>
                </a:solidFill>
                <a:effectLst/>
                <a:uLnTx/>
                <a:uFillTx/>
                <a:latin typeface="Barlow Condensed"/>
                <a:ea typeface="+mn-ea"/>
                <a:cs typeface="+mn-cs"/>
              </a:rPr>
              <a:t>!</a:t>
            </a:r>
          </a:p>
        </p:txBody>
      </p:sp>
      <p:sp>
        <p:nvSpPr>
          <p:cNvPr id="32" name="TextBox 32"/>
          <p:cNvSpPr txBox="1"/>
          <p:nvPr/>
        </p:nvSpPr>
        <p:spPr>
          <a:xfrm>
            <a:off x="8844433" y="2194889"/>
            <a:ext cx="1854197"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1552"/>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Early registration for Fall semester</a:t>
            </a:r>
          </a:p>
          <a:p>
            <a:pPr marL="0" marR="0" lvl="0" indent="0" algn="l" defTabSz="914400" rtl="0" eaLnBrk="1" fontAlgn="auto" latinLnBrk="0" hangingPunct="1">
              <a:lnSpc>
                <a:spcPts val="1551"/>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FREE loaned textbooks </a:t>
            </a:r>
          </a:p>
          <a:p>
            <a:pPr marL="0" marR="0" lvl="0" indent="0" algn="l" defTabSz="914400" rtl="0" eaLnBrk="1" fontAlgn="auto" latinLnBrk="0" hangingPunct="1">
              <a:lnSpc>
                <a:spcPts val="1552"/>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ro Bold"/>
                <a:ea typeface="+mn-ea"/>
                <a:cs typeface="+mn-cs"/>
              </a:rPr>
              <a:t>FREE school supplies, and much more!</a:t>
            </a:r>
          </a:p>
        </p:txBody>
      </p:sp>
      <p:sp>
        <p:nvSpPr>
          <p:cNvPr id="33" name="TextBox 33"/>
          <p:cNvSpPr txBox="1"/>
          <p:nvPr/>
        </p:nvSpPr>
        <p:spPr>
          <a:xfrm>
            <a:off x="5514597" y="5761259"/>
            <a:ext cx="6410312" cy="954877"/>
          </a:xfrm>
          <a:prstGeom prst="rect">
            <a:avLst/>
          </a:prstGeom>
        </p:spPr>
        <p:txBody>
          <a:bodyPr wrap="square" lIns="0" tIns="0" rIns="0" bIns="0" rtlCol="0" anchor="t">
            <a:spAutoFit/>
          </a:bodyPr>
          <a:lstStyle/>
          <a:p>
            <a:pPr marL="148230" marR="0" lvl="1" indent="-74115" algn="l" defTabSz="914400" rtl="0" eaLnBrk="1" fontAlgn="auto" latinLnBrk="0" hangingPunct="1">
              <a:lnSpc>
                <a:spcPts val="988"/>
              </a:lnSpc>
              <a:spcBef>
                <a:spcPts val="0"/>
              </a:spcBef>
              <a:spcAft>
                <a:spcPts val="60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The application will be available </a:t>
            </a:r>
            <a:r>
              <a:rPr kumimoji="0" lang="en-US" sz="1300" b="1" i="0" u="none" strike="noStrike" kern="1200" cap="none" spc="0" normalizeH="0" baseline="0" noProof="0" dirty="0">
                <a:ln>
                  <a:noFill/>
                </a:ln>
                <a:solidFill>
                  <a:srgbClr val="000000"/>
                </a:solidFill>
                <a:effectLst/>
                <a:uLnTx/>
                <a:uFillTx/>
                <a:latin typeface="Barlow Condensed"/>
                <a:ea typeface="+mn-ea"/>
                <a:cs typeface="+mn-cs"/>
              </a:rPr>
              <a:t>October 23</a:t>
            </a: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 through your Mt. SAC Student Portal.</a:t>
            </a:r>
          </a:p>
          <a:p>
            <a:pPr marL="148230" marR="0" lvl="1" indent="-74115" algn="l" defTabSz="914400" rtl="0" eaLnBrk="1" fontAlgn="auto" latinLnBrk="0" hangingPunct="1">
              <a:lnSpc>
                <a:spcPts val="988"/>
              </a:lnSpc>
              <a:spcBef>
                <a:spcPts val="0"/>
              </a:spcBef>
              <a:spcAft>
                <a:spcPts val="60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Students who apply by </a:t>
            </a:r>
            <a:r>
              <a:rPr kumimoji="0" lang="en-US" sz="1300" b="1" i="0" u="none" strike="noStrike" kern="1200" cap="none" spc="0" normalizeH="0" baseline="0" noProof="0" dirty="0">
                <a:ln>
                  <a:noFill/>
                </a:ln>
                <a:solidFill>
                  <a:srgbClr val="000000"/>
                </a:solidFill>
                <a:effectLst/>
                <a:uLnTx/>
                <a:uFillTx/>
                <a:latin typeface="Barlow Condensed"/>
                <a:ea typeface="+mn-ea"/>
                <a:cs typeface="+mn-cs"/>
              </a:rPr>
              <a:t>April 16, 2021 </a:t>
            </a: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will be given priority consideration. </a:t>
            </a:r>
          </a:p>
          <a:p>
            <a:pPr marL="148230" marR="0" lvl="1" indent="-74115" algn="l" defTabSz="914400" rtl="0" eaLnBrk="1" fontAlgn="auto" latinLnBrk="0" hangingPunct="1">
              <a:lnSpc>
                <a:spcPts val="988"/>
              </a:lnSpc>
              <a:spcBef>
                <a:spcPts val="0"/>
              </a:spcBef>
              <a:spcAft>
                <a:spcPts val="60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For more information visit our website at www.mtsac.edu/bridge/summer   </a:t>
            </a:r>
          </a:p>
          <a:p>
            <a:pPr marL="148230" marR="0" lvl="1" indent="-74115" algn="l" defTabSz="914400" rtl="0" eaLnBrk="1" fontAlgn="auto" latinLnBrk="0" hangingPunct="1">
              <a:lnSpc>
                <a:spcPts val="988"/>
              </a:lnSpc>
              <a:spcBef>
                <a:spcPts val="0"/>
              </a:spcBef>
              <a:spcAft>
                <a:spcPts val="60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Summer Bridge students may qualify for Mt. SAC’s Promise +Plus benefits.</a:t>
            </a:r>
          </a:p>
          <a:p>
            <a:pPr marL="148230" marR="0" lvl="1" indent="-74115" algn="l" defTabSz="914400" rtl="0" eaLnBrk="1" fontAlgn="auto" latinLnBrk="0" hangingPunct="1">
              <a:lnSpc>
                <a:spcPts val="988"/>
              </a:lnSpc>
              <a:spcBef>
                <a:spcPts val="0"/>
              </a:spcBef>
              <a:spcAft>
                <a:spcPts val="600"/>
              </a:spcAft>
              <a:buClrTx/>
              <a:buSzTx/>
              <a:buFont typeface="Arial"/>
              <a:buChar char="•"/>
              <a:tabLst/>
              <a:defRPr/>
            </a:pPr>
            <a:r>
              <a:rPr kumimoji="0" lang="en-US" sz="1300" b="0" i="0" u="none" strike="noStrike" kern="1200" cap="none" spc="0" normalizeH="0" baseline="0" noProof="0" dirty="0">
                <a:ln>
                  <a:noFill/>
                </a:ln>
                <a:solidFill>
                  <a:srgbClr val="000000"/>
                </a:solidFill>
                <a:effectLst/>
                <a:uLnTx/>
                <a:uFillTx/>
                <a:latin typeface="Barlow Condensed"/>
                <a:ea typeface="+mn-ea"/>
                <a:cs typeface="+mn-cs"/>
              </a:rPr>
              <a:t>Phone: 909-610-9375 Email: bridgeprogram@mtsac.edu</a:t>
            </a:r>
          </a:p>
        </p:txBody>
      </p:sp>
      <p:sp>
        <p:nvSpPr>
          <p:cNvPr id="34" name="TextBox 34"/>
          <p:cNvSpPr txBox="1"/>
          <p:nvPr/>
        </p:nvSpPr>
        <p:spPr>
          <a:xfrm>
            <a:off x="1967557" y="692967"/>
            <a:ext cx="1221991" cy="282129"/>
          </a:xfrm>
          <a:prstGeom prst="rect">
            <a:avLst/>
          </a:prstGeom>
        </p:spPr>
        <p:txBody>
          <a:bodyPr lIns="0" tIns="0" rIns="0" bIns="0" rtlCol="0" anchor="t">
            <a:spAutoFit/>
          </a:bodyPr>
          <a:lstStyle/>
          <a:p>
            <a:pPr marL="0" marR="0" lvl="0" indent="0" algn="ctr" defTabSz="914400" rtl="0" eaLnBrk="1" fontAlgn="auto" latinLnBrk="0" hangingPunct="1">
              <a:lnSpc>
                <a:spcPts val="1077"/>
              </a:lnSpc>
              <a:spcBef>
                <a:spcPts val="0"/>
              </a:spcBef>
              <a:spcAft>
                <a:spcPts val="0"/>
              </a:spcAft>
              <a:buClrTx/>
              <a:buSzTx/>
              <a:buFontTx/>
              <a:buNone/>
              <a:tabLst/>
              <a:defRPr/>
            </a:pPr>
            <a:r>
              <a:rPr kumimoji="0" lang="en-US" sz="1283" b="0" i="0" u="none" strike="noStrike" kern="1200" cap="none" spc="0" normalizeH="0" baseline="0" noProof="0" dirty="0">
                <a:ln>
                  <a:noFill/>
                </a:ln>
                <a:solidFill>
                  <a:srgbClr val="000000"/>
                </a:solidFill>
                <a:effectLst/>
                <a:uLnTx/>
                <a:uFillTx/>
                <a:latin typeface="Intro Bold Italics"/>
                <a:ea typeface="+mn-ea"/>
                <a:cs typeface="+mn-cs"/>
              </a:rPr>
              <a:t>Attention </a:t>
            </a:r>
          </a:p>
          <a:p>
            <a:pPr marL="0" marR="0" lvl="0" indent="0" algn="ctr" defTabSz="914400" rtl="0" eaLnBrk="1" fontAlgn="auto" latinLnBrk="0" hangingPunct="1">
              <a:lnSpc>
                <a:spcPts val="1077"/>
              </a:lnSpc>
              <a:spcBef>
                <a:spcPts val="0"/>
              </a:spcBef>
              <a:spcAft>
                <a:spcPts val="0"/>
              </a:spcAft>
              <a:buClrTx/>
              <a:buSzTx/>
              <a:buFontTx/>
              <a:buNone/>
              <a:tabLst/>
              <a:defRPr/>
            </a:pPr>
            <a:r>
              <a:rPr kumimoji="0" lang="en-US" sz="1283" b="0" i="0" u="none" strike="noStrike" kern="1200" cap="none" spc="0" normalizeH="0" baseline="0" noProof="0" dirty="0">
                <a:ln>
                  <a:noFill/>
                </a:ln>
                <a:solidFill>
                  <a:srgbClr val="000000"/>
                </a:solidFill>
                <a:effectLst/>
                <a:uLnTx/>
                <a:uFillTx/>
                <a:latin typeface="Intro Bold Italics"/>
                <a:ea typeface="+mn-ea"/>
                <a:cs typeface="+mn-cs"/>
              </a:rPr>
              <a:t>Class of 2021</a:t>
            </a:r>
          </a:p>
        </p:txBody>
      </p:sp>
      <p:sp>
        <p:nvSpPr>
          <p:cNvPr id="35" name="TextBox 35"/>
          <p:cNvSpPr txBox="1"/>
          <p:nvPr/>
        </p:nvSpPr>
        <p:spPr>
          <a:xfrm>
            <a:off x="5972189" y="1816154"/>
            <a:ext cx="1969477" cy="205184"/>
          </a:xfrm>
          <a:prstGeom prst="rect">
            <a:avLst/>
          </a:prstGeom>
        </p:spPr>
        <p:txBody>
          <a:bodyPr wrap="square" lIns="0" tIns="0" rIns="0" bIns="0" rtlCol="0" anchor="t">
            <a:spAutoFit/>
          </a:bodyP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ro Bold"/>
                <a:ea typeface="+mn-ea"/>
                <a:cs typeface="+mn-cs"/>
              </a:rPr>
              <a:t>Summer Bridge </a:t>
            </a:r>
            <a:r>
              <a:rPr kumimoji="0" lang="en-US" sz="1800" b="0" i="0" u="none" strike="noStrike" kern="1200" cap="none" spc="0" normalizeH="0" baseline="0" noProof="0" dirty="0" smtClean="0">
                <a:ln>
                  <a:noFill/>
                </a:ln>
                <a:solidFill>
                  <a:prstClr val="white"/>
                </a:solidFill>
                <a:effectLst/>
                <a:uLnTx/>
                <a:uFillTx/>
                <a:latin typeface="Intro Bold"/>
                <a:ea typeface="+mn-ea"/>
                <a:cs typeface="+mn-cs"/>
              </a:rPr>
              <a:t>is:</a:t>
            </a:r>
            <a:endParaRPr kumimoji="0" lang="en-US" sz="1800" b="0" i="0" u="none" strike="noStrike" kern="1200" cap="none" spc="0" normalizeH="0" baseline="0" noProof="0" dirty="0">
              <a:ln>
                <a:noFill/>
              </a:ln>
              <a:solidFill>
                <a:prstClr val="white"/>
              </a:solidFill>
              <a:effectLst/>
              <a:uLnTx/>
              <a:uFillTx/>
              <a:latin typeface="Intro Bold"/>
              <a:ea typeface="+mn-ea"/>
              <a:cs typeface="+mn-cs"/>
            </a:endParaRPr>
          </a:p>
        </p:txBody>
      </p:sp>
      <p:pic>
        <p:nvPicPr>
          <p:cNvPr id="38" name="Picture 18"/>
          <p:cNvPicPr>
            <a:picLocks noChangeAspect="1"/>
          </p:cNvPicPr>
          <p:nvPr/>
        </p:nvPicPr>
        <p:blipFill>
          <a:blip r:embed="rId5"/>
          <a:srcRect/>
          <a:stretch>
            <a:fillRect/>
          </a:stretch>
        </p:blipFill>
        <p:spPr>
          <a:xfrm>
            <a:off x="8448405" y="2643965"/>
            <a:ext cx="295516" cy="147758"/>
          </a:xfrm>
          <a:prstGeom prst="rect">
            <a:avLst/>
          </a:prstGeom>
        </p:spPr>
      </p:pic>
      <p:pic>
        <p:nvPicPr>
          <p:cNvPr id="39" name="Picture 18"/>
          <p:cNvPicPr>
            <a:picLocks noChangeAspect="1"/>
          </p:cNvPicPr>
          <p:nvPr/>
        </p:nvPicPr>
        <p:blipFill>
          <a:blip r:embed="rId5"/>
          <a:srcRect/>
          <a:stretch>
            <a:fillRect/>
          </a:stretch>
        </p:blipFill>
        <p:spPr>
          <a:xfrm>
            <a:off x="8457789" y="3051587"/>
            <a:ext cx="295516" cy="147758"/>
          </a:xfrm>
          <a:prstGeom prst="rect">
            <a:avLst/>
          </a:prstGeom>
        </p:spPr>
      </p:pic>
      <p:sp>
        <p:nvSpPr>
          <p:cNvPr id="2" name="Rectangle 1"/>
          <p:cNvSpPr/>
          <p:nvPr/>
        </p:nvSpPr>
        <p:spPr>
          <a:xfrm>
            <a:off x="8719753" y="4199789"/>
            <a:ext cx="1786322" cy="111953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60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Intro Bold"/>
                <a:ea typeface="+mn-ea"/>
                <a:cs typeface="+mn-cs"/>
              </a:rPr>
              <a:t>The Summer Bridge </a:t>
            </a:r>
            <a:r>
              <a:rPr kumimoji="0" lang="en-US" sz="1800" b="0" i="0" u="none" strike="noStrike" kern="1200" cap="none" spc="0" normalizeH="0" baseline="0" noProof="0" dirty="0">
                <a:ln>
                  <a:noFill/>
                </a:ln>
                <a:solidFill>
                  <a:prstClr val="white"/>
                </a:solidFill>
                <a:effectLst/>
                <a:uLnTx/>
                <a:uFillTx/>
                <a:latin typeface="Intro Bold"/>
                <a:ea typeface="+mn-ea"/>
                <a:cs typeface="+mn-cs"/>
              </a:rPr>
              <a:t>Program </a:t>
            </a:r>
            <a:r>
              <a:rPr kumimoji="0" lang="en-US" sz="1800" b="0" i="0" u="none" strike="noStrike" kern="1200" cap="none" spc="0" normalizeH="0" baseline="0" noProof="0" dirty="0" smtClean="0">
                <a:ln>
                  <a:noFill/>
                </a:ln>
                <a:solidFill>
                  <a:prstClr val="white"/>
                </a:solidFill>
                <a:effectLst/>
                <a:uLnTx/>
                <a:uFillTx/>
                <a:latin typeface="Intro Bold"/>
                <a:ea typeface="+mn-ea"/>
                <a:cs typeface="+mn-cs"/>
              </a:rPr>
              <a:t>is a perfect </a:t>
            </a:r>
            <a:r>
              <a:rPr kumimoji="0" lang="en-US" sz="1800" b="0" i="0" u="none" strike="noStrike" kern="1200" cap="none" spc="0" normalizeH="0" baseline="0" noProof="0" dirty="0">
                <a:ln>
                  <a:noFill/>
                </a:ln>
                <a:solidFill>
                  <a:prstClr val="white"/>
                </a:solidFill>
                <a:effectLst/>
                <a:uLnTx/>
                <a:uFillTx/>
                <a:latin typeface="Intro Bold"/>
                <a:ea typeface="+mn-ea"/>
                <a:cs typeface="+mn-cs"/>
              </a:rPr>
              <a:t>way to begin your college journey</a:t>
            </a:r>
            <a:r>
              <a:rPr kumimoji="0" lang="en-US" sz="1600" b="0" i="0" u="none" strike="noStrike" kern="1200" cap="none" spc="0" normalizeH="0" baseline="0" noProof="0" dirty="0">
                <a:ln>
                  <a:noFill/>
                </a:ln>
                <a:solidFill>
                  <a:prstClr val="white"/>
                </a:solidFill>
                <a:effectLst/>
                <a:uLnTx/>
                <a:uFillTx/>
                <a:latin typeface="Intro Bold"/>
                <a:ea typeface="+mn-ea"/>
                <a:cs typeface="+mn-cs"/>
              </a:rPr>
              <a:t>.</a:t>
            </a:r>
          </a:p>
        </p:txBody>
      </p:sp>
      <p:sp>
        <p:nvSpPr>
          <p:cNvPr id="37" name="TextBox 36"/>
          <p:cNvSpPr txBox="1"/>
          <p:nvPr/>
        </p:nvSpPr>
        <p:spPr>
          <a:xfrm>
            <a:off x="8907743" y="1858901"/>
            <a:ext cx="1705560" cy="192360"/>
          </a:xfrm>
          <a:prstGeom prst="rect">
            <a:avLst/>
          </a:prstGeom>
        </p:spPr>
        <p:txBody>
          <a:bodyPr lIns="0" tIns="0" rIns="0" bIns="0" rtlCol="0" anchor="t">
            <a:spAutoFit/>
          </a:bodyPr>
          <a:lstStyle/>
          <a:p>
            <a:pPr marL="0" marR="0" lvl="0" indent="0" algn="l" defTabSz="914400" rtl="0" eaLnBrk="1" fontAlgn="auto" latinLnBrk="0" hangingPunct="1">
              <a:lnSpc>
                <a:spcPts val="1481"/>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ro Bold"/>
                <a:ea typeface="+mn-ea"/>
                <a:cs typeface="+mn-cs"/>
              </a:rPr>
              <a:t>You'll receive:</a:t>
            </a:r>
          </a:p>
        </p:txBody>
      </p:sp>
    </p:spTree>
    <p:extLst>
      <p:ext uri="{BB962C8B-B14F-4D97-AF65-F5344CB8AC3E}">
        <p14:creationId xmlns:p14="http://schemas.microsoft.com/office/powerpoint/2010/main" val="3636147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44" y="448056"/>
            <a:ext cx="11236591" cy="640080"/>
          </a:xfrm>
        </p:spPr>
        <p:txBody>
          <a:bodyPr/>
          <a:lstStyle/>
          <a:p>
            <a:r>
              <a:rPr lang="en-US" dirty="0" smtClean="0"/>
              <a:t>FALL AND SPRING BRIDGE PROGRAM</a:t>
            </a:r>
            <a:endParaRPr lang="en-US" dirty="0"/>
          </a:p>
        </p:txBody>
      </p:sp>
      <p:sp>
        <p:nvSpPr>
          <p:cNvPr id="12" name="Rectangle 11"/>
          <p:cNvSpPr/>
          <p:nvPr/>
        </p:nvSpPr>
        <p:spPr>
          <a:xfrm>
            <a:off x="1893724" y="1870099"/>
            <a:ext cx="3843167" cy="313932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400" cap="none" spc="0" normalizeH="0" baseline="0" noProof="0" dirty="0" smtClean="0">
                <a:ln>
                  <a:noFill/>
                </a:ln>
                <a:solidFill>
                  <a:srgbClr val="000000"/>
                </a:solidFill>
                <a:effectLst/>
                <a:uLnTx/>
                <a:uFillTx/>
                <a:latin typeface="Calibri" panose="020F0502020204030204"/>
                <a:ea typeface="Verdana" panose="020B0604030504040204" pitchFamily="34" charset="0"/>
                <a:cs typeface="+mn-cs"/>
              </a:rPr>
              <a:t>Are ideal both new and continuing college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400" cap="none" spc="0" normalizeH="0" baseline="0" noProof="0" dirty="0" smtClean="0">
                <a:ln>
                  <a:noFill/>
                </a:ln>
                <a:solidFill>
                  <a:srgbClr val="000000"/>
                </a:solidFill>
                <a:effectLst/>
                <a:uLnTx/>
                <a:uFillTx/>
                <a:latin typeface="Calibri" panose="020F0502020204030204"/>
                <a:ea typeface="Verdana" panose="020B0604030504040204" pitchFamily="34" charset="0"/>
                <a:cs typeface="+mn-cs"/>
              </a:rPr>
              <a:t>Students take a Math or English class, paired with a Counseling class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400" cap="none" spc="0" normalizeH="0" baseline="0" noProof="0" dirty="0" smtClean="0">
                <a:ln>
                  <a:noFill/>
                </a:ln>
                <a:solidFill>
                  <a:srgbClr val="000000"/>
                </a:solidFill>
                <a:effectLst/>
                <a:uLnTx/>
                <a:uFillTx/>
                <a:latin typeface="Calibri" panose="020F0502020204030204"/>
                <a:ea typeface="Verdana" panose="020B0604030504040204" pitchFamily="34" charset="0"/>
                <a:cs typeface="+mn-cs"/>
              </a:rPr>
              <a:t>Offers students a structured, unique learning experience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400" cap="none" spc="0" normalizeH="0" baseline="0" noProof="0" dirty="0" smtClean="0">
                <a:ln>
                  <a:noFill/>
                </a:ln>
                <a:solidFill>
                  <a:srgbClr val="000000"/>
                </a:solidFill>
                <a:effectLst/>
                <a:uLnTx/>
                <a:uFillTx/>
                <a:latin typeface="Calibri" panose="020F0502020204030204"/>
                <a:ea typeface="Verdana" panose="020B0604030504040204" pitchFamily="34" charset="0"/>
                <a:cs typeface="+mn-cs"/>
              </a:rPr>
              <a:t>Students work in teams, and receive academic and personal support, and peer mentoring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400" cap="none" spc="0" normalizeH="0" baseline="0" noProof="0" dirty="0" smtClean="0">
                <a:ln>
                  <a:noFill/>
                </a:ln>
                <a:solidFill>
                  <a:srgbClr val="000000"/>
                </a:solidFill>
                <a:effectLst/>
                <a:uLnTx/>
                <a:uFillTx/>
                <a:latin typeface="Calibri" panose="020F0502020204030204"/>
                <a:ea typeface="Verdana" panose="020B0604030504040204" pitchFamily="34" charset="0"/>
                <a:cs typeface="+mn-cs"/>
              </a:rPr>
              <a:t>Students will learn what it takes to succeed in college and beyond </a:t>
            </a:r>
            <a:r>
              <a:rPr kumimoji="0" lang="en-US" sz="1800" b="0" i="0" u="none" strike="noStrike" kern="14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mn-cs"/>
              </a:rPr>
              <a:t> </a:t>
            </a:r>
            <a:endParaRPr kumimoji="0" lang="en-US" sz="1800" b="0" i="0" u="none" strike="noStrike" kern="14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3" name="Rectangle 12"/>
          <p:cNvSpPr/>
          <p:nvPr/>
        </p:nvSpPr>
        <p:spPr>
          <a:xfrm>
            <a:off x="1321335" y="4836404"/>
            <a:ext cx="4987943"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YAD1fr9Mlwc 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YAD1fr9Mlwc 0"/>
                <a:ea typeface="+mn-ea"/>
                <a:cs typeface="+mn-cs"/>
              </a:rPr>
              <a:t>CONTACT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YAD1fr9Mlwc 0"/>
                <a:ea typeface="+mn-ea"/>
                <a:cs typeface="+mn-cs"/>
              </a:rPr>
              <a:t>909-610-9375</a:t>
            </a:r>
            <a:endParaRPr kumimoji="0" lang="en-US" sz="1600" b="0" i="0" u="none" strike="noStrike" kern="1200" cap="none" spc="0" normalizeH="0" baseline="0" noProof="0" dirty="0">
              <a:ln>
                <a:noFill/>
              </a:ln>
              <a:solidFill>
                <a:srgbClr val="000000"/>
              </a:solidFill>
              <a:effectLst/>
              <a:uLnTx/>
              <a:uFillTx/>
              <a:latin typeface="YAD1fr9Mlwc 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YAD1fr9Mlwc 0"/>
                <a:ea typeface="+mn-ea"/>
                <a:cs typeface="+mn-cs"/>
              </a:rPr>
              <a:t>bridgeprogram@mtsac.edu</a:t>
            </a:r>
            <a:endParaRPr kumimoji="0" lang="en-US" sz="1600" b="0" i="0" u="none" strike="noStrike" kern="1200" cap="none" spc="0" normalizeH="0" baseline="0" noProof="0" dirty="0">
              <a:ln>
                <a:noFill/>
              </a:ln>
              <a:solidFill>
                <a:srgbClr val="000000"/>
              </a:solidFill>
              <a:effectLst/>
              <a:uLnTx/>
              <a:uFillTx/>
              <a:latin typeface="YAD1fr9Mlwc 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YAD1fr9Mlwc 0"/>
                <a:ea typeface="+mn-ea"/>
                <a:cs typeface="+mn-cs"/>
              </a:rPr>
              <a:t>www.mtsac.edu/bridge</a:t>
            </a:r>
          </a:p>
        </p:txBody>
      </p:sp>
      <p:sp>
        <p:nvSpPr>
          <p:cNvPr id="14" name="Rectangle 13"/>
          <p:cNvSpPr/>
          <p:nvPr/>
        </p:nvSpPr>
        <p:spPr>
          <a:xfrm>
            <a:off x="2088509" y="1186239"/>
            <a:ext cx="3927247" cy="738664"/>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400" cap="none" spc="0" normalizeH="0" baseline="0" noProof="0" dirty="0" smtClean="0">
                <a:ln>
                  <a:noFill/>
                </a:ln>
                <a:solidFill>
                  <a:srgbClr val="B83B1D"/>
                </a:solidFill>
                <a:effectLst/>
                <a:uLnTx/>
                <a:uFillTx/>
                <a:latin typeface="Calibri" panose="020F0502020204030204"/>
                <a:ea typeface="Verdana" panose="020B0604030504040204" pitchFamily="34" charset="0"/>
                <a:cs typeface="+mn-cs"/>
              </a:rPr>
              <a:t>FALL </a:t>
            </a:r>
            <a:r>
              <a:rPr kumimoji="0" lang="en-US" sz="2100" b="1" i="0" u="none" strike="noStrike" kern="1400" cap="none" spc="0" normalizeH="0" baseline="0" noProof="0" dirty="0">
                <a:ln>
                  <a:noFill/>
                </a:ln>
                <a:solidFill>
                  <a:srgbClr val="B83B1D"/>
                </a:solidFill>
                <a:effectLst/>
                <a:uLnTx/>
                <a:uFillTx/>
                <a:latin typeface="Calibri" panose="020F0502020204030204"/>
                <a:ea typeface="Verdana" panose="020B0604030504040204" pitchFamily="34" charset="0"/>
                <a:cs typeface="+mn-cs"/>
              </a:rPr>
              <a:t>AND SPRING BRIDGE LEARNING </a:t>
            </a:r>
            <a:r>
              <a:rPr kumimoji="0" lang="en-US" sz="2100" b="1" i="0" u="none" strike="noStrike" kern="1400" cap="none" spc="0" normalizeH="0" baseline="0" noProof="0" dirty="0" smtClean="0">
                <a:ln>
                  <a:noFill/>
                </a:ln>
                <a:solidFill>
                  <a:srgbClr val="B83B1D"/>
                </a:solidFill>
                <a:effectLst/>
                <a:uLnTx/>
                <a:uFillTx/>
                <a:latin typeface="Calibri" panose="020F0502020204030204"/>
                <a:ea typeface="Verdana" panose="020B0604030504040204" pitchFamily="34" charset="0"/>
                <a:cs typeface="+mn-cs"/>
              </a:rPr>
              <a:t>COMMUNITIES:</a:t>
            </a:r>
            <a:endParaRPr kumimoji="0" lang="en-US" sz="2100" b="1" i="0" u="none" strike="noStrike" kern="1200" cap="none" spc="0" normalizeH="0" baseline="0" noProof="0" dirty="0">
              <a:ln>
                <a:noFill/>
              </a:ln>
              <a:solidFill>
                <a:srgbClr val="B83B1D"/>
              </a:solidFill>
              <a:effectLst/>
              <a:uLnTx/>
              <a:uFillTx/>
              <a:latin typeface="Calibri" panose="020F0502020204030204"/>
              <a:ea typeface="+mn-ea"/>
              <a:cs typeface="+mn-cs"/>
            </a:endParaRPr>
          </a:p>
        </p:txBody>
      </p:sp>
      <p:pic>
        <p:nvPicPr>
          <p:cNvPr id="17" name="Picture 3" descr="instagram-Logo-PNG-Transparent-Background-downloa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518" y="6382960"/>
            <a:ext cx="325438" cy="327026"/>
          </a:xfrm>
          <a:prstGeom prst="rect">
            <a:avLst/>
          </a:prstGeom>
          <a:noFill/>
          <a:ln>
            <a:noFill/>
          </a:ln>
          <a:effectLst/>
          <a:extLst>
            <a:ext uri="{909E8E84-426E-40DD-AFC4-6F175D3DCCD1}">
              <a14:hiddenFill xmlns:a14="http://schemas.microsoft.com/office/drawing/2010/main">
                <a:solidFill>
                  <a:srgbClr val="B13F9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facebook-logo-png-transparent-backgrou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299" y="6378473"/>
            <a:ext cx="311150" cy="312738"/>
          </a:xfrm>
          <a:prstGeom prst="rect">
            <a:avLst/>
          </a:prstGeom>
          <a:noFill/>
          <a:ln>
            <a:noFill/>
          </a:ln>
          <a:effectLst/>
          <a:extLst>
            <a:ext uri="{909E8E84-426E-40DD-AFC4-6F175D3DCCD1}">
              <a14:hiddenFill xmlns:a14="http://schemas.microsoft.com/office/drawing/2010/main">
                <a:solidFill>
                  <a:srgbClr val="B13F9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0"/>
          <p:cNvSpPr/>
          <p:nvPr/>
        </p:nvSpPr>
        <p:spPr>
          <a:xfrm>
            <a:off x="1645680" y="5925383"/>
            <a:ext cx="5732325"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YAD1fr9Mlwc 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YAD1fr9Mlwc 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YAD1fr9Mlwc 0"/>
                <a:ea typeface="+mn-ea"/>
                <a:cs typeface="+mn-cs"/>
              </a:rPr>
              <a:t>  @</a:t>
            </a:r>
            <a:r>
              <a:rPr kumimoji="0" lang="en-US" sz="1400" b="1" i="0" u="none" strike="noStrike" kern="1200" cap="none" spc="0" normalizeH="0" baseline="0" noProof="0" dirty="0" err="1">
                <a:ln>
                  <a:noFill/>
                </a:ln>
                <a:solidFill>
                  <a:srgbClr val="000000"/>
                </a:solidFill>
                <a:effectLst/>
                <a:uLnTx/>
                <a:uFillTx/>
                <a:latin typeface="YAD1fr9Mlwc 0"/>
                <a:ea typeface="+mn-ea"/>
                <a:cs typeface="+mn-cs"/>
              </a:rPr>
              <a:t>mtsacbridgeprogram</a:t>
            </a:r>
            <a:r>
              <a:rPr kumimoji="0" lang="en-US" sz="1400" b="1" i="0" u="none" strike="noStrike" kern="1200" cap="none" spc="0" normalizeH="0" baseline="0" noProof="0" dirty="0">
                <a:ln>
                  <a:noFill/>
                </a:ln>
                <a:solidFill>
                  <a:srgbClr val="000000"/>
                </a:solidFill>
                <a:effectLst/>
                <a:uLnTx/>
                <a:uFillTx/>
                <a:latin typeface="YAD1fr9Mlwc 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YAD1fr9Mlwc 0"/>
                <a:ea typeface="+mn-ea"/>
                <a:cs typeface="+mn-cs"/>
              </a:rPr>
              <a:t>              Mt</a:t>
            </a:r>
            <a:r>
              <a:rPr kumimoji="0" lang="en-US" sz="1400" b="1" i="0" u="none" strike="noStrike" kern="1200" cap="none" spc="0" normalizeH="0" baseline="0" noProof="0" dirty="0">
                <a:ln>
                  <a:noFill/>
                </a:ln>
                <a:solidFill>
                  <a:srgbClr val="000000"/>
                </a:solidFill>
                <a:effectLst/>
                <a:uLnTx/>
                <a:uFillTx/>
                <a:latin typeface="YAD1fr9Mlwc 0"/>
                <a:ea typeface="+mn-ea"/>
                <a:cs typeface="+mn-cs"/>
              </a:rPr>
              <a:t>. SAC Bridge Program</a:t>
            </a:r>
            <a:endParaRPr kumimoji="0" lang="en-US" sz="1400" b="0" i="0" u="none" strike="noStrike" kern="1200" cap="none" spc="0" normalizeH="0" baseline="0" noProof="0" dirty="0">
              <a:ln>
                <a:noFill/>
              </a:ln>
              <a:solidFill>
                <a:srgbClr val="000000"/>
              </a:solidFill>
              <a:effectLst/>
              <a:uLnTx/>
              <a:uFillTx/>
              <a:latin typeface="YAD1fr9Mlwc 0"/>
              <a:ea typeface="+mn-ea"/>
              <a:cs typeface="+mn-cs"/>
            </a:endParaRPr>
          </a:p>
        </p:txBody>
      </p:sp>
      <p:graphicFrame>
        <p:nvGraphicFramePr>
          <p:cNvPr id="16" name="Diagram 15"/>
          <p:cNvGraphicFramePr/>
          <p:nvPr>
            <p:extLst/>
          </p:nvPr>
        </p:nvGraphicFramePr>
        <p:xfrm>
          <a:off x="4872575" y="116592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9133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159760"/>
            <a:ext cx="11247120" cy="1798320"/>
          </a:xfrm>
        </p:spPr>
        <p:txBody>
          <a:bodyPr>
            <a:normAutofit/>
          </a:bodyPr>
          <a:lstStyle/>
          <a:p>
            <a:pPr algn="r"/>
            <a:r>
              <a:rPr lang="en-US" sz="6000" dirty="0" smtClean="0"/>
              <a:t>CalWORKs</a:t>
            </a:r>
            <a:endParaRPr lang="en-US" sz="4800" dirty="0"/>
          </a:p>
        </p:txBody>
      </p:sp>
    </p:spTree>
    <p:extLst>
      <p:ext uri="{BB962C8B-B14F-4D97-AF65-F5344CB8AC3E}">
        <p14:creationId xmlns:p14="http://schemas.microsoft.com/office/powerpoint/2010/main" val="3699960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 CalWORKs Program</a:t>
            </a:r>
            <a:endParaRPr lang="en-US" sz="4000" b="1" dirty="0"/>
          </a:p>
        </p:txBody>
      </p:sp>
      <p:sp>
        <p:nvSpPr>
          <p:cNvPr id="3" name="Rectangle 2"/>
          <p:cNvSpPr/>
          <p:nvPr/>
        </p:nvSpPr>
        <p:spPr>
          <a:xfrm>
            <a:off x="2939144" y="913847"/>
            <a:ext cx="4394128" cy="104644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Who do we serve?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9840" y="370332"/>
            <a:ext cx="1682496" cy="1610682"/>
          </a:xfrm>
          <a:prstGeom prst="rect">
            <a:avLst/>
          </a:prstGeom>
        </p:spPr>
      </p:pic>
      <p:sp>
        <p:nvSpPr>
          <p:cNvPr id="5" name="Rectangle 4"/>
          <p:cNvSpPr/>
          <p:nvPr/>
        </p:nvSpPr>
        <p:spPr>
          <a:xfrm>
            <a:off x="2939144" y="3796599"/>
            <a:ext cx="806479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Help student-parents </a:t>
            </a: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obtain lifelong learning through education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Assist with gaining </a:t>
            </a: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access to the </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workforce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Provide high-quality </a:t>
            </a: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support </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services.</a:t>
            </a:r>
            <a:endPar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endParaRPr>
          </a:p>
        </p:txBody>
      </p:sp>
      <p:sp>
        <p:nvSpPr>
          <p:cNvPr id="6" name="Rectangle 5"/>
          <p:cNvSpPr/>
          <p:nvPr/>
        </p:nvSpPr>
        <p:spPr>
          <a:xfrm>
            <a:off x="2939144" y="1944899"/>
            <a:ext cx="7210696" cy="1200329"/>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Parents </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who have children under 18</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And are currently </a:t>
            </a: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receiving Cash </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Aid (TANF)</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E</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nrolled </a:t>
            </a:r>
            <a:r>
              <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rPr>
              <a:t>or planning to enroll in credit or non-credit classes at Mt. </a:t>
            </a: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San Antonio College</a:t>
            </a:r>
            <a:endPar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endParaRPr>
          </a:p>
        </p:txBody>
      </p:sp>
      <p:sp>
        <p:nvSpPr>
          <p:cNvPr id="7" name="Rectangle 6"/>
          <p:cNvSpPr/>
          <p:nvPr/>
        </p:nvSpPr>
        <p:spPr>
          <a:xfrm>
            <a:off x="2939144" y="3196435"/>
            <a:ext cx="766072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What can CalWORKs do for you?</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2939144" y="4954667"/>
            <a:ext cx="60861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Support Services Include:</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2987369" y="5781461"/>
            <a:ext cx="6096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Counselors: Academic and Career Counseling</a:t>
            </a:r>
            <a:endPar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F79646">
                    <a:lumMod val="50000"/>
                  </a:srgbClr>
                </a:solidFill>
                <a:effectLst/>
                <a:uLnTx/>
                <a:uFillTx/>
                <a:latin typeface="Avenir Roman"/>
                <a:ea typeface="+mn-ea"/>
                <a:cs typeface="+mn-cs"/>
              </a:rPr>
              <a:t>Program Specialist: Case Management</a:t>
            </a:r>
            <a:endParaRPr kumimoji="0" lang="en-US" sz="1800" b="0" i="0" u="none" strike="noStrike" kern="1200" cap="none" spc="0" normalizeH="0" baseline="0" noProof="0" dirty="0">
              <a:ln>
                <a:noFill/>
              </a:ln>
              <a:solidFill>
                <a:srgbClr val="F79646">
                  <a:lumMod val="50000"/>
                </a:srgbClr>
              </a:solidFill>
              <a:effectLst/>
              <a:uLnTx/>
              <a:uFillTx/>
              <a:latin typeface="Avenir Roman"/>
              <a:ea typeface="+mn-ea"/>
              <a:cs typeface="+mn-cs"/>
            </a:endParaRPr>
          </a:p>
        </p:txBody>
      </p:sp>
    </p:spTree>
    <p:extLst>
      <p:ext uri="{BB962C8B-B14F-4D97-AF65-F5344CB8AC3E}">
        <p14:creationId xmlns:p14="http://schemas.microsoft.com/office/powerpoint/2010/main" val="111012404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Making Templates Accessible">
  <a:themeElements>
    <a:clrScheme name="Mt. SAC 2018">
      <a:dk1>
        <a:sysClr val="windowText" lastClr="000000"/>
      </a:dk1>
      <a:lt1>
        <a:sysClr val="window" lastClr="FFFFFF"/>
      </a:lt1>
      <a:dk2>
        <a:srgbClr val="595959"/>
      </a:dk2>
      <a:lt2>
        <a:srgbClr val="EEECE1"/>
      </a:lt2>
      <a:accent1>
        <a:srgbClr val="4F81BD"/>
      </a:accent1>
      <a:accent2>
        <a:srgbClr val="C33D4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Pape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Accessibility guide</Template>
  <TotalTime>3511</TotalTime>
  <Words>1741</Words>
  <Application>Microsoft Office PowerPoint</Application>
  <PresentationFormat>Widescreen</PresentationFormat>
  <Paragraphs>301</Paragraphs>
  <Slides>34</Slides>
  <Notes>2</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34</vt:i4>
      </vt:variant>
    </vt:vector>
  </HeadingPairs>
  <TitlesOfParts>
    <vt:vector size="58" baseType="lpstr">
      <vt:lpstr>Arial</vt:lpstr>
      <vt:lpstr>Avenir Roman</vt:lpstr>
      <vt:lpstr>Barlow Condensed</vt:lpstr>
      <vt:lpstr>Batang</vt:lpstr>
      <vt:lpstr>Calibri</vt:lpstr>
      <vt:lpstr>Calibri Light</vt:lpstr>
      <vt:lpstr>Constantia</vt:lpstr>
      <vt:lpstr>Copperplate Gothic Bold</vt:lpstr>
      <vt:lpstr>Franklin Gothic Book</vt:lpstr>
      <vt:lpstr>Helvetica</vt:lpstr>
      <vt:lpstr>Impact</vt:lpstr>
      <vt:lpstr>Intro Bold</vt:lpstr>
      <vt:lpstr>Intro Bold Italics</vt:lpstr>
      <vt:lpstr>Montserrat</vt:lpstr>
      <vt:lpstr>Segoe UI</vt:lpstr>
      <vt:lpstr>SourceSansPro</vt:lpstr>
      <vt:lpstr>Times New Roman</vt:lpstr>
      <vt:lpstr>Verdana</vt:lpstr>
      <vt:lpstr>Wingdings</vt:lpstr>
      <vt:lpstr>Wingdings 2</vt:lpstr>
      <vt:lpstr>YAD1fr9Mlwc 0</vt:lpstr>
      <vt:lpstr>Making Templates Accessible</vt:lpstr>
      <vt:lpstr>Paper</vt:lpstr>
      <vt:lpstr>Office Theme</vt:lpstr>
      <vt:lpstr>Virtual Resource Fair </vt:lpstr>
      <vt:lpstr>ACCESS Accessibility Resource Centers for Students </vt:lpstr>
      <vt:lpstr>ACCESS Accessibility Resource Centers for Students </vt:lpstr>
      <vt:lpstr> Access Center 909-274-4290 www.mtsac.edu/access/  Remote Office Hours Mon- Fri: 8:00am-6:00pm access@mtsac.edu </vt:lpstr>
      <vt:lpstr>Bridge Program  </vt:lpstr>
      <vt:lpstr>PowerPoint Presentation</vt:lpstr>
      <vt:lpstr>FALL AND SPRING BRIDGE PROGRAM</vt:lpstr>
      <vt:lpstr>CalWORKs</vt:lpstr>
      <vt:lpstr> CalWORKs Program</vt:lpstr>
      <vt:lpstr>Benefits</vt:lpstr>
      <vt:lpstr>High School Outreach</vt:lpstr>
      <vt:lpstr>PowerPoint Presentation</vt:lpstr>
      <vt:lpstr>PowerPoint Presentation</vt:lpstr>
      <vt:lpstr>Promise+Plus Program</vt:lpstr>
      <vt:lpstr>Promise+Plus</vt:lpstr>
      <vt:lpstr>How to Meet Eligibility for Promise+Plus 2021-2022</vt:lpstr>
      <vt:lpstr>Promise+Plus Benefits</vt:lpstr>
      <vt:lpstr>Honors </vt:lpstr>
      <vt:lpstr>Mt. SAC Honors Program</vt:lpstr>
      <vt:lpstr>Mt. SAC Honors Program</vt:lpstr>
      <vt:lpstr>Counseling Programs and Resources to Help Students Thrive </vt:lpstr>
      <vt:lpstr>Counseling Services</vt:lpstr>
      <vt:lpstr>Making a Counseling Appointment</vt:lpstr>
      <vt:lpstr>STEP: Summer Transfer Enrichment Program </vt:lpstr>
      <vt:lpstr>STEP Benefits</vt:lpstr>
      <vt:lpstr>EOPS/CARE Extended Opportunity Programs and Services </vt:lpstr>
      <vt:lpstr>What is EOPS/CARE </vt:lpstr>
      <vt:lpstr>EOPS/CARE </vt:lpstr>
      <vt:lpstr>REACH Reaching, Empowering, Achieving &amp; Completing with Heart</vt:lpstr>
      <vt:lpstr> What services do I get when I join the REACH Program? </vt:lpstr>
      <vt:lpstr>How do I join the REACH program? </vt:lpstr>
      <vt:lpstr>Student Life</vt:lpstr>
      <vt:lpstr>Student Life</vt:lpstr>
      <vt:lpstr>Follow Us on Social Media</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Templates Accessible</dc:title>
  <dc:creator>Mai, Uyen</dc:creator>
  <cp:lastModifiedBy>Esparza, Rosario</cp:lastModifiedBy>
  <cp:revision>36</cp:revision>
  <dcterms:created xsi:type="dcterms:W3CDTF">2018-01-26T20:40:34Z</dcterms:created>
  <dcterms:modified xsi:type="dcterms:W3CDTF">2020-10-13T18:20:52Z</dcterms:modified>
  <cp:version/>
</cp:coreProperties>
</file>