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44" r:id="rId2"/>
    <p:sldId id="439" r:id="rId3"/>
    <p:sldId id="440" r:id="rId4"/>
    <p:sldId id="449" r:id="rId5"/>
    <p:sldId id="441" r:id="rId6"/>
    <p:sldId id="448" r:id="rId7"/>
    <p:sldId id="450" r:id="rId8"/>
    <p:sldId id="442" r:id="rId9"/>
    <p:sldId id="443" r:id="rId10"/>
    <p:sldId id="459" r:id="rId11"/>
    <p:sldId id="460" r:id="rId12"/>
    <p:sldId id="461" r:id="rId13"/>
    <p:sldId id="451" r:id="rId14"/>
    <p:sldId id="444" r:id="rId15"/>
    <p:sldId id="453" r:id="rId16"/>
    <p:sldId id="452" r:id="rId17"/>
    <p:sldId id="454" r:id="rId18"/>
    <p:sldId id="455" r:id="rId19"/>
    <p:sldId id="456" r:id="rId20"/>
    <p:sldId id="457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CF"/>
    <a:srgbClr val="FAF7D2"/>
    <a:srgbClr val="FABE00"/>
    <a:srgbClr val="E2AC00"/>
    <a:srgbClr val="84282C"/>
    <a:srgbClr val="D7D7D7"/>
    <a:srgbClr val="B83B1D"/>
    <a:srgbClr val="D83B01"/>
    <a:srgbClr val="C8C8C8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4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18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3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01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2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8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3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2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1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9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7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tsac.edu/curriculum" TargetMode="External"/><Relationship Id="rId4" Type="http://schemas.openxmlformats.org/officeDocument/2006/relationships/hyperlink" Target="http://webcms2017/WebCMSMTSAC/Default.asp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716684" y="4927251"/>
            <a:ext cx="5475316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+mn-lt"/>
              </a:rPr>
              <a:t>Program</a:t>
            </a:r>
            <a:br>
              <a:rPr lang="en-US" sz="6000" b="1" dirty="0" smtClean="0">
                <a:latin typeface="+mn-lt"/>
              </a:rPr>
            </a:br>
            <a:r>
              <a:rPr lang="en-US" sz="6000" b="1" dirty="0" smtClean="0">
                <a:latin typeface="+mn-lt"/>
              </a:rPr>
              <a:t>WebCMS </a:t>
            </a:r>
            <a:r>
              <a:rPr lang="en-US" sz="6000" b="1" dirty="0" smtClean="0">
                <a:latin typeface="+mn-lt"/>
              </a:rPr>
              <a:t>10.0 </a:t>
            </a:r>
            <a:r>
              <a:rPr lang="en-US" sz="6000" b="1" dirty="0" smtClean="0">
                <a:latin typeface="Calibri" panose="020F0502020204030204" pitchFamily="34" charset="0"/>
              </a:rPr>
              <a:t/>
            </a:r>
            <a:br>
              <a:rPr lang="en-US" sz="6000" b="1" dirty="0" smtClean="0">
                <a:latin typeface="Calibri" panose="020F0502020204030204" pitchFamily="34" charset="0"/>
              </a:rPr>
            </a:br>
            <a:endParaRPr lang="en-US" sz="3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58" y="1972948"/>
            <a:ext cx="10663330" cy="4402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2)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58" y="4398165"/>
            <a:ext cx="1104773" cy="7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1108743" y="5174178"/>
            <a:ext cx="1895302" cy="823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Save!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30653" y="1897981"/>
            <a:ext cx="330261" cy="3174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58" y="1902770"/>
            <a:ext cx="10693842" cy="4797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3)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37481" y="1881356"/>
            <a:ext cx="330261" cy="3174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58" y="4398165"/>
            <a:ext cx="1104773" cy="7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1108743" y="5174178"/>
            <a:ext cx="1895302" cy="823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25" y="2139176"/>
            <a:ext cx="10676117" cy="395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4)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58" y="4398165"/>
            <a:ext cx="1104773" cy="7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1108743" y="5174178"/>
            <a:ext cx="1895302" cy="823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Save!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727684" y="2080862"/>
            <a:ext cx="330261" cy="3174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42952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9002684" y="2642952"/>
            <a:ext cx="1936865" cy="96518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730452"/>
            <a:ext cx="4871258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en-US" sz="2400" b="1" dirty="0">
                <a:solidFill>
                  <a:schemeClr val="tx1"/>
                </a:solidFill>
              </a:rPr>
              <a:t>My Proposals –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b="1" u="sng" dirty="0">
                <a:solidFill>
                  <a:srgbClr val="FF0000"/>
                </a:solidFill>
              </a:rPr>
              <a:t>your</a:t>
            </a:r>
            <a:r>
              <a:rPr lang="en-US" sz="2400" dirty="0">
                <a:solidFill>
                  <a:schemeClr val="tx1"/>
                </a:solidFill>
              </a:rPr>
              <a:t> 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030988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" y="2633531"/>
            <a:ext cx="12172553" cy="2578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58792" y="2934249"/>
            <a:ext cx="806335" cy="8153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75763" y="2984067"/>
            <a:ext cx="671252" cy="7968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41716" y="1828800"/>
            <a:ext cx="4422371" cy="13072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Full menu displays with detailed information for </a:t>
            </a:r>
            <a:r>
              <a:rPr lang="en-US" sz="2400" b="1" u="sng" dirty="0" smtClean="0">
                <a:solidFill>
                  <a:srgbClr val="FF0000"/>
                </a:solidFill>
              </a:rPr>
              <a:t>your</a:t>
            </a:r>
            <a:r>
              <a:rPr lang="en-US" sz="2400" dirty="0" smtClean="0">
                <a:solidFill>
                  <a:schemeClr val="tx1"/>
                </a:solidFill>
              </a:rPr>
              <a:t> proposals (both </a:t>
            </a:r>
            <a:r>
              <a:rPr lang="en-US" sz="2400" b="1" dirty="0" smtClean="0">
                <a:solidFill>
                  <a:schemeClr val="tx1"/>
                </a:solidFill>
              </a:rPr>
              <a:t>Programs &amp; Courses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" y="2633531"/>
            <a:ext cx="12172553" cy="2578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35629" y="2844086"/>
            <a:ext cx="1224051" cy="9382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41716" y="1532561"/>
            <a:ext cx="4422371" cy="18673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Quick Links to make </a:t>
            </a:r>
            <a:r>
              <a:rPr lang="en-US" sz="2400" b="1" dirty="0">
                <a:solidFill>
                  <a:schemeClr val="tx1"/>
                </a:solidFill>
              </a:rPr>
              <a:t>Edits, Submit for </a:t>
            </a:r>
            <a:r>
              <a:rPr lang="en-US" sz="2400" b="1" dirty="0" smtClean="0">
                <a:solidFill>
                  <a:schemeClr val="tx1"/>
                </a:solidFill>
              </a:rPr>
              <a:t>Approval, Archive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Export to Excel </a:t>
            </a:r>
            <a:r>
              <a:rPr lang="en-US" sz="2400" dirty="0" smtClean="0">
                <a:solidFill>
                  <a:schemeClr val="tx1"/>
                </a:solidFill>
              </a:rPr>
              <a:t>for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only </a:t>
            </a:r>
            <a:r>
              <a:rPr lang="en-US" sz="2400" b="1" u="sng" dirty="0" smtClean="0">
                <a:solidFill>
                  <a:srgbClr val="FF0000"/>
                </a:solidFill>
              </a:rPr>
              <a:t>your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50863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3. All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9002684" y="2642952"/>
            <a:ext cx="975359" cy="19539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828800"/>
            <a:ext cx="4871258" cy="8141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All Proposals -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b="1" u="sng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chemeClr val="tx1"/>
                </a:solidFill>
              </a:rPr>
              <a:t> 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978043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30006"/>
            <a:ext cx="12192000" cy="2549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All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54138" y="2355861"/>
            <a:ext cx="760619" cy="8466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25392" y="2405679"/>
            <a:ext cx="671252" cy="7968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89209" y="3746599"/>
            <a:ext cx="1625097" cy="3165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424844" y="1531366"/>
            <a:ext cx="4871258" cy="109864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Full menu displays with detailed information for </a:t>
            </a:r>
            <a:r>
              <a:rPr lang="en-US" sz="2400" b="1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Proposals</a:t>
            </a:r>
            <a:r>
              <a:rPr lang="en-US" sz="2400" dirty="0">
                <a:solidFill>
                  <a:schemeClr val="tx1"/>
                </a:solidFill>
              </a:rPr>
              <a:t> (both </a:t>
            </a:r>
            <a:r>
              <a:rPr lang="en-US" sz="2400" b="1" dirty="0">
                <a:solidFill>
                  <a:schemeClr val="tx1"/>
                </a:solidFill>
              </a:rPr>
              <a:t>Programs &amp; </a:t>
            </a:r>
            <a:r>
              <a:rPr lang="en-US" sz="2400" b="1" dirty="0" smtClean="0">
                <a:solidFill>
                  <a:schemeClr val="tx1"/>
                </a:solidFill>
              </a:rPr>
              <a:t>Courses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89613" y="3822475"/>
            <a:ext cx="3208714" cy="4220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Filters </a:t>
            </a:r>
            <a:r>
              <a:rPr lang="en-US" sz="2400" dirty="0" smtClean="0">
                <a:solidFill>
                  <a:schemeClr val="tx1"/>
                </a:solidFill>
              </a:rPr>
              <a:t>can be </a:t>
            </a:r>
            <a:r>
              <a:rPr lang="en-US" sz="2400" dirty="0" smtClean="0">
                <a:solidFill>
                  <a:schemeClr val="tx1"/>
                </a:solidFill>
              </a:rPr>
              <a:t>applied.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50863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4. Meeting Agenda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9002684" y="2642952"/>
            <a:ext cx="2028304" cy="205708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828800"/>
            <a:ext cx="4871258" cy="8141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4. Meeting </a:t>
            </a:r>
            <a:r>
              <a:rPr lang="en-US" sz="2400" b="1" dirty="0">
                <a:solidFill>
                  <a:schemeClr val="tx1"/>
                </a:solidFill>
              </a:rPr>
              <a:t>Agenda – </a:t>
            </a:r>
            <a:r>
              <a:rPr lang="en-US" sz="2400" dirty="0">
                <a:solidFill>
                  <a:schemeClr val="tx1"/>
                </a:solidFill>
              </a:rPr>
              <a:t>View minutes/ </a:t>
            </a:r>
            <a:r>
              <a:rPr lang="en-US" sz="2400" dirty="0" smtClean="0">
                <a:solidFill>
                  <a:schemeClr val="tx1"/>
                </a:solidFill>
              </a:rPr>
              <a:t>documents.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1030988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4. Meeting Agenda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" y="2305390"/>
            <a:ext cx="12106692" cy="3020301"/>
          </a:xfrm>
          <a:prstGeom prst="rect">
            <a:avLst/>
          </a:prstGeom>
        </p:spPr>
      </p:pic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75882" y="3751601"/>
            <a:ext cx="579859" cy="5257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31719" y="3747882"/>
            <a:ext cx="695498" cy="5216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5133188" y="2247048"/>
            <a:ext cx="3165117" cy="15544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Display of previous meeting agendas, documents and </a:t>
            </a:r>
            <a:r>
              <a:rPr lang="en-US" sz="2400" dirty="0" smtClean="0">
                <a:solidFill>
                  <a:schemeClr val="tx1"/>
                </a:solidFill>
              </a:rPr>
              <a:t>notes.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064029" y="4729942"/>
            <a:ext cx="3270627" cy="9322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105850" y="5325692"/>
            <a:ext cx="3333404" cy="15053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updates to Meeting Agendas as well as </a:t>
            </a:r>
            <a:r>
              <a:rPr lang="en-US" sz="2400" b="1" dirty="0" smtClean="0">
                <a:solidFill>
                  <a:schemeClr val="tx1"/>
                </a:solidFill>
              </a:rPr>
              <a:t>attach </a:t>
            </a:r>
            <a:r>
              <a:rPr lang="en-US" sz="2400" b="1" dirty="0" smtClean="0">
                <a:solidFill>
                  <a:schemeClr val="tx1"/>
                </a:solidFill>
              </a:rPr>
              <a:t>minutes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edit.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56" y="1929335"/>
            <a:ext cx="9929818" cy="430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Access WebCMS 10.0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92073" y="3365572"/>
            <a:ext cx="924192" cy="5539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1651356" y="3528337"/>
            <a:ext cx="4391996" cy="1806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hlinkClick r:id="rId4"/>
              </a:rPr>
              <a:t>WebCMS 10.0 </a:t>
            </a:r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Link</a:t>
            </a:r>
            <a:r>
              <a:rPr lang="en-US" sz="2400" b="1" dirty="0" smtClean="0">
                <a:solidFill>
                  <a:schemeClr val="tx1"/>
                </a:solidFill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  <a:hlinkClick r:id="rId5"/>
              </a:rPr>
              <a:t>www.mtsac.edu/curriculum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Username: </a:t>
            </a:r>
            <a:r>
              <a:rPr lang="en-US" sz="2400" dirty="0">
                <a:solidFill>
                  <a:schemeClr val="tx1"/>
                </a:solidFill>
              </a:rPr>
              <a:t>Mt. SAC Credentials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Password: </a:t>
            </a:r>
            <a:r>
              <a:rPr lang="en-US" sz="24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843261" y="5723879"/>
            <a:ext cx="3424949" cy="7184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Recommended Browser: Google Chrome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70" y="1088136"/>
            <a:ext cx="4387996" cy="18254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05402" y="2892828"/>
            <a:ext cx="10098918" cy="37407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Where can I find more curriculum resources/forms, what happens if I forget to save a section before clicking on the next section?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Does my course or program need Chancellor's Office approval?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How long does it take for a new course/program to be created and offered in the catalog?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happens if I don't attach meeting minutes but still submit my course or program?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if my course or program overlaps with another area?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if I need more </a:t>
            </a:r>
            <a:r>
              <a:rPr lang="en-US" sz="2400" dirty="0" smtClean="0">
                <a:solidFill>
                  <a:schemeClr val="tx1"/>
                </a:solidFill>
              </a:rPr>
              <a:t>help?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239633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95775" y="2565019"/>
            <a:ext cx="679498" cy="4945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2040" y="2424260"/>
            <a:ext cx="750937" cy="6344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539863" y="1875455"/>
            <a:ext cx="2470820" cy="7283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Dashboard will appear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411324" y="4607947"/>
            <a:ext cx="724166" cy="8122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298418" y="5356322"/>
            <a:ext cx="3060996" cy="8487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My Proposals summary displays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171260" y="1662697"/>
            <a:ext cx="821020" cy="6232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44958" y="1739793"/>
            <a:ext cx="737079" cy="5461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709548" y="1346133"/>
            <a:ext cx="2470820" cy="4088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Ribbon Menu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88090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18756" y="2634627"/>
            <a:ext cx="623455" cy="12481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1468578" y="1787236"/>
            <a:ext cx="3541223" cy="13822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Quick Links to make </a:t>
            </a:r>
            <a:r>
              <a:rPr lang="en-US" sz="2400" b="1" dirty="0" smtClean="0">
                <a:solidFill>
                  <a:schemeClr val="tx1"/>
                </a:solidFill>
              </a:rPr>
              <a:t>Edits, Submit for </a:t>
            </a:r>
            <a:r>
              <a:rPr lang="en-US" sz="2400" b="1" dirty="0" smtClean="0">
                <a:solidFill>
                  <a:schemeClr val="tx1"/>
                </a:solidFill>
              </a:rPr>
              <a:t>Approval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</a:rPr>
              <a:t> Archive.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87805" y="3211298"/>
            <a:ext cx="1039253" cy="8954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058" y="1334771"/>
            <a:ext cx="989500" cy="6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8214277" y="3673729"/>
            <a:ext cx="615180" cy="41813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680658" y="2302357"/>
            <a:ext cx="3153297" cy="143185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All of your proposals will display with an indicator of the current </a:t>
            </a:r>
            <a:r>
              <a:rPr lang="en-US" sz="2400" dirty="0" smtClean="0">
                <a:solidFill>
                  <a:schemeClr val="tx1"/>
                </a:solidFill>
              </a:rPr>
              <a:t>stage.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242254" y="2357515"/>
            <a:ext cx="270873" cy="13014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9734203" y="997126"/>
            <a:ext cx="2438373" cy="145103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also be viewed by selecting </a:t>
            </a:r>
            <a:r>
              <a:rPr lang="en-US" sz="2400" b="1" dirty="0" smtClean="0">
                <a:solidFill>
                  <a:schemeClr val="tx1"/>
                </a:solidFill>
              </a:rPr>
              <a:t>My Proposals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22128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920239" y="1203029"/>
            <a:ext cx="9168938" cy="14399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</a:t>
            </a:r>
            <a:r>
              <a:rPr lang="en-US" sz="2400" dirty="0" smtClean="0">
                <a:solidFill>
                  <a:schemeClr val="tx1"/>
                </a:solidFill>
              </a:rPr>
              <a:t>course.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My Proposals – </a:t>
            </a:r>
            <a:r>
              <a:rPr lang="en-US" sz="2400" dirty="0" smtClean="0">
                <a:solidFill>
                  <a:schemeClr val="tx1"/>
                </a:solidFill>
              </a:rPr>
              <a:t>View your 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All Proposals -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dirty="0" smtClean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chemeClr val="tx1"/>
                </a:solidFill>
              </a:rPr>
              <a:t>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Meeting Agenda – </a:t>
            </a:r>
            <a:r>
              <a:rPr lang="en-US" sz="2400" dirty="0" smtClean="0">
                <a:solidFill>
                  <a:schemeClr val="tx1"/>
                </a:solidFill>
              </a:rPr>
              <a:t>View minutes/ </a:t>
            </a:r>
            <a:r>
              <a:rPr lang="en-US" sz="2400" dirty="0" smtClean="0">
                <a:solidFill>
                  <a:schemeClr val="tx1"/>
                </a:solidFill>
              </a:rPr>
              <a:t>documents.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030988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978043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978043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1030988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Process Builder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08" y="1088136"/>
            <a:ext cx="4523527" cy="22060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777001" y="2310938"/>
            <a:ext cx="1045306" cy="1140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160625" y="1505678"/>
            <a:ext cx="667906" cy="965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87" y="1916881"/>
            <a:ext cx="7980770" cy="47316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8159945" y="1763803"/>
            <a:ext cx="1334633" cy="13056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Process Builder Link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2" y="2642952"/>
            <a:ext cx="10641718" cy="312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1. Create Proposal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60625" y="2512264"/>
            <a:ext cx="817418" cy="10538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730452"/>
            <a:ext cx="3701934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course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978043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1. Create Proposal - Programs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74" y="2570650"/>
            <a:ext cx="10672326" cy="3093932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4774070" y="4422005"/>
            <a:ext cx="959548" cy="1187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733618" y="4063504"/>
            <a:ext cx="2244437" cy="7170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Filter by Program Name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029304" y="2113404"/>
            <a:ext cx="880151" cy="15358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02131" y="2631722"/>
            <a:ext cx="1191461" cy="10476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2734886" y="1902383"/>
            <a:ext cx="2869069" cy="4220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Add New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>
            <a:off x="3137150" y="3111744"/>
            <a:ext cx="1336920" cy="79212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474070" y="2925496"/>
            <a:ext cx="2869069" cy="3724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Archive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646780" y="2447538"/>
            <a:ext cx="2869069" cy="3548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Revise Program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58" y="1642218"/>
            <a:ext cx="10591180" cy="4799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Programs (Section 1)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program proposal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58" y="4398165"/>
            <a:ext cx="1104773" cy="7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1108743" y="5174178"/>
            <a:ext cx="1895302" cy="823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Save!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948761" y="1582098"/>
            <a:ext cx="330261" cy="3174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59665</TotalTime>
  <Words>527</Words>
  <Application>Microsoft Office PowerPoint</Application>
  <PresentationFormat>Widescreen</PresentationFormat>
  <Paragraphs>108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Making Templates Accessible</vt:lpstr>
      <vt:lpstr>Program WebCMS 10.0  </vt:lpstr>
      <vt:lpstr>Access WebCMS 10.0</vt:lpstr>
      <vt:lpstr>The Dashboard</vt:lpstr>
      <vt:lpstr>The Dashboard</vt:lpstr>
      <vt:lpstr>The Dashboard</vt:lpstr>
      <vt:lpstr>The Process Builder</vt:lpstr>
      <vt:lpstr>The Dashboard – 1. Create Proposal</vt:lpstr>
      <vt:lpstr>1. Create Proposal - Programs</vt:lpstr>
      <vt:lpstr>1. Create Proposal – Programs (Section 1)</vt:lpstr>
      <vt:lpstr>1. Create Proposal – Programs (Section 2)</vt:lpstr>
      <vt:lpstr>1. Create Proposal – Programs (Section 3)</vt:lpstr>
      <vt:lpstr>1. Create Proposal – Programs (Section 4)</vt:lpstr>
      <vt:lpstr>The Dashboard – 2. My Proposals</vt:lpstr>
      <vt:lpstr>2. My Proposals</vt:lpstr>
      <vt:lpstr>2. My Proposals</vt:lpstr>
      <vt:lpstr>The Dashboard – 3. All Proposals</vt:lpstr>
      <vt:lpstr>3. All Proposals</vt:lpstr>
      <vt:lpstr>The Dashboard – 4. Meeting Agenda</vt:lpstr>
      <vt:lpstr>4. Meeting Agenda</vt:lpstr>
      <vt:lpstr>FAQ’s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819</cp:revision>
  <dcterms:created xsi:type="dcterms:W3CDTF">2018-01-26T20:40:34Z</dcterms:created>
  <dcterms:modified xsi:type="dcterms:W3CDTF">2018-08-21T19:26:30Z</dcterms:modified>
  <cp:version/>
</cp:coreProperties>
</file>